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272" r:id="rId3"/>
    <p:sldId id="285" r:id="rId4"/>
    <p:sldId id="286" r:id="rId5"/>
    <p:sldId id="287" r:id="rId6"/>
    <p:sldId id="288" r:id="rId7"/>
    <p:sldId id="277" r:id="rId8"/>
    <p:sldId id="270" r:id="rId9"/>
    <p:sldId id="278" r:id="rId10"/>
    <p:sldId id="289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7ED8"/>
    <a:srgbClr val="8D021F"/>
    <a:srgbClr val="ED7D31"/>
    <a:srgbClr val="5B9BD5"/>
    <a:srgbClr val="70AD47"/>
    <a:srgbClr val="FFC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>
        <p:scale>
          <a:sx n="100" d="100"/>
          <a:sy n="100" d="100"/>
        </p:scale>
        <p:origin x="54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Heung-Seon" userId="3a9f2b0a1add7f51" providerId="LiveId" clId="{0821EF28-1436-48E7-8A97-0BDF3A98046E}"/>
    <pc:docChg chg="addSld delSld modSld modMainMaster">
      <pc:chgData name="Oh Heung-Seon" userId="3a9f2b0a1add7f51" providerId="LiveId" clId="{0821EF28-1436-48E7-8A97-0BDF3A98046E}" dt="2021-01-03T12:51:27.581" v="3"/>
      <pc:docMkLst>
        <pc:docMk/>
      </pc:docMkLst>
      <pc:sldChg chg="del">
        <pc:chgData name="Oh Heung-Seon" userId="3a9f2b0a1add7f51" providerId="LiveId" clId="{0821EF28-1436-48E7-8A97-0BDF3A98046E}" dt="2021-01-03T12:50:59.947" v="2" actId="2696"/>
        <pc:sldMkLst>
          <pc:docMk/>
          <pc:sldMk cId="2302783849" sldId="257"/>
        </pc:sldMkLst>
      </pc:sldChg>
      <pc:sldChg chg="add">
        <pc:chgData name="Oh Heung-Seon" userId="3a9f2b0a1add7f51" providerId="LiveId" clId="{0821EF28-1436-48E7-8A97-0BDF3A98046E}" dt="2021-01-03T12:51:27.581" v="3"/>
        <pc:sldMkLst>
          <pc:docMk/>
          <pc:sldMk cId="1656998918" sldId="259"/>
        </pc:sldMkLst>
      </pc:sldChg>
      <pc:sldMasterChg chg="modSp">
        <pc:chgData name="Oh Heung-Seon" userId="3a9f2b0a1add7f51" providerId="LiveId" clId="{0821EF28-1436-48E7-8A97-0BDF3A98046E}" dt="2021-01-03T12:49:02.734" v="1" actId="2711"/>
        <pc:sldMasterMkLst>
          <pc:docMk/>
          <pc:sldMasterMk cId="2478403347" sldId="2147483648"/>
        </pc:sldMasterMkLst>
        <pc:spChg chg="mod">
          <ac:chgData name="Oh Heung-Seon" userId="3a9f2b0a1add7f51" providerId="LiveId" clId="{0821EF28-1436-48E7-8A97-0BDF3A98046E}" dt="2021-01-03T12:47:57.707" v="0" actId="2711"/>
          <ac:spMkLst>
            <pc:docMk/>
            <pc:sldMasterMk cId="2478403347" sldId="2147483648"/>
            <ac:spMk id="2" creationId="{C031DDDE-45BC-416D-8B14-7F1131B977CA}"/>
          </ac:spMkLst>
        </pc:spChg>
        <pc:spChg chg="mod">
          <ac:chgData name="Oh Heung-Seon" userId="3a9f2b0a1add7f51" providerId="LiveId" clId="{0821EF28-1436-48E7-8A97-0BDF3A98046E}" dt="2021-01-03T12:47:57.707" v="0" actId="2711"/>
          <ac:spMkLst>
            <pc:docMk/>
            <pc:sldMasterMk cId="2478403347" sldId="2147483648"/>
            <ac:spMk id="3" creationId="{7357B6E1-1F8D-4ED0-8E10-E8BBEDEC6818}"/>
          </ac:spMkLst>
        </pc:spChg>
        <pc:spChg chg="mod">
          <ac:chgData name="Oh Heung-Seon" userId="3a9f2b0a1add7f51" providerId="LiveId" clId="{0821EF28-1436-48E7-8A97-0BDF3A98046E}" dt="2021-01-03T12:49:02.734" v="1" actId="2711"/>
          <ac:spMkLst>
            <pc:docMk/>
            <pc:sldMasterMk cId="2478403347" sldId="2147483648"/>
            <ac:spMk id="4" creationId="{228002C6-94EC-4644-B354-0F10D1966FC4}"/>
          </ac:spMkLst>
        </pc:spChg>
        <pc:spChg chg="mod">
          <ac:chgData name="Oh Heung-Seon" userId="3a9f2b0a1add7f51" providerId="LiveId" clId="{0821EF28-1436-48E7-8A97-0BDF3A98046E}" dt="2021-01-03T12:49:02.734" v="1" actId="2711"/>
          <ac:spMkLst>
            <pc:docMk/>
            <pc:sldMasterMk cId="2478403347" sldId="2147483648"/>
            <ac:spMk id="5" creationId="{357941E4-EAC2-490A-90D7-6FB009ACEA77}"/>
          </ac:spMkLst>
        </pc:spChg>
        <pc:spChg chg="mod">
          <ac:chgData name="Oh Heung-Seon" userId="3a9f2b0a1add7f51" providerId="LiveId" clId="{0821EF28-1436-48E7-8A97-0BDF3A98046E}" dt="2021-01-03T12:49:02.734" v="1" actId="2711"/>
          <ac:spMkLst>
            <pc:docMk/>
            <pc:sldMasterMk cId="2478403347" sldId="2147483648"/>
            <ac:spMk id="6" creationId="{9802710F-D820-42B5-858B-77831877BAEE}"/>
          </ac:spMkLst>
        </pc:spChg>
      </pc:sldMasterChg>
    </pc:docChg>
  </pc:docChgLst>
  <pc:docChgLst>
    <pc:chgData name="Oh Heung-Seon" userId="3a9f2b0a1add7f51" providerId="LiveId" clId="{5DAA4F50-E7FF-4D94-8C42-D4F8DC881AC6}"/>
    <pc:docChg chg="modMainMaster">
      <pc:chgData name="Oh Heung-Seon" userId="3a9f2b0a1add7f51" providerId="LiveId" clId="{5DAA4F50-E7FF-4D94-8C42-D4F8DC881AC6}" dt="2021-01-03T12:45:14.501" v="8" actId="2711"/>
      <pc:docMkLst>
        <pc:docMk/>
      </pc:docMkLst>
      <pc:sldMasterChg chg="modSp modSldLayout">
        <pc:chgData name="Oh Heung-Seon" userId="3a9f2b0a1add7f51" providerId="LiveId" clId="{5DAA4F50-E7FF-4D94-8C42-D4F8DC881AC6}" dt="2021-01-03T12:45:14.501" v="8" actId="2711"/>
        <pc:sldMasterMkLst>
          <pc:docMk/>
          <pc:sldMasterMk cId="2478403347" sldId="2147483648"/>
        </pc:sldMasterMkLst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2" creationId="{C031DDDE-45BC-416D-8B14-7F1131B977CA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3" creationId="{7357B6E1-1F8D-4ED0-8E10-E8BBEDEC6818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4" creationId="{228002C6-94EC-4644-B354-0F10D1966FC4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5" creationId="{357941E4-EAC2-490A-90D7-6FB009ACEA77}"/>
          </ac:spMkLst>
        </pc:spChg>
        <pc:spChg chg="mod">
          <ac:chgData name="Oh Heung-Seon" userId="3a9f2b0a1add7f51" providerId="LiveId" clId="{5DAA4F50-E7FF-4D94-8C42-D4F8DC881AC6}" dt="2021-01-03T12:45:14.501" v="8" actId="2711"/>
          <ac:spMkLst>
            <pc:docMk/>
            <pc:sldMasterMk cId="2478403347" sldId="2147483648"/>
            <ac:spMk id="6" creationId="{9802710F-D820-42B5-858B-77831877BAEE}"/>
          </ac:spMkLst>
        </pc:spChg>
        <pc:sldLayoutChg chg="modSp">
          <pc:chgData name="Oh Heung-Seon" userId="3a9f2b0a1add7f51" providerId="LiveId" clId="{5DAA4F50-E7FF-4D94-8C42-D4F8DC881AC6}" dt="2021-01-02T07:26:10.835" v="0" actId="113"/>
          <pc:sldLayoutMkLst>
            <pc:docMk/>
            <pc:sldMasterMk cId="2478403347" sldId="2147483648"/>
            <pc:sldLayoutMk cId="3898626825" sldId="2147483649"/>
          </pc:sldLayoutMkLst>
          <pc:spChg chg="mod">
            <ac:chgData name="Oh Heung-Seon" userId="3a9f2b0a1add7f51" providerId="LiveId" clId="{5DAA4F50-E7FF-4D94-8C42-D4F8DC881AC6}" dt="2021-01-02T07:26:10.835" v="0" actId="113"/>
            <ac:spMkLst>
              <pc:docMk/>
              <pc:sldMasterMk cId="2478403347" sldId="2147483648"/>
              <pc:sldLayoutMk cId="3898626825" sldId="2147483649"/>
              <ac:spMk id="2" creationId="{3A269C86-742B-40F4-B508-7A4E3FDD00BE}"/>
            </ac:spMkLst>
          </pc:spChg>
        </pc:sldLayoutChg>
        <pc:sldLayoutChg chg="modSp">
          <pc:chgData name="Oh Heung-Seon" userId="3a9f2b0a1add7f51" providerId="LiveId" clId="{5DAA4F50-E7FF-4D94-8C42-D4F8DC881AC6}" dt="2021-01-02T07:26:14.719" v="1" actId="113"/>
          <pc:sldLayoutMkLst>
            <pc:docMk/>
            <pc:sldMasterMk cId="2478403347" sldId="2147483648"/>
            <pc:sldLayoutMk cId="868626272" sldId="2147483650"/>
          </pc:sldLayoutMkLst>
          <pc:spChg chg="mod">
            <ac:chgData name="Oh Heung-Seon" userId="3a9f2b0a1add7f51" providerId="LiveId" clId="{5DAA4F50-E7FF-4D94-8C42-D4F8DC881AC6}" dt="2021-01-02T07:26:14.719" v="1" actId="113"/>
            <ac:spMkLst>
              <pc:docMk/>
              <pc:sldMasterMk cId="2478403347" sldId="2147483648"/>
              <pc:sldLayoutMk cId="868626272" sldId="2147483650"/>
              <ac:spMk id="2" creationId="{BEE0B65F-EB55-4756-A310-48276F569038}"/>
            </ac:spMkLst>
          </pc:spChg>
        </pc:sldLayoutChg>
        <pc:sldLayoutChg chg="modSp">
          <pc:chgData name="Oh Heung-Seon" userId="3a9f2b0a1add7f51" providerId="LiveId" clId="{5DAA4F50-E7FF-4D94-8C42-D4F8DC881AC6}" dt="2021-01-02T07:26:19.175" v="2" actId="113"/>
          <pc:sldLayoutMkLst>
            <pc:docMk/>
            <pc:sldMasterMk cId="2478403347" sldId="2147483648"/>
            <pc:sldLayoutMk cId="968656216" sldId="2147483651"/>
          </pc:sldLayoutMkLst>
          <pc:spChg chg="mod">
            <ac:chgData name="Oh Heung-Seon" userId="3a9f2b0a1add7f51" providerId="LiveId" clId="{5DAA4F50-E7FF-4D94-8C42-D4F8DC881AC6}" dt="2021-01-02T07:26:19.175" v="2" actId="113"/>
            <ac:spMkLst>
              <pc:docMk/>
              <pc:sldMasterMk cId="2478403347" sldId="2147483648"/>
              <pc:sldLayoutMk cId="968656216" sldId="2147483651"/>
              <ac:spMk id="2" creationId="{4B9899FD-6B54-4C50-8FB0-0055198716D3}"/>
            </ac:spMkLst>
          </pc:spChg>
        </pc:sldLayoutChg>
        <pc:sldLayoutChg chg="modSp">
          <pc:chgData name="Oh Heung-Seon" userId="3a9f2b0a1add7f51" providerId="LiveId" clId="{5DAA4F50-E7FF-4D94-8C42-D4F8DC881AC6}" dt="2021-01-02T07:26:22.800" v="3" actId="113"/>
          <pc:sldLayoutMkLst>
            <pc:docMk/>
            <pc:sldMasterMk cId="2478403347" sldId="2147483648"/>
            <pc:sldLayoutMk cId="1544032625" sldId="2147483652"/>
          </pc:sldLayoutMkLst>
          <pc:spChg chg="mod">
            <ac:chgData name="Oh Heung-Seon" userId="3a9f2b0a1add7f51" providerId="LiveId" clId="{5DAA4F50-E7FF-4D94-8C42-D4F8DC881AC6}" dt="2021-01-02T07:26:22.800" v="3" actId="113"/>
            <ac:spMkLst>
              <pc:docMk/>
              <pc:sldMasterMk cId="2478403347" sldId="2147483648"/>
              <pc:sldLayoutMk cId="1544032625" sldId="2147483652"/>
              <ac:spMk id="8" creationId="{11B2BE1A-7066-4CE0-A600-76C3500E2F90}"/>
            </ac:spMkLst>
          </pc:spChg>
        </pc:sldLayoutChg>
        <pc:sldLayoutChg chg="modSp">
          <pc:chgData name="Oh Heung-Seon" userId="3a9f2b0a1add7f51" providerId="LiveId" clId="{5DAA4F50-E7FF-4D94-8C42-D4F8DC881AC6}" dt="2021-01-02T07:26:25.545" v="4" actId="113"/>
          <pc:sldLayoutMkLst>
            <pc:docMk/>
            <pc:sldMasterMk cId="2478403347" sldId="2147483648"/>
            <pc:sldLayoutMk cId="3241395460" sldId="2147483653"/>
          </pc:sldLayoutMkLst>
          <pc:spChg chg="mod">
            <ac:chgData name="Oh Heung-Seon" userId="3a9f2b0a1add7f51" providerId="LiveId" clId="{5DAA4F50-E7FF-4D94-8C42-D4F8DC881AC6}" dt="2021-01-02T07:26:25.545" v="4" actId="113"/>
            <ac:spMkLst>
              <pc:docMk/>
              <pc:sldMasterMk cId="2478403347" sldId="2147483648"/>
              <pc:sldLayoutMk cId="3241395460" sldId="2147483653"/>
              <ac:spMk id="10" creationId="{A9DDB9C9-3B13-4742-B8D6-E99A4A25B198}"/>
            </ac:spMkLst>
          </pc:spChg>
        </pc:sldLayoutChg>
        <pc:sldLayoutChg chg="modSp">
          <pc:chgData name="Oh Heung-Seon" userId="3a9f2b0a1add7f51" providerId="LiveId" clId="{5DAA4F50-E7FF-4D94-8C42-D4F8DC881AC6}" dt="2021-01-02T07:26:28.729" v="5" actId="113"/>
          <pc:sldLayoutMkLst>
            <pc:docMk/>
            <pc:sldMasterMk cId="2478403347" sldId="2147483648"/>
            <pc:sldLayoutMk cId="2180473436" sldId="2147483654"/>
          </pc:sldLayoutMkLst>
          <pc:spChg chg="mod">
            <ac:chgData name="Oh Heung-Seon" userId="3a9f2b0a1add7f51" providerId="LiveId" clId="{5DAA4F50-E7FF-4D94-8C42-D4F8DC881AC6}" dt="2021-01-02T07:26:28.729" v="5" actId="113"/>
            <ac:spMkLst>
              <pc:docMk/>
              <pc:sldMasterMk cId="2478403347" sldId="2147483648"/>
              <pc:sldLayoutMk cId="2180473436" sldId="2147483654"/>
              <ac:spMk id="2" creationId="{8124D573-2EE5-4AC9-958A-C63853FF5F17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257</c:v>
                </c:pt>
                <c:pt idx="1">
                  <c:v>232</c:v>
                </c:pt>
                <c:pt idx="2">
                  <c:v>221</c:v>
                </c:pt>
                <c:pt idx="3">
                  <c:v>175</c:v>
                </c:pt>
                <c:pt idx="4">
                  <c:v>174</c:v>
                </c:pt>
                <c:pt idx="5">
                  <c:v>151</c:v>
                </c:pt>
                <c:pt idx="6">
                  <c:v>145</c:v>
                </c:pt>
                <c:pt idx="7">
                  <c:v>142</c:v>
                </c:pt>
                <c:pt idx="8">
                  <c:v>139</c:v>
                </c:pt>
                <c:pt idx="9">
                  <c:v>136</c:v>
                </c:pt>
                <c:pt idx="10">
                  <c:v>132</c:v>
                </c:pt>
                <c:pt idx="11">
                  <c:v>132</c:v>
                </c:pt>
                <c:pt idx="12">
                  <c:v>131</c:v>
                </c:pt>
                <c:pt idx="13">
                  <c:v>129</c:v>
                </c:pt>
                <c:pt idx="14">
                  <c:v>125</c:v>
                </c:pt>
                <c:pt idx="15">
                  <c:v>123</c:v>
                </c:pt>
                <c:pt idx="16">
                  <c:v>123</c:v>
                </c:pt>
                <c:pt idx="17">
                  <c:v>113</c:v>
                </c:pt>
                <c:pt idx="18">
                  <c:v>104</c:v>
                </c:pt>
                <c:pt idx="1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ACL,LREC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CoNLL,EMNLP,AACL,COLING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EACL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Sheet1!$E$2:$E$21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0-209C-44CD-B322-FE67641BF7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2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55022227566395254"/>
          <c:h val="8.074865453681041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90585952930579E-2"/>
          <c:y val="4.0777784426505849E-2"/>
          <c:w val="0.97586976949884574"/>
          <c:h val="0.918444431146988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EACL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17</c:v>
                </c:pt>
                <c:pt idx="1">
                  <c:v>12</c:v>
                </c:pt>
                <c:pt idx="2">
                  <c:v>14</c:v>
                </c:pt>
                <c:pt idx="3">
                  <c:v>9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10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4-464E-B69E-42269D36FC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neural machine translation</c:v>
                </c:pt>
                <c:pt idx="1">
                  <c:v>named entity recognition</c:v>
                </c:pt>
                <c:pt idx="2">
                  <c:v>end to end</c:v>
                </c:pt>
                <c:pt idx="3">
                  <c:v>machine reading comprehension</c:v>
                </c:pt>
                <c:pt idx="4">
                  <c:v>natural language inference</c:v>
                </c:pt>
                <c:pt idx="5">
                  <c:v>multi task learning</c:v>
                </c:pt>
                <c:pt idx="6">
                  <c:v>sequence to sequence</c:v>
                </c:pt>
                <c:pt idx="7">
                  <c:v>grammatical error correction</c:v>
                </c:pt>
                <c:pt idx="8">
                  <c:v>word sense disambiguation</c:v>
                </c:pt>
                <c:pt idx="9">
                  <c:v>semantic role labeling</c:v>
                </c:pt>
                <c:pt idx="10">
                  <c:v>fake news detection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104</c:v>
                </c:pt>
                <c:pt idx="1">
                  <c:v>40</c:v>
                </c:pt>
                <c:pt idx="2">
                  <c:v>35</c:v>
                </c:pt>
                <c:pt idx="3">
                  <c:v>28</c:v>
                </c:pt>
                <c:pt idx="4">
                  <c:v>20</c:v>
                </c:pt>
                <c:pt idx="5">
                  <c:v>16</c:v>
                </c:pt>
                <c:pt idx="6">
                  <c:v>14</c:v>
                </c:pt>
                <c:pt idx="7">
                  <c:v>14</c:v>
                </c:pt>
                <c:pt idx="8">
                  <c:v>13</c:v>
                </c:pt>
                <c:pt idx="9">
                  <c:v>13</c:v>
                </c:pt>
                <c:pt idx="1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ACL,LREC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Sheet1!$A$2:$A$12</c:f>
              <c:strCache>
                <c:ptCount val="11"/>
                <c:pt idx="0">
                  <c:v>neural machine translation</c:v>
                </c:pt>
                <c:pt idx="1">
                  <c:v>named entity recognition</c:v>
                </c:pt>
                <c:pt idx="2">
                  <c:v>end to end</c:v>
                </c:pt>
                <c:pt idx="3">
                  <c:v>machine reading comprehension</c:v>
                </c:pt>
                <c:pt idx="4">
                  <c:v>natural language inference</c:v>
                </c:pt>
                <c:pt idx="5">
                  <c:v>multi task learning</c:v>
                </c:pt>
                <c:pt idx="6">
                  <c:v>sequence to sequence</c:v>
                </c:pt>
                <c:pt idx="7">
                  <c:v>grammatical error correction</c:v>
                </c:pt>
                <c:pt idx="8">
                  <c:v>word sense disambiguation</c:v>
                </c:pt>
                <c:pt idx="9">
                  <c:v>semantic role labeling</c:v>
                </c:pt>
                <c:pt idx="10">
                  <c:v>fake news detection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48</c:v>
                </c:pt>
                <c:pt idx="1">
                  <c:v>22</c:v>
                </c:pt>
                <c:pt idx="2">
                  <c:v>14</c:v>
                </c:pt>
                <c:pt idx="3">
                  <c:v>9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3</c:v>
                </c:pt>
                <c:pt idx="8">
                  <c:v>5</c:v>
                </c:pt>
                <c:pt idx="9">
                  <c:v>4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CoNLL,EMNLP,AACL,COLING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Sheet1!$A$2:$A$12</c:f>
              <c:strCache>
                <c:ptCount val="11"/>
                <c:pt idx="0">
                  <c:v>neural machine translation</c:v>
                </c:pt>
                <c:pt idx="1">
                  <c:v>named entity recognition</c:v>
                </c:pt>
                <c:pt idx="2">
                  <c:v>end to end</c:v>
                </c:pt>
                <c:pt idx="3">
                  <c:v>machine reading comprehension</c:v>
                </c:pt>
                <c:pt idx="4">
                  <c:v>natural language inference</c:v>
                </c:pt>
                <c:pt idx="5">
                  <c:v>multi task learning</c:v>
                </c:pt>
                <c:pt idx="6">
                  <c:v>sequence to sequence</c:v>
                </c:pt>
                <c:pt idx="7">
                  <c:v>grammatical error correction</c:v>
                </c:pt>
                <c:pt idx="8">
                  <c:v>word sense disambiguation</c:v>
                </c:pt>
                <c:pt idx="9">
                  <c:v>semantic role labeling</c:v>
                </c:pt>
                <c:pt idx="10">
                  <c:v>fake news detection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48</c:v>
                </c:pt>
                <c:pt idx="1">
                  <c:v>17</c:v>
                </c:pt>
                <c:pt idx="2">
                  <c:v>18</c:v>
                </c:pt>
                <c:pt idx="3">
                  <c:v>17</c:v>
                </c:pt>
                <c:pt idx="4">
                  <c:v>12</c:v>
                </c:pt>
                <c:pt idx="5">
                  <c:v>9</c:v>
                </c:pt>
                <c:pt idx="6">
                  <c:v>7</c:v>
                </c:pt>
                <c:pt idx="7">
                  <c:v>10</c:v>
                </c:pt>
                <c:pt idx="8">
                  <c:v>6</c:v>
                </c:pt>
                <c:pt idx="9">
                  <c:v>9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EACL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Sheet1!$A$2:$A$12</c:f>
              <c:strCache>
                <c:ptCount val="11"/>
                <c:pt idx="0">
                  <c:v>neural machine translation</c:v>
                </c:pt>
                <c:pt idx="1">
                  <c:v>named entity recognition</c:v>
                </c:pt>
                <c:pt idx="2">
                  <c:v>end to end</c:v>
                </c:pt>
                <c:pt idx="3">
                  <c:v>machine reading comprehension</c:v>
                </c:pt>
                <c:pt idx="4">
                  <c:v>natural language inference</c:v>
                </c:pt>
                <c:pt idx="5">
                  <c:v>multi task learning</c:v>
                </c:pt>
                <c:pt idx="6">
                  <c:v>sequence to sequence</c:v>
                </c:pt>
                <c:pt idx="7">
                  <c:v>grammatical error correction</c:v>
                </c:pt>
                <c:pt idx="8">
                  <c:v>word sense disambiguation</c:v>
                </c:pt>
                <c:pt idx="9">
                  <c:v>semantic role labeling</c:v>
                </c:pt>
                <c:pt idx="10">
                  <c:v>fake news detection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B-4821-A1DB-FCF8425FF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567281983"/>
        <c:axId val="567282399"/>
      </c:barChart>
      <c:catAx>
        <c:axId val="5672819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200706367045801"/>
          <c:y val="0.9171291328023139"/>
          <c:w val="0.54799293632954205"/>
          <c:h val="8.242286912009265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1-4AE6-83EB-E4FFB14C21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A1-4AE6-83EB-E4FFB14C21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A1-4AE6-83EB-E4FFB14C21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A1-4AE6-83EB-E4FFB14C216F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papers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A1-4AE6-83EB-E4FFB14C21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92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adversarial</c:v>
                </c:pt>
                <c:pt idx="4">
                  <c:v>optimization</c:v>
                </c:pt>
                <c:pt idx="5">
                  <c:v>efficient</c:v>
                </c:pt>
                <c:pt idx="6">
                  <c:v>supervised</c:v>
                </c:pt>
                <c:pt idx="7">
                  <c:v>gradient</c:v>
                </c:pt>
                <c:pt idx="8">
                  <c:v>robust</c:v>
                </c:pt>
                <c:pt idx="9">
                  <c:v>generative</c:v>
                </c:pt>
                <c:pt idx="10">
                  <c:v>representation</c:v>
                </c:pt>
                <c:pt idx="11">
                  <c:v>stochastic</c:v>
                </c:pt>
                <c:pt idx="12">
                  <c:v>policy</c:v>
                </c:pt>
                <c:pt idx="13">
                  <c:v>search</c:v>
                </c:pt>
                <c:pt idx="14">
                  <c:v>optimal</c:v>
                </c:pt>
                <c:pt idx="15">
                  <c:v>time</c:v>
                </c:pt>
                <c:pt idx="16">
                  <c:v>adaptive</c:v>
                </c:pt>
                <c:pt idx="17">
                  <c:v>inference</c:v>
                </c:pt>
                <c:pt idx="18">
                  <c:v>image</c:v>
                </c:pt>
                <c:pt idx="19">
                  <c:v>representations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325</c:v>
                </c:pt>
                <c:pt idx="1">
                  <c:v>290</c:v>
                </c:pt>
                <c:pt idx="2">
                  <c:v>289</c:v>
                </c:pt>
                <c:pt idx="3">
                  <c:v>250</c:v>
                </c:pt>
                <c:pt idx="4">
                  <c:v>242</c:v>
                </c:pt>
                <c:pt idx="5">
                  <c:v>229</c:v>
                </c:pt>
                <c:pt idx="6">
                  <c:v>189</c:v>
                </c:pt>
                <c:pt idx="7">
                  <c:v>188</c:v>
                </c:pt>
                <c:pt idx="8">
                  <c:v>179</c:v>
                </c:pt>
                <c:pt idx="9">
                  <c:v>160</c:v>
                </c:pt>
                <c:pt idx="10">
                  <c:v>150</c:v>
                </c:pt>
                <c:pt idx="11">
                  <c:v>140</c:v>
                </c:pt>
                <c:pt idx="12">
                  <c:v>139</c:v>
                </c:pt>
                <c:pt idx="13">
                  <c:v>138</c:v>
                </c:pt>
                <c:pt idx="14">
                  <c:v>137</c:v>
                </c:pt>
                <c:pt idx="15">
                  <c:v>136</c:v>
                </c:pt>
                <c:pt idx="16">
                  <c:v>134</c:v>
                </c:pt>
                <c:pt idx="17">
                  <c:v>130</c:v>
                </c:pt>
                <c:pt idx="18">
                  <c:v>130</c:v>
                </c:pt>
                <c:pt idx="19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adversarial</c:v>
                </c:pt>
                <c:pt idx="4">
                  <c:v>optimization</c:v>
                </c:pt>
                <c:pt idx="5">
                  <c:v>efficient</c:v>
                </c:pt>
                <c:pt idx="6">
                  <c:v>supervised</c:v>
                </c:pt>
                <c:pt idx="7">
                  <c:v>gradient</c:v>
                </c:pt>
                <c:pt idx="8">
                  <c:v>robust</c:v>
                </c:pt>
                <c:pt idx="9">
                  <c:v>generative</c:v>
                </c:pt>
                <c:pt idx="10">
                  <c:v>representation</c:v>
                </c:pt>
                <c:pt idx="11">
                  <c:v>stochastic</c:v>
                </c:pt>
                <c:pt idx="12">
                  <c:v>policy</c:v>
                </c:pt>
                <c:pt idx="13">
                  <c:v>search</c:v>
                </c:pt>
                <c:pt idx="14">
                  <c:v>optimal</c:v>
                </c:pt>
                <c:pt idx="15">
                  <c:v>time</c:v>
                </c:pt>
                <c:pt idx="16">
                  <c:v>adaptive</c:v>
                </c:pt>
                <c:pt idx="17">
                  <c:v>inference</c:v>
                </c:pt>
                <c:pt idx="18">
                  <c:v>image</c:v>
                </c:pt>
                <c:pt idx="19">
                  <c:v>representations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42</c:v>
                </c:pt>
                <c:pt idx="1">
                  <c:v>42</c:v>
                </c:pt>
                <c:pt idx="2">
                  <c:v>59</c:v>
                </c:pt>
                <c:pt idx="3">
                  <c:v>45</c:v>
                </c:pt>
                <c:pt idx="4">
                  <c:v>69</c:v>
                </c:pt>
                <c:pt idx="5">
                  <c:v>42</c:v>
                </c:pt>
                <c:pt idx="6">
                  <c:v>16</c:v>
                </c:pt>
                <c:pt idx="7">
                  <c:v>40</c:v>
                </c:pt>
                <c:pt idx="8">
                  <c:v>33</c:v>
                </c:pt>
                <c:pt idx="9">
                  <c:v>31</c:v>
                </c:pt>
                <c:pt idx="10">
                  <c:v>20</c:v>
                </c:pt>
                <c:pt idx="11">
                  <c:v>46</c:v>
                </c:pt>
                <c:pt idx="12">
                  <c:v>35</c:v>
                </c:pt>
                <c:pt idx="13">
                  <c:v>20</c:v>
                </c:pt>
                <c:pt idx="14">
                  <c:v>42</c:v>
                </c:pt>
                <c:pt idx="15">
                  <c:v>26</c:v>
                </c:pt>
                <c:pt idx="16">
                  <c:v>24</c:v>
                </c:pt>
                <c:pt idx="17">
                  <c:v>32</c:v>
                </c:pt>
                <c:pt idx="18">
                  <c:v>6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adversarial</c:v>
                </c:pt>
                <c:pt idx="4">
                  <c:v>optimization</c:v>
                </c:pt>
                <c:pt idx="5">
                  <c:v>efficient</c:v>
                </c:pt>
                <c:pt idx="6">
                  <c:v>supervised</c:v>
                </c:pt>
                <c:pt idx="7">
                  <c:v>gradient</c:v>
                </c:pt>
                <c:pt idx="8">
                  <c:v>robust</c:v>
                </c:pt>
                <c:pt idx="9">
                  <c:v>generative</c:v>
                </c:pt>
                <c:pt idx="10">
                  <c:v>representation</c:v>
                </c:pt>
                <c:pt idx="11">
                  <c:v>stochastic</c:v>
                </c:pt>
                <c:pt idx="12">
                  <c:v>policy</c:v>
                </c:pt>
                <c:pt idx="13">
                  <c:v>search</c:v>
                </c:pt>
                <c:pt idx="14">
                  <c:v>optimal</c:v>
                </c:pt>
                <c:pt idx="15">
                  <c:v>time</c:v>
                </c:pt>
                <c:pt idx="16">
                  <c:v>adaptive</c:v>
                </c:pt>
                <c:pt idx="17">
                  <c:v>inference</c:v>
                </c:pt>
                <c:pt idx="18">
                  <c:v>image</c:v>
                </c:pt>
                <c:pt idx="19">
                  <c:v>representations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89</c:v>
                </c:pt>
                <c:pt idx="1">
                  <c:v>73</c:v>
                </c:pt>
                <c:pt idx="2">
                  <c:v>96</c:v>
                </c:pt>
                <c:pt idx="3">
                  <c:v>74</c:v>
                </c:pt>
                <c:pt idx="4">
                  <c:v>98</c:v>
                </c:pt>
                <c:pt idx="5">
                  <c:v>76</c:v>
                </c:pt>
                <c:pt idx="6">
                  <c:v>55</c:v>
                </c:pt>
                <c:pt idx="7">
                  <c:v>67</c:v>
                </c:pt>
                <c:pt idx="8">
                  <c:v>75</c:v>
                </c:pt>
                <c:pt idx="9">
                  <c:v>45</c:v>
                </c:pt>
                <c:pt idx="10">
                  <c:v>31</c:v>
                </c:pt>
                <c:pt idx="11">
                  <c:v>51</c:v>
                </c:pt>
                <c:pt idx="12">
                  <c:v>51</c:v>
                </c:pt>
                <c:pt idx="13">
                  <c:v>36</c:v>
                </c:pt>
                <c:pt idx="14">
                  <c:v>65</c:v>
                </c:pt>
                <c:pt idx="15">
                  <c:v>42</c:v>
                </c:pt>
                <c:pt idx="16">
                  <c:v>42</c:v>
                </c:pt>
                <c:pt idx="17">
                  <c:v>48</c:v>
                </c:pt>
                <c:pt idx="18">
                  <c:v>30</c:v>
                </c:pt>
                <c:pt idx="1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adversarial</c:v>
                </c:pt>
                <c:pt idx="4">
                  <c:v>optimization</c:v>
                </c:pt>
                <c:pt idx="5">
                  <c:v>efficient</c:v>
                </c:pt>
                <c:pt idx="6">
                  <c:v>supervised</c:v>
                </c:pt>
                <c:pt idx="7">
                  <c:v>gradient</c:v>
                </c:pt>
                <c:pt idx="8">
                  <c:v>robust</c:v>
                </c:pt>
                <c:pt idx="9">
                  <c:v>generative</c:v>
                </c:pt>
                <c:pt idx="10">
                  <c:v>representation</c:v>
                </c:pt>
                <c:pt idx="11">
                  <c:v>stochastic</c:v>
                </c:pt>
                <c:pt idx="12">
                  <c:v>policy</c:v>
                </c:pt>
                <c:pt idx="13">
                  <c:v>search</c:v>
                </c:pt>
                <c:pt idx="14">
                  <c:v>optimal</c:v>
                </c:pt>
                <c:pt idx="15">
                  <c:v>time</c:v>
                </c:pt>
                <c:pt idx="16">
                  <c:v>adaptive</c:v>
                </c:pt>
                <c:pt idx="17">
                  <c:v>inference</c:v>
                </c:pt>
                <c:pt idx="18">
                  <c:v>image</c:v>
                </c:pt>
                <c:pt idx="19">
                  <c:v>representations</c:v>
                </c:pt>
              </c:strCache>
            </c: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112</c:v>
                </c:pt>
                <c:pt idx="1">
                  <c:v>127</c:v>
                </c:pt>
                <c:pt idx="2">
                  <c:v>47</c:v>
                </c:pt>
                <c:pt idx="3">
                  <c:v>60</c:v>
                </c:pt>
                <c:pt idx="4">
                  <c:v>30</c:v>
                </c:pt>
                <c:pt idx="5">
                  <c:v>52</c:v>
                </c:pt>
                <c:pt idx="6">
                  <c:v>72</c:v>
                </c:pt>
                <c:pt idx="7">
                  <c:v>20</c:v>
                </c:pt>
                <c:pt idx="8">
                  <c:v>33</c:v>
                </c:pt>
                <c:pt idx="9">
                  <c:v>28</c:v>
                </c:pt>
                <c:pt idx="10">
                  <c:v>41</c:v>
                </c:pt>
                <c:pt idx="11">
                  <c:v>18</c:v>
                </c:pt>
                <c:pt idx="12">
                  <c:v>16</c:v>
                </c:pt>
                <c:pt idx="13">
                  <c:v>48</c:v>
                </c:pt>
                <c:pt idx="14">
                  <c:v>15</c:v>
                </c:pt>
                <c:pt idx="15">
                  <c:v>41</c:v>
                </c:pt>
                <c:pt idx="16">
                  <c:v>36</c:v>
                </c:pt>
                <c:pt idx="17">
                  <c:v>22</c:v>
                </c:pt>
                <c:pt idx="18">
                  <c:v>56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graph</c:v>
                </c:pt>
                <c:pt idx="1">
                  <c:v>multi</c:v>
                </c:pt>
                <c:pt idx="2">
                  <c:v>reinforcement</c:v>
                </c:pt>
                <c:pt idx="3">
                  <c:v>adversarial</c:v>
                </c:pt>
                <c:pt idx="4">
                  <c:v>optimization</c:v>
                </c:pt>
                <c:pt idx="5">
                  <c:v>efficient</c:v>
                </c:pt>
                <c:pt idx="6">
                  <c:v>supervised</c:v>
                </c:pt>
                <c:pt idx="7">
                  <c:v>gradient</c:v>
                </c:pt>
                <c:pt idx="8">
                  <c:v>robust</c:v>
                </c:pt>
                <c:pt idx="9">
                  <c:v>generative</c:v>
                </c:pt>
                <c:pt idx="10">
                  <c:v>representation</c:v>
                </c:pt>
                <c:pt idx="11">
                  <c:v>stochastic</c:v>
                </c:pt>
                <c:pt idx="12">
                  <c:v>policy</c:v>
                </c:pt>
                <c:pt idx="13">
                  <c:v>search</c:v>
                </c:pt>
                <c:pt idx="14">
                  <c:v>optimal</c:v>
                </c:pt>
                <c:pt idx="15">
                  <c:v>time</c:v>
                </c:pt>
                <c:pt idx="16">
                  <c:v>adaptive</c:v>
                </c:pt>
                <c:pt idx="17">
                  <c:v>inference</c:v>
                </c:pt>
                <c:pt idx="18">
                  <c:v>image</c:v>
                </c:pt>
                <c:pt idx="19">
                  <c:v>representations</c:v>
                </c:pt>
              </c:strCache>
            </c:str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82</c:v>
                </c:pt>
                <c:pt idx="1">
                  <c:v>48</c:v>
                </c:pt>
                <c:pt idx="2">
                  <c:v>87</c:v>
                </c:pt>
                <c:pt idx="3">
                  <c:v>71</c:v>
                </c:pt>
                <c:pt idx="4">
                  <c:v>45</c:v>
                </c:pt>
                <c:pt idx="5">
                  <c:v>59</c:v>
                </c:pt>
                <c:pt idx="6">
                  <c:v>46</c:v>
                </c:pt>
                <c:pt idx="7">
                  <c:v>61</c:v>
                </c:pt>
                <c:pt idx="8">
                  <c:v>38</c:v>
                </c:pt>
                <c:pt idx="9">
                  <c:v>56</c:v>
                </c:pt>
                <c:pt idx="10">
                  <c:v>58</c:v>
                </c:pt>
                <c:pt idx="11">
                  <c:v>25</c:v>
                </c:pt>
                <c:pt idx="12">
                  <c:v>37</c:v>
                </c:pt>
                <c:pt idx="13">
                  <c:v>34</c:v>
                </c:pt>
                <c:pt idx="14">
                  <c:v>15</c:v>
                </c:pt>
                <c:pt idx="15">
                  <c:v>27</c:v>
                </c:pt>
                <c:pt idx="16">
                  <c:v>32</c:v>
                </c:pt>
                <c:pt idx="17">
                  <c:v>28</c:v>
                </c:pt>
                <c:pt idx="18">
                  <c:v>38</c:v>
                </c:pt>
                <c:pt idx="1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meta learning</c:v>
                </c:pt>
                <c:pt idx="4">
                  <c:v>deep learning</c:v>
                </c:pt>
                <c:pt idx="5">
                  <c:v>multi agent</c:v>
                </c:pt>
                <c:pt idx="6">
                  <c:v>gradient descent</c:v>
                </c:pt>
                <c:pt idx="7">
                  <c:v>semi supervised</c:v>
                </c:pt>
                <c:pt idx="8">
                  <c:v>supervised learning</c:v>
                </c:pt>
                <c:pt idx="9">
                  <c:v>domain adaptation</c:v>
                </c:pt>
                <c:pt idx="10">
                  <c:v>object detection</c:v>
                </c:pt>
                <c:pt idx="11">
                  <c:v>multi task</c:v>
                </c:pt>
                <c:pt idx="12">
                  <c:v>architecture search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286</c:v>
                </c:pt>
                <c:pt idx="1">
                  <c:v>90</c:v>
                </c:pt>
                <c:pt idx="2">
                  <c:v>79</c:v>
                </c:pt>
                <c:pt idx="3">
                  <c:v>76</c:v>
                </c:pt>
                <c:pt idx="4">
                  <c:v>72</c:v>
                </c:pt>
                <c:pt idx="5">
                  <c:v>61</c:v>
                </c:pt>
                <c:pt idx="6">
                  <c:v>59</c:v>
                </c:pt>
                <c:pt idx="7">
                  <c:v>56</c:v>
                </c:pt>
                <c:pt idx="8">
                  <c:v>55</c:v>
                </c:pt>
                <c:pt idx="9">
                  <c:v>39</c:v>
                </c:pt>
                <c:pt idx="10">
                  <c:v>39</c:v>
                </c:pt>
                <c:pt idx="11">
                  <c:v>38</c:v>
                </c:pt>
                <c:pt idx="1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meta learning</c:v>
                </c:pt>
                <c:pt idx="4">
                  <c:v>deep learning</c:v>
                </c:pt>
                <c:pt idx="5">
                  <c:v>multi agent</c:v>
                </c:pt>
                <c:pt idx="6">
                  <c:v>gradient descent</c:v>
                </c:pt>
                <c:pt idx="7">
                  <c:v>semi supervised</c:v>
                </c:pt>
                <c:pt idx="8">
                  <c:v>supervised learning</c:v>
                </c:pt>
                <c:pt idx="9">
                  <c:v>domain adaptation</c:v>
                </c:pt>
                <c:pt idx="10">
                  <c:v>object detection</c:v>
                </c:pt>
                <c:pt idx="11">
                  <c:v>multi task</c:v>
                </c:pt>
                <c:pt idx="12">
                  <c:v>architecture search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59</c:v>
                </c:pt>
                <c:pt idx="1">
                  <c:v>12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8</c:v>
                </c:pt>
                <c:pt idx="6">
                  <c:v>13</c:v>
                </c:pt>
                <c:pt idx="7">
                  <c:v>7</c:v>
                </c:pt>
                <c:pt idx="8">
                  <c:v>7</c:v>
                </c:pt>
                <c:pt idx="9">
                  <c:v>9</c:v>
                </c:pt>
                <c:pt idx="10">
                  <c:v>1</c:v>
                </c:pt>
                <c:pt idx="11">
                  <c:v>8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meta learning</c:v>
                </c:pt>
                <c:pt idx="4">
                  <c:v>deep learning</c:v>
                </c:pt>
                <c:pt idx="5">
                  <c:v>multi agent</c:v>
                </c:pt>
                <c:pt idx="6">
                  <c:v>gradient descent</c:v>
                </c:pt>
                <c:pt idx="7">
                  <c:v>semi supervised</c:v>
                </c:pt>
                <c:pt idx="8">
                  <c:v>supervised learning</c:v>
                </c:pt>
                <c:pt idx="9">
                  <c:v>domain adaptation</c:v>
                </c:pt>
                <c:pt idx="10">
                  <c:v>object detection</c:v>
                </c:pt>
                <c:pt idx="11">
                  <c:v>multi task</c:v>
                </c:pt>
                <c:pt idx="12">
                  <c:v>architecture search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94</c:v>
                </c:pt>
                <c:pt idx="1">
                  <c:v>20</c:v>
                </c:pt>
                <c:pt idx="2">
                  <c:v>27</c:v>
                </c:pt>
                <c:pt idx="3">
                  <c:v>29</c:v>
                </c:pt>
                <c:pt idx="4">
                  <c:v>33</c:v>
                </c:pt>
                <c:pt idx="5">
                  <c:v>19</c:v>
                </c:pt>
                <c:pt idx="6">
                  <c:v>23</c:v>
                </c:pt>
                <c:pt idx="7">
                  <c:v>14</c:v>
                </c:pt>
                <c:pt idx="8">
                  <c:v>18</c:v>
                </c:pt>
                <c:pt idx="9">
                  <c:v>9</c:v>
                </c:pt>
                <c:pt idx="10">
                  <c:v>12</c:v>
                </c:pt>
                <c:pt idx="11">
                  <c:v>9</c:v>
                </c:pt>
                <c:pt idx="1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meta learning</c:v>
                </c:pt>
                <c:pt idx="4">
                  <c:v>deep learning</c:v>
                </c:pt>
                <c:pt idx="5">
                  <c:v>multi agent</c:v>
                </c:pt>
                <c:pt idx="6">
                  <c:v>gradient descent</c:v>
                </c:pt>
                <c:pt idx="7">
                  <c:v>semi supervised</c:v>
                </c:pt>
                <c:pt idx="8">
                  <c:v>supervised learning</c:v>
                </c:pt>
                <c:pt idx="9">
                  <c:v>domain adaptation</c:v>
                </c:pt>
                <c:pt idx="10">
                  <c:v>object detection</c:v>
                </c:pt>
                <c:pt idx="11">
                  <c:v>multi task</c:v>
                </c:pt>
                <c:pt idx="12">
                  <c:v>architecture search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46</c:v>
                </c:pt>
                <c:pt idx="1">
                  <c:v>20</c:v>
                </c:pt>
                <c:pt idx="2">
                  <c:v>26</c:v>
                </c:pt>
                <c:pt idx="3">
                  <c:v>13</c:v>
                </c:pt>
                <c:pt idx="4">
                  <c:v>10</c:v>
                </c:pt>
                <c:pt idx="5">
                  <c:v>17</c:v>
                </c:pt>
                <c:pt idx="6">
                  <c:v>6</c:v>
                </c:pt>
                <c:pt idx="7">
                  <c:v>22</c:v>
                </c:pt>
                <c:pt idx="8">
                  <c:v>12</c:v>
                </c:pt>
                <c:pt idx="9">
                  <c:v>18</c:v>
                </c:pt>
                <c:pt idx="10">
                  <c:v>19</c:v>
                </c:pt>
                <c:pt idx="11">
                  <c:v>14</c:v>
                </c:pt>
                <c:pt idx="1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self supervised</c:v>
                </c:pt>
                <c:pt idx="3">
                  <c:v>meta learning</c:v>
                </c:pt>
                <c:pt idx="4">
                  <c:v>deep learning</c:v>
                </c:pt>
                <c:pt idx="5">
                  <c:v>multi agent</c:v>
                </c:pt>
                <c:pt idx="6">
                  <c:v>gradient descent</c:v>
                </c:pt>
                <c:pt idx="7">
                  <c:v>semi supervised</c:v>
                </c:pt>
                <c:pt idx="8">
                  <c:v>supervised learning</c:v>
                </c:pt>
                <c:pt idx="9">
                  <c:v>domain adaptation</c:v>
                </c:pt>
                <c:pt idx="10">
                  <c:v>object detection</c:v>
                </c:pt>
                <c:pt idx="11">
                  <c:v>multi task</c:v>
                </c:pt>
                <c:pt idx="12">
                  <c:v>architecture search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87</c:v>
                </c:pt>
                <c:pt idx="1">
                  <c:v>38</c:v>
                </c:pt>
                <c:pt idx="2">
                  <c:v>21</c:v>
                </c:pt>
                <c:pt idx="3">
                  <c:v>25</c:v>
                </c:pt>
                <c:pt idx="4">
                  <c:v>19</c:v>
                </c:pt>
                <c:pt idx="5">
                  <c:v>17</c:v>
                </c:pt>
                <c:pt idx="6">
                  <c:v>17</c:v>
                </c:pt>
                <c:pt idx="7">
                  <c:v>13</c:v>
                </c:pt>
                <c:pt idx="8">
                  <c:v>18</c:v>
                </c:pt>
                <c:pt idx="9">
                  <c:v>3</c:v>
                </c:pt>
                <c:pt idx="10">
                  <c:v>7</c:v>
                </c:pt>
                <c:pt idx="11">
                  <c:v>7</c:v>
                </c:pt>
                <c:pt idx="1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machine learning</c:v>
                </c:pt>
                <c:pt idx="5">
                  <c:v>optimal transport</c:v>
                </c:pt>
                <c:pt idx="6">
                  <c:v>variational inference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  <c:pt idx="10">
                  <c:v>domain adaptation</c:v>
                </c:pt>
                <c:pt idx="11">
                  <c:v>stochastic gradient</c:v>
                </c:pt>
                <c:pt idx="12">
                  <c:v>low rank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286</c:v>
                </c:pt>
                <c:pt idx="1">
                  <c:v>36</c:v>
                </c:pt>
                <c:pt idx="2">
                  <c:v>59</c:v>
                </c:pt>
                <c:pt idx="3">
                  <c:v>90</c:v>
                </c:pt>
                <c:pt idx="4">
                  <c:v>37</c:v>
                </c:pt>
                <c:pt idx="5">
                  <c:v>33</c:v>
                </c:pt>
                <c:pt idx="6">
                  <c:v>26</c:v>
                </c:pt>
                <c:pt idx="7">
                  <c:v>72</c:v>
                </c:pt>
                <c:pt idx="8">
                  <c:v>31</c:v>
                </c:pt>
                <c:pt idx="9">
                  <c:v>76</c:v>
                </c:pt>
                <c:pt idx="10">
                  <c:v>39</c:v>
                </c:pt>
                <c:pt idx="11">
                  <c:v>33</c:v>
                </c:pt>
                <c:pt idx="1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machine learning</c:v>
                </c:pt>
                <c:pt idx="5">
                  <c:v>optimal transport</c:v>
                </c:pt>
                <c:pt idx="6">
                  <c:v>variational inference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  <c:pt idx="10">
                  <c:v>domain adaptation</c:v>
                </c:pt>
                <c:pt idx="11">
                  <c:v>stochastic gradient</c:v>
                </c:pt>
                <c:pt idx="12">
                  <c:v>low rank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59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machine learning</c:v>
                </c:pt>
                <c:pt idx="5">
                  <c:v>optimal transport</c:v>
                </c:pt>
                <c:pt idx="6">
                  <c:v>variational inference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  <c:pt idx="10">
                  <c:v>domain adaptation</c:v>
                </c:pt>
                <c:pt idx="11">
                  <c:v>stochastic gradient</c:v>
                </c:pt>
                <c:pt idx="12">
                  <c:v>low rank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94</c:v>
                </c:pt>
                <c:pt idx="1">
                  <c:v>13</c:v>
                </c:pt>
                <c:pt idx="2">
                  <c:v>23</c:v>
                </c:pt>
                <c:pt idx="3">
                  <c:v>20</c:v>
                </c:pt>
                <c:pt idx="4">
                  <c:v>10</c:v>
                </c:pt>
                <c:pt idx="5">
                  <c:v>16</c:v>
                </c:pt>
                <c:pt idx="6">
                  <c:v>12</c:v>
                </c:pt>
                <c:pt idx="7">
                  <c:v>33</c:v>
                </c:pt>
                <c:pt idx="8">
                  <c:v>14</c:v>
                </c:pt>
                <c:pt idx="9">
                  <c:v>29</c:v>
                </c:pt>
                <c:pt idx="10">
                  <c:v>9</c:v>
                </c:pt>
                <c:pt idx="11">
                  <c:v>12</c:v>
                </c:pt>
                <c:pt idx="1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machine learning</c:v>
                </c:pt>
                <c:pt idx="5">
                  <c:v>optimal transport</c:v>
                </c:pt>
                <c:pt idx="6">
                  <c:v>variational inference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  <c:pt idx="10">
                  <c:v>domain adaptation</c:v>
                </c:pt>
                <c:pt idx="11">
                  <c:v>stochastic gradient</c:v>
                </c:pt>
                <c:pt idx="12">
                  <c:v>low rank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46</c:v>
                </c:pt>
                <c:pt idx="1">
                  <c:v>5</c:v>
                </c:pt>
                <c:pt idx="2">
                  <c:v>6</c:v>
                </c:pt>
                <c:pt idx="3">
                  <c:v>20</c:v>
                </c:pt>
                <c:pt idx="4">
                  <c:v>12</c:v>
                </c:pt>
                <c:pt idx="5">
                  <c:v>2</c:v>
                </c:pt>
                <c:pt idx="6">
                  <c:v>1</c:v>
                </c:pt>
                <c:pt idx="7">
                  <c:v>10</c:v>
                </c:pt>
                <c:pt idx="8">
                  <c:v>3</c:v>
                </c:pt>
                <c:pt idx="9">
                  <c:v>13</c:v>
                </c:pt>
                <c:pt idx="10">
                  <c:v>18</c:v>
                </c:pt>
                <c:pt idx="11">
                  <c:v>4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black box</c:v>
                </c:pt>
                <c:pt idx="2">
                  <c:v>gradient descent</c:v>
                </c:pt>
                <c:pt idx="3">
                  <c:v>representation learning</c:v>
                </c:pt>
                <c:pt idx="4">
                  <c:v>machine learning</c:v>
                </c:pt>
                <c:pt idx="5">
                  <c:v>optimal transport</c:v>
                </c:pt>
                <c:pt idx="6">
                  <c:v>variational inference</c:v>
                </c:pt>
                <c:pt idx="7">
                  <c:v>deep learning</c:v>
                </c:pt>
                <c:pt idx="8">
                  <c:v>convex optimization</c:v>
                </c:pt>
                <c:pt idx="9">
                  <c:v>meta learning</c:v>
                </c:pt>
                <c:pt idx="10">
                  <c:v>domain adaptation</c:v>
                </c:pt>
                <c:pt idx="11">
                  <c:v>stochastic gradient</c:v>
                </c:pt>
                <c:pt idx="12">
                  <c:v>low rank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87</c:v>
                </c:pt>
                <c:pt idx="1">
                  <c:v>4</c:v>
                </c:pt>
                <c:pt idx="2">
                  <c:v>17</c:v>
                </c:pt>
                <c:pt idx="3">
                  <c:v>38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19</c:v>
                </c:pt>
                <c:pt idx="8">
                  <c:v>4</c:v>
                </c:pt>
                <c:pt idx="9">
                  <c:v>25</c:v>
                </c:pt>
                <c:pt idx="10">
                  <c:v>3</c:v>
                </c:pt>
                <c:pt idx="11">
                  <c:v>8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  <c:pt idx="10">
                  <c:v>convex optimization</c:v>
                </c:pt>
                <c:pt idx="11">
                  <c:v>semi supervised</c:v>
                </c:pt>
                <c:pt idx="12">
                  <c:v>bayesian optimization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286</c:v>
                </c:pt>
                <c:pt idx="1">
                  <c:v>72</c:v>
                </c:pt>
                <c:pt idx="2">
                  <c:v>76</c:v>
                </c:pt>
                <c:pt idx="3">
                  <c:v>79</c:v>
                </c:pt>
                <c:pt idx="4">
                  <c:v>59</c:v>
                </c:pt>
                <c:pt idx="5">
                  <c:v>90</c:v>
                </c:pt>
                <c:pt idx="6">
                  <c:v>61</c:v>
                </c:pt>
                <c:pt idx="7">
                  <c:v>55</c:v>
                </c:pt>
                <c:pt idx="8">
                  <c:v>33</c:v>
                </c:pt>
                <c:pt idx="9">
                  <c:v>32</c:v>
                </c:pt>
                <c:pt idx="10">
                  <c:v>31</c:v>
                </c:pt>
                <c:pt idx="11">
                  <c:v>56</c:v>
                </c:pt>
                <c:pt idx="1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  <c:pt idx="10">
                  <c:v>convex optimization</c:v>
                </c:pt>
                <c:pt idx="11">
                  <c:v>semi supervised</c:v>
                </c:pt>
                <c:pt idx="12">
                  <c:v>bayesian optimization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59</c:v>
                </c:pt>
                <c:pt idx="1">
                  <c:v>10</c:v>
                </c:pt>
                <c:pt idx="2">
                  <c:v>9</c:v>
                </c:pt>
                <c:pt idx="3">
                  <c:v>5</c:v>
                </c:pt>
                <c:pt idx="4">
                  <c:v>13</c:v>
                </c:pt>
                <c:pt idx="5">
                  <c:v>12</c:v>
                </c:pt>
                <c:pt idx="6">
                  <c:v>8</c:v>
                </c:pt>
                <c:pt idx="7">
                  <c:v>7</c:v>
                </c:pt>
                <c:pt idx="8">
                  <c:v>11</c:v>
                </c:pt>
                <c:pt idx="9">
                  <c:v>2</c:v>
                </c:pt>
                <c:pt idx="10">
                  <c:v>10</c:v>
                </c:pt>
                <c:pt idx="11">
                  <c:v>7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  <c:pt idx="10">
                  <c:v>convex optimization</c:v>
                </c:pt>
                <c:pt idx="11">
                  <c:v>semi supervised</c:v>
                </c:pt>
                <c:pt idx="12">
                  <c:v>bayesian optimization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94</c:v>
                </c:pt>
                <c:pt idx="1">
                  <c:v>33</c:v>
                </c:pt>
                <c:pt idx="2">
                  <c:v>29</c:v>
                </c:pt>
                <c:pt idx="3">
                  <c:v>27</c:v>
                </c:pt>
                <c:pt idx="4">
                  <c:v>23</c:v>
                </c:pt>
                <c:pt idx="5">
                  <c:v>20</c:v>
                </c:pt>
                <c:pt idx="6">
                  <c:v>19</c:v>
                </c:pt>
                <c:pt idx="7">
                  <c:v>18</c:v>
                </c:pt>
                <c:pt idx="8">
                  <c:v>16</c:v>
                </c:pt>
                <c:pt idx="9">
                  <c:v>16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  <c:pt idx="10">
                  <c:v>convex optimization</c:v>
                </c:pt>
                <c:pt idx="11">
                  <c:v>semi supervised</c:v>
                </c:pt>
                <c:pt idx="12">
                  <c:v>bayesian optimization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46</c:v>
                </c:pt>
                <c:pt idx="1">
                  <c:v>10</c:v>
                </c:pt>
                <c:pt idx="2">
                  <c:v>13</c:v>
                </c:pt>
                <c:pt idx="3">
                  <c:v>26</c:v>
                </c:pt>
                <c:pt idx="4">
                  <c:v>6</c:v>
                </c:pt>
                <c:pt idx="5">
                  <c:v>20</c:v>
                </c:pt>
                <c:pt idx="6">
                  <c:v>17</c:v>
                </c:pt>
                <c:pt idx="7">
                  <c:v>12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22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deep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gradient descent</c:v>
                </c:pt>
                <c:pt idx="5">
                  <c:v>representation learning</c:v>
                </c:pt>
                <c:pt idx="6">
                  <c:v>multi agent</c:v>
                </c:pt>
                <c:pt idx="7">
                  <c:v>supervised learning</c:v>
                </c:pt>
                <c:pt idx="8">
                  <c:v>optimal transport</c:v>
                </c:pt>
                <c:pt idx="9">
                  <c:v>contrastive learning</c:v>
                </c:pt>
                <c:pt idx="10">
                  <c:v>convex optimization</c:v>
                </c:pt>
                <c:pt idx="11">
                  <c:v>semi supervised</c:v>
                </c:pt>
                <c:pt idx="12">
                  <c:v>bayesian optimization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87</c:v>
                </c:pt>
                <c:pt idx="1">
                  <c:v>19</c:v>
                </c:pt>
                <c:pt idx="2">
                  <c:v>25</c:v>
                </c:pt>
                <c:pt idx="3">
                  <c:v>21</c:v>
                </c:pt>
                <c:pt idx="4">
                  <c:v>17</c:v>
                </c:pt>
                <c:pt idx="5">
                  <c:v>38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</c:v>
                </c:pt>
                <c:pt idx="10">
                  <c:v>4</c:v>
                </c:pt>
                <c:pt idx="11">
                  <c:v>13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  <c:pt idx="10">
                  <c:v>meta learning</c:v>
                </c:pt>
                <c:pt idx="11">
                  <c:v>multi view</c:v>
                </c:pt>
                <c:pt idx="12">
                  <c:v>supervised learning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286</c:v>
                </c:pt>
                <c:pt idx="1">
                  <c:v>79</c:v>
                </c:pt>
                <c:pt idx="2">
                  <c:v>56</c:v>
                </c:pt>
                <c:pt idx="3">
                  <c:v>90</c:v>
                </c:pt>
                <c:pt idx="4">
                  <c:v>39</c:v>
                </c:pt>
                <c:pt idx="5">
                  <c:v>39</c:v>
                </c:pt>
                <c:pt idx="6">
                  <c:v>33</c:v>
                </c:pt>
                <c:pt idx="7">
                  <c:v>61</c:v>
                </c:pt>
                <c:pt idx="8">
                  <c:v>37</c:v>
                </c:pt>
                <c:pt idx="9">
                  <c:v>38</c:v>
                </c:pt>
                <c:pt idx="10">
                  <c:v>76</c:v>
                </c:pt>
                <c:pt idx="11">
                  <c:v>17</c:v>
                </c:pt>
                <c:pt idx="1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  <c:pt idx="10">
                  <c:v>meta learning</c:v>
                </c:pt>
                <c:pt idx="11">
                  <c:v>multi view</c:v>
                </c:pt>
                <c:pt idx="12">
                  <c:v>supervised learning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59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  <c:pt idx="4">
                  <c:v>1</c:v>
                </c:pt>
                <c:pt idx="5">
                  <c:v>9</c:v>
                </c:pt>
                <c:pt idx="6">
                  <c:v>1</c:v>
                </c:pt>
                <c:pt idx="7">
                  <c:v>8</c:v>
                </c:pt>
                <c:pt idx="8">
                  <c:v>5</c:v>
                </c:pt>
                <c:pt idx="9">
                  <c:v>8</c:v>
                </c:pt>
                <c:pt idx="10">
                  <c:v>9</c:v>
                </c:pt>
                <c:pt idx="11">
                  <c:v>1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  <c:pt idx="10">
                  <c:v>meta learning</c:v>
                </c:pt>
                <c:pt idx="11">
                  <c:v>multi view</c:v>
                </c:pt>
                <c:pt idx="12">
                  <c:v>supervised learning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94</c:v>
                </c:pt>
                <c:pt idx="1">
                  <c:v>27</c:v>
                </c:pt>
                <c:pt idx="2">
                  <c:v>14</c:v>
                </c:pt>
                <c:pt idx="3">
                  <c:v>20</c:v>
                </c:pt>
                <c:pt idx="4">
                  <c:v>12</c:v>
                </c:pt>
                <c:pt idx="5">
                  <c:v>9</c:v>
                </c:pt>
                <c:pt idx="6">
                  <c:v>8</c:v>
                </c:pt>
                <c:pt idx="7">
                  <c:v>19</c:v>
                </c:pt>
                <c:pt idx="8">
                  <c:v>10</c:v>
                </c:pt>
                <c:pt idx="9">
                  <c:v>9</c:v>
                </c:pt>
                <c:pt idx="10">
                  <c:v>29</c:v>
                </c:pt>
                <c:pt idx="11">
                  <c:v>0</c:v>
                </c:pt>
                <c:pt idx="1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  <c:pt idx="10">
                  <c:v>meta learning</c:v>
                </c:pt>
                <c:pt idx="11">
                  <c:v>multi view</c:v>
                </c:pt>
                <c:pt idx="12">
                  <c:v>supervised learning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46</c:v>
                </c:pt>
                <c:pt idx="1">
                  <c:v>26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17</c:v>
                </c:pt>
                <c:pt idx="8">
                  <c:v>15</c:v>
                </c:pt>
                <c:pt idx="9">
                  <c:v>14</c:v>
                </c:pt>
                <c:pt idx="10">
                  <c:v>13</c:v>
                </c:pt>
                <c:pt idx="11">
                  <c:v>13</c:v>
                </c:pt>
                <c:pt idx="1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self supervised</c:v>
                </c:pt>
                <c:pt idx="2">
                  <c:v>semi supervised</c:v>
                </c:pt>
                <c:pt idx="3">
                  <c:v>representation learning</c:v>
                </c:pt>
                <c:pt idx="4">
                  <c:v>object detection</c:v>
                </c:pt>
                <c:pt idx="5">
                  <c:v>domain adaptation</c:v>
                </c:pt>
                <c:pt idx="6">
                  <c:v>weakly supervised</c:v>
                </c:pt>
                <c:pt idx="7">
                  <c:v>multi agent</c:v>
                </c:pt>
                <c:pt idx="8">
                  <c:v>time series</c:v>
                </c:pt>
                <c:pt idx="9">
                  <c:v>multi task</c:v>
                </c:pt>
                <c:pt idx="10">
                  <c:v>meta learning</c:v>
                </c:pt>
                <c:pt idx="11">
                  <c:v>multi view</c:v>
                </c:pt>
                <c:pt idx="12">
                  <c:v>supervised learning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87</c:v>
                </c:pt>
                <c:pt idx="1">
                  <c:v>21</c:v>
                </c:pt>
                <c:pt idx="2">
                  <c:v>13</c:v>
                </c:pt>
                <c:pt idx="3">
                  <c:v>38</c:v>
                </c:pt>
                <c:pt idx="4">
                  <c:v>7</c:v>
                </c:pt>
                <c:pt idx="5">
                  <c:v>3</c:v>
                </c:pt>
                <c:pt idx="6">
                  <c:v>6</c:v>
                </c:pt>
                <c:pt idx="7">
                  <c:v>17</c:v>
                </c:pt>
                <c:pt idx="8">
                  <c:v>7</c:v>
                </c:pt>
                <c:pt idx="9">
                  <c:v>7</c:v>
                </c:pt>
                <c:pt idx="10">
                  <c:v>25</c:v>
                </c:pt>
                <c:pt idx="11">
                  <c:v>3</c:v>
                </c:pt>
                <c:pt idx="1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deep learning</c:v>
                </c:pt>
                <c:pt idx="5">
                  <c:v>supervised learning</c:v>
                </c:pt>
                <c:pt idx="6">
                  <c:v>multi agent</c:v>
                </c:pt>
                <c:pt idx="7">
                  <c:v>gradient descent</c:v>
                </c:pt>
                <c:pt idx="8">
                  <c:v>continual learning</c:v>
                </c:pt>
                <c:pt idx="9">
                  <c:v>shot learning</c:v>
                </c:pt>
                <c:pt idx="10">
                  <c:v>architecture search</c:v>
                </c:pt>
                <c:pt idx="11">
                  <c:v>generative models</c:v>
                </c:pt>
                <c:pt idx="12">
                  <c:v>semi supervised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286</c:v>
                </c:pt>
                <c:pt idx="1">
                  <c:v>90</c:v>
                </c:pt>
                <c:pt idx="2">
                  <c:v>76</c:v>
                </c:pt>
                <c:pt idx="3">
                  <c:v>79</c:v>
                </c:pt>
                <c:pt idx="4">
                  <c:v>72</c:v>
                </c:pt>
                <c:pt idx="5">
                  <c:v>55</c:v>
                </c:pt>
                <c:pt idx="6">
                  <c:v>61</c:v>
                </c:pt>
                <c:pt idx="7">
                  <c:v>59</c:v>
                </c:pt>
                <c:pt idx="8">
                  <c:v>36</c:v>
                </c:pt>
                <c:pt idx="9">
                  <c:v>35</c:v>
                </c:pt>
                <c:pt idx="10">
                  <c:v>38</c:v>
                </c:pt>
                <c:pt idx="11">
                  <c:v>32</c:v>
                </c:pt>
                <c:pt idx="1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deep learning</c:v>
                </c:pt>
                <c:pt idx="5">
                  <c:v>supervised learning</c:v>
                </c:pt>
                <c:pt idx="6">
                  <c:v>multi agent</c:v>
                </c:pt>
                <c:pt idx="7">
                  <c:v>gradient descent</c:v>
                </c:pt>
                <c:pt idx="8">
                  <c:v>continual learning</c:v>
                </c:pt>
                <c:pt idx="9">
                  <c:v>shot learning</c:v>
                </c:pt>
                <c:pt idx="10">
                  <c:v>architecture search</c:v>
                </c:pt>
                <c:pt idx="11">
                  <c:v>generative models</c:v>
                </c:pt>
                <c:pt idx="12">
                  <c:v>semi supervised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59</c:v>
                </c:pt>
                <c:pt idx="1">
                  <c:v>12</c:v>
                </c:pt>
                <c:pt idx="2">
                  <c:v>9</c:v>
                </c:pt>
                <c:pt idx="3">
                  <c:v>5</c:v>
                </c:pt>
                <c:pt idx="4">
                  <c:v>10</c:v>
                </c:pt>
                <c:pt idx="5">
                  <c:v>7</c:v>
                </c:pt>
                <c:pt idx="6">
                  <c:v>8</c:v>
                </c:pt>
                <c:pt idx="7">
                  <c:v>13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chemeClr val="accent6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deep learning</c:v>
                </c:pt>
                <c:pt idx="5">
                  <c:v>supervised learning</c:v>
                </c:pt>
                <c:pt idx="6">
                  <c:v>multi agent</c:v>
                </c:pt>
                <c:pt idx="7">
                  <c:v>gradient descent</c:v>
                </c:pt>
                <c:pt idx="8">
                  <c:v>continual learning</c:v>
                </c:pt>
                <c:pt idx="9">
                  <c:v>shot learning</c:v>
                </c:pt>
                <c:pt idx="10">
                  <c:v>architecture search</c:v>
                </c:pt>
                <c:pt idx="11">
                  <c:v>generative models</c:v>
                </c:pt>
                <c:pt idx="12">
                  <c:v>semi supervised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94</c:v>
                </c:pt>
                <c:pt idx="1">
                  <c:v>20</c:v>
                </c:pt>
                <c:pt idx="2">
                  <c:v>29</c:v>
                </c:pt>
                <c:pt idx="3">
                  <c:v>27</c:v>
                </c:pt>
                <c:pt idx="4">
                  <c:v>33</c:v>
                </c:pt>
                <c:pt idx="5">
                  <c:v>18</c:v>
                </c:pt>
                <c:pt idx="6">
                  <c:v>19</c:v>
                </c:pt>
                <c:pt idx="7">
                  <c:v>23</c:v>
                </c:pt>
                <c:pt idx="8">
                  <c:v>12</c:v>
                </c:pt>
                <c:pt idx="9">
                  <c:v>6</c:v>
                </c:pt>
                <c:pt idx="10">
                  <c:v>11</c:v>
                </c:pt>
                <c:pt idx="11">
                  <c:v>9</c:v>
                </c:pt>
                <c:pt idx="1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 w="2540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deep learning</c:v>
                </c:pt>
                <c:pt idx="5">
                  <c:v>supervised learning</c:v>
                </c:pt>
                <c:pt idx="6">
                  <c:v>multi agent</c:v>
                </c:pt>
                <c:pt idx="7">
                  <c:v>gradient descent</c:v>
                </c:pt>
                <c:pt idx="8">
                  <c:v>continual learning</c:v>
                </c:pt>
                <c:pt idx="9">
                  <c:v>shot learning</c:v>
                </c:pt>
                <c:pt idx="10">
                  <c:v>architecture search</c:v>
                </c:pt>
                <c:pt idx="11">
                  <c:v>generative models</c:v>
                </c:pt>
                <c:pt idx="12">
                  <c:v>semi supervised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46</c:v>
                </c:pt>
                <c:pt idx="1">
                  <c:v>20</c:v>
                </c:pt>
                <c:pt idx="2">
                  <c:v>13</c:v>
                </c:pt>
                <c:pt idx="3">
                  <c:v>26</c:v>
                </c:pt>
                <c:pt idx="4">
                  <c:v>10</c:v>
                </c:pt>
                <c:pt idx="5">
                  <c:v>12</c:v>
                </c:pt>
                <c:pt idx="6">
                  <c:v>17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  <c:pt idx="10">
                  <c:v>9</c:v>
                </c:pt>
                <c:pt idx="11">
                  <c:v>5</c:v>
                </c:pt>
                <c:pt idx="1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F62-B6CD-2158A8EF55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reinforcement learning</c:v>
                </c:pt>
                <c:pt idx="1">
                  <c:v>representation learning</c:v>
                </c:pt>
                <c:pt idx="2">
                  <c:v>meta learning</c:v>
                </c:pt>
                <c:pt idx="3">
                  <c:v>self supervised</c:v>
                </c:pt>
                <c:pt idx="4">
                  <c:v>deep learning</c:v>
                </c:pt>
                <c:pt idx="5">
                  <c:v>supervised learning</c:v>
                </c:pt>
                <c:pt idx="6">
                  <c:v>multi agent</c:v>
                </c:pt>
                <c:pt idx="7">
                  <c:v>gradient descent</c:v>
                </c:pt>
                <c:pt idx="8">
                  <c:v>continual learning</c:v>
                </c:pt>
                <c:pt idx="9">
                  <c:v>shot learning</c:v>
                </c:pt>
                <c:pt idx="10">
                  <c:v>architecture search</c:v>
                </c:pt>
                <c:pt idx="11">
                  <c:v>generative models</c:v>
                </c:pt>
                <c:pt idx="12">
                  <c:v>semi supervised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87</c:v>
                </c:pt>
                <c:pt idx="1">
                  <c:v>38</c:v>
                </c:pt>
                <c:pt idx="2">
                  <c:v>25</c:v>
                </c:pt>
                <c:pt idx="3">
                  <c:v>21</c:v>
                </c:pt>
                <c:pt idx="4">
                  <c:v>19</c:v>
                </c:pt>
                <c:pt idx="5">
                  <c:v>18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16</c:v>
                </c:pt>
                <c:pt idx="10">
                  <c:v>15</c:v>
                </c:pt>
                <c:pt idx="11">
                  <c:v>14</c:v>
                </c:pt>
                <c:pt idx="1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F62-B6CD-2158A8EF5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43984075144534035"/>
          <c:h val="8.153810501774427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2104407297457"/>
          <c:y val="2.3091671815826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ICML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graph neural networks</c:v>
                </c:pt>
                <c:pt idx="1">
                  <c:v>deep reinforcement learning</c:v>
                </c:pt>
                <c:pt idx="2">
                  <c:v>semi supervised learning</c:v>
                </c:pt>
                <c:pt idx="3">
                  <c:v>markov decision processes</c:v>
                </c:pt>
                <c:pt idx="4">
                  <c:v>stochastic gradient descent</c:v>
                </c:pt>
                <c:pt idx="5">
                  <c:v>multi task learning</c:v>
                </c:pt>
                <c:pt idx="6">
                  <c:v>recurrent neural networks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90585952930579E-2"/>
          <c:y val="4.0777784426505849E-2"/>
          <c:w val="0.97586976949884574"/>
          <c:h val="0.918444431146988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EACL</c:v>
                </c:pt>
              </c:strCache>
            </c:strRef>
          </c:tx>
          <c:spPr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</c:v>
                </c:pt>
                <c:pt idx="1">
                  <c:v>120</c:v>
                </c:pt>
                <c:pt idx="2">
                  <c:v>110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75</c:v>
                </c:pt>
                <c:pt idx="7">
                  <c:v>55</c:v>
                </c:pt>
                <c:pt idx="8">
                  <c:v>110</c:v>
                </c:pt>
                <c:pt idx="9">
                  <c:v>65</c:v>
                </c:pt>
                <c:pt idx="10">
                  <c:v>40</c:v>
                </c:pt>
                <c:pt idx="11">
                  <c:v>50</c:v>
                </c:pt>
                <c:pt idx="12">
                  <c:v>30</c:v>
                </c:pt>
                <c:pt idx="13">
                  <c:v>55</c:v>
                </c:pt>
                <c:pt idx="14">
                  <c:v>95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85</c:v>
                </c:pt>
                <c:pt idx="1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86-4686-BB23-EEAA6AD0A6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480030609505412"/>
          <c:y val="1.891807950211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61162981181274056"/>
          <c:y val="0.13472825618754022"/>
          <c:w val="0.37418706281991809"/>
          <c:h val="0.83058859805858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NeurIPS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graph neural networks</c:v>
                </c:pt>
                <c:pt idx="1">
                  <c:v>deep reinforcement learning</c:v>
                </c:pt>
                <c:pt idx="2">
                  <c:v>stochastic gradient descent</c:v>
                </c:pt>
                <c:pt idx="3">
                  <c:v>semi supervised learning</c:v>
                </c:pt>
                <c:pt idx="4">
                  <c:v>neural architecture search</c:v>
                </c:pt>
                <c:pt idx="5">
                  <c:v>self supervised learning</c:v>
                </c:pt>
                <c:pt idx="6">
                  <c:v>generative adversarial networks</c:v>
                </c:pt>
                <c:pt idx="7">
                  <c:v>graph convolutional networks</c:v>
                </c:pt>
                <c:pt idx="8">
                  <c:v>neural tangent kernel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</c:v>
                </c:pt>
                <c:pt idx="1">
                  <c:v>13</c:v>
                </c:pt>
                <c:pt idx="2">
                  <c:v>10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3757141151583909"/>
          <c:y val="2.3091671815826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64646180147075272"/>
          <c:y val="0.12266612152289889"/>
          <c:w val="0.34439441599736031"/>
          <c:h val="0.793214078889272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AAAI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graph neural networks</c:v>
                </c:pt>
                <c:pt idx="1">
                  <c:v>person re identification</c:v>
                </c:pt>
                <c:pt idx="2">
                  <c:v>multi task learning</c:v>
                </c:pt>
                <c:pt idx="3">
                  <c:v>end to end</c:v>
                </c:pt>
                <c:pt idx="4">
                  <c:v>semi supervised learning</c:v>
                </c:pt>
                <c:pt idx="5">
                  <c:v>convolutional neural networks</c:v>
                </c:pt>
                <c:pt idx="6">
                  <c:v>unsupervised domain adaptation</c:v>
                </c:pt>
                <c:pt idx="7">
                  <c:v>neural architecture search</c:v>
                </c:pt>
                <c:pt idx="8">
                  <c:v>neural machine translation</c:v>
                </c:pt>
                <c:pt idx="9">
                  <c:v>named entity recognition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61162981181274056"/>
          <c:y val="0.13472825618754022"/>
          <c:w val="0.37418706281991809"/>
          <c:h val="0.83058859805858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ICLR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graph neural networks</c:v>
                </c:pt>
                <c:pt idx="1">
                  <c:v>deep reinforcement learning</c:v>
                </c:pt>
                <c:pt idx="2">
                  <c:v>neural architecture search</c:v>
                </c:pt>
                <c:pt idx="3">
                  <c:v>end to end</c:v>
                </c:pt>
                <c:pt idx="4">
                  <c:v>generative adversarial networks</c:v>
                </c:pt>
                <c:pt idx="5">
                  <c:v>recurrent neural networks</c:v>
                </c:pt>
                <c:pt idx="6">
                  <c:v>convolutional neural networks</c:v>
                </c:pt>
                <c:pt idx="7">
                  <c:v>self supervised learning</c:v>
                </c:pt>
                <c:pt idx="8">
                  <c:v>energy based models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22</c:v>
                </c:pt>
                <c:pt idx="1">
                  <c:v>16</c:v>
                </c:pt>
                <c:pt idx="2">
                  <c:v>12</c:v>
                </c:pt>
                <c:pt idx="3">
                  <c:v>10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8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1-40A3-8589-6CA67B09C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785200"/>
        <c:axId val="1663056640"/>
      </c:barChart>
      <c:catAx>
        <c:axId val="676785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3056640"/>
        <c:crosses val="autoZero"/>
        <c:auto val="1"/>
        <c:lblAlgn val="ctr"/>
        <c:lblOffset val="100"/>
        <c:noMultiLvlLbl val="0"/>
      </c:catAx>
      <c:valAx>
        <c:axId val="166305664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67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0-AA06-482B-B0F1-7C4105881A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10</c:v>
                </c:pt>
                <c:pt idx="1">
                  <c:v>77</c:v>
                </c:pt>
                <c:pt idx="2">
                  <c:v>70</c:v>
                </c:pt>
                <c:pt idx="3">
                  <c:v>37</c:v>
                </c:pt>
                <c:pt idx="4">
                  <c:v>19</c:v>
                </c:pt>
                <c:pt idx="5">
                  <c:v>47</c:v>
                </c:pt>
                <c:pt idx="6">
                  <c:v>29</c:v>
                </c:pt>
                <c:pt idx="7">
                  <c:v>34</c:v>
                </c:pt>
                <c:pt idx="8">
                  <c:v>21</c:v>
                </c:pt>
                <c:pt idx="9">
                  <c:v>26</c:v>
                </c:pt>
                <c:pt idx="10">
                  <c:v>24</c:v>
                </c:pt>
                <c:pt idx="11">
                  <c:v>32</c:v>
                </c:pt>
                <c:pt idx="12">
                  <c:v>37</c:v>
                </c:pt>
                <c:pt idx="13">
                  <c:v>35</c:v>
                </c:pt>
                <c:pt idx="14">
                  <c:v>33</c:v>
                </c:pt>
                <c:pt idx="15">
                  <c:v>22</c:v>
                </c:pt>
                <c:pt idx="16">
                  <c:v>26</c:v>
                </c:pt>
                <c:pt idx="17">
                  <c:v>13</c:v>
                </c:pt>
                <c:pt idx="18">
                  <c:v>17</c:v>
                </c:pt>
                <c:pt idx="1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6-482B-B0F1-7C4105881A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LREC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222</c:v>
                </c:pt>
                <c:pt idx="1">
                  <c:v>15</c:v>
                </c:pt>
                <c:pt idx="2">
                  <c:v>28</c:v>
                </c:pt>
                <c:pt idx="3">
                  <c:v>17</c:v>
                </c:pt>
                <c:pt idx="4">
                  <c:v>82</c:v>
                </c:pt>
                <c:pt idx="5">
                  <c:v>8</c:v>
                </c:pt>
                <c:pt idx="6">
                  <c:v>33</c:v>
                </c:pt>
                <c:pt idx="7">
                  <c:v>22</c:v>
                </c:pt>
                <c:pt idx="8">
                  <c:v>35</c:v>
                </c:pt>
                <c:pt idx="9">
                  <c:v>59</c:v>
                </c:pt>
                <c:pt idx="10">
                  <c:v>40</c:v>
                </c:pt>
                <c:pt idx="11">
                  <c:v>21</c:v>
                </c:pt>
                <c:pt idx="12">
                  <c:v>32</c:v>
                </c:pt>
                <c:pt idx="13">
                  <c:v>22</c:v>
                </c:pt>
                <c:pt idx="14">
                  <c:v>16</c:v>
                </c:pt>
                <c:pt idx="15">
                  <c:v>28</c:v>
                </c:pt>
                <c:pt idx="16">
                  <c:v>30</c:v>
                </c:pt>
                <c:pt idx="17">
                  <c:v>39</c:v>
                </c:pt>
                <c:pt idx="18">
                  <c:v>4</c:v>
                </c:pt>
                <c:pt idx="1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06-482B-B0F1-7C4105881A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Sheet1!$E$2:$E$21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3-AA06-482B-B0F1-7C4105881A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90585952930579E-2"/>
          <c:y val="4.0777784426505849E-2"/>
          <c:w val="0.97586976949884574"/>
          <c:h val="0.918444431146988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CoNLL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9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F-425A-BC72-8AC53EC76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EMNLP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</c:v>
                </c:pt>
                <c:pt idx="1">
                  <c:v>65</c:v>
                </c:pt>
                <c:pt idx="2">
                  <c:v>43</c:v>
                </c:pt>
                <c:pt idx="3">
                  <c:v>61</c:v>
                </c:pt>
                <c:pt idx="4">
                  <c:v>29</c:v>
                </c:pt>
                <c:pt idx="5">
                  <c:v>40</c:v>
                </c:pt>
                <c:pt idx="6">
                  <c:v>39</c:v>
                </c:pt>
                <c:pt idx="7">
                  <c:v>34</c:v>
                </c:pt>
                <c:pt idx="8">
                  <c:v>27</c:v>
                </c:pt>
                <c:pt idx="9">
                  <c:v>15</c:v>
                </c:pt>
                <c:pt idx="10">
                  <c:v>17</c:v>
                </c:pt>
                <c:pt idx="11">
                  <c:v>21</c:v>
                </c:pt>
                <c:pt idx="12">
                  <c:v>35</c:v>
                </c:pt>
                <c:pt idx="13">
                  <c:v>38</c:v>
                </c:pt>
                <c:pt idx="14">
                  <c:v>34</c:v>
                </c:pt>
                <c:pt idx="15">
                  <c:v>18</c:v>
                </c:pt>
                <c:pt idx="16">
                  <c:v>29</c:v>
                </c:pt>
                <c:pt idx="17">
                  <c:v>26</c:v>
                </c:pt>
                <c:pt idx="18">
                  <c:v>30</c:v>
                </c:pt>
                <c:pt idx="1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F-425A-BC72-8AC53EC76A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AACL</c:v>
                </c:pt>
              </c:strCache>
            </c:strRef>
          </c:tx>
          <c:spPr>
            <a:solidFill>
              <a:srgbClr val="B17ED8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2</c:v>
                </c:pt>
                <c:pt idx="1">
                  <c:v>7</c:v>
                </c:pt>
                <c:pt idx="2">
                  <c:v>10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7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7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  <c:pt idx="15">
                  <c:v>6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EF-425A-BC72-8AC53EC76A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COLING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10</c:v>
                </c:pt>
                <c:pt idx="1">
                  <c:v>44</c:v>
                </c:pt>
                <c:pt idx="2">
                  <c:v>47</c:v>
                </c:pt>
                <c:pt idx="3">
                  <c:v>41</c:v>
                </c:pt>
                <c:pt idx="4">
                  <c:v>25</c:v>
                </c:pt>
                <c:pt idx="5">
                  <c:v>42</c:v>
                </c:pt>
                <c:pt idx="6">
                  <c:v>21</c:v>
                </c:pt>
                <c:pt idx="7">
                  <c:v>33</c:v>
                </c:pt>
                <c:pt idx="8">
                  <c:v>27</c:v>
                </c:pt>
                <c:pt idx="9">
                  <c:v>19</c:v>
                </c:pt>
                <c:pt idx="10">
                  <c:v>39</c:v>
                </c:pt>
                <c:pt idx="11">
                  <c:v>41</c:v>
                </c:pt>
                <c:pt idx="12">
                  <c:v>20</c:v>
                </c:pt>
                <c:pt idx="13">
                  <c:v>19</c:v>
                </c:pt>
                <c:pt idx="14">
                  <c:v>19</c:v>
                </c:pt>
                <c:pt idx="15">
                  <c:v>25</c:v>
                </c:pt>
                <c:pt idx="16">
                  <c:v>17</c:v>
                </c:pt>
                <c:pt idx="17">
                  <c:v>14</c:v>
                </c:pt>
                <c:pt idx="18">
                  <c:v>29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EF-425A-BC72-8AC53EC76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90585952930579E-2"/>
          <c:y val="4.0777784426505849E-2"/>
          <c:w val="0.97586976949884574"/>
          <c:h val="0.918444431146988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EACL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20"/>
                <c:pt idx="0">
                  <c:v>corpus</c:v>
                </c:pt>
                <c:pt idx="1">
                  <c:v>generation</c:v>
                </c:pt>
                <c:pt idx="2">
                  <c:v>translation</c:v>
                </c:pt>
                <c:pt idx="3">
                  <c:v>knowledge</c:v>
                </c:pt>
                <c:pt idx="4">
                  <c:v>dataset</c:v>
                </c:pt>
                <c:pt idx="5">
                  <c:v>graph</c:v>
                </c:pt>
                <c:pt idx="6">
                  <c:v>semantic</c:v>
                </c:pt>
                <c:pt idx="7">
                  <c:v>extraction</c:v>
                </c:pt>
                <c:pt idx="8">
                  <c:v>detection</c:v>
                </c:pt>
                <c:pt idx="9">
                  <c:v>evaluation</c:v>
                </c:pt>
                <c:pt idx="10">
                  <c:v>analysis</c:v>
                </c:pt>
                <c:pt idx="11">
                  <c:v>classification</c:v>
                </c:pt>
                <c:pt idx="12">
                  <c:v>dialogue</c:v>
                </c:pt>
                <c:pt idx="13">
                  <c:v>domain</c:v>
                </c:pt>
                <c:pt idx="14">
                  <c:v>question</c:v>
                </c:pt>
                <c:pt idx="15">
                  <c:v>embeddings</c:v>
                </c:pt>
                <c:pt idx="16">
                  <c:v>entity</c:v>
                </c:pt>
                <c:pt idx="17">
                  <c:v>multilingual</c:v>
                </c:pt>
                <c:pt idx="18">
                  <c:v>bert</c:v>
                </c:pt>
                <c:pt idx="19">
                  <c:v>unsupervised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</c:v>
                </c:pt>
                <c:pt idx="1">
                  <c:v>24</c:v>
                </c:pt>
                <c:pt idx="2">
                  <c:v>22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15</c:v>
                </c:pt>
                <c:pt idx="7">
                  <c:v>11</c:v>
                </c:pt>
                <c:pt idx="8">
                  <c:v>22</c:v>
                </c:pt>
                <c:pt idx="9">
                  <c:v>13</c:v>
                </c:pt>
                <c:pt idx="10">
                  <c:v>8</c:v>
                </c:pt>
                <c:pt idx="11">
                  <c:v>10</c:v>
                </c:pt>
                <c:pt idx="12">
                  <c:v>6</c:v>
                </c:pt>
                <c:pt idx="13">
                  <c:v>11</c:v>
                </c:pt>
                <c:pt idx="14">
                  <c:v>19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17</c:v>
                </c:pt>
                <c:pt idx="1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4-464E-B69E-42269D36FC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90585952930579E-2"/>
          <c:y val="4.0777784426505849E-2"/>
          <c:w val="0.97586976949884574"/>
          <c:h val="0.918444431146988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EACL</c:v>
                </c:pt>
              </c:strCache>
            </c:strRef>
          </c:tx>
          <c:spPr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85</c:v>
                </c:pt>
                <c:pt idx="1">
                  <c:v>60</c:v>
                </c:pt>
                <c:pt idx="2">
                  <c:v>70</c:v>
                </c:pt>
                <c:pt idx="3">
                  <c:v>45</c:v>
                </c:pt>
                <c:pt idx="4">
                  <c:v>25</c:v>
                </c:pt>
                <c:pt idx="5">
                  <c:v>30</c:v>
                </c:pt>
                <c:pt idx="6">
                  <c:v>5</c:v>
                </c:pt>
                <c:pt idx="7">
                  <c:v>10</c:v>
                </c:pt>
                <c:pt idx="8">
                  <c:v>10</c:v>
                </c:pt>
                <c:pt idx="9">
                  <c:v>50</c:v>
                </c:pt>
                <c:pt idx="10">
                  <c:v>10</c:v>
                </c:pt>
                <c:pt idx="11">
                  <c:v>15</c:v>
                </c:pt>
                <c:pt idx="12">
                  <c:v>20</c:v>
                </c:pt>
                <c:pt idx="13">
                  <c:v>25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E-4D8E-A153-35ABCBB3F7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AA06-482B-B0F1-7C4105881A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52</c:v>
                </c:pt>
                <c:pt idx="1">
                  <c:v>37</c:v>
                </c:pt>
                <c:pt idx="2">
                  <c:v>23</c:v>
                </c:pt>
                <c:pt idx="3">
                  <c:v>19</c:v>
                </c:pt>
                <c:pt idx="4">
                  <c:v>12</c:v>
                </c:pt>
                <c:pt idx="5">
                  <c:v>16</c:v>
                </c:pt>
                <c:pt idx="6">
                  <c:v>14</c:v>
                </c:pt>
                <c:pt idx="7">
                  <c:v>9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15</c:v>
                </c:pt>
                <c:pt idx="12">
                  <c:v>7</c:v>
                </c:pt>
                <c:pt idx="13">
                  <c:v>10</c:v>
                </c:pt>
                <c:pt idx="1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6-482B-B0F1-7C4105881A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LREC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19</c:v>
                </c:pt>
                <c:pt idx="1">
                  <c:v>10</c:v>
                </c:pt>
                <c:pt idx="2">
                  <c:v>12</c:v>
                </c:pt>
                <c:pt idx="3">
                  <c:v>13</c:v>
                </c:pt>
                <c:pt idx="4">
                  <c:v>23</c:v>
                </c:pt>
                <c:pt idx="5">
                  <c:v>1</c:v>
                </c:pt>
                <c:pt idx="6">
                  <c:v>17</c:v>
                </c:pt>
                <c:pt idx="7">
                  <c:v>16</c:v>
                </c:pt>
                <c:pt idx="8">
                  <c:v>11</c:v>
                </c:pt>
                <c:pt idx="9">
                  <c:v>3</c:v>
                </c:pt>
                <c:pt idx="10">
                  <c:v>7</c:v>
                </c:pt>
                <c:pt idx="11">
                  <c:v>3</c:v>
                </c:pt>
                <c:pt idx="12">
                  <c:v>16</c:v>
                </c:pt>
                <c:pt idx="13">
                  <c:v>3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06-482B-B0F1-7C4105881A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3-AA06-482B-B0F1-7C4105881A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90585952930579E-2"/>
          <c:y val="4.0777784426505849E-2"/>
          <c:w val="0.97586976949884574"/>
          <c:h val="0.918444431146988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CoNLL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F-425A-BC72-8AC53EC76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EMNLP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32</c:v>
                </c:pt>
                <c:pt idx="1">
                  <c:v>47</c:v>
                </c:pt>
                <c:pt idx="2">
                  <c:v>27</c:v>
                </c:pt>
                <c:pt idx="3">
                  <c:v>22</c:v>
                </c:pt>
                <c:pt idx="4">
                  <c:v>7</c:v>
                </c:pt>
                <c:pt idx="5">
                  <c:v>20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13</c:v>
                </c:pt>
                <c:pt idx="10">
                  <c:v>8</c:v>
                </c:pt>
                <c:pt idx="11">
                  <c:v>11</c:v>
                </c:pt>
                <c:pt idx="12">
                  <c:v>10</c:v>
                </c:pt>
                <c:pt idx="13">
                  <c:v>11</c:v>
                </c:pt>
                <c:pt idx="1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F-425A-BC72-8AC53EC76A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AACL</c:v>
                </c:pt>
              </c:strCache>
            </c:strRef>
          </c:tx>
          <c:spPr>
            <a:solidFill>
              <a:srgbClr val="B17ED8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EF-425A-BC72-8AC53EC76A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COLING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30</c:v>
                </c:pt>
                <c:pt idx="1">
                  <c:v>21</c:v>
                </c:pt>
                <c:pt idx="2">
                  <c:v>12</c:v>
                </c:pt>
                <c:pt idx="3">
                  <c:v>16</c:v>
                </c:pt>
                <c:pt idx="4">
                  <c:v>15</c:v>
                </c:pt>
                <c:pt idx="5">
                  <c:v>11</c:v>
                </c:pt>
                <c:pt idx="6">
                  <c:v>8</c:v>
                </c:pt>
                <c:pt idx="7">
                  <c:v>12</c:v>
                </c:pt>
                <c:pt idx="8">
                  <c:v>20</c:v>
                </c:pt>
                <c:pt idx="9">
                  <c:v>13</c:v>
                </c:pt>
                <c:pt idx="10">
                  <c:v>15</c:v>
                </c:pt>
                <c:pt idx="11">
                  <c:v>11</c:v>
                </c:pt>
                <c:pt idx="12">
                  <c:v>5</c:v>
                </c:pt>
                <c:pt idx="13">
                  <c:v>13</c:v>
                </c:pt>
                <c:pt idx="1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EF-425A-BC72-8AC53EC76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567281983"/>
        <c:axId val="567282399"/>
      </c:barChart>
      <c:catAx>
        <c:axId val="567281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  <c:max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D021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156</c:v>
                </c:pt>
                <c:pt idx="1">
                  <c:v>135</c:v>
                </c:pt>
                <c:pt idx="2">
                  <c:v>91</c:v>
                </c:pt>
                <c:pt idx="3">
                  <c:v>83</c:v>
                </c:pt>
                <c:pt idx="4">
                  <c:v>69</c:v>
                </c:pt>
                <c:pt idx="5">
                  <c:v>55</c:v>
                </c:pt>
                <c:pt idx="6">
                  <c:v>52</c:v>
                </c:pt>
                <c:pt idx="7">
                  <c:v>51</c:v>
                </c:pt>
                <c:pt idx="8">
                  <c:v>50</c:v>
                </c:pt>
                <c:pt idx="9">
                  <c:v>50</c:v>
                </c:pt>
                <c:pt idx="10">
                  <c:v>44</c:v>
                </c:pt>
                <c:pt idx="11">
                  <c:v>44</c:v>
                </c:pt>
                <c:pt idx="12">
                  <c:v>43</c:v>
                </c:pt>
                <c:pt idx="13">
                  <c:v>43</c:v>
                </c:pt>
                <c:pt idx="1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47FF-9A2A-C7CF0ABCC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ACL,LREC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28DE-4150-A0B1-8303759C5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CoNLL,EMNLP,AACL,COLING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28DE-4150-A0B1-8303759C5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EACL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machine translation</c:v>
                </c:pt>
                <c:pt idx="1">
                  <c:v>language models</c:v>
                </c:pt>
                <c:pt idx="2">
                  <c:v>question answering</c:v>
                </c:pt>
                <c:pt idx="3">
                  <c:v>cross lingual</c:v>
                </c:pt>
                <c:pt idx="4">
                  <c:v>word embeddings</c:v>
                </c:pt>
                <c:pt idx="5">
                  <c:v>text generation</c:v>
                </c:pt>
                <c:pt idx="6">
                  <c:v>named entity</c:v>
                </c:pt>
                <c:pt idx="7">
                  <c:v>low resource</c:v>
                </c:pt>
                <c:pt idx="8">
                  <c:v>sentiment analysis</c:v>
                </c:pt>
                <c:pt idx="9">
                  <c:v>pre trained</c:v>
                </c:pt>
                <c:pt idx="10">
                  <c:v>reading comprehension</c:v>
                </c:pt>
                <c:pt idx="11">
                  <c:v>text classification</c:v>
                </c:pt>
                <c:pt idx="12">
                  <c:v>large scale</c:v>
                </c:pt>
                <c:pt idx="13">
                  <c:v>relation extraction</c:v>
                </c:pt>
                <c:pt idx="14">
                  <c:v>entity recognition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209C-44CD-B322-FE67641BF7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2"/>
        <c:overlap val="-27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977772433604746"/>
          <c:y val="2.7989708173388035E-2"/>
          <c:w val="0.55022227566395254"/>
          <c:h val="8.074865453681041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5A4-A688-40C2-A168-1A9EE8F05F20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55FF-FAAE-4995-8121-14A5BB49C55B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87B-AF4C-4632-9609-0CC4EAB70E84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5896-10D5-4B1D-A937-E309367A13C6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06ED-3B94-42AF-B535-F3038D5B2413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4F6F-3FE8-4B22-954F-BBEA7F05A8F1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C26-F824-4F27-9103-618A1FB814D3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C5-0C9C-4F6A-A1EF-6CC0C5D687E5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1BC-D55E-45DD-B58A-4EFCA010E532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9FD2-0CA2-408E-833E-45CC9BF1AB8C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F46-13FD-456D-A3AF-8E81F63B8844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폰트 스타일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fld id="{A6FECF54-0229-466C-A8B3-BD1774244CB7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9" Type="http://schemas.openxmlformats.org/officeDocument/2006/relationships/tags" Target="../tags/tag84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42" Type="http://schemas.openxmlformats.org/officeDocument/2006/relationships/tags" Target="../tags/tag87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9" Type="http://schemas.openxmlformats.org/officeDocument/2006/relationships/tags" Target="../tags/tag74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37" Type="http://schemas.openxmlformats.org/officeDocument/2006/relationships/tags" Target="../tags/tag82.xml"/><Relationship Id="rId40" Type="http://schemas.openxmlformats.org/officeDocument/2006/relationships/tags" Target="../tags/tag85.xml"/><Relationship Id="rId45" Type="http://schemas.openxmlformats.org/officeDocument/2006/relationships/tags" Target="../tags/tag90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tags" Target="../tags/tag81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4" Type="http://schemas.openxmlformats.org/officeDocument/2006/relationships/tags" Target="../tags/tag89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tags" Target="../tags/tag80.xml"/><Relationship Id="rId43" Type="http://schemas.openxmlformats.org/officeDocument/2006/relationships/tags" Target="../tags/tag88.xml"/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38" Type="http://schemas.openxmlformats.org/officeDocument/2006/relationships/tags" Target="../tags/tag83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65.xml"/><Relationship Id="rId41" Type="http://schemas.openxmlformats.org/officeDocument/2006/relationships/tags" Target="../tags/tag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2XjxcIFPMOYwIH6YBB-mOszx3rqQCrmpNbp3M-ZhMsx_OMzlhvVcXaZ4X6rNotg-ZIRon1vNvSc-flaje5KPTadO4Emo7TM9wO7aDsY3sof72g1DIxs=w1280">
            <a:extLst>
              <a:ext uri="{FF2B5EF4-FFF2-40B4-BE49-F238E27FC236}">
                <a16:creationId xmlns:a16="http://schemas.microsoft.com/office/drawing/2014/main" id="{D81A25E5-8B84-4001-A2B3-47A695AA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1" y="2912926"/>
            <a:ext cx="127866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27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Title statistics of </a:t>
            </a:r>
            <a:br>
              <a:rPr lang="en-US" dirty="0"/>
            </a:br>
            <a:r>
              <a:rPr lang="en-US" dirty="0"/>
              <a:t>Top-tier Conference accepted papers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8688"/>
            <a:ext cx="9144000" cy="1869311"/>
          </a:xfrm>
        </p:spPr>
        <p:txBody>
          <a:bodyPr>
            <a:normAutofit/>
          </a:bodyPr>
          <a:lstStyle/>
          <a:p>
            <a:r>
              <a:rPr lang="en-US" sz="2200" b="1" dirty="0"/>
              <a:t>{fk0214}@koreatech.ac.kr</a:t>
            </a:r>
          </a:p>
          <a:p>
            <a:r>
              <a:rPr lang="en-US" sz="2200" b="1" dirty="0"/>
              <a:t>DICE Lab</a:t>
            </a:r>
          </a:p>
          <a:p>
            <a:r>
              <a:rPr lang="en-US" sz="2200" b="1" dirty="0"/>
              <a:t>KOREA</a:t>
            </a:r>
            <a:r>
              <a:rPr lang="en-US" sz="2200" b="1" dirty="0">
                <a:solidFill>
                  <a:srgbClr val="8D021F"/>
                </a:solidFill>
              </a:rPr>
              <a:t>TECH</a:t>
            </a:r>
            <a:endParaRPr lang="en-US" sz="2200" b="1" dirty="0"/>
          </a:p>
          <a:p>
            <a:r>
              <a:rPr lang="en-US" sz="2200" b="1">
                <a:solidFill>
                  <a:srgbClr val="8D021F"/>
                </a:solidFill>
              </a:rPr>
              <a:t>2021.02.24</a:t>
            </a:r>
            <a:endParaRPr lang="en-US" sz="2200" b="1" dirty="0">
              <a:solidFill>
                <a:srgbClr val="8D021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CB4FC-ED59-4196-AEED-47E39079FD2E}"/>
              </a:ext>
            </a:extLst>
          </p:cNvPr>
          <p:cNvSpPr/>
          <p:nvPr/>
        </p:nvSpPr>
        <p:spPr>
          <a:xfrm>
            <a:off x="5576949" y="4388495"/>
            <a:ext cx="10310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dirty="0"/>
              <a:t>김기백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3073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7920A1D-CD2C-4361-8D4D-07BAF1BF02E1}"/>
              </a:ext>
            </a:extLst>
          </p:cNvPr>
          <p:cNvSpPr txBox="1">
            <a:spLocks/>
          </p:cNvSpPr>
          <p:nvPr/>
        </p:nvSpPr>
        <p:spPr>
          <a:xfrm>
            <a:off x="838198" y="1166493"/>
            <a:ext cx="10666615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Bigram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453561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5F634-ABBB-40A7-9945-B71D1653020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26971A-A9F2-4046-A05F-3B46F697743F}"/>
              </a:ext>
            </a:extLst>
          </p:cNvPr>
          <p:cNvGrpSpPr/>
          <p:nvPr/>
        </p:nvGrpSpPr>
        <p:grpSpPr>
          <a:xfrm>
            <a:off x="5177244" y="6208955"/>
            <a:ext cx="1423165" cy="599456"/>
            <a:chOff x="3120147" y="6887936"/>
            <a:chExt cx="6832800" cy="72965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431E9F3-75D1-4FF7-B8B4-41CCE920E1F4}"/>
                </a:ext>
              </a:extLst>
            </p:cNvPr>
            <p:cNvSpPr/>
            <p:nvPr/>
          </p:nvSpPr>
          <p:spPr>
            <a:xfrm>
              <a:off x="3120147" y="6887936"/>
              <a:ext cx="3909600" cy="182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ECC30B2-B132-469C-8349-F4AFC54C64C9}"/>
                </a:ext>
              </a:extLst>
            </p:cNvPr>
            <p:cNvSpPr/>
            <p:nvPr/>
          </p:nvSpPr>
          <p:spPr>
            <a:xfrm>
              <a:off x="3120147" y="7070350"/>
              <a:ext cx="6832800" cy="1824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3F9CA9-E008-42D5-B378-C6407FB0F96B}"/>
                </a:ext>
              </a:extLst>
            </p:cNvPr>
            <p:cNvSpPr/>
            <p:nvPr/>
          </p:nvSpPr>
          <p:spPr>
            <a:xfrm>
              <a:off x="3120147" y="7252764"/>
              <a:ext cx="5706000" cy="1824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B55EAF-BAD2-43AB-8B9E-1C6D0AABB9C1}"/>
                </a:ext>
              </a:extLst>
            </p:cNvPr>
            <p:cNvSpPr/>
            <p:nvPr/>
          </p:nvSpPr>
          <p:spPr>
            <a:xfrm>
              <a:off x="3120147" y="7435178"/>
              <a:ext cx="5568999" cy="18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64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7920A1D-CD2C-4361-8D4D-07BAF1BF02E1}"/>
              </a:ext>
            </a:extLst>
          </p:cNvPr>
          <p:cNvSpPr txBox="1">
            <a:spLocks/>
          </p:cNvSpPr>
          <p:nvPr/>
        </p:nvSpPr>
        <p:spPr>
          <a:xfrm>
            <a:off x="838198" y="1166493"/>
            <a:ext cx="10666615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Bigram </a:t>
            </a:r>
            <a:r>
              <a:rPr lang="en-US" altLang="ko-KR" sz="2200" dirty="0"/>
              <a:t>sorted by ICML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660004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5F634-ABBB-40A7-9945-B71D1653020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26971A-A9F2-4046-A05F-3B46F697743F}"/>
              </a:ext>
            </a:extLst>
          </p:cNvPr>
          <p:cNvGrpSpPr/>
          <p:nvPr/>
        </p:nvGrpSpPr>
        <p:grpSpPr>
          <a:xfrm>
            <a:off x="5177244" y="6208955"/>
            <a:ext cx="1423165" cy="599456"/>
            <a:chOff x="3120147" y="6887936"/>
            <a:chExt cx="6832800" cy="72965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431E9F3-75D1-4FF7-B8B4-41CCE920E1F4}"/>
                </a:ext>
              </a:extLst>
            </p:cNvPr>
            <p:cNvSpPr/>
            <p:nvPr/>
          </p:nvSpPr>
          <p:spPr>
            <a:xfrm>
              <a:off x="3120147" y="6887936"/>
              <a:ext cx="3909600" cy="182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ECC30B2-B132-469C-8349-F4AFC54C64C9}"/>
                </a:ext>
              </a:extLst>
            </p:cNvPr>
            <p:cNvSpPr/>
            <p:nvPr/>
          </p:nvSpPr>
          <p:spPr>
            <a:xfrm>
              <a:off x="3120147" y="7070350"/>
              <a:ext cx="6832800" cy="1824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3F9CA9-E008-42D5-B378-C6407FB0F96B}"/>
                </a:ext>
              </a:extLst>
            </p:cNvPr>
            <p:cNvSpPr/>
            <p:nvPr/>
          </p:nvSpPr>
          <p:spPr>
            <a:xfrm>
              <a:off x="3120147" y="7252764"/>
              <a:ext cx="5706000" cy="1824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B55EAF-BAD2-43AB-8B9E-1C6D0AABB9C1}"/>
                </a:ext>
              </a:extLst>
            </p:cNvPr>
            <p:cNvSpPr/>
            <p:nvPr/>
          </p:nvSpPr>
          <p:spPr>
            <a:xfrm>
              <a:off x="3120147" y="7435178"/>
              <a:ext cx="5568999" cy="18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64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 </a:t>
            </a:r>
            <a:r>
              <a:rPr lang="en-US" altLang="ko-KR" sz="2200" dirty="0"/>
              <a:t>sorted by </a:t>
            </a:r>
            <a:r>
              <a:rPr lang="en-US" altLang="ko-KR" sz="2200" dirty="0" err="1"/>
              <a:t>NeurIPS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575356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FD532-FD56-432B-8A25-15D1E7F5D2F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05AE8B-B9FD-461C-8F38-B522A466CF81}"/>
              </a:ext>
            </a:extLst>
          </p:cNvPr>
          <p:cNvGrpSpPr/>
          <p:nvPr/>
        </p:nvGrpSpPr>
        <p:grpSpPr>
          <a:xfrm>
            <a:off x="5177244" y="6208955"/>
            <a:ext cx="1423165" cy="599456"/>
            <a:chOff x="3120147" y="6887936"/>
            <a:chExt cx="6832800" cy="7296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DC27198-0C78-4167-A07D-368B83E47975}"/>
                </a:ext>
              </a:extLst>
            </p:cNvPr>
            <p:cNvSpPr/>
            <p:nvPr/>
          </p:nvSpPr>
          <p:spPr>
            <a:xfrm>
              <a:off x="3120147" y="6887936"/>
              <a:ext cx="3909600" cy="182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26459C-E81D-4AB9-B833-3FBC732BC5C9}"/>
                </a:ext>
              </a:extLst>
            </p:cNvPr>
            <p:cNvSpPr/>
            <p:nvPr/>
          </p:nvSpPr>
          <p:spPr>
            <a:xfrm>
              <a:off x="3120147" y="7070350"/>
              <a:ext cx="6832800" cy="1824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707DC85-0CB0-4FF4-8F3B-386EED6ACA13}"/>
                </a:ext>
              </a:extLst>
            </p:cNvPr>
            <p:cNvSpPr/>
            <p:nvPr/>
          </p:nvSpPr>
          <p:spPr>
            <a:xfrm>
              <a:off x="3120147" y="7252764"/>
              <a:ext cx="5706000" cy="1824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59A2CA-772F-4ADE-832D-7B69940DA92A}"/>
                </a:ext>
              </a:extLst>
            </p:cNvPr>
            <p:cNvSpPr/>
            <p:nvPr/>
          </p:nvSpPr>
          <p:spPr>
            <a:xfrm>
              <a:off x="3120147" y="7435178"/>
              <a:ext cx="5568999" cy="18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70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 </a:t>
            </a:r>
            <a:r>
              <a:rPr lang="en-US" altLang="ko-KR" sz="2200" dirty="0"/>
              <a:t>sorted by AAAI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651213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EE132-B9E1-460F-83FC-0F9BA9C09800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3DDAD3-91E0-49E1-AA16-83FE6061B6DE}"/>
              </a:ext>
            </a:extLst>
          </p:cNvPr>
          <p:cNvGrpSpPr/>
          <p:nvPr/>
        </p:nvGrpSpPr>
        <p:grpSpPr>
          <a:xfrm>
            <a:off x="5177244" y="6208955"/>
            <a:ext cx="1423165" cy="599456"/>
            <a:chOff x="3120147" y="6887936"/>
            <a:chExt cx="6832800" cy="7296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E1BCC1-8C2E-4982-B8DD-6288C47983C7}"/>
                </a:ext>
              </a:extLst>
            </p:cNvPr>
            <p:cNvSpPr/>
            <p:nvPr/>
          </p:nvSpPr>
          <p:spPr>
            <a:xfrm>
              <a:off x="3120147" y="6887936"/>
              <a:ext cx="3909600" cy="182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4DA370-405C-47A0-AA11-C8CC219B20BB}"/>
                </a:ext>
              </a:extLst>
            </p:cNvPr>
            <p:cNvSpPr/>
            <p:nvPr/>
          </p:nvSpPr>
          <p:spPr>
            <a:xfrm>
              <a:off x="3120147" y="7070350"/>
              <a:ext cx="6832800" cy="1824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38AED4-48D1-4FF3-9929-8C4C8DE7BC51}"/>
                </a:ext>
              </a:extLst>
            </p:cNvPr>
            <p:cNvSpPr/>
            <p:nvPr/>
          </p:nvSpPr>
          <p:spPr>
            <a:xfrm>
              <a:off x="3120147" y="7252764"/>
              <a:ext cx="5706000" cy="1824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365436-3B91-49D9-A644-5279C3424020}"/>
                </a:ext>
              </a:extLst>
            </p:cNvPr>
            <p:cNvSpPr/>
            <p:nvPr/>
          </p:nvSpPr>
          <p:spPr>
            <a:xfrm>
              <a:off x="3120147" y="7435178"/>
              <a:ext cx="5568999" cy="18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55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 </a:t>
            </a:r>
            <a:r>
              <a:rPr lang="en-US" altLang="ko-KR" sz="2200" dirty="0"/>
              <a:t>sorted by ICLR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164273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C38F1-B35C-4EF2-9201-23125C972C00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0389F2-D816-4337-A922-3D66B2489E88}"/>
              </a:ext>
            </a:extLst>
          </p:cNvPr>
          <p:cNvGrpSpPr/>
          <p:nvPr/>
        </p:nvGrpSpPr>
        <p:grpSpPr>
          <a:xfrm>
            <a:off x="5177244" y="6208955"/>
            <a:ext cx="1423165" cy="599456"/>
            <a:chOff x="3120147" y="6887936"/>
            <a:chExt cx="6832800" cy="7296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ECCE12-587E-4C28-BE6A-CDC89B199DBC}"/>
                </a:ext>
              </a:extLst>
            </p:cNvPr>
            <p:cNvSpPr/>
            <p:nvPr/>
          </p:nvSpPr>
          <p:spPr>
            <a:xfrm>
              <a:off x="3120147" y="6887936"/>
              <a:ext cx="3909600" cy="182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AF7829-3FAE-4872-86A7-3E6E633D3ACE}"/>
                </a:ext>
              </a:extLst>
            </p:cNvPr>
            <p:cNvSpPr/>
            <p:nvPr/>
          </p:nvSpPr>
          <p:spPr>
            <a:xfrm>
              <a:off x="3120147" y="7070350"/>
              <a:ext cx="6832800" cy="1824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F3D7F2-D936-400D-AF64-34C543A940A9}"/>
                </a:ext>
              </a:extLst>
            </p:cNvPr>
            <p:cNvSpPr/>
            <p:nvPr/>
          </p:nvSpPr>
          <p:spPr>
            <a:xfrm>
              <a:off x="3120147" y="7252764"/>
              <a:ext cx="5706000" cy="1824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30253B0-7F41-410E-BDF6-26E4FE10BDFC}"/>
                </a:ext>
              </a:extLst>
            </p:cNvPr>
            <p:cNvSpPr/>
            <p:nvPr/>
          </p:nvSpPr>
          <p:spPr>
            <a:xfrm>
              <a:off x="3120147" y="7435178"/>
              <a:ext cx="5568999" cy="18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20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Trigram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15</a:t>
            </a:fld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4E847CC7-0E46-4014-B4A2-6D56B69F9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484139"/>
              </p:ext>
            </p:extLst>
          </p:nvPr>
        </p:nvGraphicFramePr>
        <p:xfrm>
          <a:off x="216816" y="1719882"/>
          <a:ext cx="5677266" cy="3299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78CF8811-0254-41A8-B659-9969DAC82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85767"/>
              </p:ext>
            </p:extLst>
          </p:nvPr>
        </p:nvGraphicFramePr>
        <p:xfrm>
          <a:off x="5453027" y="1729378"/>
          <a:ext cx="6522157" cy="402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B4E1CFD-7CC7-4AAD-A71A-D93B5EF1E475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47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Trigram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16</a:t>
            </a:fld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4E847CC7-0E46-4014-B4A2-6D56B69F9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481422"/>
              </p:ext>
            </p:extLst>
          </p:nvPr>
        </p:nvGraphicFramePr>
        <p:xfrm>
          <a:off x="-646566" y="1662513"/>
          <a:ext cx="6926929" cy="4559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78CF8811-0254-41A8-B659-9969DAC82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759553"/>
              </p:ext>
            </p:extLst>
          </p:nvPr>
        </p:nvGraphicFramePr>
        <p:xfrm>
          <a:off x="5499486" y="1662513"/>
          <a:ext cx="6522157" cy="405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CE1E32-CD98-44C6-9BA7-2CE61E394F27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3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3E9B49-CD09-4E71-9EBD-491B24D5F889}"/>
              </a:ext>
            </a:extLst>
          </p:cNvPr>
          <p:cNvSpPr txBox="1">
            <a:spLocks/>
          </p:cNvSpPr>
          <p:nvPr/>
        </p:nvSpPr>
        <p:spPr>
          <a:xfrm>
            <a:off x="748801" y="1162050"/>
            <a:ext cx="10756014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ACL</a:t>
            </a:r>
            <a:r>
              <a:rPr lang="en-US" altLang="ko-KR" sz="2400" dirty="0"/>
              <a:t> : Meeting of the Association for Computational Linguistics</a:t>
            </a:r>
          </a:p>
          <a:p>
            <a:r>
              <a:rPr lang="en-US" altLang="ko-KR" sz="2400" b="1" dirty="0"/>
              <a:t>EMNLP</a:t>
            </a:r>
            <a:r>
              <a:rPr lang="en-US" altLang="ko-KR" sz="2400" dirty="0"/>
              <a:t>: Empirical Methods in Natural Language Processing</a:t>
            </a:r>
          </a:p>
          <a:p>
            <a:r>
              <a:rPr lang="en-US" altLang="ko-KR" sz="2400" b="1" dirty="0"/>
              <a:t>COLING</a:t>
            </a:r>
            <a:r>
              <a:rPr lang="en-US" altLang="ko-KR" sz="2400" dirty="0"/>
              <a:t>: International Conference on Computational Linguistics</a:t>
            </a:r>
          </a:p>
          <a:p>
            <a:r>
              <a:rPr lang="en-US" altLang="ko-KR" sz="2400" b="1" dirty="0" err="1"/>
              <a:t>CoNLL</a:t>
            </a:r>
            <a:r>
              <a:rPr lang="en-US" altLang="ko-KR" sz="2400" dirty="0"/>
              <a:t>: Conference on Natural Language Learning</a:t>
            </a:r>
          </a:p>
          <a:p>
            <a:r>
              <a:rPr lang="en-US" altLang="ko-KR" sz="2400" b="1" dirty="0"/>
              <a:t>LREC</a:t>
            </a:r>
            <a:r>
              <a:rPr lang="en-US" altLang="ko-KR" sz="2400" dirty="0"/>
              <a:t> : International Conference on Language Resources and Evaluation</a:t>
            </a:r>
          </a:p>
          <a:p>
            <a:r>
              <a:rPr lang="en-US" altLang="ko-KR" sz="2400" b="1" dirty="0"/>
              <a:t>AACL-IJCNLP</a:t>
            </a:r>
            <a:r>
              <a:rPr lang="en-US" altLang="ko-KR" sz="2400" dirty="0"/>
              <a:t> : The 1st Conference of the Asia-Pacific Chapter of the Association for Computational Linguistics and the 10th International Joint Conference on Natural Language Processing</a:t>
            </a:r>
          </a:p>
          <a:p>
            <a:r>
              <a:rPr lang="en-US" altLang="ko-KR" sz="2400" b="1" dirty="0"/>
              <a:t>EACL</a:t>
            </a:r>
            <a:r>
              <a:rPr lang="en-US" altLang="ko-KR" sz="2400" dirty="0"/>
              <a:t> : European Chapter of the Association for Computational Linguistics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8437EE7-51EF-418A-BE0E-6904847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en-US" altLang="ko-KR" dirty="0"/>
              <a:t>Top-tier </a:t>
            </a:r>
            <a:r>
              <a:rPr lang="en-US" dirty="0"/>
              <a:t>NLP Conferences</a:t>
            </a:r>
          </a:p>
        </p:txBody>
      </p:sp>
    </p:spTree>
    <p:extLst>
      <p:ext uri="{BB962C8B-B14F-4D97-AF65-F5344CB8AC3E}">
        <p14:creationId xmlns:p14="http://schemas.microsoft.com/office/powerpoint/2010/main" val="1991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3E9B49-CD09-4E71-9EBD-491B24D5F889}"/>
              </a:ext>
            </a:extLst>
          </p:cNvPr>
          <p:cNvSpPr txBox="1">
            <a:spLocks/>
          </p:cNvSpPr>
          <p:nvPr/>
        </p:nvSpPr>
        <p:spPr>
          <a:xfrm>
            <a:off x="748801" y="1162050"/>
            <a:ext cx="10756014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ACL</a:t>
            </a:r>
            <a:r>
              <a:rPr lang="en-US" altLang="ko-KR" sz="2400" dirty="0"/>
              <a:t> : Meeting of the Association for Computational Linguistics</a:t>
            </a:r>
          </a:p>
          <a:p>
            <a:r>
              <a:rPr lang="en-US" altLang="ko-KR" sz="2400" b="1" dirty="0"/>
              <a:t>EMNLP</a:t>
            </a:r>
            <a:r>
              <a:rPr lang="en-US" altLang="ko-KR" sz="2400" dirty="0"/>
              <a:t>: Empirical Methods in Natural Language Processing</a:t>
            </a:r>
          </a:p>
          <a:p>
            <a:r>
              <a:rPr lang="en-US" altLang="ko-KR" sz="2400" b="1" dirty="0"/>
              <a:t>COLING</a:t>
            </a:r>
            <a:r>
              <a:rPr lang="en-US" altLang="ko-KR" sz="2400" dirty="0"/>
              <a:t>: International Conference on Computational Linguistics</a:t>
            </a:r>
          </a:p>
          <a:p>
            <a:r>
              <a:rPr lang="en-US" altLang="ko-KR" sz="2400" b="1" dirty="0" err="1"/>
              <a:t>CoNLL</a:t>
            </a:r>
            <a:r>
              <a:rPr lang="en-US" altLang="ko-KR" sz="2400" dirty="0"/>
              <a:t>: Conference on Natural Language Learning</a:t>
            </a:r>
          </a:p>
          <a:p>
            <a:r>
              <a:rPr lang="en-US" altLang="ko-KR" sz="2400" b="1" dirty="0"/>
              <a:t>LREC</a:t>
            </a:r>
            <a:r>
              <a:rPr lang="en-US" altLang="ko-KR" sz="2400" dirty="0"/>
              <a:t> : International Conference on Language Resources and Evaluation</a:t>
            </a:r>
          </a:p>
          <a:p>
            <a:r>
              <a:rPr lang="en-US" altLang="ko-KR" sz="2400" b="1" dirty="0"/>
              <a:t>AACL-IJCNLP</a:t>
            </a:r>
            <a:r>
              <a:rPr lang="en-US" altLang="ko-KR" sz="2400" dirty="0"/>
              <a:t> : The 1st Conference of the Asia-Pacific Chapter of the Association for Computational Linguistics and the 10th International Joint Conference on Natural Language Processing</a:t>
            </a:r>
          </a:p>
          <a:p>
            <a:r>
              <a:rPr lang="en-US" altLang="ko-KR" sz="2400" b="1" dirty="0"/>
              <a:t>EACL</a:t>
            </a:r>
            <a:r>
              <a:rPr lang="en-US" altLang="ko-KR" sz="2400" dirty="0"/>
              <a:t> : European Chapter of the Association for Computational Linguistics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8437EE7-51EF-418A-BE0E-6904847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en-US" altLang="ko-KR" dirty="0"/>
              <a:t>Top-tier </a:t>
            </a:r>
            <a:r>
              <a:rPr lang="en-US" dirty="0"/>
              <a:t>NLP Conferences</a:t>
            </a:r>
          </a:p>
        </p:txBody>
      </p:sp>
      <p:sp>
        <p:nvSpPr>
          <p:cNvPr id="64" name="OTLSHAPE_TB_00000000000000000000000000000000_RightEndCaps">
            <a:extLst>
              <a:ext uri="{FF2B5EF4-FFF2-40B4-BE49-F238E27FC236}">
                <a16:creationId xmlns:a16="http://schemas.microsoft.com/office/drawing/2014/main" id="{996C4B14-FFB0-424B-B5C2-C68343C720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317254" y="604553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65" name="OTLSHAPE_M_723514dc8dc64adda30a6a95b924c5b3_Connector1">
            <a:extLst>
              <a:ext uri="{FF2B5EF4-FFF2-40B4-BE49-F238E27FC236}">
                <a16:creationId xmlns:a16="http://schemas.microsoft.com/office/drawing/2014/main" id="{61800B8D-C042-45AA-9FBF-FF1A1858BDD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621476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M_4bb2c262f4c24d28ac11649c2dc78a21_Connector1">
            <a:extLst>
              <a:ext uri="{FF2B5EF4-FFF2-40B4-BE49-F238E27FC236}">
                <a16:creationId xmlns:a16="http://schemas.microsoft.com/office/drawing/2014/main" id="{DB132F5E-0461-42CE-B578-B915D764ED63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6448622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M_4e7b52b942b747f0bc25321c6be126a0_Connector1">
            <a:extLst>
              <a:ext uri="{FF2B5EF4-FFF2-40B4-BE49-F238E27FC236}">
                <a16:creationId xmlns:a16="http://schemas.microsoft.com/office/drawing/2014/main" id="{797F0182-5C77-4620-92B0-DF62471EE65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81684" y="5661745"/>
            <a:ext cx="0" cy="3963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M_e0d1cb2f9b99440b8271b13e329c0d56_Connector1">
            <a:extLst>
              <a:ext uri="{FF2B5EF4-FFF2-40B4-BE49-F238E27FC236}">
                <a16:creationId xmlns:a16="http://schemas.microsoft.com/office/drawing/2014/main" id="{C038B3F4-2BCE-47EF-89C6-509DAE85A5F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6333520" y="5144305"/>
            <a:ext cx="0" cy="91376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M_a0908769a7944322a4222154a61393a9_Connector1">
            <a:extLst>
              <a:ext uri="{FF2B5EF4-FFF2-40B4-BE49-F238E27FC236}">
                <a16:creationId xmlns:a16="http://schemas.microsoft.com/office/drawing/2014/main" id="{0B1FBB2E-E013-4DFB-926C-5DB5264DB957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052909" y="5144305"/>
            <a:ext cx="0" cy="3469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TLSHAPE_M_a0908769a7944322a4222154a61393a9_Connector2">
            <a:extLst>
              <a:ext uri="{FF2B5EF4-FFF2-40B4-BE49-F238E27FC236}">
                <a16:creationId xmlns:a16="http://schemas.microsoft.com/office/drawing/2014/main" id="{B1853D54-1A06-4DA5-9948-FB1571A6E19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052909" y="5661745"/>
            <a:ext cx="0" cy="3963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M_aa888edb0aa640b98c8998d6dc7e2d3b_Connector1">
            <a:extLst>
              <a:ext uri="{FF2B5EF4-FFF2-40B4-BE49-F238E27FC236}">
                <a16:creationId xmlns:a16="http://schemas.microsoft.com/office/drawing/2014/main" id="{A355E6DC-1183-45A1-A86B-C724C4B6635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937606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M_07e99660585247fdbdb28626c56199fd_Connector1">
            <a:extLst>
              <a:ext uri="{FF2B5EF4-FFF2-40B4-BE49-F238E27FC236}">
                <a16:creationId xmlns:a16="http://schemas.microsoft.com/office/drawing/2014/main" id="{CA90083C-C9D5-4ACB-8C49-E16FE2CAD07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67597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TLSHAPE_TB_00000000000000000000000000000000_ScaleContainer">
            <a:extLst>
              <a:ext uri="{FF2B5EF4-FFF2-40B4-BE49-F238E27FC236}">
                <a16:creationId xmlns:a16="http://schemas.microsoft.com/office/drawing/2014/main" id="{6B367A04-2F5F-4968-A8B1-A5423680C88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87185" y="605807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TLSHAPE_TB_00000000000000000000000000000000_TimescaleInterval1">
            <a:extLst>
              <a:ext uri="{FF2B5EF4-FFF2-40B4-BE49-F238E27FC236}">
                <a16:creationId xmlns:a16="http://schemas.microsoft.com/office/drawing/2014/main" id="{BE6E287B-9B0F-4415-8A95-2AA51498726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50685" y="609617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B_00000000000000000000000000000000_TimescaleInterval2">
            <a:extLst>
              <a:ext uri="{FF2B5EF4-FFF2-40B4-BE49-F238E27FC236}">
                <a16:creationId xmlns:a16="http://schemas.microsoft.com/office/drawing/2014/main" id="{1020B043-6ECA-471B-A6B9-CA8838B0380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642727" y="609617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B_00000000000000000000000000000000_TimescaleInterval3">
            <a:extLst>
              <a:ext uri="{FF2B5EF4-FFF2-40B4-BE49-F238E27FC236}">
                <a16:creationId xmlns:a16="http://schemas.microsoft.com/office/drawing/2014/main" id="{99961756-0339-4D2D-A39D-2765743F70E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05993" y="609617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B_00000000000000000000000000000000_TimescaleInterval4">
            <a:extLst>
              <a:ext uri="{FF2B5EF4-FFF2-40B4-BE49-F238E27FC236}">
                <a16:creationId xmlns:a16="http://schemas.microsoft.com/office/drawing/2014/main" id="{BC6C0D82-2395-4E40-9C41-844697120E1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398034" y="609617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B_00000000000000000000000000000000_TimescaleInterval5">
            <a:extLst>
              <a:ext uri="{FF2B5EF4-FFF2-40B4-BE49-F238E27FC236}">
                <a16:creationId xmlns:a16="http://schemas.microsoft.com/office/drawing/2014/main" id="{D188502F-8A63-4DD8-BEF5-8949B258FAE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290076" y="609617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B_00000000000000000000000000000000_TimescaleInterval6">
            <a:extLst>
              <a:ext uri="{FF2B5EF4-FFF2-40B4-BE49-F238E27FC236}">
                <a16:creationId xmlns:a16="http://schemas.microsoft.com/office/drawing/2014/main" id="{AD62C416-5308-420C-A8A1-8B5FE68C1C1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153342" y="609617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ko-KR" alt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B8B3F5F3-4660-422A-8065-F8C3090EFE5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045384" y="609617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B_00000000000000000000000000000000_TimescaleInterval8">
            <a:extLst>
              <a:ext uri="{FF2B5EF4-FFF2-40B4-BE49-F238E27FC236}">
                <a16:creationId xmlns:a16="http://schemas.microsoft.com/office/drawing/2014/main" id="{A65FB08E-0940-484E-AFEF-075CB00CD89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908649" y="609617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ko-KR" alt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B_00000000000000000000000000000000_TimescaleInterval9">
            <a:extLst>
              <a:ext uri="{FF2B5EF4-FFF2-40B4-BE49-F238E27FC236}">
                <a16:creationId xmlns:a16="http://schemas.microsoft.com/office/drawing/2014/main" id="{4C7EC392-C681-4FF3-9B7F-0A844030AF28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800691" y="609617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B_00000000000000000000000000000000_TimescaleInterval10">
            <a:extLst>
              <a:ext uri="{FF2B5EF4-FFF2-40B4-BE49-F238E27FC236}">
                <a16:creationId xmlns:a16="http://schemas.microsoft.com/office/drawing/2014/main" id="{6E3CA6F3-5C88-41B4-9422-5113D8254F4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692733" y="609617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B_00000000000000000000000000000000_TimescaleInterval11">
            <a:extLst>
              <a:ext uri="{FF2B5EF4-FFF2-40B4-BE49-F238E27FC236}">
                <a16:creationId xmlns:a16="http://schemas.microsoft.com/office/drawing/2014/main" id="{998EEF21-9164-40F6-863A-B9DF0094FCE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498448" y="609617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B_00000000000000000000000000000000_TimescaleInterval12">
            <a:extLst>
              <a:ext uri="{FF2B5EF4-FFF2-40B4-BE49-F238E27FC236}">
                <a16:creationId xmlns:a16="http://schemas.microsoft.com/office/drawing/2014/main" id="{0DAD1473-C8EB-4522-A69B-64EE931317E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0390489" y="609617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B_00000000000000000000000000000000_ScaleMarking1">
            <a:extLst>
              <a:ext uri="{FF2B5EF4-FFF2-40B4-BE49-F238E27FC236}">
                <a16:creationId xmlns:a16="http://schemas.microsoft.com/office/drawing/2014/main" id="{8695819A-F8FB-446E-9EC0-3CFF7D8EF27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50685" y="58720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  <a:endParaRPr lang="ko-KR" alt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B_00000000000000000000000000000000_ScaleMarking2">
            <a:extLst>
              <a:ext uri="{FF2B5EF4-FFF2-40B4-BE49-F238E27FC236}">
                <a16:creationId xmlns:a16="http://schemas.microsoft.com/office/drawing/2014/main" id="{154DBE8F-B3CD-4B7F-8BB8-62E88D44747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800691" y="58720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  <a:endParaRPr lang="ko-KR" alt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M_723514dc8dc64adda30a6a95b924c5b3_Shape">
            <a:extLst>
              <a:ext uri="{FF2B5EF4-FFF2-40B4-BE49-F238E27FC236}">
                <a16:creationId xmlns:a16="http://schemas.microsoft.com/office/drawing/2014/main" id="{A86B888C-E629-414D-A7A1-CC302CA2D31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6200000">
            <a:off x="2646876" y="5609548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OTLSHAPE_M_4bb2c262f4c24d28ac11649c2dc78a21_Shape">
            <a:extLst>
              <a:ext uri="{FF2B5EF4-FFF2-40B4-BE49-F238E27FC236}">
                <a16:creationId xmlns:a16="http://schemas.microsoft.com/office/drawing/2014/main" id="{26765983-3302-4E53-844F-AFAABE9FDCD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6200000">
            <a:off x="6474022" y="5609548"/>
            <a:ext cx="165100" cy="165100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TLSHAPE_M_4e7b52b942b747f0bc25321c6be126a0_Shape">
            <a:extLst>
              <a:ext uri="{FF2B5EF4-FFF2-40B4-BE49-F238E27FC236}">
                <a16:creationId xmlns:a16="http://schemas.microsoft.com/office/drawing/2014/main" id="{4084C2EE-129A-416D-8D5B-30651C251D3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6200000">
            <a:off x="7107084" y="5609548"/>
            <a:ext cx="165100" cy="165100"/>
          </a:xfrm>
          <a:prstGeom prst="flowChartMerg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TLSHAPE_M_e0d1cb2f9b99440b8271b13e329c0d56_Shape">
            <a:extLst>
              <a:ext uri="{FF2B5EF4-FFF2-40B4-BE49-F238E27FC236}">
                <a16:creationId xmlns:a16="http://schemas.microsoft.com/office/drawing/2014/main" id="{7AAC140A-4561-4846-877F-BF68A099CB9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6200000">
            <a:off x="6358920" y="5144305"/>
            <a:ext cx="165100" cy="165100"/>
          </a:xfrm>
          <a:prstGeom prst="flowChartMerg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TLSHAPE_M_a0908769a7944322a4222154a61393a9_Shape">
            <a:extLst>
              <a:ext uri="{FF2B5EF4-FFF2-40B4-BE49-F238E27FC236}">
                <a16:creationId xmlns:a16="http://schemas.microsoft.com/office/drawing/2014/main" id="{A115F65A-E912-4000-8706-4775F43A97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16200000">
            <a:off x="7078309" y="5144305"/>
            <a:ext cx="165100" cy="165100"/>
          </a:xfrm>
          <a:prstGeom prst="flowChartMerge">
            <a:avLst/>
          </a:prstGeom>
          <a:solidFill>
            <a:srgbClr val="B17ED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TLSHAPE_M_aa888edb0aa640b98c8998d6dc7e2d3b_Shape">
            <a:extLst>
              <a:ext uri="{FF2B5EF4-FFF2-40B4-BE49-F238E27FC236}">
                <a16:creationId xmlns:a16="http://schemas.microsoft.com/office/drawing/2014/main" id="{FEA2D729-DD80-463B-82C4-87A9A277280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16200000">
            <a:off x="10963006" y="5609548"/>
            <a:ext cx="165100" cy="165100"/>
          </a:xfrm>
          <a:prstGeom prst="flowChartMerg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OTLSHAPE_M_07e99660585247fdbdb28626c56199fd_Shape">
            <a:extLst>
              <a:ext uri="{FF2B5EF4-FFF2-40B4-BE49-F238E27FC236}">
                <a16:creationId xmlns:a16="http://schemas.microsoft.com/office/drawing/2014/main" id="{2A6B7B99-DB0E-466B-A7C7-58B4359E7C3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16200000">
            <a:off x="1092997" y="560954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OTLSHAPE_M_723514dc8dc64adda30a6a95b924c5b3_Title">
            <a:extLst>
              <a:ext uri="{FF2B5EF4-FFF2-40B4-BE49-F238E27FC236}">
                <a16:creationId xmlns:a16="http://schemas.microsoft.com/office/drawing/2014/main" id="{7AC1D5F2-307D-4D47-BB29-A68E8C53204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43726" y="5491227"/>
            <a:ext cx="22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ACL</a:t>
            </a:r>
            <a:endParaRPr lang="ko-KR" alt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723514dc8dc64adda30a6a95b924c5b3_Date">
            <a:extLst>
              <a:ext uri="{FF2B5EF4-FFF2-40B4-BE49-F238E27FC236}">
                <a16:creationId xmlns:a16="http://schemas.microsoft.com/office/drawing/2014/main" id="{42CAB158-9E98-490D-9988-4D3DEDD455A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43726" y="5687145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Jul 6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4bb2c262f4c24d28ac11649c2dc78a21_Title">
            <a:extLst>
              <a:ext uri="{FF2B5EF4-FFF2-40B4-BE49-F238E27FC236}">
                <a16:creationId xmlns:a16="http://schemas.microsoft.com/office/drawing/2014/main" id="{7235E3A7-4697-4C3A-8CE9-E8014AE60EF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670872" y="549122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EMNLP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M_4bb2c262f4c24d28ac11649c2dc78a21_Date">
            <a:extLst>
              <a:ext uri="{FF2B5EF4-FFF2-40B4-BE49-F238E27FC236}">
                <a16:creationId xmlns:a16="http://schemas.microsoft.com/office/drawing/2014/main" id="{7E74A96F-41AA-46E2-BF78-3CC339DD32F4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670872" y="568714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4e7b52b942b747f0bc25321c6be126a0_Title">
            <a:extLst>
              <a:ext uri="{FF2B5EF4-FFF2-40B4-BE49-F238E27FC236}">
                <a16:creationId xmlns:a16="http://schemas.microsoft.com/office/drawing/2014/main" id="{95B02746-9028-47F4-A030-CE92D549291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303934" y="549122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COLING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M_4e7b52b942b747f0bc25321c6be126a0_Date">
            <a:extLst>
              <a:ext uri="{FF2B5EF4-FFF2-40B4-BE49-F238E27FC236}">
                <a16:creationId xmlns:a16="http://schemas.microsoft.com/office/drawing/2014/main" id="{17D18276-AF14-4AEE-8607-66638529C2B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7303934" y="568714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Dec 8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M_e0d1cb2f9b99440b8271b13e329c0d56_Title">
            <a:extLst>
              <a:ext uri="{FF2B5EF4-FFF2-40B4-BE49-F238E27FC236}">
                <a16:creationId xmlns:a16="http://schemas.microsoft.com/office/drawing/2014/main" id="{773F2506-D2D6-4B24-A903-EFB713EBD63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555770" y="5025983"/>
            <a:ext cx="36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CoNLL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M_e0d1cb2f9b99440b8271b13e329c0d56_Date">
            <a:extLst>
              <a:ext uri="{FF2B5EF4-FFF2-40B4-BE49-F238E27FC236}">
                <a16:creationId xmlns:a16="http://schemas.microsoft.com/office/drawing/2014/main" id="{23B3EDDA-935F-45A6-96EA-ECEEB43C852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555770" y="522190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Nov 12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07e99660585247fdbdb28626c56199fd_Title">
            <a:extLst>
              <a:ext uri="{FF2B5EF4-FFF2-40B4-BE49-F238E27FC236}">
                <a16:creationId xmlns:a16="http://schemas.microsoft.com/office/drawing/2014/main" id="{987D2B1E-FC9F-43B1-831F-67B03CD5A48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89847" y="5491227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LREC</a:t>
            </a:r>
            <a:endParaRPr lang="ko-KR" alt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M_07e99660585247fdbdb28626c56199fd_Date">
            <a:extLst>
              <a:ext uri="{FF2B5EF4-FFF2-40B4-BE49-F238E27FC236}">
                <a16:creationId xmlns:a16="http://schemas.microsoft.com/office/drawing/2014/main" id="{0C7AF82A-145A-482D-BAD4-F018FDCC2CC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89847" y="568714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ko-KR" alt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a0908769a7944322a4222154a61393a9_Title">
            <a:extLst>
              <a:ext uri="{FF2B5EF4-FFF2-40B4-BE49-F238E27FC236}">
                <a16:creationId xmlns:a16="http://schemas.microsoft.com/office/drawing/2014/main" id="{5C39A1EB-0F0F-4ED6-8DF0-F8EFAAD15CA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275159" y="5025983"/>
            <a:ext cx="30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AACL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M_a0908769a7944322a4222154a61393a9_Date">
            <a:extLst>
              <a:ext uri="{FF2B5EF4-FFF2-40B4-BE49-F238E27FC236}">
                <a16:creationId xmlns:a16="http://schemas.microsoft.com/office/drawing/2014/main" id="{BFA11088-39AF-4D55-BB5C-E21BA544B46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275159" y="522190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Dec 7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M_aa888edb0aa640b98c8998d6dc7e2d3b_Title">
            <a:extLst>
              <a:ext uri="{FF2B5EF4-FFF2-40B4-BE49-F238E27FC236}">
                <a16:creationId xmlns:a16="http://schemas.microsoft.com/office/drawing/2014/main" id="{4722DE4B-72A0-4F78-9DDE-14B1CB73A3E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1159856" y="5491227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EACL</a:t>
            </a:r>
            <a:endParaRPr lang="ko-KR" alt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M_aa888edb0aa640b98c8998d6dc7e2d3b_Date">
            <a:extLst>
              <a:ext uri="{FF2B5EF4-FFF2-40B4-BE49-F238E27FC236}">
                <a16:creationId xmlns:a16="http://schemas.microsoft.com/office/drawing/2014/main" id="{3A07CB0A-C290-4E9F-98B6-E8A4FB3E294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1159856" y="568714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5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3E9B49-CD09-4E71-9EBD-491B24D5F889}"/>
              </a:ext>
            </a:extLst>
          </p:cNvPr>
          <p:cNvSpPr txBox="1">
            <a:spLocks/>
          </p:cNvSpPr>
          <p:nvPr/>
        </p:nvSpPr>
        <p:spPr>
          <a:xfrm>
            <a:off x="748801" y="1162050"/>
            <a:ext cx="10756014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ACL</a:t>
            </a:r>
            <a:r>
              <a:rPr lang="en-US" altLang="ko-KR" sz="2400" dirty="0"/>
              <a:t> : Meeting of the Association for Computational Linguistics</a:t>
            </a:r>
          </a:p>
          <a:p>
            <a:r>
              <a:rPr lang="en-US" altLang="ko-KR" sz="2400" b="1" dirty="0"/>
              <a:t>EMNLP</a:t>
            </a:r>
            <a:r>
              <a:rPr lang="en-US" altLang="ko-KR" sz="2400" dirty="0"/>
              <a:t>: Empirical Methods in Natural Language Processing</a:t>
            </a:r>
          </a:p>
          <a:p>
            <a:r>
              <a:rPr lang="en-US" altLang="ko-KR" sz="2400" b="1" dirty="0"/>
              <a:t>COLING</a:t>
            </a:r>
            <a:r>
              <a:rPr lang="en-US" altLang="ko-KR" sz="2400" dirty="0"/>
              <a:t>: International Conference on Computational Linguistics</a:t>
            </a:r>
          </a:p>
          <a:p>
            <a:r>
              <a:rPr lang="en-US" altLang="ko-KR" sz="2400" b="1" dirty="0" err="1"/>
              <a:t>CoNLL</a:t>
            </a:r>
            <a:r>
              <a:rPr lang="en-US" altLang="ko-KR" sz="2400" dirty="0"/>
              <a:t>: Conference on Natural Language Learning</a:t>
            </a:r>
          </a:p>
          <a:p>
            <a:r>
              <a:rPr lang="en-US" altLang="ko-KR" sz="2400" b="1" dirty="0"/>
              <a:t>LREC</a:t>
            </a:r>
            <a:r>
              <a:rPr lang="en-US" altLang="ko-KR" sz="2400" dirty="0"/>
              <a:t> : International Conference on Language Resources and Evaluation</a:t>
            </a:r>
          </a:p>
          <a:p>
            <a:r>
              <a:rPr lang="en-US" altLang="ko-KR" sz="2400" b="1" dirty="0"/>
              <a:t>AACL-IJCNLP</a:t>
            </a:r>
            <a:r>
              <a:rPr lang="en-US" altLang="ko-KR" sz="2400" dirty="0"/>
              <a:t> : The 1st Conference of the Asia-Pacific Chapter of the Association for Computational Linguistics and the 10th International Joint Conference on Natural Language Processing</a:t>
            </a:r>
          </a:p>
          <a:p>
            <a:r>
              <a:rPr lang="en-US" altLang="ko-KR" sz="2400" b="1" dirty="0"/>
              <a:t>EACL</a:t>
            </a:r>
            <a:r>
              <a:rPr lang="en-US" altLang="ko-KR" sz="2400" dirty="0"/>
              <a:t> : European Chapter of the Association for Computational Linguistics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8437EE7-51EF-418A-BE0E-6904847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en-US" altLang="ko-KR" dirty="0"/>
              <a:t>Top-tier </a:t>
            </a:r>
            <a:r>
              <a:rPr lang="en-US" dirty="0"/>
              <a:t>NLP Conferences</a:t>
            </a:r>
          </a:p>
        </p:txBody>
      </p:sp>
      <p:sp>
        <p:nvSpPr>
          <p:cNvPr id="18" name="OTLSHAPE_TB_00000000000000000000000000000000_RightEndCaps">
            <a:extLst>
              <a:ext uri="{FF2B5EF4-FFF2-40B4-BE49-F238E27FC236}">
                <a16:creationId xmlns:a16="http://schemas.microsoft.com/office/drawing/2014/main" id="{3DD85E78-5A32-4355-9698-9D1C4BFBA53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317254" y="604553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OTLSHAPE_M_723514dc8dc64adda30a6a95b924c5b3_Connector1">
            <a:extLst>
              <a:ext uri="{FF2B5EF4-FFF2-40B4-BE49-F238E27FC236}">
                <a16:creationId xmlns:a16="http://schemas.microsoft.com/office/drawing/2014/main" id="{D6071164-5676-4898-987B-3A137BBE7A6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621476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4bb2c262f4c24d28ac11649c2dc78a21_Connector1">
            <a:extLst>
              <a:ext uri="{FF2B5EF4-FFF2-40B4-BE49-F238E27FC236}">
                <a16:creationId xmlns:a16="http://schemas.microsoft.com/office/drawing/2014/main" id="{FD35716D-B69D-4DD5-8CB5-FF2052830A53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6448622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4e7b52b942b747f0bc25321c6be126a0_Connector1">
            <a:extLst>
              <a:ext uri="{FF2B5EF4-FFF2-40B4-BE49-F238E27FC236}">
                <a16:creationId xmlns:a16="http://schemas.microsoft.com/office/drawing/2014/main" id="{302642C1-410F-46A2-B24C-874FAC6AAEB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81684" y="5661745"/>
            <a:ext cx="0" cy="3963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e0d1cb2f9b99440b8271b13e329c0d56_Connector1">
            <a:extLst>
              <a:ext uri="{FF2B5EF4-FFF2-40B4-BE49-F238E27FC236}">
                <a16:creationId xmlns:a16="http://schemas.microsoft.com/office/drawing/2014/main" id="{D761C82E-1E80-4D17-81EB-857DB708493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6333520" y="5144305"/>
            <a:ext cx="0" cy="91376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a0908769a7944322a4222154a61393a9_Connector1">
            <a:extLst>
              <a:ext uri="{FF2B5EF4-FFF2-40B4-BE49-F238E27FC236}">
                <a16:creationId xmlns:a16="http://schemas.microsoft.com/office/drawing/2014/main" id="{A7833CBA-7821-47BE-8E69-7F545F5581E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052909" y="5144305"/>
            <a:ext cx="0" cy="3469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a0908769a7944322a4222154a61393a9_Connector2">
            <a:extLst>
              <a:ext uri="{FF2B5EF4-FFF2-40B4-BE49-F238E27FC236}">
                <a16:creationId xmlns:a16="http://schemas.microsoft.com/office/drawing/2014/main" id="{4267A6D3-CC8A-4A58-AF9E-E14BFC49366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052909" y="5661745"/>
            <a:ext cx="0" cy="3963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aa888edb0aa640b98c8998d6dc7e2d3b_Connector1">
            <a:extLst>
              <a:ext uri="{FF2B5EF4-FFF2-40B4-BE49-F238E27FC236}">
                <a16:creationId xmlns:a16="http://schemas.microsoft.com/office/drawing/2014/main" id="{15B29DD5-F11E-4D86-8171-75473AD4A61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937606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07e99660585247fdbdb28626c56199fd_Connector1">
            <a:extLst>
              <a:ext uri="{FF2B5EF4-FFF2-40B4-BE49-F238E27FC236}">
                <a16:creationId xmlns:a16="http://schemas.microsoft.com/office/drawing/2014/main" id="{F9CED0E1-437A-46FB-85C0-947CD22A45B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67597" y="560954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TLSHAPE_TB_00000000000000000000000000000000_ScaleContainer">
            <a:extLst>
              <a:ext uri="{FF2B5EF4-FFF2-40B4-BE49-F238E27FC236}">
                <a16:creationId xmlns:a16="http://schemas.microsoft.com/office/drawing/2014/main" id="{04B9138D-A667-422F-90A6-D628BD20EED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87185" y="605807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TLSHAPE_TB_00000000000000000000000000000000_TimescaleInterval1">
            <a:extLst>
              <a:ext uri="{FF2B5EF4-FFF2-40B4-BE49-F238E27FC236}">
                <a16:creationId xmlns:a16="http://schemas.microsoft.com/office/drawing/2014/main" id="{EF972063-E493-4505-8145-F2F4534E12C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50685" y="609617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2">
            <a:extLst>
              <a:ext uri="{FF2B5EF4-FFF2-40B4-BE49-F238E27FC236}">
                <a16:creationId xmlns:a16="http://schemas.microsoft.com/office/drawing/2014/main" id="{19271674-594F-48DE-B4E7-D894DA60D25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642727" y="609617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3">
            <a:extLst>
              <a:ext uri="{FF2B5EF4-FFF2-40B4-BE49-F238E27FC236}">
                <a16:creationId xmlns:a16="http://schemas.microsoft.com/office/drawing/2014/main" id="{198FE34E-9D53-487E-B9E5-06CDC6BFE55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05993" y="609617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B_00000000000000000000000000000000_TimescaleInterval4">
            <a:extLst>
              <a:ext uri="{FF2B5EF4-FFF2-40B4-BE49-F238E27FC236}">
                <a16:creationId xmlns:a16="http://schemas.microsoft.com/office/drawing/2014/main" id="{6AE8D3A3-AFAD-468A-BC36-AFAB05EEE3B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398034" y="609617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5">
            <a:extLst>
              <a:ext uri="{FF2B5EF4-FFF2-40B4-BE49-F238E27FC236}">
                <a16:creationId xmlns:a16="http://schemas.microsoft.com/office/drawing/2014/main" id="{8049E336-2AE6-4305-A8E9-24394BCC102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290076" y="609617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B_00000000000000000000000000000000_TimescaleInterval6">
            <a:extLst>
              <a:ext uri="{FF2B5EF4-FFF2-40B4-BE49-F238E27FC236}">
                <a16:creationId xmlns:a16="http://schemas.microsoft.com/office/drawing/2014/main" id="{10553C2F-1AB4-4988-B1B5-DE19B6C80D8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153342" y="609617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ko-KR" alt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B_00000000000000000000000000000000_TimescaleInterval7">
            <a:extLst>
              <a:ext uri="{FF2B5EF4-FFF2-40B4-BE49-F238E27FC236}">
                <a16:creationId xmlns:a16="http://schemas.microsoft.com/office/drawing/2014/main" id="{AC8BB4AD-3F83-4547-998A-6A5D0FC1AF0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045384" y="609617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B_00000000000000000000000000000000_TimescaleInterval8">
            <a:extLst>
              <a:ext uri="{FF2B5EF4-FFF2-40B4-BE49-F238E27FC236}">
                <a16:creationId xmlns:a16="http://schemas.microsoft.com/office/drawing/2014/main" id="{027088C4-BDF7-45C1-80EF-B8C9353E013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908649" y="609617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ko-KR" alt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B_00000000000000000000000000000000_TimescaleInterval9">
            <a:extLst>
              <a:ext uri="{FF2B5EF4-FFF2-40B4-BE49-F238E27FC236}">
                <a16:creationId xmlns:a16="http://schemas.microsoft.com/office/drawing/2014/main" id="{DF52B26E-2C23-4A23-84CF-61D7715C6828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800691" y="609617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ko-KR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B_00000000000000000000000000000000_TimescaleInterval10">
            <a:extLst>
              <a:ext uri="{FF2B5EF4-FFF2-40B4-BE49-F238E27FC236}">
                <a16:creationId xmlns:a16="http://schemas.microsoft.com/office/drawing/2014/main" id="{6F4B7262-BD34-4DE6-8F21-925E9A282E7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692733" y="609617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B_00000000000000000000000000000000_TimescaleInterval11">
            <a:extLst>
              <a:ext uri="{FF2B5EF4-FFF2-40B4-BE49-F238E27FC236}">
                <a16:creationId xmlns:a16="http://schemas.microsoft.com/office/drawing/2014/main" id="{E583EE39-81EF-45D2-90A9-D8B9809F0AB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498448" y="609617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B_00000000000000000000000000000000_TimescaleInterval12">
            <a:extLst>
              <a:ext uri="{FF2B5EF4-FFF2-40B4-BE49-F238E27FC236}">
                <a16:creationId xmlns:a16="http://schemas.microsoft.com/office/drawing/2014/main" id="{DBB83FDB-B21E-4FE1-9E32-E06D4249F18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0390489" y="609617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B_00000000000000000000000000000000_ScaleMarking1">
            <a:extLst>
              <a:ext uri="{FF2B5EF4-FFF2-40B4-BE49-F238E27FC236}">
                <a16:creationId xmlns:a16="http://schemas.microsoft.com/office/drawing/2014/main" id="{77DAC9D9-4BB0-4F80-829D-20EA5B05614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50685" y="58720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  <a:endParaRPr lang="ko-KR" alt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ScaleMarking2">
            <a:extLst>
              <a:ext uri="{FF2B5EF4-FFF2-40B4-BE49-F238E27FC236}">
                <a16:creationId xmlns:a16="http://schemas.microsoft.com/office/drawing/2014/main" id="{FA11D030-1647-45EB-8A78-E6456658EF95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800691" y="58720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  <a:endParaRPr lang="ko-KR" alt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M_723514dc8dc64adda30a6a95b924c5b3_Shape">
            <a:extLst>
              <a:ext uri="{FF2B5EF4-FFF2-40B4-BE49-F238E27FC236}">
                <a16:creationId xmlns:a16="http://schemas.microsoft.com/office/drawing/2014/main" id="{16B3C387-04FF-4E15-8E67-5EE36122A2A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6200000">
            <a:off x="2646876" y="5609548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TLSHAPE_M_4bb2c262f4c24d28ac11649c2dc78a21_Shape">
            <a:extLst>
              <a:ext uri="{FF2B5EF4-FFF2-40B4-BE49-F238E27FC236}">
                <a16:creationId xmlns:a16="http://schemas.microsoft.com/office/drawing/2014/main" id="{FE1AE5A9-A126-4D92-83E7-47317965F61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6200000">
            <a:off x="6474022" y="5609548"/>
            <a:ext cx="165100" cy="165100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TLSHAPE_M_4e7b52b942b747f0bc25321c6be126a0_Shape">
            <a:extLst>
              <a:ext uri="{FF2B5EF4-FFF2-40B4-BE49-F238E27FC236}">
                <a16:creationId xmlns:a16="http://schemas.microsoft.com/office/drawing/2014/main" id="{54E95451-3E7C-4B9E-BB90-675FFF8B9DC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6200000">
            <a:off x="7107084" y="5609548"/>
            <a:ext cx="165100" cy="165100"/>
          </a:xfrm>
          <a:prstGeom prst="flowChartMerg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TLSHAPE_M_e0d1cb2f9b99440b8271b13e329c0d56_Shape">
            <a:extLst>
              <a:ext uri="{FF2B5EF4-FFF2-40B4-BE49-F238E27FC236}">
                <a16:creationId xmlns:a16="http://schemas.microsoft.com/office/drawing/2014/main" id="{A9F8B34B-1695-45E3-93C3-ADF0115389B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6200000">
            <a:off x="6358920" y="5144305"/>
            <a:ext cx="165100" cy="165100"/>
          </a:xfrm>
          <a:prstGeom prst="flowChartMerg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TLSHAPE_M_a0908769a7944322a4222154a61393a9_Shape">
            <a:extLst>
              <a:ext uri="{FF2B5EF4-FFF2-40B4-BE49-F238E27FC236}">
                <a16:creationId xmlns:a16="http://schemas.microsoft.com/office/drawing/2014/main" id="{5B1F7012-4F8B-46BA-8BD7-452B868B06B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16200000">
            <a:off x="7078309" y="5144305"/>
            <a:ext cx="165100" cy="165100"/>
          </a:xfrm>
          <a:prstGeom prst="flowChartMerge">
            <a:avLst/>
          </a:prstGeom>
          <a:solidFill>
            <a:srgbClr val="B17ED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TLSHAPE_M_aa888edb0aa640b98c8998d6dc7e2d3b_Shape">
            <a:extLst>
              <a:ext uri="{FF2B5EF4-FFF2-40B4-BE49-F238E27FC236}">
                <a16:creationId xmlns:a16="http://schemas.microsoft.com/office/drawing/2014/main" id="{BA17E77D-5C9F-4664-81F6-BED6BF9778D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16200000">
            <a:off x="10963006" y="5609548"/>
            <a:ext cx="165100" cy="165100"/>
          </a:xfrm>
          <a:prstGeom prst="flowChartMerg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TLSHAPE_M_07e99660585247fdbdb28626c56199fd_Shape">
            <a:extLst>
              <a:ext uri="{FF2B5EF4-FFF2-40B4-BE49-F238E27FC236}">
                <a16:creationId xmlns:a16="http://schemas.microsoft.com/office/drawing/2014/main" id="{A74D5AAD-89F9-4A2E-8FA0-E6557DEA9C2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16200000">
            <a:off x="1092997" y="560954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TLSHAPE_M_723514dc8dc64adda30a6a95b924c5b3_Title">
            <a:extLst>
              <a:ext uri="{FF2B5EF4-FFF2-40B4-BE49-F238E27FC236}">
                <a16:creationId xmlns:a16="http://schemas.microsoft.com/office/drawing/2014/main" id="{0B11AC4A-6AEA-4049-AE72-A03082AA7A4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43726" y="5491227"/>
            <a:ext cx="22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ACL</a:t>
            </a:r>
            <a:endParaRPr lang="ko-KR" alt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M_723514dc8dc64adda30a6a95b924c5b3_Date">
            <a:extLst>
              <a:ext uri="{FF2B5EF4-FFF2-40B4-BE49-F238E27FC236}">
                <a16:creationId xmlns:a16="http://schemas.microsoft.com/office/drawing/2014/main" id="{C4787450-0D4F-4C7E-90C3-9E9E3A19915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43726" y="5687145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Jul 6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M_4bb2c262f4c24d28ac11649c2dc78a21_Title">
            <a:extLst>
              <a:ext uri="{FF2B5EF4-FFF2-40B4-BE49-F238E27FC236}">
                <a16:creationId xmlns:a16="http://schemas.microsoft.com/office/drawing/2014/main" id="{117397FD-F4C2-448D-932F-63CA562E17C6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670872" y="549122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EMNLP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M_4bb2c262f4c24d28ac11649c2dc78a21_Date">
            <a:extLst>
              <a:ext uri="{FF2B5EF4-FFF2-40B4-BE49-F238E27FC236}">
                <a16:creationId xmlns:a16="http://schemas.microsoft.com/office/drawing/2014/main" id="{7DFD0DAA-AB09-4C6B-96A3-B8C61661DF6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670872" y="568714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M_4e7b52b942b747f0bc25321c6be126a0_Title">
            <a:extLst>
              <a:ext uri="{FF2B5EF4-FFF2-40B4-BE49-F238E27FC236}">
                <a16:creationId xmlns:a16="http://schemas.microsoft.com/office/drawing/2014/main" id="{679211BA-33FB-44AB-A5AD-91C54AE3572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303934" y="549122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COLING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M_4e7b52b942b747f0bc25321c6be126a0_Date">
            <a:extLst>
              <a:ext uri="{FF2B5EF4-FFF2-40B4-BE49-F238E27FC236}">
                <a16:creationId xmlns:a16="http://schemas.microsoft.com/office/drawing/2014/main" id="{E6BA13B8-50F6-4D00-9AB6-203ED18E615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7303934" y="568714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Dec 8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M_e0d1cb2f9b99440b8271b13e329c0d56_Title">
            <a:extLst>
              <a:ext uri="{FF2B5EF4-FFF2-40B4-BE49-F238E27FC236}">
                <a16:creationId xmlns:a16="http://schemas.microsoft.com/office/drawing/2014/main" id="{6840E571-5FDE-4EBA-86C7-4E63CB9317AE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555770" y="5025983"/>
            <a:ext cx="36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CoNLL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M_e0d1cb2f9b99440b8271b13e329c0d56_Date">
            <a:extLst>
              <a:ext uri="{FF2B5EF4-FFF2-40B4-BE49-F238E27FC236}">
                <a16:creationId xmlns:a16="http://schemas.microsoft.com/office/drawing/2014/main" id="{E6D46E23-8BDD-402C-AB15-E75F99E5261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555770" y="522190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Nov 12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M_07e99660585247fdbdb28626c56199fd_Title">
            <a:extLst>
              <a:ext uri="{FF2B5EF4-FFF2-40B4-BE49-F238E27FC236}">
                <a16:creationId xmlns:a16="http://schemas.microsoft.com/office/drawing/2014/main" id="{2BAC4913-4D80-4F27-9620-AF4335258C6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89847" y="5491227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LREC</a:t>
            </a:r>
            <a:endParaRPr lang="ko-KR" alt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M_07e99660585247fdbdb28626c56199fd_Date">
            <a:extLst>
              <a:ext uri="{FF2B5EF4-FFF2-40B4-BE49-F238E27FC236}">
                <a16:creationId xmlns:a16="http://schemas.microsoft.com/office/drawing/2014/main" id="{187AB46A-C8B7-4351-87E8-3F8315298B00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89847" y="568714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ko-KR" alt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M_a0908769a7944322a4222154a61393a9_Title">
            <a:extLst>
              <a:ext uri="{FF2B5EF4-FFF2-40B4-BE49-F238E27FC236}">
                <a16:creationId xmlns:a16="http://schemas.microsoft.com/office/drawing/2014/main" id="{3CE82A2A-798C-48F0-AA8B-935C6E798CF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275159" y="5025983"/>
            <a:ext cx="30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AACL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M_a0908769a7944322a4222154a61393a9_Date">
            <a:extLst>
              <a:ext uri="{FF2B5EF4-FFF2-40B4-BE49-F238E27FC236}">
                <a16:creationId xmlns:a16="http://schemas.microsoft.com/office/drawing/2014/main" id="{3F66AFC0-D90D-4A66-85BC-28D119BC30C4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275159" y="522190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Dec 7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M_aa888edb0aa640b98c8998d6dc7e2d3b_Title">
            <a:extLst>
              <a:ext uri="{FF2B5EF4-FFF2-40B4-BE49-F238E27FC236}">
                <a16:creationId xmlns:a16="http://schemas.microsoft.com/office/drawing/2014/main" id="{8C85039A-D23F-4FAD-9B00-432DE7B8B83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1159856" y="5491227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EACL</a:t>
            </a:r>
            <a:endParaRPr lang="ko-KR" alt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M_aa888edb0aa640b98c8998d6dc7e2d3b_Date">
            <a:extLst>
              <a:ext uri="{FF2B5EF4-FFF2-40B4-BE49-F238E27FC236}">
                <a16:creationId xmlns:a16="http://schemas.microsoft.com/office/drawing/2014/main" id="{796226A0-ADA3-4385-9B9B-1B8DC4777751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1159856" y="568714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ko-KR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C6E67-2B32-4E7B-878A-6A3971CAC7B5}"/>
              </a:ext>
            </a:extLst>
          </p:cNvPr>
          <p:cNvSpPr/>
          <p:nvPr/>
        </p:nvSpPr>
        <p:spPr>
          <a:xfrm>
            <a:off x="1021914" y="5309405"/>
            <a:ext cx="2143864" cy="653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F332B-6C05-40D2-A41B-1DF096A94773}"/>
              </a:ext>
            </a:extLst>
          </p:cNvPr>
          <p:cNvSpPr txBox="1"/>
          <p:nvPr/>
        </p:nvSpPr>
        <p:spPr>
          <a:xfrm>
            <a:off x="3176961" y="5461599"/>
            <a:ext cx="134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1665 papers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70F3E6-AB9F-41D1-8B44-583EDDD5E72C}"/>
              </a:ext>
            </a:extLst>
          </p:cNvPr>
          <p:cNvSpPr/>
          <p:nvPr/>
        </p:nvSpPr>
        <p:spPr>
          <a:xfrm>
            <a:off x="6228126" y="4960424"/>
            <a:ext cx="1616846" cy="975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6D5786-1244-438A-9B22-133C268DA28C}"/>
              </a:ext>
            </a:extLst>
          </p:cNvPr>
          <p:cNvSpPr txBox="1"/>
          <p:nvPr/>
        </p:nvSpPr>
        <p:spPr>
          <a:xfrm>
            <a:off x="7798388" y="5292413"/>
            <a:ext cx="134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1536 papers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D12AFE-F66E-4EE3-9F7F-431B9D56EAD2}"/>
              </a:ext>
            </a:extLst>
          </p:cNvPr>
          <p:cNvSpPr/>
          <p:nvPr/>
        </p:nvSpPr>
        <p:spPr>
          <a:xfrm>
            <a:off x="10856686" y="5428057"/>
            <a:ext cx="755110" cy="5010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A8DE12-5185-41C0-B863-7254254F41BC}"/>
              </a:ext>
            </a:extLst>
          </p:cNvPr>
          <p:cNvSpPr txBox="1"/>
          <p:nvPr/>
        </p:nvSpPr>
        <p:spPr>
          <a:xfrm>
            <a:off x="10631658" y="5027140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326 papers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F58B5B-C8EC-43F7-AFA2-76D8C71B150C}"/>
              </a:ext>
            </a:extLst>
          </p:cNvPr>
          <p:cNvSpPr txBox="1"/>
          <p:nvPr/>
        </p:nvSpPr>
        <p:spPr>
          <a:xfrm>
            <a:off x="130629" y="1075567"/>
            <a:ext cx="651140" cy="50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778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7036D1-9031-447B-AA8C-661B7975B4B3}"/>
              </a:ext>
            </a:extLst>
          </p:cNvPr>
          <p:cNvSpPr txBox="1"/>
          <p:nvPr/>
        </p:nvSpPr>
        <p:spPr>
          <a:xfrm>
            <a:off x="130629" y="1536118"/>
            <a:ext cx="651140" cy="50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751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1CA451-F159-4F22-A5B9-C4C2591CCD6D}"/>
              </a:ext>
            </a:extLst>
          </p:cNvPr>
          <p:cNvSpPr txBox="1"/>
          <p:nvPr/>
        </p:nvSpPr>
        <p:spPr>
          <a:xfrm>
            <a:off x="130629" y="1996669"/>
            <a:ext cx="651140" cy="50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615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22B7C-4854-4E24-A729-AD106DA5C314}"/>
              </a:ext>
            </a:extLst>
          </p:cNvPr>
          <p:cNvSpPr txBox="1"/>
          <p:nvPr/>
        </p:nvSpPr>
        <p:spPr>
          <a:xfrm>
            <a:off x="130629" y="2462124"/>
            <a:ext cx="495649" cy="50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58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626FAE-C708-47AC-A556-8882CB50EABB}"/>
              </a:ext>
            </a:extLst>
          </p:cNvPr>
          <p:cNvSpPr txBox="1"/>
          <p:nvPr/>
        </p:nvSpPr>
        <p:spPr>
          <a:xfrm>
            <a:off x="130629" y="2918478"/>
            <a:ext cx="651140" cy="50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887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64973-97F7-47FB-A450-B01DAAB95A61}"/>
              </a:ext>
            </a:extLst>
          </p:cNvPr>
          <p:cNvSpPr txBox="1"/>
          <p:nvPr/>
        </p:nvSpPr>
        <p:spPr>
          <a:xfrm>
            <a:off x="130629" y="3374832"/>
            <a:ext cx="651140" cy="50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112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E408A-19FF-4DCD-9E98-2C0BA8F68305}"/>
              </a:ext>
            </a:extLst>
          </p:cNvPr>
          <p:cNvSpPr txBox="1"/>
          <p:nvPr/>
        </p:nvSpPr>
        <p:spPr>
          <a:xfrm>
            <a:off x="130629" y="4492650"/>
            <a:ext cx="651140" cy="50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326</a:t>
            </a:r>
          </a:p>
        </p:txBody>
      </p:sp>
    </p:spTree>
    <p:extLst>
      <p:ext uri="{BB962C8B-B14F-4D97-AF65-F5344CB8AC3E}">
        <p14:creationId xmlns:p14="http://schemas.microsoft.com/office/powerpoint/2010/main" val="273442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731654"/>
              </p:ext>
            </p:extLst>
          </p:nvPr>
        </p:nvGraphicFramePr>
        <p:xfrm>
          <a:off x="399245" y="1467724"/>
          <a:ext cx="11393510" cy="474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B5804056-20EA-4523-874E-BED62A1FE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626552"/>
              </p:ext>
            </p:extLst>
          </p:nvPr>
        </p:nvGraphicFramePr>
        <p:xfrm>
          <a:off x="822380" y="1483835"/>
          <a:ext cx="11077103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B7ED973-B3C9-4D69-8EA9-E2C5A238E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825689"/>
              </p:ext>
            </p:extLst>
          </p:nvPr>
        </p:nvGraphicFramePr>
        <p:xfrm>
          <a:off x="638629" y="1483837"/>
          <a:ext cx="11077103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375860E3-D814-4FF4-9CA6-AE34729B1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345407"/>
              </p:ext>
            </p:extLst>
          </p:nvPr>
        </p:nvGraphicFramePr>
        <p:xfrm>
          <a:off x="742949" y="1483837"/>
          <a:ext cx="11065495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0C149ABA-8B6A-48C6-BFD3-0606C9AA8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729200"/>
              </p:ext>
            </p:extLst>
          </p:nvPr>
        </p:nvGraphicFramePr>
        <p:xfrm>
          <a:off x="822380" y="1483836"/>
          <a:ext cx="11077103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Unigram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385973-8D9F-4155-9626-7FD74AB0A683}"/>
              </a:ext>
            </a:extLst>
          </p:cNvPr>
          <p:cNvGrpSpPr/>
          <p:nvPr/>
        </p:nvGrpSpPr>
        <p:grpSpPr>
          <a:xfrm>
            <a:off x="0" y="6208955"/>
            <a:ext cx="7418441" cy="646331"/>
            <a:chOff x="0" y="6208955"/>
            <a:chExt cx="7418441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720804-2FC6-49C1-88D6-37EC98E10863}"/>
                </a:ext>
              </a:extLst>
            </p:cNvPr>
            <p:cNvSpPr txBox="1"/>
            <p:nvPr/>
          </p:nvSpPr>
          <p:spPr>
            <a:xfrm>
              <a:off x="0" y="6208955"/>
              <a:ext cx="74184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1665 papers in    ACL(778),    LREC(887)</a:t>
              </a:r>
            </a:p>
            <a:p>
              <a:r>
                <a:rPr lang="en-US" altLang="ko-KR" dirty="0"/>
                <a:t>Total 1536 papers in   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(58),    EMNLP(751),    AACL(112),    COLING(615)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7B5CEA-EB8E-41FF-9224-726A5D4A40DA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6F0324-3C0F-4C87-84B9-5E5A13A4E903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B5320A-FEBB-4764-948C-7F0026F19A67}"/>
                </a:ext>
              </a:extLst>
            </p:cNvPr>
            <p:cNvSpPr/>
            <p:nvPr/>
          </p:nvSpPr>
          <p:spPr>
            <a:xfrm>
              <a:off x="3116820" y="6334095"/>
              <a:ext cx="139760" cy="139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DB8C57-A2F5-4E27-A88C-DEAD837C2D8B}"/>
                </a:ext>
              </a:extLst>
            </p:cNvPr>
            <p:cNvSpPr/>
            <p:nvPr/>
          </p:nvSpPr>
          <p:spPr>
            <a:xfrm>
              <a:off x="3242649" y="6607040"/>
              <a:ext cx="139760" cy="139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1AB24B-3DCC-43E2-82A2-86E07AFFC0C9}"/>
                </a:ext>
              </a:extLst>
            </p:cNvPr>
            <p:cNvSpPr/>
            <p:nvPr/>
          </p:nvSpPr>
          <p:spPr>
            <a:xfrm>
              <a:off x="4660276" y="6607040"/>
              <a:ext cx="139760" cy="139760"/>
            </a:xfrm>
            <a:prstGeom prst="rect">
              <a:avLst/>
            </a:prstGeom>
            <a:solidFill>
              <a:srgbClr val="B17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D842E7-FD1D-439E-A227-DB0761FE0AAE}"/>
                </a:ext>
              </a:extLst>
            </p:cNvPr>
            <p:cNvSpPr/>
            <p:nvPr/>
          </p:nvSpPr>
          <p:spPr>
            <a:xfrm>
              <a:off x="5899933" y="6607040"/>
              <a:ext cx="139760" cy="13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DC924C-1428-4A50-A5D0-714145F45829}"/>
              </a:ext>
            </a:extLst>
          </p:cNvPr>
          <p:cNvGrpSpPr/>
          <p:nvPr/>
        </p:nvGrpSpPr>
        <p:grpSpPr>
          <a:xfrm>
            <a:off x="4730156" y="6208955"/>
            <a:ext cx="2629822" cy="369332"/>
            <a:chOff x="0" y="6208955"/>
            <a:chExt cx="262982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835B0C-BF2B-463E-ADF8-2E4D8C3E8138}"/>
                </a:ext>
              </a:extLst>
            </p:cNvPr>
            <p:cNvSpPr txBox="1"/>
            <p:nvPr/>
          </p:nvSpPr>
          <p:spPr>
            <a:xfrm>
              <a:off x="0" y="6208955"/>
              <a:ext cx="2629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326 papers in    EACL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DC9F7B-FA72-443A-A1FB-84DB38B02776}"/>
                </a:ext>
              </a:extLst>
            </p:cNvPr>
            <p:cNvSpPr/>
            <p:nvPr/>
          </p:nvSpPr>
          <p:spPr>
            <a:xfrm>
              <a:off x="1901349" y="6334095"/>
              <a:ext cx="139760" cy="139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CA73C3-3DE0-491A-A65C-CBAFADC28751}"/>
              </a:ext>
            </a:extLst>
          </p:cNvPr>
          <p:cNvGrpSpPr/>
          <p:nvPr/>
        </p:nvGrpSpPr>
        <p:grpSpPr>
          <a:xfrm>
            <a:off x="9851304" y="2077158"/>
            <a:ext cx="1815870" cy="400110"/>
            <a:chOff x="1895904" y="6208955"/>
            <a:chExt cx="1815870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9EAED9-E26E-45EC-B5B8-C9B8B0A9B761}"/>
                </a:ext>
              </a:extLst>
            </p:cNvPr>
            <p:cNvSpPr txBox="1"/>
            <p:nvPr/>
          </p:nvSpPr>
          <p:spPr>
            <a:xfrm>
              <a:off x="1986943" y="6208955"/>
              <a:ext cx="1724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5x Scaled EACL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C2B474D-B78C-4B27-A69F-087AA921B762}"/>
                </a:ext>
              </a:extLst>
            </p:cNvPr>
            <p:cNvSpPr/>
            <p:nvPr/>
          </p:nvSpPr>
          <p:spPr>
            <a:xfrm>
              <a:off x="1895904" y="6339130"/>
              <a:ext cx="139760" cy="139760"/>
            </a:xfrm>
            <a:prstGeom prst="rect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65272A5-EA90-47BF-8825-C6B775CC4E6D}"/>
              </a:ext>
            </a:extLst>
          </p:cNvPr>
          <p:cNvGrpSpPr/>
          <p:nvPr/>
        </p:nvGrpSpPr>
        <p:grpSpPr>
          <a:xfrm>
            <a:off x="7559548" y="6260593"/>
            <a:ext cx="1423165" cy="543053"/>
            <a:chOff x="7690799" y="6130697"/>
            <a:chExt cx="1839601" cy="7019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A901699-2B48-4ACE-AEB3-10C8B68D94B5}"/>
                </a:ext>
              </a:extLst>
            </p:cNvPr>
            <p:cNvGrpSpPr/>
            <p:nvPr/>
          </p:nvGrpSpPr>
          <p:grpSpPr>
            <a:xfrm>
              <a:off x="7690800" y="6130697"/>
              <a:ext cx="1839600" cy="235791"/>
              <a:chOff x="2704290" y="-280561"/>
              <a:chExt cx="5994000" cy="60619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3CF548E-C7B8-4431-A5C3-0033A7B2C997}"/>
                  </a:ext>
                </a:extLst>
              </p:cNvPr>
              <p:cNvSpPr/>
              <p:nvPr/>
            </p:nvSpPr>
            <p:spPr>
              <a:xfrm>
                <a:off x="2704290" y="-280561"/>
                <a:ext cx="2800800" cy="60619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8EBF6B1-7F70-46AA-9926-DB82A93106D5}"/>
                  </a:ext>
                </a:extLst>
              </p:cNvPr>
              <p:cNvSpPr/>
              <p:nvPr/>
            </p:nvSpPr>
            <p:spPr>
              <a:xfrm>
                <a:off x="5505090" y="-280561"/>
                <a:ext cx="3193200" cy="6061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E1F8D87-E738-4BCE-81D0-888BDEE23BF6}"/>
                </a:ext>
              </a:extLst>
            </p:cNvPr>
            <p:cNvGrpSpPr/>
            <p:nvPr/>
          </p:nvGrpSpPr>
          <p:grpSpPr>
            <a:xfrm>
              <a:off x="7690800" y="6364683"/>
              <a:ext cx="1695600" cy="235791"/>
              <a:chOff x="5265777" y="7044395"/>
              <a:chExt cx="5529600" cy="2357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917E05E-BCCB-4C03-A76D-3AFCE7737BE3}"/>
                  </a:ext>
                </a:extLst>
              </p:cNvPr>
              <p:cNvSpPr/>
              <p:nvPr/>
            </p:nvSpPr>
            <p:spPr>
              <a:xfrm>
                <a:off x="5265777" y="7044395"/>
                <a:ext cx="208800" cy="2357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BA674-4946-4DFC-AD05-7A7457EB98DA}"/>
                  </a:ext>
                </a:extLst>
              </p:cNvPr>
              <p:cNvSpPr/>
              <p:nvPr/>
            </p:nvSpPr>
            <p:spPr>
              <a:xfrm>
                <a:off x="8178177" y="7044395"/>
                <a:ext cx="403200" cy="235791"/>
              </a:xfrm>
              <a:prstGeom prst="rect">
                <a:avLst/>
              </a:prstGeom>
              <a:solidFill>
                <a:srgbClr val="B17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AEA32C5-EC1F-46D4-ADD7-38DEDD82582E}"/>
                  </a:ext>
                </a:extLst>
              </p:cNvPr>
              <p:cNvSpPr/>
              <p:nvPr/>
            </p:nvSpPr>
            <p:spPr>
              <a:xfrm>
                <a:off x="5474577" y="7044395"/>
                <a:ext cx="2703600" cy="2357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F7AD108-3FCB-43BF-8C96-015DC1707D0D}"/>
                  </a:ext>
                </a:extLst>
              </p:cNvPr>
              <p:cNvSpPr/>
              <p:nvPr/>
            </p:nvSpPr>
            <p:spPr>
              <a:xfrm>
                <a:off x="8581377" y="7044395"/>
                <a:ext cx="2214000" cy="2357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81BE3C1-D927-4A91-AD55-5AAB81EE0616}"/>
                </a:ext>
              </a:extLst>
            </p:cNvPr>
            <p:cNvGrpSpPr/>
            <p:nvPr/>
          </p:nvGrpSpPr>
          <p:grpSpPr>
            <a:xfrm>
              <a:off x="7690799" y="6596863"/>
              <a:ext cx="1800000" cy="235791"/>
              <a:chOff x="7418441" y="6816765"/>
              <a:chExt cx="1800000" cy="2357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0824B21-0EB4-41DC-82CB-84DC0BA9B3E7}"/>
                  </a:ext>
                </a:extLst>
              </p:cNvPr>
              <p:cNvSpPr/>
              <p:nvPr/>
            </p:nvSpPr>
            <p:spPr>
              <a:xfrm>
                <a:off x="7418441" y="6816765"/>
                <a:ext cx="360000" cy="2357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26F8698-7D5D-44D2-B777-44B0D12718A1}"/>
                  </a:ext>
                </a:extLst>
              </p:cNvPr>
              <p:cNvSpPr/>
              <p:nvPr/>
            </p:nvSpPr>
            <p:spPr>
              <a:xfrm>
                <a:off x="7778441" y="6816765"/>
                <a:ext cx="1440000" cy="235791"/>
              </a:xfrm>
              <a:prstGeom prst="rect">
                <a:avLst/>
              </a:prstGeom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912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E4204503-7849-4564-9A17-F5EB71D06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762360"/>
              </p:ext>
            </p:extLst>
          </p:nvPr>
        </p:nvGraphicFramePr>
        <p:xfrm>
          <a:off x="1637690" y="819684"/>
          <a:ext cx="10276726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B7ED973-B3C9-4D69-8EA9-E2C5A238E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855467"/>
              </p:ext>
            </p:extLst>
          </p:nvPr>
        </p:nvGraphicFramePr>
        <p:xfrm>
          <a:off x="1384303" y="819686"/>
          <a:ext cx="10319074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375860E3-D814-4FF4-9CA6-AE34729B1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460839"/>
              </p:ext>
            </p:extLst>
          </p:nvPr>
        </p:nvGraphicFramePr>
        <p:xfrm>
          <a:off x="1516126" y="819686"/>
          <a:ext cx="10286233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74733"/>
              </p:ext>
            </p:extLst>
          </p:nvPr>
        </p:nvGraphicFramePr>
        <p:xfrm>
          <a:off x="399245" y="1560137"/>
          <a:ext cx="11393510" cy="474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0C149ABA-8B6A-48C6-BFD3-0606C9AA8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786969"/>
              </p:ext>
            </p:extLst>
          </p:nvPr>
        </p:nvGraphicFramePr>
        <p:xfrm>
          <a:off x="1636585" y="819685"/>
          <a:ext cx="10276726" cy="342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Bigram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385973-8D9F-4155-9626-7FD74AB0A683}"/>
              </a:ext>
            </a:extLst>
          </p:cNvPr>
          <p:cNvGrpSpPr/>
          <p:nvPr/>
        </p:nvGrpSpPr>
        <p:grpSpPr>
          <a:xfrm>
            <a:off x="0" y="6208955"/>
            <a:ext cx="7418441" cy="646331"/>
            <a:chOff x="0" y="6208955"/>
            <a:chExt cx="7418441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720804-2FC6-49C1-88D6-37EC98E10863}"/>
                </a:ext>
              </a:extLst>
            </p:cNvPr>
            <p:cNvSpPr txBox="1"/>
            <p:nvPr/>
          </p:nvSpPr>
          <p:spPr>
            <a:xfrm>
              <a:off x="0" y="6208955"/>
              <a:ext cx="74184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1665 papers in    ACL(778),    LREC(887)</a:t>
              </a:r>
            </a:p>
            <a:p>
              <a:r>
                <a:rPr lang="en-US" altLang="ko-KR" dirty="0"/>
                <a:t>Total 1536 papers in   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(58),    EMNLP(751),    AACL(112),    COLING(615)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7B5CEA-EB8E-41FF-9224-726A5D4A40DA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6F0324-3C0F-4C87-84B9-5E5A13A4E903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B5320A-FEBB-4764-948C-7F0026F19A67}"/>
                </a:ext>
              </a:extLst>
            </p:cNvPr>
            <p:cNvSpPr/>
            <p:nvPr/>
          </p:nvSpPr>
          <p:spPr>
            <a:xfrm>
              <a:off x="3116820" y="6334095"/>
              <a:ext cx="139760" cy="139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DB8C57-A2F5-4E27-A88C-DEAD837C2D8B}"/>
                </a:ext>
              </a:extLst>
            </p:cNvPr>
            <p:cNvSpPr/>
            <p:nvPr/>
          </p:nvSpPr>
          <p:spPr>
            <a:xfrm>
              <a:off x="3242649" y="6607040"/>
              <a:ext cx="139760" cy="139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1AB24B-3DCC-43E2-82A2-86E07AFFC0C9}"/>
                </a:ext>
              </a:extLst>
            </p:cNvPr>
            <p:cNvSpPr/>
            <p:nvPr/>
          </p:nvSpPr>
          <p:spPr>
            <a:xfrm>
              <a:off x="4660276" y="6607040"/>
              <a:ext cx="139760" cy="139760"/>
            </a:xfrm>
            <a:prstGeom prst="rect">
              <a:avLst/>
            </a:prstGeom>
            <a:solidFill>
              <a:srgbClr val="B17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D842E7-FD1D-439E-A227-DB0761FE0AAE}"/>
                </a:ext>
              </a:extLst>
            </p:cNvPr>
            <p:cNvSpPr/>
            <p:nvPr/>
          </p:nvSpPr>
          <p:spPr>
            <a:xfrm>
              <a:off x="5899933" y="6607040"/>
              <a:ext cx="139760" cy="13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DC924C-1428-4A50-A5D0-714145F45829}"/>
              </a:ext>
            </a:extLst>
          </p:cNvPr>
          <p:cNvGrpSpPr/>
          <p:nvPr/>
        </p:nvGrpSpPr>
        <p:grpSpPr>
          <a:xfrm>
            <a:off x="4730156" y="6208955"/>
            <a:ext cx="2629822" cy="369332"/>
            <a:chOff x="0" y="6208955"/>
            <a:chExt cx="262982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835B0C-BF2B-463E-ADF8-2E4D8C3E8138}"/>
                </a:ext>
              </a:extLst>
            </p:cNvPr>
            <p:cNvSpPr txBox="1"/>
            <p:nvPr/>
          </p:nvSpPr>
          <p:spPr>
            <a:xfrm>
              <a:off x="0" y="6208955"/>
              <a:ext cx="2629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326 papers in    EACL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DC9F7B-FA72-443A-A1FB-84DB38B02776}"/>
                </a:ext>
              </a:extLst>
            </p:cNvPr>
            <p:cNvSpPr/>
            <p:nvPr/>
          </p:nvSpPr>
          <p:spPr>
            <a:xfrm>
              <a:off x="1901349" y="6334095"/>
              <a:ext cx="139760" cy="139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8E4F1C-C7A1-4449-8670-321CDC60D66C}"/>
              </a:ext>
            </a:extLst>
          </p:cNvPr>
          <p:cNvGrpSpPr/>
          <p:nvPr/>
        </p:nvGrpSpPr>
        <p:grpSpPr>
          <a:xfrm>
            <a:off x="9851304" y="2169571"/>
            <a:ext cx="1815870" cy="400110"/>
            <a:chOff x="1895904" y="6208955"/>
            <a:chExt cx="1815870" cy="4001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1A72B-2C14-4C3C-8FDA-4AF34722D2B1}"/>
                </a:ext>
              </a:extLst>
            </p:cNvPr>
            <p:cNvSpPr txBox="1"/>
            <p:nvPr/>
          </p:nvSpPr>
          <p:spPr>
            <a:xfrm>
              <a:off x="1986943" y="6208955"/>
              <a:ext cx="1724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5x Scaled EACL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10A9180-9940-4984-9ED7-5D700E2C9832}"/>
                </a:ext>
              </a:extLst>
            </p:cNvPr>
            <p:cNvSpPr/>
            <p:nvPr/>
          </p:nvSpPr>
          <p:spPr>
            <a:xfrm>
              <a:off x="1895904" y="6339130"/>
              <a:ext cx="139760" cy="139760"/>
            </a:xfrm>
            <a:prstGeom prst="rect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663129-EDD3-4966-9285-887A9AD3361E}"/>
              </a:ext>
            </a:extLst>
          </p:cNvPr>
          <p:cNvGrpSpPr/>
          <p:nvPr/>
        </p:nvGrpSpPr>
        <p:grpSpPr>
          <a:xfrm>
            <a:off x="7559548" y="6260593"/>
            <a:ext cx="1423165" cy="543053"/>
            <a:chOff x="7690799" y="6130697"/>
            <a:chExt cx="1839601" cy="70195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CCD885F-4460-4D3C-B7A5-A818374DD622}"/>
                </a:ext>
              </a:extLst>
            </p:cNvPr>
            <p:cNvGrpSpPr/>
            <p:nvPr/>
          </p:nvGrpSpPr>
          <p:grpSpPr>
            <a:xfrm>
              <a:off x="7690800" y="6130697"/>
              <a:ext cx="1839600" cy="235791"/>
              <a:chOff x="2704290" y="-280561"/>
              <a:chExt cx="5994000" cy="60619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0348B4F-4824-4D6F-92B6-923FE774C9E7}"/>
                  </a:ext>
                </a:extLst>
              </p:cNvPr>
              <p:cNvSpPr/>
              <p:nvPr/>
            </p:nvSpPr>
            <p:spPr>
              <a:xfrm>
                <a:off x="2704290" y="-280561"/>
                <a:ext cx="2800800" cy="60619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16D9AE4-FF23-48F2-B4BA-4A9950090BB2}"/>
                  </a:ext>
                </a:extLst>
              </p:cNvPr>
              <p:cNvSpPr/>
              <p:nvPr/>
            </p:nvSpPr>
            <p:spPr>
              <a:xfrm>
                <a:off x="5505090" y="-280561"/>
                <a:ext cx="3193200" cy="6061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A2CC226-B641-4368-9A9D-753B2441B314}"/>
                </a:ext>
              </a:extLst>
            </p:cNvPr>
            <p:cNvGrpSpPr/>
            <p:nvPr/>
          </p:nvGrpSpPr>
          <p:grpSpPr>
            <a:xfrm>
              <a:off x="7690800" y="6364683"/>
              <a:ext cx="1695600" cy="235791"/>
              <a:chOff x="5265777" y="7044395"/>
              <a:chExt cx="5529600" cy="2357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3852368-FE49-46FB-926D-6BA4321CD714}"/>
                  </a:ext>
                </a:extLst>
              </p:cNvPr>
              <p:cNvSpPr/>
              <p:nvPr/>
            </p:nvSpPr>
            <p:spPr>
              <a:xfrm>
                <a:off x="5265777" y="7044395"/>
                <a:ext cx="208800" cy="2357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F551DB8-AD2C-48D5-81BF-DCD1C7132A1E}"/>
                  </a:ext>
                </a:extLst>
              </p:cNvPr>
              <p:cNvSpPr/>
              <p:nvPr/>
            </p:nvSpPr>
            <p:spPr>
              <a:xfrm>
                <a:off x="8178177" y="7044395"/>
                <a:ext cx="403200" cy="235791"/>
              </a:xfrm>
              <a:prstGeom prst="rect">
                <a:avLst/>
              </a:prstGeom>
              <a:solidFill>
                <a:srgbClr val="B17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15259E-755A-46B0-A461-4C1FA5D641CB}"/>
                  </a:ext>
                </a:extLst>
              </p:cNvPr>
              <p:cNvSpPr/>
              <p:nvPr/>
            </p:nvSpPr>
            <p:spPr>
              <a:xfrm>
                <a:off x="5474577" y="7044395"/>
                <a:ext cx="2703600" cy="2357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5FE7BCF-7913-40F3-8E71-3E1A6059F717}"/>
                  </a:ext>
                </a:extLst>
              </p:cNvPr>
              <p:cNvSpPr/>
              <p:nvPr/>
            </p:nvSpPr>
            <p:spPr>
              <a:xfrm>
                <a:off x="8581377" y="7044395"/>
                <a:ext cx="2214000" cy="2357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D5B43CC-571F-4A81-BCC9-401629FBDE8C}"/>
                </a:ext>
              </a:extLst>
            </p:cNvPr>
            <p:cNvGrpSpPr/>
            <p:nvPr/>
          </p:nvGrpSpPr>
          <p:grpSpPr>
            <a:xfrm>
              <a:off x="7690799" y="6596863"/>
              <a:ext cx="1800000" cy="235791"/>
              <a:chOff x="7418441" y="6816765"/>
              <a:chExt cx="1800000" cy="2357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7822E28-035D-4D7E-ABFF-7E7BF8BA304F}"/>
                  </a:ext>
                </a:extLst>
              </p:cNvPr>
              <p:cNvSpPr/>
              <p:nvPr/>
            </p:nvSpPr>
            <p:spPr>
              <a:xfrm>
                <a:off x="7418441" y="6816765"/>
                <a:ext cx="360000" cy="2357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E1F8A55-247D-4A42-8569-FEA6B7BC08CE}"/>
                  </a:ext>
                </a:extLst>
              </p:cNvPr>
              <p:cNvSpPr/>
              <p:nvPr/>
            </p:nvSpPr>
            <p:spPr>
              <a:xfrm>
                <a:off x="7778441" y="6816765"/>
                <a:ext cx="1440000" cy="235791"/>
              </a:xfrm>
              <a:prstGeom prst="rect">
                <a:avLst/>
              </a:prstGeom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3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altLang="ko-KR" dirty="0"/>
              <a:t>Trigram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316313"/>
              </p:ext>
            </p:extLst>
          </p:nvPr>
        </p:nvGraphicFramePr>
        <p:xfrm>
          <a:off x="399245" y="1560136"/>
          <a:ext cx="11393510" cy="464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NLP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BE7B3B4-E7C5-4096-851D-7C3714C4517F}"/>
              </a:ext>
            </a:extLst>
          </p:cNvPr>
          <p:cNvGrpSpPr/>
          <p:nvPr/>
        </p:nvGrpSpPr>
        <p:grpSpPr>
          <a:xfrm>
            <a:off x="0" y="6208955"/>
            <a:ext cx="7418441" cy="646331"/>
            <a:chOff x="0" y="6208955"/>
            <a:chExt cx="741844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F9B62-2464-4218-BB45-90683F221E0C}"/>
                </a:ext>
              </a:extLst>
            </p:cNvPr>
            <p:cNvSpPr txBox="1"/>
            <p:nvPr/>
          </p:nvSpPr>
          <p:spPr>
            <a:xfrm>
              <a:off x="0" y="6208955"/>
              <a:ext cx="74184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1665 papers in    ACL(778),    LREC(887)</a:t>
              </a:r>
            </a:p>
            <a:p>
              <a:r>
                <a:rPr lang="en-US" altLang="ko-KR" dirty="0"/>
                <a:t>Total 1536 papers in    </a:t>
              </a:r>
              <a:r>
                <a:rPr lang="en-US" altLang="ko-KR" dirty="0" err="1"/>
                <a:t>CoNLL</a:t>
              </a:r>
              <a:r>
                <a:rPr lang="en-US" altLang="ko-KR" dirty="0"/>
                <a:t>(58),    EMNLP(751),    AACL(112),    COLING(615)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C84367-EC19-4CB0-86C1-9D981513675A}"/>
                </a:ext>
              </a:extLst>
            </p:cNvPr>
            <p:cNvSpPr/>
            <p:nvPr/>
          </p:nvSpPr>
          <p:spPr>
            <a:xfrm>
              <a:off x="2009129" y="6334095"/>
              <a:ext cx="139760" cy="139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29D862-9E70-4820-8F9E-AC01FDBB475C}"/>
                </a:ext>
              </a:extLst>
            </p:cNvPr>
            <p:cNvSpPr/>
            <p:nvPr/>
          </p:nvSpPr>
          <p:spPr>
            <a:xfrm>
              <a:off x="2009129" y="6607040"/>
              <a:ext cx="139760" cy="139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0A0AF3-E423-411D-A086-4330178EB40B}"/>
                </a:ext>
              </a:extLst>
            </p:cNvPr>
            <p:cNvSpPr/>
            <p:nvPr/>
          </p:nvSpPr>
          <p:spPr>
            <a:xfrm>
              <a:off x="3116820" y="6334095"/>
              <a:ext cx="139760" cy="139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C43862-DB75-4140-8F17-DCB731BCC1C3}"/>
                </a:ext>
              </a:extLst>
            </p:cNvPr>
            <p:cNvSpPr/>
            <p:nvPr/>
          </p:nvSpPr>
          <p:spPr>
            <a:xfrm>
              <a:off x="3242649" y="6607040"/>
              <a:ext cx="139760" cy="139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D3AF91-EAB6-4975-A5DA-C6EE9FC70F80}"/>
                </a:ext>
              </a:extLst>
            </p:cNvPr>
            <p:cNvSpPr/>
            <p:nvPr/>
          </p:nvSpPr>
          <p:spPr>
            <a:xfrm>
              <a:off x="4660276" y="6607040"/>
              <a:ext cx="139760" cy="139760"/>
            </a:xfrm>
            <a:prstGeom prst="rect">
              <a:avLst/>
            </a:prstGeom>
            <a:solidFill>
              <a:srgbClr val="B17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066E3A-F435-438C-9BED-DF7B8488C226}"/>
                </a:ext>
              </a:extLst>
            </p:cNvPr>
            <p:cNvSpPr/>
            <p:nvPr/>
          </p:nvSpPr>
          <p:spPr>
            <a:xfrm>
              <a:off x="5899933" y="6607040"/>
              <a:ext cx="139760" cy="13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AE40DD-D724-4DA2-8A1F-8E2917BC6415}"/>
              </a:ext>
            </a:extLst>
          </p:cNvPr>
          <p:cNvGrpSpPr/>
          <p:nvPr/>
        </p:nvGrpSpPr>
        <p:grpSpPr>
          <a:xfrm>
            <a:off x="4730156" y="6208955"/>
            <a:ext cx="2629822" cy="369332"/>
            <a:chOff x="0" y="6208955"/>
            <a:chExt cx="262982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A1F6ED-C37B-4C15-B23B-FC000313D36B}"/>
                </a:ext>
              </a:extLst>
            </p:cNvPr>
            <p:cNvSpPr txBox="1"/>
            <p:nvPr/>
          </p:nvSpPr>
          <p:spPr>
            <a:xfrm>
              <a:off x="0" y="6208955"/>
              <a:ext cx="2629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Total 326 papers in    EACL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877A71-3179-456A-B1F8-EED75504CD52}"/>
                </a:ext>
              </a:extLst>
            </p:cNvPr>
            <p:cNvSpPr/>
            <p:nvPr/>
          </p:nvSpPr>
          <p:spPr>
            <a:xfrm>
              <a:off x="1901349" y="6334095"/>
              <a:ext cx="139760" cy="139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72A38A-4387-4614-90AA-FB385E1AD1C8}"/>
              </a:ext>
            </a:extLst>
          </p:cNvPr>
          <p:cNvGrpSpPr/>
          <p:nvPr/>
        </p:nvGrpSpPr>
        <p:grpSpPr>
          <a:xfrm>
            <a:off x="7559548" y="6260593"/>
            <a:ext cx="1423165" cy="543053"/>
            <a:chOff x="7690799" y="6130697"/>
            <a:chExt cx="1839601" cy="70195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4715353-D382-4D0F-83BE-9610F6464935}"/>
                </a:ext>
              </a:extLst>
            </p:cNvPr>
            <p:cNvGrpSpPr/>
            <p:nvPr/>
          </p:nvGrpSpPr>
          <p:grpSpPr>
            <a:xfrm>
              <a:off x="7690800" y="6130697"/>
              <a:ext cx="1839600" cy="235791"/>
              <a:chOff x="2704290" y="-280561"/>
              <a:chExt cx="5994000" cy="60619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79AA7C-45C3-4D9E-B0DF-4EECF5FBDD75}"/>
                  </a:ext>
                </a:extLst>
              </p:cNvPr>
              <p:cNvSpPr/>
              <p:nvPr/>
            </p:nvSpPr>
            <p:spPr>
              <a:xfrm>
                <a:off x="2704290" y="-280561"/>
                <a:ext cx="2800800" cy="60619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C329DE8-D9C6-4ED9-AF05-90512B014CB7}"/>
                  </a:ext>
                </a:extLst>
              </p:cNvPr>
              <p:cNvSpPr/>
              <p:nvPr/>
            </p:nvSpPr>
            <p:spPr>
              <a:xfrm>
                <a:off x="5505090" y="-280561"/>
                <a:ext cx="3193200" cy="6061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3BF25DD-6906-405C-BF59-6F308133D84D}"/>
                </a:ext>
              </a:extLst>
            </p:cNvPr>
            <p:cNvGrpSpPr/>
            <p:nvPr/>
          </p:nvGrpSpPr>
          <p:grpSpPr>
            <a:xfrm>
              <a:off x="7690800" y="6364683"/>
              <a:ext cx="1695600" cy="235791"/>
              <a:chOff x="5265777" y="7044395"/>
              <a:chExt cx="5529600" cy="2357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35D207-6DAE-493C-A1FA-EAF2A3FAD453}"/>
                  </a:ext>
                </a:extLst>
              </p:cNvPr>
              <p:cNvSpPr/>
              <p:nvPr/>
            </p:nvSpPr>
            <p:spPr>
              <a:xfrm>
                <a:off x="5265777" y="7044395"/>
                <a:ext cx="208800" cy="2357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268ED10-35D3-49DD-BE97-0934FD4603A9}"/>
                  </a:ext>
                </a:extLst>
              </p:cNvPr>
              <p:cNvSpPr/>
              <p:nvPr/>
            </p:nvSpPr>
            <p:spPr>
              <a:xfrm>
                <a:off x="8178177" y="7044395"/>
                <a:ext cx="403200" cy="235791"/>
              </a:xfrm>
              <a:prstGeom prst="rect">
                <a:avLst/>
              </a:prstGeom>
              <a:solidFill>
                <a:srgbClr val="B17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EEAF882-755E-4C7B-8520-C4F28CC0FA8D}"/>
                  </a:ext>
                </a:extLst>
              </p:cNvPr>
              <p:cNvSpPr/>
              <p:nvPr/>
            </p:nvSpPr>
            <p:spPr>
              <a:xfrm>
                <a:off x="5474577" y="7044395"/>
                <a:ext cx="2703600" cy="2357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CF0BD6-E6E8-4317-A2CE-58F540A3772E}"/>
                  </a:ext>
                </a:extLst>
              </p:cNvPr>
              <p:cNvSpPr/>
              <p:nvPr/>
            </p:nvSpPr>
            <p:spPr>
              <a:xfrm>
                <a:off x="8581377" y="7044395"/>
                <a:ext cx="2214000" cy="2357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0997C0-C9CF-45A3-8849-60047121AB8C}"/>
                </a:ext>
              </a:extLst>
            </p:cNvPr>
            <p:cNvSpPr/>
            <p:nvPr/>
          </p:nvSpPr>
          <p:spPr>
            <a:xfrm>
              <a:off x="7690799" y="6596863"/>
              <a:ext cx="360000" cy="2357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5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1DED-3E3A-4166-9C4E-7B0E77F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Top-tier ML&amp;AI Conferences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3E9B49-CD09-4E71-9EBD-491B24D5F889}"/>
              </a:ext>
            </a:extLst>
          </p:cNvPr>
          <p:cNvSpPr txBox="1">
            <a:spLocks/>
          </p:cNvSpPr>
          <p:nvPr/>
        </p:nvSpPr>
        <p:spPr>
          <a:xfrm>
            <a:off x="1405353" y="1162050"/>
            <a:ext cx="10099461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dirty="0"/>
              <a:t>ICML : The International Conference on Machine Learning</a:t>
            </a:r>
          </a:p>
          <a:p>
            <a:r>
              <a:rPr lang="en-US" sz="2600" dirty="0" err="1"/>
              <a:t>NeurIPS</a:t>
            </a:r>
            <a:r>
              <a:rPr lang="en-US" sz="2600" dirty="0"/>
              <a:t> : Conference on Neural Information Processing Systems. </a:t>
            </a:r>
          </a:p>
          <a:p>
            <a:r>
              <a:rPr lang="en-US" sz="2600" dirty="0"/>
              <a:t>AAAI :  Association for the Advancement of Artificial Intelligence</a:t>
            </a:r>
          </a:p>
          <a:p>
            <a:r>
              <a:rPr lang="en-US" sz="2600" dirty="0"/>
              <a:t>ICLR : The International Conference on Learning Representations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D0D4E-55D8-40CD-9944-D2FDD219E6B2}"/>
              </a:ext>
            </a:extLst>
          </p:cNvPr>
          <p:cNvSpPr txBox="1"/>
          <p:nvPr/>
        </p:nvSpPr>
        <p:spPr>
          <a:xfrm>
            <a:off x="294721" y="1646866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20.12.05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E504-F794-466A-B8C1-CCBF8F67B773}"/>
              </a:ext>
            </a:extLst>
          </p:cNvPr>
          <p:cNvSpPr txBox="1"/>
          <p:nvPr/>
        </p:nvSpPr>
        <p:spPr>
          <a:xfrm>
            <a:off x="294721" y="2131682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21.02.02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AD18B-DE5B-4510-BEEE-D3954A912B70}"/>
              </a:ext>
            </a:extLst>
          </p:cNvPr>
          <p:cNvSpPr txBox="1"/>
          <p:nvPr/>
        </p:nvSpPr>
        <p:spPr>
          <a:xfrm>
            <a:off x="294721" y="2616498"/>
            <a:ext cx="1349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20.04.27</a:t>
            </a:r>
          </a:p>
          <a:p>
            <a:r>
              <a:rPr lang="en-US" altLang="ko-KR" sz="2200" dirty="0"/>
              <a:t>21.05.04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3AAAC-8E6D-4D64-8F12-D44E1E254790}"/>
              </a:ext>
            </a:extLst>
          </p:cNvPr>
          <p:cNvSpPr txBox="1"/>
          <p:nvPr/>
        </p:nvSpPr>
        <p:spPr>
          <a:xfrm>
            <a:off x="294721" y="1162050"/>
            <a:ext cx="134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20.07.12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7CE9693-C943-4FB9-9D43-DF0FECEDB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27602"/>
              </p:ext>
            </p:extLst>
          </p:nvPr>
        </p:nvGraphicFramePr>
        <p:xfrm>
          <a:off x="4724400" y="3429000"/>
          <a:ext cx="2743200" cy="281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B6273B-ADC3-4017-83D0-D1957BC78ABE}"/>
              </a:ext>
            </a:extLst>
          </p:cNvPr>
          <p:cNvSpPr txBox="1"/>
          <p:nvPr/>
        </p:nvSpPr>
        <p:spPr>
          <a:xfrm>
            <a:off x="7438099" y="4017221"/>
            <a:ext cx="103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</a:t>
            </a:r>
          </a:p>
          <a:p>
            <a:pPr algn="r"/>
            <a:r>
              <a:rPr lang="en-US" altLang="ko-KR" dirty="0" err="1"/>
              <a:t>NeurIPS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2367B-FD8C-4460-81E4-268FB0E48C87}"/>
              </a:ext>
            </a:extLst>
          </p:cNvPr>
          <p:cNvSpPr/>
          <p:nvPr/>
        </p:nvSpPr>
        <p:spPr>
          <a:xfrm>
            <a:off x="7388536" y="4142361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130DA7-EC92-4FFD-8CB0-E8D835C0D6F9}"/>
              </a:ext>
            </a:extLst>
          </p:cNvPr>
          <p:cNvSpPr/>
          <p:nvPr/>
        </p:nvSpPr>
        <p:spPr>
          <a:xfrm>
            <a:off x="7388536" y="4415306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43DB0-F76A-4591-93D8-CC616730B2DB}"/>
              </a:ext>
            </a:extLst>
          </p:cNvPr>
          <p:cNvSpPr txBox="1"/>
          <p:nvPr/>
        </p:nvSpPr>
        <p:spPr>
          <a:xfrm>
            <a:off x="7174934" y="4564610"/>
            <a:ext cx="129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</a:t>
            </a:r>
          </a:p>
          <a:p>
            <a:pPr algn="r"/>
            <a:r>
              <a:rPr lang="en-US" altLang="ko-KR" dirty="0"/>
              <a:t>ICLR</a:t>
            </a:r>
          </a:p>
          <a:p>
            <a:pPr algn="r"/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A691C-B704-4731-ACF4-2885E475B40E}"/>
              </a:ext>
            </a:extLst>
          </p:cNvPr>
          <p:cNvSpPr/>
          <p:nvPr/>
        </p:nvSpPr>
        <p:spPr>
          <a:xfrm>
            <a:off x="7390256" y="4689750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4932D-5BCE-4D18-8B43-256F44661545}"/>
              </a:ext>
            </a:extLst>
          </p:cNvPr>
          <p:cNvSpPr/>
          <p:nvPr/>
        </p:nvSpPr>
        <p:spPr>
          <a:xfrm>
            <a:off x="7390256" y="4962695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8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FF8A-0980-4AE4-A351-BC975FF5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050"/>
            <a:ext cx="10666615" cy="5162550"/>
          </a:xfrm>
        </p:spPr>
        <p:txBody>
          <a:bodyPr>
            <a:normAutofit/>
          </a:bodyPr>
          <a:lstStyle/>
          <a:p>
            <a:r>
              <a:rPr lang="en-US" dirty="0"/>
              <a:t>Unigram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F62E2-03D6-4A35-961D-0DBC697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8F502F-2F10-4EFA-A39A-6E2D58A59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796604"/>
              </p:ext>
            </p:extLst>
          </p:nvPr>
        </p:nvGraphicFramePr>
        <p:xfrm>
          <a:off x="399245" y="1560136"/>
          <a:ext cx="11393510" cy="469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5EA60888-29DE-486A-87CB-E98DF50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statistic in ML&amp;AI</a:t>
            </a:r>
            <a:r>
              <a:rPr lang="ko-KR" altLang="en-US" dirty="0"/>
              <a:t> </a:t>
            </a:r>
            <a:r>
              <a:rPr lang="en-US" altLang="ko-KR" dirty="0"/>
              <a:t>Conference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B235-EEEF-48A8-8DB2-80333E4AD13C}"/>
              </a:ext>
            </a:extLst>
          </p:cNvPr>
          <p:cNvSpPr txBox="1"/>
          <p:nvPr/>
        </p:nvSpPr>
        <p:spPr>
          <a:xfrm>
            <a:off x="16671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ICML : 1086 papers</a:t>
            </a:r>
          </a:p>
          <a:p>
            <a:pPr algn="r"/>
            <a:r>
              <a:rPr lang="en-US" altLang="ko-KR" dirty="0" err="1"/>
              <a:t>NeurIPS</a:t>
            </a:r>
            <a:r>
              <a:rPr lang="en-US" altLang="ko-KR" dirty="0"/>
              <a:t> : 1898 papers</a:t>
            </a:r>
          </a:p>
          <a:p>
            <a:pPr algn="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590F7-07CA-4D85-8542-3842955DF4F4}"/>
              </a:ext>
            </a:extLst>
          </p:cNvPr>
          <p:cNvSpPr/>
          <p:nvPr/>
        </p:nvSpPr>
        <p:spPr>
          <a:xfrm>
            <a:off x="117148" y="6334095"/>
            <a:ext cx="139760" cy="139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6238E-2837-4F31-B2A9-24D6EC9C6543}"/>
              </a:ext>
            </a:extLst>
          </p:cNvPr>
          <p:cNvSpPr/>
          <p:nvPr/>
        </p:nvSpPr>
        <p:spPr>
          <a:xfrm>
            <a:off x="117148" y="6607040"/>
            <a:ext cx="139760" cy="139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A42A2-3D15-42B2-A019-E2E4B2D65D9A}"/>
              </a:ext>
            </a:extLst>
          </p:cNvPr>
          <p:cNvSpPr txBox="1"/>
          <p:nvPr/>
        </p:nvSpPr>
        <p:spPr>
          <a:xfrm>
            <a:off x="2647621" y="6208955"/>
            <a:ext cx="229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AAAI : 1585 papers</a:t>
            </a:r>
          </a:p>
          <a:p>
            <a:pPr algn="r"/>
            <a:r>
              <a:rPr lang="en-US" altLang="ko-KR" dirty="0"/>
              <a:t>ICLR : 1547 papers</a:t>
            </a:r>
          </a:p>
          <a:p>
            <a:pPr algn="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8CE81-3AB6-454E-962B-4B851161EE55}"/>
              </a:ext>
            </a:extLst>
          </p:cNvPr>
          <p:cNvSpPr/>
          <p:nvPr/>
        </p:nvSpPr>
        <p:spPr>
          <a:xfrm>
            <a:off x="2862943" y="6334095"/>
            <a:ext cx="139760" cy="139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DAE57-3D1A-4B40-B354-89EAEC333E82}"/>
              </a:ext>
            </a:extLst>
          </p:cNvPr>
          <p:cNvSpPr/>
          <p:nvPr/>
        </p:nvSpPr>
        <p:spPr>
          <a:xfrm>
            <a:off x="2862943" y="6607040"/>
            <a:ext cx="139760" cy="1397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25987C-796B-4942-B147-615687DE50D3}"/>
              </a:ext>
            </a:extLst>
          </p:cNvPr>
          <p:cNvGrpSpPr/>
          <p:nvPr/>
        </p:nvGrpSpPr>
        <p:grpSpPr>
          <a:xfrm>
            <a:off x="5177244" y="6208955"/>
            <a:ext cx="1423165" cy="599456"/>
            <a:chOff x="3120147" y="6887936"/>
            <a:chExt cx="6832800" cy="7296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B7C92A-1B89-4C30-A611-DBE9081484E3}"/>
                </a:ext>
              </a:extLst>
            </p:cNvPr>
            <p:cNvSpPr/>
            <p:nvPr/>
          </p:nvSpPr>
          <p:spPr>
            <a:xfrm>
              <a:off x="3120147" y="6887936"/>
              <a:ext cx="3909600" cy="182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B6E6C8-3BA3-4202-86E9-E34694860425}"/>
                </a:ext>
              </a:extLst>
            </p:cNvPr>
            <p:cNvSpPr/>
            <p:nvPr/>
          </p:nvSpPr>
          <p:spPr>
            <a:xfrm>
              <a:off x="3120147" y="7070350"/>
              <a:ext cx="6832800" cy="1824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8AEDB6-2C49-4D11-8690-6AF2433BB4D5}"/>
                </a:ext>
              </a:extLst>
            </p:cNvPr>
            <p:cNvSpPr/>
            <p:nvPr/>
          </p:nvSpPr>
          <p:spPr>
            <a:xfrm>
              <a:off x="3120147" y="7252764"/>
              <a:ext cx="5706000" cy="1824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EEAA51-21B7-4505-8554-9B7D7C63276F}"/>
                </a:ext>
              </a:extLst>
            </p:cNvPr>
            <p:cNvSpPr/>
            <p:nvPr/>
          </p:nvSpPr>
          <p:spPr>
            <a:xfrm>
              <a:off x="3120147" y="7435178"/>
              <a:ext cx="5568999" cy="18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131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4-2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CL"/>
  <p:tag name="OTLDATE" val="2020-07-06T23:59:00.0000000"/>
  <p:tag name="OTLPOSITIONONTASK" val="None"/>
  <p:tag name="OTLRELATEDTASKID" val="00000000-0000-0000-0000-000000000000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MNLP"/>
  <p:tag name="OTLDATE" val="2020-11-16T23:59:00.0000000"/>
  <p:tag name="OTLPOSITIONONTASK" val="None"/>
  <p:tag name="OTLRELATEDTASKID" val="00000000-0000-0000-0000-000000000000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LING"/>
  <p:tag name="OTLDATE" val="2020-12-08T23:59:00.0000000"/>
  <p:tag name="OTLPOSITIONONTASK" val="None"/>
  <p:tag name="OTLRELATEDTASKID" val="00000000-0000-0000-0000-000000000000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NLL"/>
  <p:tag name="OTLDATE" val="2020-11-12T23:59:00.0000000"/>
  <p:tag name="OTLPOSITIONONTASK" val="None"/>
  <p:tag name="OTLRELATEDTASKID" val="00000000-0000-0000-0000-000000000000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ACL"/>
  <p:tag name="OTLDATE" val="2020-12-07T23:59:00.0000000"/>
  <p:tag name="OTLPOSITIONONTASK" val="None"/>
  <p:tag name="OTLRELATEDTASKID" val="00000000-0000-0000-0000-000000000000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ACL"/>
  <p:tag name="OTLDATE" val="2021-04-21T23:59:00.0000000"/>
  <p:tag name="OTLPOSITIONONTASK" val="None"/>
  <p:tag name="OTLRELATEDTASKID" val="00000000-0000-0000-0000-000000000000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LREC"/>
  <p:tag name="OTLDATE" val="2020-05-13T23:59:00.0000000"/>
  <p:tag name="OTLPOSITIONONTASK" val="None"/>
  <p:tag name="OTLRELATEDTASKID" val="00000000-0000-0000-0000-0000000000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4-2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CL"/>
  <p:tag name="OTLDATE" val="2020-07-06T23:59:00.0000000"/>
  <p:tag name="OTLPOSITIONONTASK" val="None"/>
  <p:tag name="OTLRELATEDTASKID" val="00000000-0000-0000-0000-000000000000"/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MNLP"/>
  <p:tag name="OTLDATE" val="2020-11-16T23:59:00.0000000"/>
  <p:tag name="OTLPOSITIONONTASK" val="None"/>
  <p:tag name="OTLRELATEDTASKID" val="00000000-0000-0000-0000-000000000000"/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LING"/>
  <p:tag name="OTLDATE" val="2020-12-08T23:59:00.0000000"/>
  <p:tag name="OTLPOSITIONONTASK" val="None"/>
  <p:tag name="OTLRELATEDTASKID" val="00000000-0000-0000-0000-000000000000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NLL"/>
  <p:tag name="OTLDATE" val="2020-11-12T23:59:00.0000000"/>
  <p:tag name="OTLPOSITIONONTASK" val="None"/>
  <p:tag name="OTLRELATEDTASKID" val="00000000-0000-0000-0000-000000000000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ACL"/>
  <p:tag name="OTLDATE" val="2020-12-07T23:59:00.0000000"/>
  <p:tag name="OTLPOSITIONONTASK" val="None"/>
  <p:tag name="OTLRELATEDTASKID" val="00000000-0000-0000-0000-000000000000"/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ACL"/>
  <p:tag name="OTLDATE" val="2021-04-21T23:59:00.0000000"/>
  <p:tag name="OTLPOSITIONONTASK" val="None"/>
  <p:tag name="OTLRELATEDTASKID" val="00000000-0000-0000-0000-000000000000"/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LREC"/>
  <p:tag name="OTLDATE" val="2020-05-13T23:59:00.0000000"/>
  <p:tag name="OTLPOSITIONONTASK" val="None"/>
  <p:tag name="OTLRELATEDTASKID" val="00000000-0000-0000-0000-0000000000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747</Words>
  <Application>Microsoft Office PowerPoint</Application>
  <PresentationFormat>와이드스크린</PresentationFormat>
  <Paragraphs>197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Title statistics of  Top-tier Conference accepted papers</vt:lpstr>
      <vt:lpstr>Top-tier NLP Conferences</vt:lpstr>
      <vt:lpstr>Top-tier NLP Conferences</vt:lpstr>
      <vt:lpstr>Top-tier NLP Conferences</vt:lpstr>
      <vt:lpstr>N-Gram statistic in NLP Conference</vt:lpstr>
      <vt:lpstr>N-Gram statistic in NLP Conference</vt:lpstr>
      <vt:lpstr>N-Gram statistic in NLP Conference</vt:lpstr>
      <vt:lpstr>Top-tier ML&amp;AI Conferences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  <vt:lpstr>N-Gram statistic in ML&amp;AI Conference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김 기백</cp:lastModifiedBy>
  <cp:revision>107</cp:revision>
  <dcterms:created xsi:type="dcterms:W3CDTF">2021-01-02T06:46:12Z</dcterms:created>
  <dcterms:modified xsi:type="dcterms:W3CDTF">2021-02-23T16:19:52Z</dcterms:modified>
</cp:coreProperties>
</file>