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20CC7B-7CB9-4259-BE0C-E1D2BA65B7A5}">
          <p14:sldIdLst>
            <p14:sldId id="259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472C4"/>
    <a:srgbClr val="E7E6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45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Generation</c:v>
                </c:pt>
                <c:pt idx="1">
                  <c:v>Translation</c:v>
                </c:pt>
                <c:pt idx="2">
                  <c:v>Graph</c:v>
                </c:pt>
                <c:pt idx="3">
                  <c:v>Dialogue</c:v>
                </c:pt>
                <c:pt idx="4">
                  <c:v>Extraction</c:v>
                </c:pt>
                <c:pt idx="5">
                  <c:v>Semantic</c:v>
                </c:pt>
                <c:pt idx="6">
                  <c:v>Question</c:v>
                </c:pt>
                <c:pt idx="7">
                  <c:v>Unsupervised</c:v>
                </c:pt>
                <c:pt idx="8">
                  <c:v>Answering</c:v>
                </c:pt>
                <c:pt idx="9">
                  <c:v>Summarization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136</c:v>
                </c:pt>
                <c:pt idx="1">
                  <c:v>103</c:v>
                </c:pt>
                <c:pt idx="2">
                  <c:v>72</c:v>
                </c:pt>
                <c:pt idx="3">
                  <c:v>69</c:v>
                </c:pt>
                <c:pt idx="4">
                  <c:v>69</c:v>
                </c:pt>
                <c:pt idx="5">
                  <c:v>62</c:v>
                </c:pt>
                <c:pt idx="6">
                  <c:v>60</c:v>
                </c:pt>
                <c:pt idx="7">
                  <c:v>57</c:v>
                </c:pt>
                <c:pt idx="8">
                  <c:v>52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6-472D-81EE-544AD703C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Generation</c:v>
                </c:pt>
                <c:pt idx="1">
                  <c:v>Translation</c:v>
                </c:pt>
                <c:pt idx="2">
                  <c:v>Graph</c:v>
                </c:pt>
                <c:pt idx="3">
                  <c:v>Dialogue</c:v>
                </c:pt>
                <c:pt idx="4">
                  <c:v>Extraction</c:v>
                </c:pt>
                <c:pt idx="5">
                  <c:v>Semantic</c:v>
                </c:pt>
                <c:pt idx="6">
                  <c:v>Question</c:v>
                </c:pt>
                <c:pt idx="7">
                  <c:v>Unsupervised</c:v>
                </c:pt>
                <c:pt idx="8">
                  <c:v>Answering</c:v>
                </c:pt>
                <c:pt idx="9">
                  <c:v>Summarization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74</c:v>
                </c:pt>
                <c:pt idx="1">
                  <c:v>66</c:v>
                </c:pt>
                <c:pt idx="2">
                  <c:v>35</c:v>
                </c:pt>
                <c:pt idx="3">
                  <c:v>34</c:v>
                </c:pt>
                <c:pt idx="4">
                  <c:v>34</c:v>
                </c:pt>
                <c:pt idx="5">
                  <c:v>24</c:v>
                </c:pt>
                <c:pt idx="6">
                  <c:v>30</c:v>
                </c:pt>
                <c:pt idx="7">
                  <c:v>31</c:v>
                </c:pt>
                <c:pt idx="8">
                  <c:v>26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56-472D-81EE-544AD703C1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EMNLP2020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Generation</c:v>
                </c:pt>
                <c:pt idx="1">
                  <c:v>Translation</c:v>
                </c:pt>
                <c:pt idx="2">
                  <c:v>Graph</c:v>
                </c:pt>
                <c:pt idx="3">
                  <c:v>Dialogue</c:v>
                </c:pt>
                <c:pt idx="4">
                  <c:v>Extraction</c:v>
                </c:pt>
                <c:pt idx="5">
                  <c:v>Semantic</c:v>
                </c:pt>
                <c:pt idx="6">
                  <c:v>Question</c:v>
                </c:pt>
                <c:pt idx="7">
                  <c:v>Unsupervised</c:v>
                </c:pt>
                <c:pt idx="8">
                  <c:v>Answering</c:v>
                </c:pt>
                <c:pt idx="9">
                  <c:v>Summarization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62</c:v>
                </c:pt>
                <c:pt idx="1">
                  <c:v>37</c:v>
                </c:pt>
                <c:pt idx="2">
                  <c:v>37</c:v>
                </c:pt>
                <c:pt idx="3">
                  <c:v>35</c:v>
                </c:pt>
                <c:pt idx="4">
                  <c:v>34</c:v>
                </c:pt>
                <c:pt idx="5">
                  <c:v>38</c:v>
                </c:pt>
                <c:pt idx="6">
                  <c:v>30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56-472D-81EE-544AD703C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Machine Translation</c:v>
                </c:pt>
                <c:pt idx="1">
                  <c:v>Neural Machine</c:v>
                </c:pt>
                <c:pt idx="2">
                  <c:v>Language Models</c:v>
                </c:pt>
                <c:pt idx="3">
                  <c:v>Natural Language</c:v>
                </c:pt>
                <c:pt idx="4">
                  <c:v>Question Answering</c:v>
                </c:pt>
                <c:pt idx="5">
                  <c:v>Text Classification</c:v>
                </c:pt>
                <c:pt idx="6">
                  <c:v>Text Generation</c:v>
                </c:pt>
                <c:pt idx="7">
                  <c:v>Named Entity</c:v>
                </c:pt>
                <c:pt idx="8">
                  <c:v>Knowledge Graph</c:v>
                </c:pt>
                <c:pt idx="9">
                  <c:v>Entity Recognition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81</c:v>
                </c:pt>
                <c:pt idx="1">
                  <c:v>59</c:v>
                </c:pt>
                <c:pt idx="2">
                  <c:v>55</c:v>
                </c:pt>
                <c:pt idx="3">
                  <c:v>48</c:v>
                </c:pt>
                <c:pt idx="4">
                  <c:v>46</c:v>
                </c:pt>
                <c:pt idx="5">
                  <c:v>24</c:v>
                </c:pt>
                <c:pt idx="6">
                  <c:v>23</c:v>
                </c:pt>
                <c:pt idx="7">
                  <c:v>22</c:v>
                </c:pt>
                <c:pt idx="8">
                  <c:v>22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6-472D-81EE-544AD703C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Machine Translation</c:v>
                </c:pt>
                <c:pt idx="1">
                  <c:v>Neural Machine</c:v>
                </c:pt>
                <c:pt idx="2">
                  <c:v>Language Models</c:v>
                </c:pt>
                <c:pt idx="3">
                  <c:v>Natural Language</c:v>
                </c:pt>
                <c:pt idx="4">
                  <c:v>Question Answering</c:v>
                </c:pt>
                <c:pt idx="5">
                  <c:v>Text Classification</c:v>
                </c:pt>
                <c:pt idx="6">
                  <c:v>Text Generation</c:v>
                </c:pt>
                <c:pt idx="7">
                  <c:v>Named Entity</c:v>
                </c:pt>
                <c:pt idx="8">
                  <c:v>Knowledge Graph</c:v>
                </c:pt>
                <c:pt idx="9">
                  <c:v>Entity Recognition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51</c:v>
                </c:pt>
                <c:pt idx="1">
                  <c:v>38</c:v>
                </c:pt>
                <c:pt idx="2">
                  <c:v>26</c:v>
                </c:pt>
                <c:pt idx="3">
                  <c:v>31</c:v>
                </c:pt>
                <c:pt idx="4">
                  <c:v>23</c:v>
                </c:pt>
                <c:pt idx="5">
                  <c:v>13</c:v>
                </c:pt>
                <c:pt idx="6">
                  <c:v>10</c:v>
                </c:pt>
                <c:pt idx="7">
                  <c:v>14</c:v>
                </c:pt>
                <c:pt idx="8">
                  <c:v>8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56-472D-81EE-544AD703C1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EMNLP2020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Machine Translation</c:v>
                </c:pt>
                <c:pt idx="1">
                  <c:v>Neural Machine</c:v>
                </c:pt>
                <c:pt idx="2">
                  <c:v>Language Models</c:v>
                </c:pt>
                <c:pt idx="3">
                  <c:v>Natural Language</c:v>
                </c:pt>
                <c:pt idx="4">
                  <c:v>Question Answering</c:v>
                </c:pt>
                <c:pt idx="5">
                  <c:v>Text Classification</c:v>
                </c:pt>
                <c:pt idx="6">
                  <c:v>Text Generation</c:v>
                </c:pt>
                <c:pt idx="7">
                  <c:v>Named Entity</c:v>
                </c:pt>
                <c:pt idx="8">
                  <c:v>Knowledge Graph</c:v>
                </c:pt>
                <c:pt idx="9">
                  <c:v>Entity Recognition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30</c:v>
                </c:pt>
                <c:pt idx="1">
                  <c:v>21</c:v>
                </c:pt>
                <c:pt idx="2">
                  <c:v>15</c:v>
                </c:pt>
                <c:pt idx="3">
                  <c:v>17</c:v>
                </c:pt>
                <c:pt idx="4">
                  <c:v>23</c:v>
                </c:pt>
                <c:pt idx="5">
                  <c:v>11</c:v>
                </c:pt>
                <c:pt idx="6">
                  <c:v>13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56-472D-81EE-544AD703C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281983"/>
        <c:axId val="567282399"/>
      </c:barChart>
      <c:catAx>
        <c:axId val="5672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079534752679375"/>
          <c:y val="0.13955805072880612"/>
          <c:w val="0.75401873522733553"/>
          <c:h val="0.71397652759126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Word Sense Disambiguation</c:v>
                </c:pt>
                <c:pt idx="1">
                  <c:v>Chinese Word Segmentation</c:v>
                </c:pt>
                <c:pt idx="2">
                  <c:v>Pre-trained Language Models</c:v>
                </c:pt>
                <c:pt idx="3">
                  <c:v>Machine Reading Comprehension</c:v>
                </c:pt>
                <c:pt idx="4">
                  <c:v>Natural Language Processing</c:v>
                </c:pt>
                <c:pt idx="5">
                  <c:v>Semantic Role Labeling</c:v>
                </c:pt>
                <c:pt idx="6">
                  <c:v>Neural Language Models</c:v>
                </c:pt>
                <c:pt idx="7">
                  <c:v>Natural Language Inference</c:v>
                </c:pt>
                <c:pt idx="8">
                  <c:v>Named Entity Recognition</c:v>
                </c:pt>
                <c:pt idx="9">
                  <c:v>Neural Machine Translation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21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6-472D-81EE-544AD703C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7281983"/>
        <c:axId val="567282399"/>
      </c:barChart>
      <c:catAx>
        <c:axId val="567281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2399"/>
        <c:crosses val="autoZero"/>
        <c:auto val="1"/>
        <c:lblAlgn val="ctr"/>
        <c:lblOffset val="100"/>
        <c:noMultiLvlLbl val="0"/>
      </c:catAx>
      <c:valAx>
        <c:axId val="567282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28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F34B4-F5D6-462C-A487-3FF6970C3C8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68DF-87CD-479B-996D-51DE433F4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6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6410"/>
            <a:ext cx="9144000" cy="1641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16A4E0-DF38-475A-89BD-04ECC2A91B12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071F0-8344-47DA-895D-7C74F3FC2996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99245" y="133304"/>
            <a:ext cx="11372045" cy="67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idx="1"/>
          </p:nvPr>
        </p:nvSpPr>
        <p:spPr>
          <a:xfrm>
            <a:off x="399245" y="811368"/>
            <a:ext cx="11372045" cy="543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" name="날짜 개체 틀 3"/>
          <p:cNvSpPr>
            <a:spLocks noGrp="1"/>
          </p:cNvSpPr>
          <p:nvPr>
            <p:ph type="dt" sz="half" idx="2"/>
          </p:nvPr>
        </p:nvSpPr>
        <p:spPr>
          <a:xfrm>
            <a:off x="399245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68BD-6BBB-401B-A81D-B07D0F1C8C7B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A38FD7-4497-4A14-BBE3-6F43F0AC2A3B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399245" y="811368"/>
            <a:ext cx="5620555" cy="53655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sz="half" idx="2"/>
          </p:nvPr>
        </p:nvSpPr>
        <p:spPr>
          <a:xfrm>
            <a:off x="6172200" y="811366"/>
            <a:ext cx="5599090" cy="5365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399245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57813ADD-98D3-4E73-B2A4-7891A2C5BE30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99245" y="133304"/>
            <a:ext cx="11372045" cy="67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67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527657-1B56-4DBF-A989-F5329C9F9A53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F4422-F13F-442D-A617-217C6ED0ACA2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CF53-5D07-4743-B4A9-622575F5D168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F6996C-ACAF-4322-8BF7-184441E1E333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6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5459" y="904876"/>
            <a:ext cx="11071655" cy="5272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0B0A80-E9D3-4EC0-AECB-99963714A0D2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5459" y="904876"/>
            <a:ext cx="11071655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5E47-6C67-4558-B4D9-6AF5F419486A}" type="datetime1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DICE 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rgbClr val="CC33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89547" y="1044157"/>
            <a:ext cx="10948737" cy="1251382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Analysis of 2020 </a:t>
            </a:r>
            <a:r>
              <a:rPr lang="en-US" altLang="ko-KR" dirty="0" smtClean="0">
                <a:solidFill>
                  <a:srgbClr val="C00000"/>
                </a:solidFill>
              </a:rPr>
              <a:t>Accepted Papers(ACL, EMNLP)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using N-Gram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524000" y="4679575"/>
            <a:ext cx="9144000" cy="1447508"/>
          </a:xfrm>
        </p:spPr>
        <p:txBody>
          <a:bodyPr>
            <a:normAutofit/>
          </a:bodyPr>
          <a:lstStyle/>
          <a:p>
            <a:r>
              <a:rPr lang="en-US" altLang="ko-KR" b="1" dirty="0"/>
              <a:t>KOREA</a:t>
            </a:r>
            <a:r>
              <a:rPr lang="en-US" altLang="ko-KR" b="1" dirty="0">
                <a:solidFill>
                  <a:srgbClr val="C00000"/>
                </a:solidFill>
              </a:rPr>
              <a:t>TECH</a:t>
            </a:r>
          </a:p>
          <a:p>
            <a:r>
              <a:rPr lang="ko-KR" altLang="en-US" dirty="0"/>
              <a:t>김기백</a:t>
            </a:r>
            <a:endParaRPr lang="en-US" altLang="ko-KR" dirty="0"/>
          </a:p>
          <a:p>
            <a:r>
              <a:rPr lang="en-US" altLang="ko-KR" sz="2000" dirty="0" smtClean="0"/>
              <a:t>2020.10.07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CE3BE-2105-4485-B9D3-5C32C90CA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54" y="2360855"/>
            <a:ext cx="2136292" cy="21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DBA-E086-41E4-89C8-4E45330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9653-A6C3-44A0-A189-6E9FC8B2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10" y="1221760"/>
            <a:ext cx="11372045" cy="5024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ACL2020, EMNLP2020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N-Gram</a:t>
            </a:r>
            <a:r>
              <a:rPr lang="ko-KR" altLang="en-US" dirty="0" smtClean="0"/>
              <a:t>을 통한 경향 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A983D-A7FF-488B-9D3B-F2AA7B83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DBA-E086-41E4-89C8-4E45330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ACL2020, </a:t>
            </a:r>
            <a:r>
              <a:rPr lang="en-US" altLang="ko-KR" dirty="0"/>
              <a:t>EMNLP2020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9653-A6C3-44A0-A189-6E9FC8B2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10" y="1221760"/>
            <a:ext cx="11372045" cy="5024493"/>
          </a:xfrm>
        </p:spPr>
        <p:txBody>
          <a:bodyPr>
            <a:normAutofit/>
          </a:bodyPr>
          <a:lstStyle/>
          <a:p>
            <a:r>
              <a:rPr lang="en-US" altLang="ko-KR" dirty="0"/>
              <a:t>ACL2020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58th Annual Meeting of the </a:t>
            </a:r>
            <a:r>
              <a:rPr lang="en-US" altLang="ko-KR" b="1" dirty="0"/>
              <a:t>A</a:t>
            </a:r>
            <a:r>
              <a:rPr lang="en-US" altLang="ko-KR" dirty="0"/>
              <a:t>ssociation </a:t>
            </a:r>
            <a:r>
              <a:rPr lang="en-US" altLang="ko-KR" dirty="0" smtClean="0"/>
              <a:t>for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omputational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inguistics</a:t>
            </a:r>
          </a:p>
          <a:p>
            <a:pPr lvl="1"/>
            <a:r>
              <a:rPr lang="en-US" altLang="ko-KR" b="1" dirty="0" smtClean="0"/>
              <a:t>570 </a:t>
            </a:r>
            <a:r>
              <a:rPr lang="en-US" altLang="ko-KR" b="1" dirty="0"/>
              <a:t>Long Papers</a:t>
            </a:r>
            <a:r>
              <a:rPr lang="en-US" altLang="ko-KR" dirty="0"/>
              <a:t> and </a:t>
            </a:r>
            <a:r>
              <a:rPr lang="en-US" altLang="ko-KR" b="1" dirty="0"/>
              <a:t>208 Short Papers</a:t>
            </a:r>
            <a:r>
              <a:rPr lang="en-US" altLang="ko-KR" dirty="0"/>
              <a:t> accepted</a:t>
            </a:r>
            <a:r>
              <a:rPr lang="en-US" altLang="ko-KR" dirty="0" smtClean="0"/>
              <a:t>. - </a:t>
            </a:r>
            <a:r>
              <a:rPr lang="en-US" altLang="ko-KR" b="1" dirty="0" smtClean="0"/>
              <a:t>778</a:t>
            </a:r>
          </a:p>
          <a:p>
            <a:r>
              <a:rPr lang="en-US" altLang="ko-KR" dirty="0"/>
              <a:t>EMNLP2020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2020 Conference on </a:t>
            </a:r>
            <a:r>
              <a:rPr lang="en-US" altLang="ko-KR" b="1" dirty="0" smtClean="0"/>
              <a:t>E</a:t>
            </a:r>
            <a:r>
              <a:rPr lang="en-US" altLang="ko-KR" dirty="0" smtClean="0"/>
              <a:t>mpirical </a:t>
            </a:r>
            <a:r>
              <a:rPr lang="en-US" altLang="ko-KR" b="1" dirty="0"/>
              <a:t>M</a:t>
            </a:r>
            <a:r>
              <a:rPr lang="en-US" altLang="ko-KR" dirty="0" smtClean="0"/>
              <a:t>ethods</a:t>
            </a:r>
            <a:r>
              <a:rPr lang="en-US" altLang="ko-KR" dirty="0"/>
              <a:t> in </a:t>
            </a:r>
            <a:r>
              <a:rPr lang="en-US" altLang="ko-KR" b="1" dirty="0"/>
              <a:t>N</a:t>
            </a:r>
            <a:r>
              <a:rPr lang="en-US" altLang="ko-KR" dirty="0"/>
              <a:t>atural </a:t>
            </a:r>
            <a:r>
              <a:rPr lang="en-US" altLang="ko-KR" b="1" dirty="0"/>
              <a:t>L</a:t>
            </a:r>
            <a:r>
              <a:rPr lang="en-US" altLang="ko-KR" dirty="0"/>
              <a:t>anguage </a:t>
            </a:r>
            <a:r>
              <a:rPr lang="en-US" altLang="ko-KR" b="1" dirty="0"/>
              <a:t>P</a:t>
            </a:r>
            <a:r>
              <a:rPr lang="en-US" altLang="ko-KR" dirty="0"/>
              <a:t>rocessing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601 </a:t>
            </a:r>
            <a:r>
              <a:rPr lang="en-US" altLang="ko-KR" b="1" dirty="0"/>
              <a:t>long papers</a:t>
            </a:r>
            <a:r>
              <a:rPr lang="en-US" altLang="ko-KR" dirty="0"/>
              <a:t> and </a:t>
            </a:r>
            <a:r>
              <a:rPr lang="en-US" altLang="ko-KR" b="1" dirty="0" smtClean="0"/>
              <a:t>150 </a:t>
            </a:r>
            <a:r>
              <a:rPr lang="en-US" altLang="ko-KR" b="1" dirty="0"/>
              <a:t>short papers</a:t>
            </a:r>
            <a:r>
              <a:rPr lang="en-US" altLang="ko-KR" dirty="0"/>
              <a:t> accepted</a:t>
            </a:r>
            <a:r>
              <a:rPr lang="en-US" altLang="ko-KR" dirty="0" smtClean="0"/>
              <a:t>. - </a:t>
            </a:r>
            <a:r>
              <a:rPr lang="en-US" altLang="ko-KR" b="1" dirty="0" smtClean="0"/>
              <a:t>751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Total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1529 papers </a:t>
            </a:r>
            <a:r>
              <a:rPr lang="en-US" altLang="ko-KR" dirty="0" smtClean="0"/>
              <a:t>accepted.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A983D-A7FF-488B-9D3B-F2AA7B83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DBA-E086-41E4-89C8-4E45330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N-Gram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통한 경향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9653-A6C3-44A0-A189-6E9FC8B2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4" y="732592"/>
            <a:ext cx="11372045" cy="5024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Unigram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A983D-A7FF-488B-9D3B-F2AA7B83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75722332"/>
              </p:ext>
            </p:extLst>
          </p:nvPr>
        </p:nvGraphicFramePr>
        <p:xfrm>
          <a:off x="399245" y="1206500"/>
          <a:ext cx="11393510" cy="493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DBA-E086-41E4-89C8-4E45330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N-Gram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통한 경향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9653-A6C3-44A0-A189-6E9FC8B2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4" y="732592"/>
            <a:ext cx="11372045" cy="5024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Bigram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A983D-A7FF-488B-9D3B-F2AA7B83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22801057"/>
              </p:ext>
            </p:extLst>
          </p:nvPr>
        </p:nvGraphicFramePr>
        <p:xfrm>
          <a:off x="399245" y="1206500"/>
          <a:ext cx="11393510" cy="493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1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DBA-E086-41E4-89C8-4E45330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N-Gram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통한 경향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9653-A6C3-44A0-A189-6E9FC8B2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4" y="732592"/>
            <a:ext cx="11372045" cy="50244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Trigram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A983D-A7FF-488B-9D3B-F2AA7B83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556719969"/>
              </p:ext>
            </p:extLst>
          </p:nvPr>
        </p:nvGraphicFramePr>
        <p:xfrm>
          <a:off x="399245" y="1206500"/>
          <a:ext cx="11393510" cy="493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7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BEB2599010C0F4099FBB3937D0EADBC" ma:contentTypeVersion="12" ma:contentTypeDescription="새 문서를 만듭니다." ma:contentTypeScope="" ma:versionID="e8d5d5312c0b44d0517fc16d949b1ed5">
  <xsd:schema xmlns:xsd="http://www.w3.org/2001/XMLSchema" xmlns:xs="http://www.w3.org/2001/XMLSchema" xmlns:p="http://schemas.microsoft.com/office/2006/metadata/properties" xmlns:ns3="ab829e3e-183b-48a3-b7f7-699ae2b69691" xmlns:ns4="fee3461d-9e95-48c4-adeb-b03141c28ea9" targetNamespace="http://schemas.microsoft.com/office/2006/metadata/properties" ma:root="true" ma:fieldsID="edcc78c5943484b734bdbf93a6f6272b" ns3:_="" ns4:_="">
    <xsd:import namespace="ab829e3e-183b-48a3-b7f7-699ae2b69691"/>
    <xsd:import namespace="fee3461d-9e95-48c4-adeb-b03141c28e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29e3e-183b-48a3-b7f7-699ae2b69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461d-9e95-48c4-adeb-b03141c28ea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27A58-F11D-491D-AF0F-3C7C107123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829e3e-183b-48a3-b7f7-699ae2b69691"/>
    <ds:schemaRef ds:uri="fee3461d-9e95-48c4-adeb-b03141c28e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EEC76D-A892-4EC7-BFBE-E68424A2A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EDE7E-4681-4790-919F-B5D31E9D1C91}">
  <ds:schemaRefs>
    <ds:schemaRef ds:uri="http://purl.org/dc/dcmitype/"/>
    <ds:schemaRef ds:uri="http://schemas.microsoft.com/office/2006/metadata/properties"/>
    <ds:schemaRef ds:uri="http://purl.org/dc/elements/1.1/"/>
    <ds:schemaRef ds:uri="fee3461d-9e95-48c4-adeb-b03141c28ea9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b829e3e-183b-48a3-b7f7-699ae2b696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50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Analysis of 2020 Accepted Papers(ACL, EMNLP) using N-Gram</vt:lpstr>
      <vt:lpstr>목차</vt:lpstr>
      <vt:lpstr>ACL2020, EMNLP2020</vt:lpstr>
      <vt:lpstr>N-Gram을 통한 경향 분석</vt:lpstr>
      <vt:lpstr>N-Gram을 통한 경향 분석</vt:lpstr>
      <vt:lpstr>N-Gram을 통한 경향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Heung-Seon Oh</dc:creator>
  <cp:lastModifiedBy>김기백</cp:lastModifiedBy>
  <cp:revision>1810</cp:revision>
  <dcterms:created xsi:type="dcterms:W3CDTF">2018-08-13T11:57:26Z</dcterms:created>
  <dcterms:modified xsi:type="dcterms:W3CDTF">2020-10-07T06:00:25Z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0x0101009BEB2599010C0F4099FBB3937D0EADBC</vt:lpwstr>
  </property>
</Properties>
</file>