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7" r:id="rId11"/>
    <p:sldId id="266"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E0BB8-3901-4ADA-8E3F-F9C78D30D0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45E94-FD1B-42A7-8C8D-489FFF3C6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87EF92-5D77-43D7-B73F-71C198B4FF6E}"/>
              </a:ext>
            </a:extLst>
          </p:cNvPr>
          <p:cNvSpPr>
            <a:spLocks noGrp="1"/>
          </p:cNvSpPr>
          <p:nvPr>
            <p:ph type="dt" sz="half" idx="10"/>
          </p:nvPr>
        </p:nvSpPr>
        <p:spPr/>
        <p:txBody>
          <a:bodyPr/>
          <a:lstStyle/>
          <a:p>
            <a:fld id="{6826EE43-9596-4AFF-B50C-3175513552A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87BEFC48-204E-460B-B41D-6E16602EEF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0B9FBB-5AC2-4C15-B51B-455F294F6AD5}"/>
              </a:ext>
            </a:extLst>
          </p:cNvPr>
          <p:cNvSpPr>
            <a:spLocks noGrp="1"/>
          </p:cNvSpPr>
          <p:nvPr>
            <p:ph type="sldNum" sz="quarter" idx="12"/>
          </p:nvPr>
        </p:nvSpPr>
        <p:spPr/>
        <p:txBody>
          <a:body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245579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7D80E-B958-4BCB-A57B-6D00990108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115A47B-76BD-4EAD-BF7E-9CF34EAA5F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5397E7-9259-4E84-81DE-6A9B08853ACC}"/>
              </a:ext>
            </a:extLst>
          </p:cNvPr>
          <p:cNvSpPr>
            <a:spLocks noGrp="1"/>
          </p:cNvSpPr>
          <p:nvPr>
            <p:ph type="dt" sz="half" idx="10"/>
          </p:nvPr>
        </p:nvSpPr>
        <p:spPr/>
        <p:txBody>
          <a:bodyPr/>
          <a:lstStyle/>
          <a:p>
            <a:fld id="{6826EE43-9596-4AFF-B50C-3175513552A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33498C7C-D0F2-4D98-BC04-7827B409D8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0131B8-8A49-4E06-9AF8-CBEB119C03C5}"/>
              </a:ext>
            </a:extLst>
          </p:cNvPr>
          <p:cNvSpPr>
            <a:spLocks noGrp="1"/>
          </p:cNvSpPr>
          <p:nvPr>
            <p:ph type="sldNum" sz="quarter" idx="12"/>
          </p:nvPr>
        </p:nvSpPr>
        <p:spPr/>
        <p:txBody>
          <a:body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331102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4F1C4E-988E-40EB-A1D8-5A54CBE89D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BB05274-22F9-403A-BB97-86A6B5971E2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365650-3E35-4211-BF2B-17D581AFE7C0}"/>
              </a:ext>
            </a:extLst>
          </p:cNvPr>
          <p:cNvSpPr>
            <a:spLocks noGrp="1"/>
          </p:cNvSpPr>
          <p:nvPr>
            <p:ph type="dt" sz="half" idx="10"/>
          </p:nvPr>
        </p:nvSpPr>
        <p:spPr/>
        <p:txBody>
          <a:bodyPr/>
          <a:lstStyle/>
          <a:p>
            <a:fld id="{6826EE43-9596-4AFF-B50C-3175513552A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FED07D28-2447-4CAD-A989-A58D8D5EA1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90FA3B-668E-4F0D-8B9C-9E4881FAEAA5}"/>
              </a:ext>
            </a:extLst>
          </p:cNvPr>
          <p:cNvSpPr>
            <a:spLocks noGrp="1"/>
          </p:cNvSpPr>
          <p:nvPr>
            <p:ph type="sldNum" sz="quarter" idx="12"/>
          </p:nvPr>
        </p:nvSpPr>
        <p:spPr/>
        <p:txBody>
          <a:body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174846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D0A2C-8E2E-473F-BCCF-F53D74DFDC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86332F-AEB1-4066-A2AB-83ED56EB05B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45E04A-7E8A-433C-9DD7-20F26374733B}"/>
              </a:ext>
            </a:extLst>
          </p:cNvPr>
          <p:cNvSpPr>
            <a:spLocks noGrp="1"/>
          </p:cNvSpPr>
          <p:nvPr>
            <p:ph type="dt" sz="half" idx="10"/>
          </p:nvPr>
        </p:nvSpPr>
        <p:spPr/>
        <p:txBody>
          <a:bodyPr/>
          <a:lstStyle/>
          <a:p>
            <a:fld id="{6826EE43-9596-4AFF-B50C-3175513552A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E3912F06-201A-4562-9778-8BA3064C1D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0E39CF-E19A-462A-9900-7B1D94052513}"/>
              </a:ext>
            </a:extLst>
          </p:cNvPr>
          <p:cNvSpPr>
            <a:spLocks noGrp="1"/>
          </p:cNvSpPr>
          <p:nvPr>
            <p:ph type="sldNum" sz="quarter" idx="12"/>
          </p:nvPr>
        </p:nvSpPr>
        <p:spPr/>
        <p:txBody>
          <a:body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48421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01AA4-810F-428A-9312-DAD637D628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86E6E3-E8AA-4A4C-96B7-7182CE681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89FD860-B2DB-4857-B2F4-EA6A470C8FB6}"/>
              </a:ext>
            </a:extLst>
          </p:cNvPr>
          <p:cNvSpPr>
            <a:spLocks noGrp="1"/>
          </p:cNvSpPr>
          <p:nvPr>
            <p:ph type="dt" sz="half" idx="10"/>
          </p:nvPr>
        </p:nvSpPr>
        <p:spPr/>
        <p:txBody>
          <a:bodyPr/>
          <a:lstStyle/>
          <a:p>
            <a:fld id="{6826EE43-9596-4AFF-B50C-3175513552A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B1871327-5AAD-4889-A412-4627986A51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47F430-D335-46B4-B62D-AB46E3601DAF}"/>
              </a:ext>
            </a:extLst>
          </p:cNvPr>
          <p:cNvSpPr>
            <a:spLocks noGrp="1"/>
          </p:cNvSpPr>
          <p:nvPr>
            <p:ph type="sldNum" sz="quarter" idx="12"/>
          </p:nvPr>
        </p:nvSpPr>
        <p:spPr/>
        <p:txBody>
          <a:body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3070117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D713A-4BD5-4CF2-A47B-1B0D14E96E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AC5E4F-CB43-4903-8DD0-0275D1BA4CE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1845CDD-4012-41C8-8335-9B7DD428A2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15CA815-3850-4322-9E39-1AF144DE8F94}"/>
              </a:ext>
            </a:extLst>
          </p:cNvPr>
          <p:cNvSpPr>
            <a:spLocks noGrp="1"/>
          </p:cNvSpPr>
          <p:nvPr>
            <p:ph type="dt" sz="half" idx="10"/>
          </p:nvPr>
        </p:nvSpPr>
        <p:spPr/>
        <p:txBody>
          <a:bodyPr/>
          <a:lstStyle/>
          <a:p>
            <a:fld id="{6826EE43-9596-4AFF-B50C-3175513552A1}" type="datetimeFigureOut">
              <a:rPr lang="zh-CN" altLang="en-US" smtClean="0"/>
              <a:t>2019/10/20</a:t>
            </a:fld>
            <a:endParaRPr lang="zh-CN" altLang="en-US"/>
          </a:p>
        </p:txBody>
      </p:sp>
      <p:sp>
        <p:nvSpPr>
          <p:cNvPr id="6" name="页脚占位符 5">
            <a:extLst>
              <a:ext uri="{FF2B5EF4-FFF2-40B4-BE49-F238E27FC236}">
                <a16:creationId xmlns:a16="http://schemas.microsoft.com/office/drawing/2014/main" id="{4A1E6412-19C3-44E3-B400-954B095BCA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8482D-EFB9-4A8B-A524-22CE7D7F59CC}"/>
              </a:ext>
            </a:extLst>
          </p:cNvPr>
          <p:cNvSpPr>
            <a:spLocks noGrp="1"/>
          </p:cNvSpPr>
          <p:nvPr>
            <p:ph type="sldNum" sz="quarter" idx="12"/>
          </p:nvPr>
        </p:nvSpPr>
        <p:spPr/>
        <p:txBody>
          <a:body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83828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42D0D-A1C3-4394-ABD0-38312360B20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DDDBE3-0ADA-4A6D-81A0-DDCF64B97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A9140A-6810-4D26-A4CE-21126F6118E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03C696F-3191-4951-B131-EEC123841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8C115C-A676-49E6-AB3D-2140ACAD62E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43F2A09-7B77-47E5-88A5-819EAFEB3E52}"/>
              </a:ext>
            </a:extLst>
          </p:cNvPr>
          <p:cNvSpPr>
            <a:spLocks noGrp="1"/>
          </p:cNvSpPr>
          <p:nvPr>
            <p:ph type="dt" sz="half" idx="10"/>
          </p:nvPr>
        </p:nvSpPr>
        <p:spPr/>
        <p:txBody>
          <a:bodyPr/>
          <a:lstStyle/>
          <a:p>
            <a:fld id="{6826EE43-9596-4AFF-B50C-3175513552A1}" type="datetimeFigureOut">
              <a:rPr lang="zh-CN" altLang="en-US" smtClean="0"/>
              <a:t>2019/10/20</a:t>
            </a:fld>
            <a:endParaRPr lang="zh-CN" altLang="en-US"/>
          </a:p>
        </p:txBody>
      </p:sp>
      <p:sp>
        <p:nvSpPr>
          <p:cNvPr id="8" name="页脚占位符 7">
            <a:extLst>
              <a:ext uri="{FF2B5EF4-FFF2-40B4-BE49-F238E27FC236}">
                <a16:creationId xmlns:a16="http://schemas.microsoft.com/office/drawing/2014/main" id="{D2947456-7770-456B-9542-AF1A40044B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EBF9823-EC88-4057-BD14-BFC7E6D3013B}"/>
              </a:ext>
            </a:extLst>
          </p:cNvPr>
          <p:cNvSpPr>
            <a:spLocks noGrp="1"/>
          </p:cNvSpPr>
          <p:nvPr>
            <p:ph type="sldNum" sz="quarter" idx="12"/>
          </p:nvPr>
        </p:nvSpPr>
        <p:spPr/>
        <p:txBody>
          <a:body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206027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6AF48-AF1C-46B5-A653-2E613DBADE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C5C66E-35E4-4ECB-8F32-19A3DC5744C0}"/>
              </a:ext>
            </a:extLst>
          </p:cNvPr>
          <p:cNvSpPr>
            <a:spLocks noGrp="1"/>
          </p:cNvSpPr>
          <p:nvPr>
            <p:ph type="dt" sz="half" idx="10"/>
          </p:nvPr>
        </p:nvSpPr>
        <p:spPr/>
        <p:txBody>
          <a:bodyPr/>
          <a:lstStyle/>
          <a:p>
            <a:fld id="{6826EE43-9596-4AFF-B50C-3175513552A1}" type="datetimeFigureOut">
              <a:rPr lang="zh-CN" altLang="en-US" smtClean="0"/>
              <a:t>2019/10/20</a:t>
            </a:fld>
            <a:endParaRPr lang="zh-CN" altLang="en-US"/>
          </a:p>
        </p:txBody>
      </p:sp>
      <p:sp>
        <p:nvSpPr>
          <p:cNvPr id="4" name="页脚占位符 3">
            <a:extLst>
              <a:ext uri="{FF2B5EF4-FFF2-40B4-BE49-F238E27FC236}">
                <a16:creationId xmlns:a16="http://schemas.microsoft.com/office/drawing/2014/main" id="{D813244D-78DE-4A38-8B38-E149C4E7EDE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60D6F94-A8D5-40C5-96AB-119A80D7AF59}"/>
              </a:ext>
            </a:extLst>
          </p:cNvPr>
          <p:cNvSpPr>
            <a:spLocks noGrp="1"/>
          </p:cNvSpPr>
          <p:nvPr>
            <p:ph type="sldNum" sz="quarter" idx="12"/>
          </p:nvPr>
        </p:nvSpPr>
        <p:spPr/>
        <p:txBody>
          <a:body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263171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881F49-AF1F-4C07-9223-FDCF5BCB9AC6}"/>
              </a:ext>
            </a:extLst>
          </p:cNvPr>
          <p:cNvSpPr>
            <a:spLocks noGrp="1"/>
          </p:cNvSpPr>
          <p:nvPr>
            <p:ph type="dt" sz="half" idx="10"/>
          </p:nvPr>
        </p:nvSpPr>
        <p:spPr/>
        <p:txBody>
          <a:bodyPr/>
          <a:lstStyle/>
          <a:p>
            <a:fld id="{6826EE43-9596-4AFF-B50C-3175513552A1}" type="datetimeFigureOut">
              <a:rPr lang="zh-CN" altLang="en-US" smtClean="0"/>
              <a:t>2019/10/20</a:t>
            </a:fld>
            <a:endParaRPr lang="zh-CN" altLang="en-US"/>
          </a:p>
        </p:txBody>
      </p:sp>
      <p:sp>
        <p:nvSpPr>
          <p:cNvPr id="3" name="页脚占位符 2">
            <a:extLst>
              <a:ext uri="{FF2B5EF4-FFF2-40B4-BE49-F238E27FC236}">
                <a16:creationId xmlns:a16="http://schemas.microsoft.com/office/drawing/2014/main" id="{8DE87471-E7F2-485F-8B61-59033671905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822FA6-E3F5-425A-9FCD-4DF3D8F4A5DC}"/>
              </a:ext>
            </a:extLst>
          </p:cNvPr>
          <p:cNvSpPr>
            <a:spLocks noGrp="1"/>
          </p:cNvSpPr>
          <p:nvPr>
            <p:ph type="sldNum" sz="quarter" idx="12"/>
          </p:nvPr>
        </p:nvSpPr>
        <p:spPr/>
        <p:txBody>
          <a:body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1286958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1D4D1-F223-4138-99AB-9F6A1BAADE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C0C8CFF-E28B-463A-AAA2-C53769E74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E656932-D1DD-4682-AC31-22BD1AB49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3A7A20-7274-45FE-9A5C-6963FB73DF63}"/>
              </a:ext>
            </a:extLst>
          </p:cNvPr>
          <p:cNvSpPr>
            <a:spLocks noGrp="1"/>
          </p:cNvSpPr>
          <p:nvPr>
            <p:ph type="dt" sz="half" idx="10"/>
          </p:nvPr>
        </p:nvSpPr>
        <p:spPr/>
        <p:txBody>
          <a:bodyPr/>
          <a:lstStyle/>
          <a:p>
            <a:fld id="{6826EE43-9596-4AFF-B50C-3175513552A1}" type="datetimeFigureOut">
              <a:rPr lang="zh-CN" altLang="en-US" smtClean="0"/>
              <a:t>2019/10/20</a:t>
            </a:fld>
            <a:endParaRPr lang="zh-CN" altLang="en-US"/>
          </a:p>
        </p:txBody>
      </p:sp>
      <p:sp>
        <p:nvSpPr>
          <p:cNvPr id="6" name="页脚占位符 5">
            <a:extLst>
              <a:ext uri="{FF2B5EF4-FFF2-40B4-BE49-F238E27FC236}">
                <a16:creationId xmlns:a16="http://schemas.microsoft.com/office/drawing/2014/main" id="{36144813-844D-4F78-9068-19E47815C6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4E65BC-78AB-43C9-B01B-37140404BC13}"/>
              </a:ext>
            </a:extLst>
          </p:cNvPr>
          <p:cNvSpPr>
            <a:spLocks noGrp="1"/>
          </p:cNvSpPr>
          <p:nvPr>
            <p:ph type="sldNum" sz="quarter" idx="12"/>
          </p:nvPr>
        </p:nvSpPr>
        <p:spPr/>
        <p:txBody>
          <a:body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284378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05781-2690-49F9-932F-EA77659752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896329-E7A8-4192-ACAB-BB1EB05D0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0631084-D374-4390-80CC-39DBC3324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AFCC00-DBA0-41F9-9614-AA3CE7C41AA6}"/>
              </a:ext>
            </a:extLst>
          </p:cNvPr>
          <p:cNvSpPr>
            <a:spLocks noGrp="1"/>
          </p:cNvSpPr>
          <p:nvPr>
            <p:ph type="dt" sz="half" idx="10"/>
          </p:nvPr>
        </p:nvSpPr>
        <p:spPr/>
        <p:txBody>
          <a:bodyPr/>
          <a:lstStyle/>
          <a:p>
            <a:fld id="{6826EE43-9596-4AFF-B50C-3175513552A1}" type="datetimeFigureOut">
              <a:rPr lang="zh-CN" altLang="en-US" smtClean="0"/>
              <a:t>2019/10/20</a:t>
            </a:fld>
            <a:endParaRPr lang="zh-CN" altLang="en-US"/>
          </a:p>
        </p:txBody>
      </p:sp>
      <p:sp>
        <p:nvSpPr>
          <p:cNvPr id="6" name="页脚占位符 5">
            <a:extLst>
              <a:ext uri="{FF2B5EF4-FFF2-40B4-BE49-F238E27FC236}">
                <a16:creationId xmlns:a16="http://schemas.microsoft.com/office/drawing/2014/main" id="{353A4432-31EC-4FB5-B8BF-2C1B0E4D9D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986193-E9C9-472C-A581-A67005BA86CC}"/>
              </a:ext>
            </a:extLst>
          </p:cNvPr>
          <p:cNvSpPr>
            <a:spLocks noGrp="1"/>
          </p:cNvSpPr>
          <p:nvPr>
            <p:ph type="sldNum" sz="quarter" idx="12"/>
          </p:nvPr>
        </p:nvSpPr>
        <p:spPr/>
        <p:txBody>
          <a:body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74276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C3F412-6566-4E80-B982-4B4E081E2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BBE4F3D-57EE-4838-993C-E158E659B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299B15-3EAB-4BAE-920B-9B69C89090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6EE43-9596-4AFF-B50C-3175513552A1}" type="datetimeFigureOut">
              <a:rPr lang="zh-CN" altLang="en-US" smtClean="0"/>
              <a:t>2019/10/20</a:t>
            </a:fld>
            <a:endParaRPr lang="zh-CN" altLang="en-US"/>
          </a:p>
        </p:txBody>
      </p:sp>
      <p:sp>
        <p:nvSpPr>
          <p:cNvPr id="5" name="页脚占位符 4">
            <a:extLst>
              <a:ext uri="{FF2B5EF4-FFF2-40B4-BE49-F238E27FC236}">
                <a16:creationId xmlns:a16="http://schemas.microsoft.com/office/drawing/2014/main" id="{7272E359-D3EF-454F-A310-BB5AF039B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12BD20-25F4-4EB4-871B-0DA9B1B98D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D6AB3-E13E-440B-BFB3-BC278865753F}" type="slidenum">
              <a:rPr lang="zh-CN" altLang="en-US" smtClean="0"/>
              <a:t>‹#›</a:t>
            </a:fld>
            <a:endParaRPr lang="zh-CN" altLang="en-US"/>
          </a:p>
        </p:txBody>
      </p:sp>
    </p:spTree>
    <p:extLst>
      <p:ext uri="{BB962C8B-B14F-4D97-AF65-F5344CB8AC3E}">
        <p14:creationId xmlns:p14="http://schemas.microsoft.com/office/powerpoint/2010/main" val="286129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16E7D07-851A-476C-A036-4949F9C10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9E3D0254-BF14-4A8C-B122-170A711CCF14}"/>
              </a:ext>
            </a:extLst>
          </p:cNvPr>
          <p:cNvSpPr>
            <a:spLocks noGrp="1"/>
          </p:cNvSpPr>
          <p:nvPr>
            <p:ph type="ctrTitle"/>
          </p:nvPr>
        </p:nvSpPr>
        <p:spPr>
          <a:xfrm>
            <a:off x="1523999" y="1723957"/>
            <a:ext cx="9144000" cy="1251086"/>
          </a:xfrm>
        </p:spPr>
        <p:txBody>
          <a:bodyPr/>
          <a:lstStyle/>
          <a:p>
            <a:r>
              <a:rPr lang="zh-CN" altLang="en-US" b="1" dirty="0"/>
              <a:t>中国进入联合国</a:t>
            </a:r>
          </a:p>
        </p:txBody>
      </p:sp>
      <p:sp>
        <p:nvSpPr>
          <p:cNvPr id="3" name="副标题 2">
            <a:extLst>
              <a:ext uri="{FF2B5EF4-FFF2-40B4-BE49-F238E27FC236}">
                <a16:creationId xmlns:a16="http://schemas.microsoft.com/office/drawing/2014/main" id="{F68A036F-831E-44E3-BE84-68D8138F1B57}"/>
              </a:ext>
            </a:extLst>
          </p:cNvPr>
          <p:cNvSpPr>
            <a:spLocks noGrp="1"/>
          </p:cNvSpPr>
          <p:nvPr>
            <p:ph type="subTitle" idx="1"/>
          </p:nvPr>
        </p:nvSpPr>
        <p:spPr>
          <a:xfrm>
            <a:off x="3170263" y="3563938"/>
            <a:ext cx="5851471" cy="1655762"/>
          </a:xfrm>
        </p:spPr>
        <p:txBody>
          <a:bodyPr>
            <a:normAutofit lnSpcReduction="10000"/>
          </a:bodyPr>
          <a:lstStyle/>
          <a:p>
            <a:endParaRPr lang="en-US" altLang="zh-CN" dirty="0"/>
          </a:p>
          <a:p>
            <a:r>
              <a:rPr lang="zh-CN" altLang="en-US" b="1" dirty="0"/>
              <a:t>信管研</a:t>
            </a:r>
            <a:r>
              <a:rPr lang="en-US" altLang="zh-CN" b="1" dirty="0"/>
              <a:t>1901</a:t>
            </a:r>
          </a:p>
          <a:p>
            <a:r>
              <a:rPr lang="zh-CN" altLang="en-US" b="1" dirty="0"/>
              <a:t>谢俊宇 </a:t>
            </a:r>
            <a:r>
              <a:rPr lang="en-US" altLang="zh-CN" b="1" dirty="0"/>
              <a:t>2018020450</a:t>
            </a:r>
          </a:p>
          <a:p>
            <a:r>
              <a:rPr lang="zh-CN" altLang="en-US" b="1" dirty="0"/>
              <a:t>陈亮    </a:t>
            </a:r>
            <a:r>
              <a:rPr lang="en-US" altLang="zh-CN" b="1" dirty="0"/>
              <a:t>2019020561</a:t>
            </a:r>
            <a:endParaRPr lang="zh-CN" altLang="en-US" b="1" dirty="0"/>
          </a:p>
        </p:txBody>
      </p:sp>
      <p:sp>
        <p:nvSpPr>
          <p:cNvPr id="4" name="AutoShape 2" descr="“联合国”的图片搜索结果">
            <a:extLst>
              <a:ext uri="{FF2B5EF4-FFF2-40B4-BE49-F238E27FC236}">
                <a16:creationId xmlns:a16="http://schemas.microsoft.com/office/drawing/2014/main" id="{A004C30A-0C3C-406D-95D6-5CCC358D19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27101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6B9B71B-5055-41F5-8AC2-68EF009D29B1}"/>
              </a:ext>
            </a:extLst>
          </p:cNvPr>
          <p:cNvSpPr>
            <a:spLocks noGrp="1"/>
          </p:cNvSpPr>
          <p:nvPr>
            <p:ph type="title"/>
          </p:nvPr>
        </p:nvSpPr>
        <p:spPr>
          <a:xfrm>
            <a:off x="5297762" y="1053711"/>
            <a:ext cx="5638994" cy="1424446"/>
          </a:xfrm>
        </p:spPr>
        <p:txBody>
          <a:bodyPr>
            <a:normAutofit/>
          </a:bodyPr>
          <a:lstStyle/>
          <a:p>
            <a:r>
              <a:rPr lang="zh-CN" altLang="en-US" sz="4400" b="1">
                <a:solidFill>
                  <a:srgbClr val="FFFFFF"/>
                </a:solidFill>
              </a:rPr>
              <a:t>民族尊严</a:t>
            </a:r>
          </a:p>
        </p:txBody>
      </p:sp>
      <p:pic>
        <p:nvPicPr>
          <p:cNvPr id="5" name="图片 4">
            <a:extLst>
              <a:ext uri="{FF2B5EF4-FFF2-40B4-BE49-F238E27FC236}">
                <a16:creationId xmlns:a16="http://schemas.microsoft.com/office/drawing/2014/main" id="{B0A19624-3052-44F1-9432-933D8C8F1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86" y="563757"/>
            <a:ext cx="3662730" cy="2618851"/>
          </a:xfrm>
          <a:prstGeom prst="rect">
            <a:avLst/>
          </a:prstGeom>
        </p:spPr>
      </p:pic>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36C79B5E-A089-433E-8F2F-DFCA5F005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867194"/>
            <a:ext cx="3662730" cy="2234265"/>
          </a:xfrm>
          <a:prstGeom prst="rect">
            <a:avLst/>
          </a:prstGeom>
        </p:spPr>
      </p:pic>
      <p:sp>
        <p:nvSpPr>
          <p:cNvPr id="3" name="内容占位符 2">
            <a:extLst>
              <a:ext uri="{FF2B5EF4-FFF2-40B4-BE49-F238E27FC236}">
                <a16:creationId xmlns:a16="http://schemas.microsoft.com/office/drawing/2014/main" id="{AFA0681B-EA18-4B7C-889E-AE8AEB9CB5CD}"/>
              </a:ext>
            </a:extLst>
          </p:cNvPr>
          <p:cNvSpPr>
            <a:spLocks noGrp="1"/>
          </p:cNvSpPr>
          <p:nvPr>
            <p:ph idx="1"/>
          </p:nvPr>
        </p:nvSpPr>
        <p:spPr>
          <a:xfrm>
            <a:off x="5297762" y="2799889"/>
            <a:ext cx="5747187" cy="2987543"/>
          </a:xfrm>
        </p:spPr>
        <p:txBody>
          <a:bodyPr anchor="t">
            <a:normAutofit/>
          </a:bodyPr>
          <a:lstStyle/>
          <a:p>
            <a:r>
              <a:rPr lang="zh-CN" altLang="en-US" sz="1400" dirty="0">
                <a:solidFill>
                  <a:srgbClr val="FFFFFF"/>
                </a:solidFill>
              </a:rPr>
              <a:t>抗美援朝，打赢联合国军，美国被中国从鸭绿江赶回了三八线。</a:t>
            </a:r>
            <a:endParaRPr lang="en-US" altLang="zh-CN" sz="1400" dirty="0">
              <a:solidFill>
                <a:srgbClr val="FFFFFF"/>
              </a:solidFill>
            </a:endParaRPr>
          </a:p>
          <a:p>
            <a:endParaRPr lang="en-US" altLang="zh-CN" sz="1400" dirty="0">
              <a:solidFill>
                <a:srgbClr val="FFFFFF"/>
              </a:solidFill>
            </a:endParaRPr>
          </a:p>
          <a:p>
            <a:r>
              <a:rPr lang="zh-CN" altLang="en-US" sz="1400" dirty="0">
                <a:solidFill>
                  <a:srgbClr val="FFFFFF"/>
                </a:solidFill>
              </a:rPr>
              <a:t>越南战争，美国人和中国的代理人打，陷入泥潭。</a:t>
            </a:r>
            <a:endParaRPr lang="en-US" altLang="zh-CN" sz="1400" dirty="0">
              <a:solidFill>
                <a:srgbClr val="FFFFFF"/>
              </a:solidFill>
            </a:endParaRPr>
          </a:p>
          <a:p>
            <a:endParaRPr lang="en-US" altLang="zh-CN" sz="1400" dirty="0">
              <a:solidFill>
                <a:srgbClr val="FFFFFF"/>
              </a:solidFill>
            </a:endParaRPr>
          </a:p>
          <a:p>
            <a:r>
              <a:rPr lang="zh-CN" altLang="en-US" sz="1400" dirty="0">
                <a:solidFill>
                  <a:srgbClr val="FFFFFF"/>
                </a:solidFill>
              </a:rPr>
              <a:t>联合国要保证世界和平或起码保证没有大的战争，没有中华人民共和国的加入根本做不到！</a:t>
            </a:r>
            <a:endParaRPr lang="en-US" altLang="zh-CN" sz="1400" dirty="0">
              <a:solidFill>
                <a:srgbClr val="FFFFFF"/>
              </a:solidFill>
            </a:endParaRPr>
          </a:p>
          <a:p>
            <a:endParaRPr lang="zh-CN" altLang="en-US" sz="800" dirty="0">
              <a:solidFill>
                <a:srgbClr val="FFFFFF"/>
              </a:solidFill>
            </a:endParaRPr>
          </a:p>
        </p:txBody>
      </p:sp>
    </p:spTree>
    <p:extLst>
      <p:ext uri="{BB962C8B-B14F-4D97-AF65-F5344CB8AC3E}">
        <p14:creationId xmlns:p14="http://schemas.microsoft.com/office/powerpoint/2010/main" val="15804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933D6FD-EB2B-4312-8EB8-1D13052C937E}"/>
              </a:ext>
            </a:extLst>
          </p:cNvPr>
          <p:cNvSpPr>
            <a:spLocks noGrp="1"/>
          </p:cNvSpPr>
          <p:nvPr>
            <p:ph type="title"/>
          </p:nvPr>
        </p:nvSpPr>
        <p:spPr>
          <a:xfrm>
            <a:off x="5297762" y="1053711"/>
            <a:ext cx="5638994" cy="1424446"/>
          </a:xfrm>
        </p:spPr>
        <p:txBody>
          <a:bodyPr>
            <a:normAutofit/>
          </a:bodyPr>
          <a:lstStyle/>
          <a:p>
            <a:r>
              <a:rPr lang="zh-CN" altLang="en-US" sz="4400" b="1">
                <a:solidFill>
                  <a:srgbClr val="FFFFFF"/>
                </a:solidFill>
              </a:rPr>
              <a:t>现实利益需要</a:t>
            </a:r>
          </a:p>
        </p:txBody>
      </p:sp>
      <p:pic>
        <p:nvPicPr>
          <p:cNvPr id="7" name="图片 6">
            <a:extLst>
              <a:ext uri="{FF2B5EF4-FFF2-40B4-BE49-F238E27FC236}">
                <a16:creationId xmlns:a16="http://schemas.microsoft.com/office/drawing/2014/main" id="{1E2751AA-85AB-46BE-8380-96B390109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75" y="3416823"/>
            <a:ext cx="3662730" cy="2747047"/>
          </a:xfrm>
          <a:prstGeom prst="rect">
            <a:avLst/>
          </a:prstGeom>
        </p:spPr>
      </p:pic>
      <p:cxnSp>
        <p:nvCxnSpPr>
          <p:cNvPr id="14" name="Straight Connector 13">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0F19D015-B660-4757-BE84-BFA0AE42E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575" y="493135"/>
            <a:ext cx="3662730" cy="2545597"/>
          </a:xfrm>
          <a:prstGeom prst="rect">
            <a:avLst/>
          </a:prstGeom>
        </p:spPr>
      </p:pic>
      <p:sp>
        <p:nvSpPr>
          <p:cNvPr id="3" name="内容占位符 2">
            <a:extLst>
              <a:ext uri="{FF2B5EF4-FFF2-40B4-BE49-F238E27FC236}">
                <a16:creationId xmlns:a16="http://schemas.microsoft.com/office/drawing/2014/main" id="{82AA952F-981F-46CF-9CDA-1A31469D08CD}"/>
              </a:ext>
            </a:extLst>
          </p:cNvPr>
          <p:cNvSpPr>
            <a:spLocks noGrp="1"/>
          </p:cNvSpPr>
          <p:nvPr>
            <p:ph idx="1"/>
          </p:nvPr>
        </p:nvSpPr>
        <p:spPr>
          <a:xfrm>
            <a:off x="5297762" y="2799889"/>
            <a:ext cx="5747187" cy="2987543"/>
          </a:xfrm>
        </p:spPr>
        <p:txBody>
          <a:bodyPr anchor="t">
            <a:normAutofit/>
          </a:bodyPr>
          <a:lstStyle/>
          <a:p>
            <a:endParaRPr lang="en-US" altLang="zh-CN" sz="600" dirty="0">
              <a:solidFill>
                <a:srgbClr val="FFFFFF"/>
              </a:solidFill>
            </a:endParaRPr>
          </a:p>
          <a:p>
            <a:r>
              <a:rPr lang="zh-CN" altLang="en-US" sz="1400" dirty="0">
                <a:solidFill>
                  <a:srgbClr val="FFFFFF"/>
                </a:solidFill>
              </a:rPr>
              <a:t>尼克松选举上台后，最重要的任务就是如何体面地退出越南战争。</a:t>
            </a:r>
            <a:endParaRPr lang="en-US" altLang="zh-CN" sz="1400" dirty="0">
              <a:solidFill>
                <a:srgbClr val="FFFFFF"/>
              </a:solidFill>
            </a:endParaRPr>
          </a:p>
          <a:p>
            <a:endParaRPr lang="en-US" altLang="zh-CN" sz="1400" dirty="0">
              <a:solidFill>
                <a:srgbClr val="FFFFFF"/>
              </a:solidFill>
            </a:endParaRPr>
          </a:p>
          <a:p>
            <a:r>
              <a:rPr lang="zh-CN" altLang="en-US" sz="1400" dirty="0">
                <a:solidFill>
                  <a:srgbClr val="FFFFFF"/>
                </a:solidFill>
              </a:rPr>
              <a:t>庄则栋乒乓外交、基辛格秘密窜访、尼克松访华（越顶外交）。</a:t>
            </a:r>
            <a:endParaRPr lang="en-US" altLang="zh-CN" sz="1400" dirty="0">
              <a:solidFill>
                <a:srgbClr val="FFFFFF"/>
              </a:solidFill>
            </a:endParaRPr>
          </a:p>
          <a:p>
            <a:pPr marL="0" indent="0">
              <a:buNone/>
            </a:pPr>
            <a:endParaRPr lang="en-US" altLang="zh-CN" sz="1400" dirty="0">
              <a:solidFill>
                <a:srgbClr val="FFFFFF"/>
              </a:solidFill>
            </a:endParaRPr>
          </a:p>
          <a:p>
            <a:r>
              <a:rPr lang="zh-CN" altLang="en-US" sz="1400" dirty="0">
                <a:solidFill>
                  <a:srgbClr val="FFFFFF"/>
                </a:solidFill>
              </a:rPr>
              <a:t>美国：退而求其次，搞“双重代表权”，把安理会席位让出来。</a:t>
            </a:r>
            <a:endParaRPr lang="en-US" altLang="zh-CN" sz="1400" dirty="0">
              <a:solidFill>
                <a:srgbClr val="FFFFFF"/>
              </a:solidFill>
            </a:endParaRPr>
          </a:p>
        </p:txBody>
      </p:sp>
    </p:spTree>
    <p:extLst>
      <p:ext uri="{BB962C8B-B14F-4D97-AF65-F5344CB8AC3E}">
        <p14:creationId xmlns:p14="http://schemas.microsoft.com/office/powerpoint/2010/main" val="260829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559C3-0754-4F84-A9FC-8152A70E9F56}"/>
              </a:ext>
            </a:extLst>
          </p:cNvPr>
          <p:cNvSpPr>
            <a:spLocks noGrp="1"/>
          </p:cNvSpPr>
          <p:nvPr>
            <p:ph type="title"/>
          </p:nvPr>
        </p:nvSpPr>
        <p:spPr>
          <a:xfrm>
            <a:off x="655320" y="365125"/>
            <a:ext cx="5120114" cy="1692794"/>
          </a:xfrm>
        </p:spPr>
        <p:txBody>
          <a:bodyPr>
            <a:normAutofit/>
          </a:bodyPr>
          <a:lstStyle/>
          <a:p>
            <a:r>
              <a:rPr lang="zh-CN" altLang="en-US" sz="3600" b="1" dirty="0"/>
              <a:t>第三世界领袖</a:t>
            </a:r>
          </a:p>
        </p:txBody>
      </p:sp>
      <p:cxnSp>
        <p:nvCxnSpPr>
          <p:cNvPr id="12" name="Straight Arrow Connector 11">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A9DAACCF-9A89-4A3B-A5C8-B049C5BE64B2}"/>
              </a:ext>
            </a:extLst>
          </p:cNvPr>
          <p:cNvSpPr>
            <a:spLocks noGrp="1"/>
          </p:cNvSpPr>
          <p:nvPr>
            <p:ph idx="1"/>
          </p:nvPr>
        </p:nvSpPr>
        <p:spPr>
          <a:xfrm>
            <a:off x="655321" y="2575034"/>
            <a:ext cx="5120113" cy="3462228"/>
          </a:xfrm>
        </p:spPr>
        <p:txBody>
          <a:bodyPr>
            <a:normAutofit/>
          </a:bodyPr>
          <a:lstStyle/>
          <a:p>
            <a:endParaRPr lang="en-US" altLang="zh-CN" sz="1800" dirty="0"/>
          </a:p>
          <a:p>
            <a:r>
              <a:rPr lang="zh-CN" altLang="en-US" sz="1800" dirty="0"/>
              <a:t>联合国常任理事国中不需要美国的小弟弟，而需要一个在国际社会中真正负责的大国，特别是需要一个代表第三世界的国家。</a:t>
            </a:r>
            <a:endParaRPr lang="en-US" altLang="zh-CN" sz="1800" dirty="0"/>
          </a:p>
          <a:p>
            <a:endParaRPr lang="en-US" altLang="zh-CN" sz="1800" dirty="0"/>
          </a:p>
          <a:p>
            <a:r>
              <a:rPr lang="zh-CN" altLang="en-US" sz="1800" dirty="0"/>
              <a:t>“我看美国、苏联是第一世界。中间派，日本、欧洲、澳大利亚、加拿大，是第二世界。咱们是第三世界。”</a:t>
            </a:r>
            <a:endParaRPr lang="en-US" altLang="zh-CN" sz="1800" dirty="0"/>
          </a:p>
          <a:p>
            <a:endParaRPr lang="en-US" altLang="zh-CN" sz="1800" dirty="0"/>
          </a:p>
          <a:p>
            <a:r>
              <a:rPr lang="zh-CN" altLang="en-US" sz="1800" dirty="0"/>
              <a:t>“我们是被非洲兄弟抬到联合国去的”。</a:t>
            </a:r>
          </a:p>
        </p:txBody>
      </p:sp>
      <p:pic>
        <p:nvPicPr>
          <p:cNvPr id="7" name="图片 6">
            <a:extLst>
              <a:ext uri="{FF2B5EF4-FFF2-40B4-BE49-F238E27FC236}">
                <a16:creationId xmlns:a16="http://schemas.microsoft.com/office/drawing/2014/main" id="{B712B049-3692-4CA6-8552-CFFFD0C47C24}"/>
              </a:ext>
            </a:extLst>
          </p:cNvPr>
          <p:cNvPicPr>
            <a:picLocks noChangeAspect="1"/>
          </p:cNvPicPr>
          <p:nvPr/>
        </p:nvPicPr>
        <p:blipFill rotWithShape="1">
          <a:blip r:embed="rId2">
            <a:extLst>
              <a:ext uri="{28A0092B-C50C-407E-A947-70E740481C1C}">
                <a14:useLocalDpi xmlns:a14="http://schemas.microsoft.com/office/drawing/2010/main" val="0"/>
              </a:ext>
            </a:extLst>
          </a:blip>
          <a:srcRect l="10651" r="23067"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402068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6C858-654D-4B9A-8758-E7F357F0FEC6}"/>
              </a:ext>
            </a:extLst>
          </p:cNvPr>
          <p:cNvSpPr>
            <a:spLocks noGrp="1"/>
          </p:cNvSpPr>
          <p:nvPr>
            <p:ph type="title"/>
          </p:nvPr>
        </p:nvSpPr>
        <p:spPr>
          <a:xfrm>
            <a:off x="655320" y="365125"/>
            <a:ext cx="5120114" cy="1692794"/>
          </a:xfrm>
        </p:spPr>
        <p:txBody>
          <a:bodyPr>
            <a:normAutofit/>
          </a:bodyPr>
          <a:lstStyle/>
          <a:p>
            <a:r>
              <a:rPr lang="zh-CN" altLang="en-US" sz="4400" b="1" dirty="0"/>
              <a:t>联合国的成立</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DF1E968-9FFC-4653-80B9-CE2B5B1FD50D}"/>
              </a:ext>
            </a:extLst>
          </p:cNvPr>
          <p:cNvSpPr>
            <a:spLocks noGrp="1"/>
          </p:cNvSpPr>
          <p:nvPr>
            <p:ph idx="1"/>
          </p:nvPr>
        </p:nvSpPr>
        <p:spPr>
          <a:xfrm>
            <a:off x="655321" y="2575034"/>
            <a:ext cx="5120113" cy="3462228"/>
          </a:xfrm>
        </p:spPr>
        <p:txBody>
          <a:bodyPr>
            <a:normAutofit/>
          </a:bodyPr>
          <a:lstStyle/>
          <a:p>
            <a:pPr marL="0" indent="0">
              <a:buNone/>
            </a:pPr>
            <a:endParaRPr lang="en-US" altLang="zh-CN" sz="1800" dirty="0"/>
          </a:p>
          <a:p>
            <a:r>
              <a:rPr lang="zh-CN" altLang="en-US" sz="1800" dirty="0"/>
              <a:t>联合国成立于第二次世界大战结束后的</a:t>
            </a:r>
            <a:r>
              <a:rPr lang="en-US" altLang="zh-CN" sz="1800" dirty="0"/>
              <a:t>1945</a:t>
            </a:r>
            <a:r>
              <a:rPr lang="zh-CN" altLang="en-US" sz="1800" dirty="0"/>
              <a:t>年</a:t>
            </a:r>
            <a:endParaRPr lang="en-US" altLang="zh-CN" sz="1800" dirty="0"/>
          </a:p>
          <a:p>
            <a:endParaRPr lang="en-US" altLang="zh-CN" sz="1800" dirty="0"/>
          </a:p>
          <a:p>
            <a:r>
              <a:rPr lang="zh-CN" altLang="en-US" sz="1800" dirty="0"/>
              <a:t>当时的安理会五大常任理事国（法兰西共和国、中华民国、苏维埃社会主义共和国联邦、大不列颠及北爱尔兰联合王国和美利坚合众国）</a:t>
            </a:r>
          </a:p>
        </p:txBody>
      </p:sp>
      <p:pic>
        <p:nvPicPr>
          <p:cNvPr id="5" name="图片 4">
            <a:extLst>
              <a:ext uri="{FF2B5EF4-FFF2-40B4-BE49-F238E27FC236}">
                <a16:creationId xmlns:a16="http://schemas.microsoft.com/office/drawing/2014/main" id="{E72EF463-CE96-424F-B5D9-3A71C550094B}"/>
              </a:ext>
            </a:extLst>
          </p:cNvPr>
          <p:cNvPicPr>
            <a:picLocks noChangeAspect="1"/>
          </p:cNvPicPr>
          <p:nvPr/>
        </p:nvPicPr>
        <p:blipFill rotWithShape="1">
          <a:blip r:embed="rId2">
            <a:extLst>
              <a:ext uri="{28A0092B-C50C-407E-A947-70E740481C1C}">
                <a14:useLocalDpi xmlns:a14="http://schemas.microsoft.com/office/drawing/2010/main" val="0"/>
              </a:ext>
            </a:extLst>
          </a:blip>
          <a:srcRect l="19518" r="1911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57370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5885BD30-5AAF-411E-8CE2-7EC6F409C5DA}"/>
              </a:ext>
            </a:extLst>
          </p:cNvPr>
          <p:cNvSpPr>
            <a:spLocks noGrp="1"/>
          </p:cNvSpPr>
          <p:nvPr>
            <p:ph type="title"/>
          </p:nvPr>
        </p:nvSpPr>
        <p:spPr>
          <a:xfrm>
            <a:off x="640079" y="2053641"/>
            <a:ext cx="3669161" cy="2760098"/>
          </a:xfrm>
        </p:spPr>
        <p:txBody>
          <a:bodyPr>
            <a:normAutofit/>
          </a:bodyPr>
          <a:lstStyle/>
          <a:p>
            <a:r>
              <a:rPr lang="en-US" altLang="zh-CN" sz="4400" b="1">
                <a:solidFill>
                  <a:srgbClr val="FFFFFF"/>
                </a:solidFill>
              </a:rPr>
              <a:t>70</a:t>
            </a:r>
            <a:r>
              <a:rPr lang="zh-CN" altLang="en-US" sz="4400" b="1">
                <a:solidFill>
                  <a:srgbClr val="FFFFFF"/>
                </a:solidFill>
              </a:rPr>
              <a:t>年代前的外交局势</a:t>
            </a:r>
          </a:p>
        </p:txBody>
      </p:sp>
      <p:sp>
        <p:nvSpPr>
          <p:cNvPr id="3" name="内容占位符 2">
            <a:extLst>
              <a:ext uri="{FF2B5EF4-FFF2-40B4-BE49-F238E27FC236}">
                <a16:creationId xmlns:a16="http://schemas.microsoft.com/office/drawing/2014/main" id="{47FD129C-1902-4EB2-A7F8-74C79F2FCA5E}"/>
              </a:ext>
            </a:extLst>
          </p:cNvPr>
          <p:cNvSpPr>
            <a:spLocks noGrp="1"/>
          </p:cNvSpPr>
          <p:nvPr>
            <p:ph idx="1"/>
          </p:nvPr>
        </p:nvSpPr>
        <p:spPr>
          <a:xfrm>
            <a:off x="6090574" y="801866"/>
            <a:ext cx="5306084" cy="5230634"/>
          </a:xfrm>
        </p:spPr>
        <p:txBody>
          <a:bodyPr anchor="ctr">
            <a:normAutofit/>
          </a:bodyPr>
          <a:lstStyle/>
          <a:p>
            <a:r>
              <a:rPr lang="en-US" altLang="zh-CN" sz="1800" dirty="0">
                <a:solidFill>
                  <a:srgbClr val="000000"/>
                </a:solidFill>
              </a:rPr>
              <a:t>1950</a:t>
            </a:r>
            <a:r>
              <a:rPr lang="zh-CN" altLang="en-US" sz="1800" dirty="0">
                <a:solidFill>
                  <a:srgbClr val="000000"/>
                </a:solidFill>
              </a:rPr>
              <a:t>年</a:t>
            </a:r>
            <a:r>
              <a:rPr lang="en-US" altLang="zh-CN" sz="1800" dirty="0">
                <a:solidFill>
                  <a:srgbClr val="000000"/>
                </a:solidFill>
              </a:rPr>
              <a:t>9</a:t>
            </a:r>
            <a:r>
              <a:rPr lang="zh-CN" altLang="en-US" sz="1800" dirty="0">
                <a:solidFill>
                  <a:srgbClr val="000000"/>
                </a:solidFill>
              </a:rPr>
              <a:t>月，在美国操纵下，第五届联大否决了苏联和印度分别提出的恢复中华人民共和国在联合国合法权利的提案。</a:t>
            </a:r>
            <a:endParaRPr lang="en-US" altLang="zh-CN" sz="1800" dirty="0">
              <a:solidFill>
                <a:srgbClr val="000000"/>
              </a:solidFill>
            </a:endParaRPr>
          </a:p>
          <a:p>
            <a:endParaRPr lang="en-US" altLang="zh-CN" sz="1800" dirty="0">
              <a:solidFill>
                <a:srgbClr val="000000"/>
              </a:solidFill>
            </a:endParaRPr>
          </a:p>
          <a:p>
            <a:r>
              <a:rPr lang="en-US" altLang="zh-CN" sz="1800" dirty="0">
                <a:solidFill>
                  <a:srgbClr val="000000"/>
                </a:solidFill>
              </a:rPr>
              <a:t>1951</a:t>
            </a:r>
            <a:r>
              <a:rPr lang="zh-CN" altLang="en-US" sz="1800" dirty="0">
                <a:solidFill>
                  <a:srgbClr val="000000"/>
                </a:solidFill>
              </a:rPr>
              <a:t>年，美国操纵第六届联大否决了苏联等国代表提出的将恢复中国合法席位问题列入联大议程的提案，并通过了一个“延期审议”中国代表权问题的决议。从此至</a:t>
            </a:r>
            <a:r>
              <a:rPr lang="en-US" altLang="zh-CN" sz="1800" dirty="0">
                <a:solidFill>
                  <a:srgbClr val="000000"/>
                </a:solidFill>
              </a:rPr>
              <a:t>1960</a:t>
            </a:r>
            <a:r>
              <a:rPr lang="zh-CN" altLang="en-US" sz="1800" dirty="0">
                <a:solidFill>
                  <a:srgbClr val="000000"/>
                </a:solidFill>
              </a:rPr>
              <a:t>年，美国采用“延期审议”的手段阻挠相关提案的提案。</a:t>
            </a:r>
            <a:endParaRPr lang="en-US" altLang="zh-CN" sz="1800" dirty="0">
              <a:solidFill>
                <a:srgbClr val="000000"/>
              </a:solidFill>
            </a:endParaRPr>
          </a:p>
          <a:p>
            <a:endParaRPr lang="en-US" altLang="zh-CN" sz="1800" dirty="0">
              <a:solidFill>
                <a:srgbClr val="000000"/>
              </a:solidFill>
            </a:endParaRPr>
          </a:p>
          <a:p>
            <a:r>
              <a:rPr lang="zh-CN" altLang="en-US" sz="1800" dirty="0">
                <a:solidFill>
                  <a:srgbClr val="000000"/>
                </a:solidFill>
              </a:rPr>
              <a:t>整个六十年代，投票支持恢复中国代表权的国家不断增多。</a:t>
            </a:r>
            <a:r>
              <a:rPr lang="en-US" altLang="zh-CN" sz="1800" dirty="0">
                <a:solidFill>
                  <a:srgbClr val="000000"/>
                </a:solidFill>
              </a:rPr>
              <a:t>1970</a:t>
            </a:r>
            <a:r>
              <a:rPr lang="zh-CN" altLang="en-US" sz="1800" dirty="0">
                <a:solidFill>
                  <a:srgbClr val="000000"/>
                </a:solidFill>
              </a:rPr>
              <a:t>年，赞成恢复新中国在联合国合法权利的票数首次超过了反对票。</a:t>
            </a:r>
          </a:p>
          <a:p>
            <a:endParaRPr lang="zh-CN" altLang="en-US" sz="2200" dirty="0">
              <a:solidFill>
                <a:srgbClr val="000000"/>
              </a:solidFill>
            </a:endParaRPr>
          </a:p>
        </p:txBody>
      </p:sp>
    </p:spTree>
    <p:extLst>
      <p:ext uri="{BB962C8B-B14F-4D97-AF65-F5344CB8AC3E}">
        <p14:creationId xmlns:p14="http://schemas.microsoft.com/office/powerpoint/2010/main" val="87455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a:extLst>
              <a:ext uri="{FF2B5EF4-FFF2-40B4-BE49-F238E27FC236}">
                <a16:creationId xmlns:a16="http://schemas.microsoft.com/office/drawing/2014/main" id="{E77BB43D-427F-40FF-9B8A-AB6752A11F3C}"/>
              </a:ext>
            </a:extLst>
          </p:cNvPr>
          <p:cNvSpPr>
            <a:spLocks noGrp="1"/>
          </p:cNvSpPr>
          <p:nvPr>
            <p:ph type="title"/>
          </p:nvPr>
        </p:nvSpPr>
        <p:spPr>
          <a:xfrm>
            <a:off x="1179226" y="5105400"/>
            <a:ext cx="9833548" cy="1066802"/>
          </a:xfrm>
        </p:spPr>
        <p:txBody>
          <a:bodyPr>
            <a:normAutofit/>
          </a:bodyPr>
          <a:lstStyle/>
          <a:p>
            <a:r>
              <a:rPr lang="zh-CN" altLang="en-US" sz="4000" b="1" dirty="0">
                <a:solidFill>
                  <a:srgbClr val="3F3F3F"/>
                </a:solidFill>
              </a:rPr>
              <a:t>双重代表权案</a:t>
            </a:r>
          </a:p>
        </p:txBody>
      </p:sp>
      <p:sp>
        <p:nvSpPr>
          <p:cNvPr id="3" name="内容占位符 2">
            <a:extLst>
              <a:ext uri="{FF2B5EF4-FFF2-40B4-BE49-F238E27FC236}">
                <a16:creationId xmlns:a16="http://schemas.microsoft.com/office/drawing/2014/main" id="{9E51DA7B-0CAE-44D6-BDB9-9A9DC8E47325}"/>
              </a:ext>
            </a:extLst>
          </p:cNvPr>
          <p:cNvSpPr>
            <a:spLocks noGrp="1"/>
          </p:cNvSpPr>
          <p:nvPr>
            <p:ph idx="1"/>
          </p:nvPr>
        </p:nvSpPr>
        <p:spPr>
          <a:xfrm>
            <a:off x="1179226" y="872046"/>
            <a:ext cx="9833548" cy="2945574"/>
          </a:xfrm>
        </p:spPr>
        <p:txBody>
          <a:bodyPr anchor="ctr">
            <a:normAutofit/>
          </a:bodyPr>
          <a:lstStyle/>
          <a:p>
            <a:pPr marL="0" indent="0">
              <a:buNone/>
            </a:pPr>
            <a:endParaRPr lang="en-US" altLang="zh-CN" sz="2400" dirty="0">
              <a:solidFill>
                <a:srgbClr val="FFFFFF"/>
              </a:solidFill>
            </a:endParaRPr>
          </a:p>
          <a:p>
            <a:r>
              <a:rPr lang="en-US" altLang="zh-CN" sz="2400" dirty="0">
                <a:solidFill>
                  <a:srgbClr val="FFFFFF"/>
                </a:solidFill>
              </a:rPr>
              <a:t>1971</a:t>
            </a:r>
            <a:r>
              <a:rPr lang="zh-CN" altLang="en-US" sz="2400" dirty="0">
                <a:solidFill>
                  <a:srgbClr val="FFFFFF"/>
                </a:solidFill>
              </a:rPr>
              <a:t>年</a:t>
            </a:r>
            <a:r>
              <a:rPr lang="en-US" altLang="zh-CN" sz="2400" dirty="0">
                <a:solidFill>
                  <a:srgbClr val="FFFFFF"/>
                </a:solidFill>
              </a:rPr>
              <a:t>7</a:t>
            </a:r>
            <a:r>
              <a:rPr lang="zh-CN" altLang="en-US" sz="2400" dirty="0">
                <a:solidFill>
                  <a:srgbClr val="FFFFFF"/>
                </a:solidFill>
              </a:rPr>
              <a:t>月，美国同日本炮制“双重代表权”，即接纳中华人民共和国的代表入联合国，但保留“中华民国”的代表权。这个提案最终以</a:t>
            </a:r>
            <a:r>
              <a:rPr lang="en-US" altLang="zh-CN" sz="2400" dirty="0">
                <a:solidFill>
                  <a:srgbClr val="FFFFFF"/>
                </a:solidFill>
              </a:rPr>
              <a:t>59</a:t>
            </a:r>
            <a:r>
              <a:rPr lang="zh-CN" altLang="en-US" sz="2400" dirty="0">
                <a:solidFill>
                  <a:srgbClr val="FFFFFF"/>
                </a:solidFill>
              </a:rPr>
              <a:t>票反对（欧</a:t>
            </a:r>
            <a:r>
              <a:rPr lang="en-US" altLang="zh-CN" sz="2400" dirty="0">
                <a:solidFill>
                  <a:srgbClr val="FFFFFF"/>
                </a:solidFill>
              </a:rPr>
              <a:t>18</a:t>
            </a:r>
            <a:r>
              <a:rPr lang="zh-CN" altLang="en-US" sz="2400" dirty="0">
                <a:solidFill>
                  <a:srgbClr val="FFFFFF"/>
                </a:solidFill>
              </a:rPr>
              <a:t>亚</a:t>
            </a:r>
            <a:r>
              <a:rPr lang="en-US" altLang="zh-CN" sz="2400" dirty="0">
                <a:solidFill>
                  <a:srgbClr val="FFFFFF"/>
                </a:solidFill>
              </a:rPr>
              <a:t>16</a:t>
            </a:r>
            <a:r>
              <a:rPr lang="zh-CN" altLang="en-US" sz="2400" dirty="0">
                <a:solidFill>
                  <a:srgbClr val="FFFFFF"/>
                </a:solidFill>
              </a:rPr>
              <a:t>非</a:t>
            </a:r>
            <a:r>
              <a:rPr lang="en-US" altLang="zh-CN" sz="2400" dirty="0">
                <a:solidFill>
                  <a:srgbClr val="FFFFFF"/>
                </a:solidFill>
              </a:rPr>
              <a:t>19</a:t>
            </a:r>
            <a:r>
              <a:rPr lang="zh-CN" altLang="en-US" sz="2400" dirty="0">
                <a:solidFill>
                  <a:srgbClr val="FFFFFF"/>
                </a:solidFill>
              </a:rPr>
              <a:t>北美</a:t>
            </a:r>
            <a:r>
              <a:rPr lang="en-US" altLang="zh-CN" sz="2400" dirty="0">
                <a:solidFill>
                  <a:srgbClr val="FFFFFF"/>
                </a:solidFill>
              </a:rPr>
              <a:t>2</a:t>
            </a:r>
            <a:r>
              <a:rPr lang="zh-CN" altLang="en-US" sz="2400" dirty="0">
                <a:solidFill>
                  <a:srgbClr val="FFFFFF"/>
                </a:solidFill>
              </a:rPr>
              <a:t>南美</a:t>
            </a:r>
            <a:r>
              <a:rPr lang="en-US" altLang="zh-CN" sz="2400" dirty="0">
                <a:solidFill>
                  <a:srgbClr val="FFFFFF"/>
                </a:solidFill>
              </a:rPr>
              <a:t>5</a:t>
            </a:r>
            <a:r>
              <a:rPr lang="zh-CN" altLang="en-US" sz="2400" dirty="0">
                <a:solidFill>
                  <a:srgbClr val="FFFFFF"/>
                </a:solidFill>
              </a:rPr>
              <a:t>）、</a:t>
            </a:r>
            <a:r>
              <a:rPr lang="en-US" altLang="zh-CN" sz="2400" dirty="0">
                <a:solidFill>
                  <a:srgbClr val="FFFFFF"/>
                </a:solidFill>
              </a:rPr>
              <a:t>55</a:t>
            </a:r>
            <a:r>
              <a:rPr lang="zh-CN" altLang="en-US" sz="2400" dirty="0">
                <a:solidFill>
                  <a:srgbClr val="FFFFFF"/>
                </a:solidFill>
              </a:rPr>
              <a:t>票赞成、</a:t>
            </a:r>
            <a:r>
              <a:rPr lang="en-US" altLang="zh-CN" sz="2400" dirty="0">
                <a:solidFill>
                  <a:srgbClr val="FFFFFF"/>
                </a:solidFill>
              </a:rPr>
              <a:t>15</a:t>
            </a:r>
            <a:r>
              <a:rPr lang="zh-CN" altLang="en-US" sz="2400" dirty="0">
                <a:solidFill>
                  <a:srgbClr val="FFFFFF"/>
                </a:solidFill>
              </a:rPr>
              <a:t>票弃权被流产。</a:t>
            </a:r>
          </a:p>
        </p:txBody>
      </p:sp>
    </p:spTree>
    <p:extLst>
      <p:ext uri="{BB962C8B-B14F-4D97-AF65-F5344CB8AC3E}">
        <p14:creationId xmlns:p14="http://schemas.microsoft.com/office/powerpoint/2010/main" val="13774446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标题 1">
            <a:extLst>
              <a:ext uri="{FF2B5EF4-FFF2-40B4-BE49-F238E27FC236}">
                <a16:creationId xmlns:a16="http://schemas.microsoft.com/office/drawing/2014/main" id="{6E7F9759-5379-4D33-84C5-E5823C80E899}"/>
              </a:ext>
            </a:extLst>
          </p:cNvPr>
          <p:cNvSpPr>
            <a:spLocks noGrp="1"/>
          </p:cNvSpPr>
          <p:nvPr>
            <p:ph type="title"/>
          </p:nvPr>
        </p:nvSpPr>
        <p:spPr>
          <a:xfrm>
            <a:off x="1179226" y="5105400"/>
            <a:ext cx="9833548" cy="1066802"/>
          </a:xfrm>
        </p:spPr>
        <p:txBody>
          <a:bodyPr>
            <a:normAutofit/>
          </a:bodyPr>
          <a:lstStyle/>
          <a:p>
            <a:r>
              <a:rPr lang="zh-CN" altLang="en-US" sz="4000" b="1">
                <a:solidFill>
                  <a:srgbClr val="3F3F3F"/>
                </a:solidFill>
              </a:rPr>
              <a:t>两阿提案</a:t>
            </a:r>
          </a:p>
        </p:txBody>
      </p:sp>
      <p:sp>
        <p:nvSpPr>
          <p:cNvPr id="3" name="内容占位符 2">
            <a:extLst>
              <a:ext uri="{FF2B5EF4-FFF2-40B4-BE49-F238E27FC236}">
                <a16:creationId xmlns:a16="http://schemas.microsoft.com/office/drawing/2014/main" id="{1EDE1750-9239-4A7B-A01E-2FD403AA59B8}"/>
              </a:ext>
            </a:extLst>
          </p:cNvPr>
          <p:cNvSpPr>
            <a:spLocks noGrp="1"/>
          </p:cNvSpPr>
          <p:nvPr>
            <p:ph idx="1"/>
          </p:nvPr>
        </p:nvSpPr>
        <p:spPr>
          <a:xfrm>
            <a:off x="1179226" y="872046"/>
            <a:ext cx="9833548" cy="2945574"/>
          </a:xfrm>
        </p:spPr>
        <p:txBody>
          <a:bodyPr anchor="ctr">
            <a:normAutofit/>
          </a:bodyPr>
          <a:lstStyle/>
          <a:p>
            <a:pPr marL="0" indent="0">
              <a:buNone/>
            </a:pPr>
            <a:endParaRPr lang="en-US" altLang="zh-CN" sz="2200" dirty="0">
              <a:solidFill>
                <a:srgbClr val="FFFFFF"/>
              </a:solidFill>
            </a:endParaRPr>
          </a:p>
          <a:p>
            <a:r>
              <a:rPr lang="en-US" altLang="zh-CN" sz="2200" dirty="0">
                <a:solidFill>
                  <a:srgbClr val="FFFFFF"/>
                </a:solidFill>
              </a:rPr>
              <a:t>1971</a:t>
            </a:r>
            <a:r>
              <a:rPr lang="zh-CN" altLang="en-US" sz="2200" dirty="0">
                <a:solidFill>
                  <a:srgbClr val="FFFFFF"/>
                </a:solidFill>
              </a:rPr>
              <a:t>年</a:t>
            </a:r>
            <a:r>
              <a:rPr lang="en-US" altLang="zh-CN" sz="2200" dirty="0">
                <a:solidFill>
                  <a:srgbClr val="FFFFFF"/>
                </a:solidFill>
              </a:rPr>
              <a:t>10</a:t>
            </a:r>
            <a:r>
              <a:rPr lang="zh-CN" altLang="en-US" sz="2200" dirty="0">
                <a:solidFill>
                  <a:srgbClr val="FFFFFF"/>
                </a:solidFill>
              </a:rPr>
              <a:t>月</a:t>
            </a:r>
            <a:r>
              <a:rPr lang="en-US" altLang="zh-CN" sz="2200" dirty="0">
                <a:solidFill>
                  <a:srgbClr val="FFFFFF"/>
                </a:solidFill>
              </a:rPr>
              <a:t>25</a:t>
            </a:r>
            <a:r>
              <a:rPr lang="zh-CN" altLang="en-US" sz="2200" dirty="0">
                <a:solidFill>
                  <a:srgbClr val="FFFFFF"/>
                </a:solidFill>
              </a:rPr>
              <a:t>日，第二十六届联合国大会以</a:t>
            </a:r>
            <a:r>
              <a:rPr lang="en-US" altLang="zh-CN" sz="2200" dirty="0">
                <a:solidFill>
                  <a:srgbClr val="FFFFFF"/>
                </a:solidFill>
              </a:rPr>
              <a:t>76</a:t>
            </a:r>
            <a:r>
              <a:rPr lang="zh-CN" altLang="en-US" sz="2200" dirty="0">
                <a:solidFill>
                  <a:srgbClr val="FFFFFF"/>
                </a:solidFill>
              </a:rPr>
              <a:t>票赞成、</a:t>
            </a:r>
            <a:r>
              <a:rPr lang="en-US" altLang="zh-CN" sz="2200" dirty="0">
                <a:solidFill>
                  <a:srgbClr val="FFFFFF"/>
                </a:solidFill>
              </a:rPr>
              <a:t>35</a:t>
            </a:r>
            <a:r>
              <a:rPr lang="zh-CN" altLang="en-US" sz="2200" dirty="0">
                <a:solidFill>
                  <a:srgbClr val="FFFFFF"/>
                </a:solidFill>
              </a:rPr>
              <a:t>票反对、</a:t>
            </a:r>
            <a:r>
              <a:rPr lang="en-US" altLang="zh-CN" sz="2200" dirty="0">
                <a:solidFill>
                  <a:srgbClr val="FFFFFF"/>
                </a:solidFill>
              </a:rPr>
              <a:t>17</a:t>
            </a:r>
            <a:r>
              <a:rPr lang="zh-CN" altLang="en-US" sz="2200" dirty="0">
                <a:solidFill>
                  <a:srgbClr val="FFFFFF"/>
                </a:solidFill>
              </a:rPr>
              <a:t>票弃权的压倒多数通过了阿尔巴尼亚、阿尔及利亚等</a:t>
            </a:r>
            <a:r>
              <a:rPr lang="en-US" altLang="zh-CN" sz="2200" dirty="0">
                <a:solidFill>
                  <a:srgbClr val="FFFFFF"/>
                </a:solidFill>
              </a:rPr>
              <a:t>23</a:t>
            </a:r>
            <a:r>
              <a:rPr lang="zh-CN" altLang="en-US" sz="2200" dirty="0">
                <a:solidFill>
                  <a:srgbClr val="FFFFFF"/>
                </a:solidFill>
              </a:rPr>
              <a:t>国提出的要求恢复中华人民共和国在联合国的一切合法权利，并立即把蒋介石集团的代表从联合国一切机构中驱逐出去的提案。</a:t>
            </a:r>
            <a:endParaRPr lang="en-US" altLang="zh-CN" sz="2200" dirty="0">
              <a:solidFill>
                <a:srgbClr val="FFFFFF"/>
              </a:solidFill>
            </a:endParaRPr>
          </a:p>
          <a:p>
            <a:endParaRPr lang="en-US" altLang="zh-CN" sz="2200" dirty="0">
              <a:solidFill>
                <a:srgbClr val="FFFFFF"/>
              </a:solidFill>
            </a:endParaRPr>
          </a:p>
          <a:p>
            <a:r>
              <a:rPr lang="zh-CN" altLang="en-US" sz="2200" dirty="0">
                <a:solidFill>
                  <a:srgbClr val="FFFFFF"/>
                </a:solidFill>
              </a:rPr>
              <a:t>阿尔巴尼亚、阿尔及利亚联合</a:t>
            </a:r>
            <a:r>
              <a:rPr lang="en-US" altLang="zh-CN" sz="2200" dirty="0">
                <a:solidFill>
                  <a:srgbClr val="FFFFFF"/>
                </a:solidFill>
              </a:rPr>
              <a:t>23</a:t>
            </a:r>
            <a:r>
              <a:rPr lang="zh-CN" altLang="en-US" sz="2200" dirty="0">
                <a:solidFill>
                  <a:srgbClr val="FFFFFF"/>
                </a:solidFill>
              </a:rPr>
              <a:t>个国家共同提出的，提案国其中</a:t>
            </a:r>
            <a:r>
              <a:rPr lang="en-US" altLang="zh-CN" sz="2200" dirty="0">
                <a:solidFill>
                  <a:srgbClr val="FFFFFF"/>
                </a:solidFill>
              </a:rPr>
              <a:t>11</a:t>
            </a:r>
            <a:r>
              <a:rPr lang="zh-CN" altLang="en-US" sz="2200" dirty="0">
                <a:solidFill>
                  <a:srgbClr val="FFFFFF"/>
                </a:solidFill>
              </a:rPr>
              <a:t>个是非洲国家，占了几乎半数。</a:t>
            </a:r>
            <a:endParaRPr lang="en-US" altLang="zh-CN" sz="2200" dirty="0">
              <a:solidFill>
                <a:srgbClr val="FFFFFF"/>
              </a:solidFill>
            </a:endParaRPr>
          </a:p>
          <a:p>
            <a:endParaRPr lang="zh-CN" altLang="en-US" sz="2200" dirty="0">
              <a:solidFill>
                <a:srgbClr val="FFFFFF"/>
              </a:solidFill>
            </a:endParaRPr>
          </a:p>
        </p:txBody>
      </p:sp>
    </p:spTree>
    <p:extLst>
      <p:ext uri="{BB962C8B-B14F-4D97-AF65-F5344CB8AC3E}">
        <p14:creationId xmlns:p14="http://schemas.microsoft.com/office/powerpoint/2010/main" val="8394112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63E7D55-786D-4ABD-82D7-01C564039103}"/>
              </a:ext>
            </a:extLst>
          </p:cNvPr>
          <p:cNvSpPr>
            <a:spLocks noGrp="1"/>
          </p:cNvSpPr>
          <p:nvPr>
            <p:ph type="title"/>
          </p:nvPr>
        </p:nvSpPr>
        <p:spPr>
          <a:xfrm>
            <a:off x="674237" y="2221869"/>
            <a:ext cx="3657600" cy="1451728"/>
          </a:xfrm>
        </p:spPr>
        <p:txBody>
          <a:bodyPr vert="horz" lIns="91440" tIns="45720" rIns="91440" bIns="45720" rtlCol="0" anchor="b">
            <a:normAutofit/>
          </a:bodyPr>
          <a:lstStyle/>
          <a:p>
            <a:pPr algn="ctr"/>
            <a:r>
              <a:rPr lang="zh-CN" altLang="en-US" sz="3600" b="1" kern="1200" dirty="0">
                <a:solidFill>
                  <a:srgbClr val="FFFFFF"/>
                </a:solidFill>
                <a:latin typeface="+mj-lt"/>
                <a:ea typeface="+mj-ea"/>
                <a:cs typeface="+mj-cs"/>
              </a:rPr>
              <a:t>成功进驻联合国</a:t>
            </a:r>
          </a:p>
        </p:txBody>
      </p:sp>
      <p:cxnSp>
        <p:nvCxnSpPr>
          <p:cNvPr id="16" name="Straight Connector 15">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内容占位符 8">
            <a:extLst>
              <a:ext uri="{FF2B5EF4-FFF2-40B4-BE49-F238E27FC236}">
                <a16:creationId xmlns:a16="http://schemas.microsoft.com/office/drawing/2014/main" id="{8E0D94B4-97F0-416E-AD39-2C6AC8C26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153822" y="762401"/>
            <a:ext cx="6553545" cy="5341139"/>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E306218F-34D7-4961-B169-10D875295390}"/>
              </a:ext>
            </a:extLst>
          </p:cNvPr>
          <p:cNvSpPr/>
          <p:nvPr/>
        </p:nvSpPr>
        <p:spPr>
          <a:xfrm>
            <a:off x="793424" y="4991195"/>
            <a:ext cx="3852420" cy="707886"/>
          </a:xfrm>
          <a:prstGeom prst="rect">
            <a:avLst/>
          </a:prstGeom>
        </p:spPr>
        <p:txBody>
          <a:bodyPr wrap="square">
            <a:spAutoFit/>
          </a:bodyPr>
          <a:lstStyle/>
          <a:p>
            <a:r>
              <a:rPr lang="zh-CN" altLang="en-US" sz="2000" b="0" i="0" dirty="0">
                <a:solidFill>
                  <a:schemeClr val="bg1"/>
                </a:solidFill>
                <a:effectLst/>
                <a:latin typeface="+mn-ea"/>
              </a:rPr>
              <a:t>左为中国外交部副部长乔冠华，右为中国常驻联合国代表黄华。</a:t>
            </a:r>
            <a:endParaRPr lang="zh-CN" altLang="en-US" sz="2000" dirty="0">
              <a:solidFill>
                <a:schemeClr val="bg1"/>
              </a:solidFill>
              <a:latin typeface="+mn-ea"/>
            </a:endParaRPr>
          </a:p>
        </p:txBody>
      </p:sp>
    </p:spTree>
    <p:extLst>
      <p:ext uri="{BB962C8B-B14F-4D97-AF65-F5344CB8AC3E}">
        <p14:creationId xmlns:p14="http://schemas.microsoft.com/office/powerpoint/2010/main" val="367875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408C1D8-56B5-469B-B556-DDE42FEEE499}"/>
              </a:ext>
            </a:extLst>
          </p:cNvPr>
          <p:cNvPicPr>
            <a:picLocks noChangeAspect="1"/>
          </p:cNvPicPr>
          <p:nvPr/>
        </p:nvPicPr>
        <p:blipFill>
          <a:blip r:embed="rId2"/>
          <a:stretch>
            <a:fillRect/>
          </a:stretch>
        </p:blipFill>
        <p:spPr>
          <a:xfrm>
            <a:off x="1826958" y="1246509"/>
            <a:ext cx="8538083" cy="4737318"/>
          </a:xfrm>
          <a:prstGeom prst="rect">
            <a:avLst/>
          </a:prstGeom>
        </p:spPr>
      </p:pic>
    </p:spTree>
    <p:extLst>
      <p:ext uri="{BB962C8B-B14F-4D97-AF65-F5344CB8AC3E}">
        <p14:creationId xmlns:p14="http://schemas.microsoft.com/office/powerpoint/2010/main" val="342077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8699E27-B466-4E34-9087-51A0635974A0}"/>
              </a:ext>
            </a:extLst>
          </p:cNvPr>
          <p:cNvPicPr>
            <a:picLocks noGrp="1" noChangeAspect="1"/>
          </p:cNvPicPr>
          <p:nvPr>
            <p:ph idx="1"/>
          </p:nvPr>
        </p:nvPicPr>
        <p:blipFill>
          <a:blip r:embed="rId2"/>
          <a:stretch>
            <a:fillRect/>
          </a:stretch>
        </p:blipFill>
        <p:spPr>
          <a:xfrm>
            <a:off x="1685925" y="317991"/>
            <a:ext cx="7854001" cy="3613180"/>
          </a:xfrm>
          <a:prstGeom prst="rect">
            <a:avLst/>
          </a:prstGeom>
        </p:spPr>
      </p:pic>
      <p:pic>
        <p:nvPicPr>
          <p:cNvPr id="5" name="图片 4">
            <a:extLst>
              <a:ext uri="{FF2B5EF4-FFF2-40B4-BE49-F238E27FC236}">
                <a16:creationId xmlns:a16="http://schemas.microsoft.com/office/drawing/2014/main" id="{FBC2AD6B-858C-4CD7-81CE-29690D657DAA}"/>
              </a:ext>
            </a:extLst>
          </p:cNvPr>
          <p:cNvPicPr>
            <a:picLocks noChangeAspect="1"/>
          </p:cNvPicPr>
          <p:nvPr/>
        </p:nvPicPr>
        <p:blipFill>
          <a:blip r:embed="rId3"/>
          <a:stretch>
            <a:fillRect/>
          </a:stretch>
        </p:blipFill>
        <p:spPr>
          <a:xfrm>
            <a:off x="1685926" y="3985253"/>
            <a:ext cx="7854000" cy="2693153"/>
          </a:xfrm>
          <a:prstGeom prst="rect">
            <a:avLst/>
          </a:prstGeom>
        </p:spPr>
      </p:pic>
    </p:spTree>
    <p:extLst>
      <p:ext uri="{BB962C8B-B14F-4D97-AF65-F5344CB8AC3E}">
        <p14:creationId xmlns:p14="http://schemas.microsoft.com/office/powerpoint/2010/main" val="131401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41D8DFB-9F1A-49E1-8AEB-B42D94736826}"/>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zh-CN" altLang="en-US" sz="5400" b="1" kern="1200">
                <a:solidFill>
                  <a:srgbClr val="FFFFFF"/>
                </a:solidFill>
                <a:latin typeface="+mj-lt"/>
                <a:ea typeface="+mj-ea"/>
                <a:cs typeface="+mj-cs"/>
              </a:rPr>
              <a:t>投票情况</a:t>
            </a:r>
          </a:p>
        </p:txBody>
      </p:sp>
      <p:pic>
        <p:nvPicPr>
          <p:cNvPr id="6" name="内容占位符 5">
            <a:extLst>
              <a:ext uri="{FF2B5EF4-FFF2-40B4-BE49-F238E27FC236}">
                <a16:creationId xmlns:a16="http://schemas.microsoft.com/office/drawing/2014/main" id="{0E60F699-0D49-473D-9F55-39602C933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910614"/>
            <a:ext cx="3425609" cy="2791871"/>
          </a:xfrm>
          <a:prstGeom prst="rect">
            <a:avLst/>
          </a:prstGeom>
        </p:spPr>
      </p:pic>
      <p:pic>
        <p:nvPicPr>
          <p:cNvPr id="10" name="Picture 2" descr="http://dingyue.ws.126.net/DdhAPoCN2Ou0dflhiTToQUv9L=amdRTvNu1xqYL7MS3=p1543166814335compressflag.jpeg">
            <a:extLst>
              <a:ext uri="{FF2B5EF4-FFF2-40B4-BE49-F238E27FC236}">
                <a16:creationId xmlns:a16="http://schemas.microsoft.com/office/drawing/2014/main" id="{DFD88BD1-A81B-4AC4-8B8C-FD8C131043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85729" y="1203594"/>
            <a:ext cx="3433324" cy="220591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820D4072-0258-4924-8D9F-9C3C9DF4F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9725" y="502775"/>
            <a:ext cx="3423916" cy="3652177"/>
          </a:xfrm>
          <a:prstGeom prst="rect">
            <a:avLst/>
          </a:prstGeom>
        </p:spPr>
      </p:pic>
      <p:cxnSp>
        <p:nvCxnSpPr>
          <p:cNvPr id="21" name="Straight Connector 20">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AutoShape 2" descr="500">
            <a:extLst>
              <a:ext uri="{FF2B5EF4-FFF2-40B4-BE49-F238E27FC236}">
                <a16:creationId xmlns:a16="http://schemas.microsoft.com/office/drawing/2014/main" id="{AB752E82-0FAF-4B78-AC3B-04081D0C5F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230238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518</Words>
  <Application>Microsoft Office PowerPoint</Application>
  <PresentationFormat>宽屏</PresentationFormat>
  <Paragraphs>47</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中国进入联合国</vt:lpstr>
      <vt:lpstr>联合国的成立</vt:lpstr>
      <vt:lpstr>70年代前的外交局势</vt:lpstr>
      <vt:lpstr>双重代表权案</vt:lpstr>
      <vt:lpstr>两阿提案</vt:lpstr>
      <vt:lpstr>成功进驻联合国</vt:lpstr>
      <vt:lpstr>PowerPoint 演示文稿</vt:lpstr>
      <vt:lpstr>PowerPoint 演示文稿</vt:lpstr>
      <vt:lpstr>投票情况</vt:lpstr>
      <vt:lpstr>民族尊严</vt:lpstr>
      <vt:lpstr>现实利益需要</vt:lpstr>
      <vt:lpstr>第三世界领袖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中国进入联合国</dc:title>
  <dc:creator>office2016mac01504</dc:creator>
  <cp:lastModifiedBy>office2016mac01504</cp:lastModifiedBy>
  <cp:revision>6</cp:revision>
  <dcterms:created xsi:type="dcterms:W3CDTF">2019-10-20T03:34:02Z</dcterms:created>
  <dcterms:modified xsi:type="dcterms:W3CDTF">2019-10-20T03:42:35Z</dcterms:modified>
</cp:coreProperties>
</file>