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74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67C8"/>
    <a:srgbClr val="DCE4E7"/>
    <a:srgbClr val="4E6273"/>
    <a:srgbClr val="596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69E8-9AF9-4025-9C36-EE12F7B6B89A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E5B6A-DD70-4FC0-A22A-0864A2339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46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E5B6A-DD70-4FC0-A22A-0864A2339DC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427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E5B6A-DD70-4FC0-A22A-0864A2339DC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841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E5B6A-DD70-4FC0-A22A-0864A2339DC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499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E5B6A-DD70-4FC0-A22A-0864A2339DC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638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E5B6A-DD70-4FC0-A22A-0864A2339DC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764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E5B6A-DD70-4FC0-A22A-0864A2339DC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326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E5B6A-DD70-4FC0-A22A-0864A2339DC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13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D974-4806-46BF-A71F-72139FA8AD11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6246-21FF-4520-9C8E-C0D9CBDB0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19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D974-4806-46BF-A71F-72139FA8AD11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6246-21FF-4520-9C8E-C0D9CBDB0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48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D974-4806-46BF-A71F-72139FA8AD11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6246-21FF-4520-9C8E-C0D9CBDB0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24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D974-4806-46BF-A71F-72139FA8AD11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6246-21FF-4520-9C8E-C0D9CBDB0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50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D974-4806-46BF-A71F-72139FA8AD11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6246-21FF-4520-9C8E-C0D9CBDB0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09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D974-4806-46BF-A71F-72139FA8AD11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6246-21FF-4520-9C8E-C0D9CBDB0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95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D974-4806-46BF-A71F-72139FA8AD11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6246-21FF-4520-9C8E-C0D9CBDB0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05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D974-4806-46BF-A71F-72139FA8AD11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6246-21FF-4520-9C8E-C0D9CBDB0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01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D974-4806-46BF-A71F-72139FA8AD11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6246-21FF-4520-9C8E-C0D9CBDB0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14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D974-4806-46BF-A71F-72139FA8AD11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6246-21FF-4520-9C8E-C0D9CBDB0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24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D974-4806-46BF-A71F-72139FA8AD11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6246-21FF-4520-9C8E-C0D9CBDB0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39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0D974-4806-46BF-A71F-72139FA8AD11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86246-21FF-4520-9C8E-C0D9CBDB0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4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image" Target="../media/image25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4.png"/><Relationship Id="rId4" Type="http://schemas.openxmlformats.org/officeDocument/2006/relationships/image" Target="../media/image19.wmf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Relationship Id="rId9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76790" y="32129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uk-UA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Одеський національний політехнічний університет</a:t>
            </a:r>
            <a:endParaRPr lang="ru-RU" alt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Інститут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інформаційної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безпеки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радіоелектроніки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телекомунікацій</a:t>
            </a:r>
          </a:p>
          <a:p>
            <a:pPr algn="ctr" fontAlgn="base"/>
            <a:r>
              <a:rPr lang="uk-UA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інформаційної безпеки</a:t>
            </a:r>
            <a:endParaRPr lang="ru-RU" alt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ru-RU" sz="2000" dirty="0" smtClean="0"/>
              <a:t/>
            </a:r>
            <a:br>
              <a:rPr lang="ru-RU" sz="2000" dirty="0" smtClean="0"/>
            </a:b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76790" y="1917962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Дипломна робота магістра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44893" y="2441692"/>
            <a:ext cx="11020926" cy="1015663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ОПТИМІЗАЦІЯ РОЗМІЩЕННЯ ЗАСОБІВ ТЕХНІЧНОГО ЗАХИСТУ ІНФОРМАЦІЇ НА ОСНОВІ ГЕНЕТИЧНИХ АЛГОРИТМІВ</a:t>
            </a:r>
            <a:endParaRPr lang="en-US" sz="2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одзаголовок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76299" y="4258778"/>
            <a:ext cx="9144000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uk-UA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Виконав:  студент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гр. </a:t>
            </a:r>
            <a:r>
              <a:rPr lang="uk-UA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РБ-101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	   </a:t>
            </a:r>
            <a:r>
              <a:rPr lang="uk-UA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Прокопенко </a:t>
            </a:r>
            <a:r>
              <a:rPr lang="uk-UA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О.С.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uk-UA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ст. </a:t>
            </a:r>
            <a:r>
              <a:rPr lang="ru-RU" alt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викл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аф. ІБ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</a:t>
            </a:r>
            <a:r>
              <a:rPr lang="uk-UA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Яковенко </a:t>
            </a:r>
            <a:r>
              <a:rPr lang="uk-UA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О.О.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36758" y="596041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Одеса – </a:t>
            </a:r>
            <a:r>
              <a:rPr lang="uk-UA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  <a:r>
              <a:rPr lang="en-US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uk-UA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рік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58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02644" y="295259"/>
            <a:ext cx="11020926" cy="707886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СХОДИМОСТИ АЛГОРИТМА</a:t>
            </a:r>
            <a:endParaRPr lang="en-US" sz="2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36758" y="596041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02644" y="1169076"/>
            <a:ext cx="110209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Поскольку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генетические алгоритмы являются универсальными, то можно проверить сходимость разработанного алгоритма на решении некоторых тестовых задач.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39302" y="5806531"/>
            <a:ext cx="62849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Проверка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сходимости разработанного алгоритма путём нахождения корней для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Диофантовых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уравнений.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566" y="2042893"/>
            <a:ext cx="5640386" cy="3576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2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02644" y="295259"/>
            <a:ext cx="11020926" cy="707886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СХОДИМОСТИ АЛГОРИТМА</a:t>
            </a:r>
            <a:endParaRPr lang="en-US" sz="2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36758" y="596041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02644" y="1169076"/>
            <a:ext cx="11020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Sphere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считается универсальной функцией для проверки любого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оптимизации. Она имеет вид: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063706" y="20428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39947" y="2651224"/>
            <a:ext cx="6883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43378" y="2455786"/>
            <a:ext cx="1093945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49263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Значения </a:t>
            </a:r>
            <a:r>
              <a:rPr lang="en-US" alt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kumimoji="0" lang="uk-UA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этом находятся в диапазоне (-5,12;5,12), </a:t>
            </a:r>
            <a:r>
              <a:rPr kumimoji="0" lang="uk-UA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 для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проверки сходимости алгоритма необходимо найти минимум, который достигается в точке 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(0;0).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Зададимся n = 10 и количеством поколений 1000,</a:t>
            </a:r>
            <a:r>
              <a:rPr kumimoji="0" lang="uk-UA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запустим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программу для расчетов. 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144" y="3703740"/>
            <a:ext cx="5128260" cy="27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5477773" y="18224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188780"/>
              </p:ext>
            </p:extLst>
          </p:nvPr>
        </p:nvGraphicFramePr>
        <p:xfrm>
          <a:off x="5383213" y="1784350"/>
          <a:ext cx="1104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4" imgW="1104840" imgH="533160" progId="Equation.DSMT4">
                  <p:embed/>
                </p:oleObj>
              </mc:Choice>
              <mc:Fallback>
                <p:oleObj name="Equation" r:id="rId4" imgW="1104840" imgH="533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1784350"/>
                        <a:ext cx="11049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Рисунок 14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98" y="3703740"/>
            <a:ext cx="5260340" cy="2806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790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02644" y="295259"/>
            <a:ext cx="11020926" cy="707886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КАМЕР</a:t>
            </a:r>
          </a:p>
          <a:p>
            <a:pPr algn="ctr"/>
            <a:endParaRPr lang="en-US" sz="1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36758" y="616587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02644" y="1199109"/>
            <a:ext cx="60582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 угла обзора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камеры производится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формуле: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25751" y="13533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109822"/>
              </p:ext>
            </p:extLst>
          </p:nvPr>
        </p:nvGraphicFramePr>
        <p:xfrm>
          <a:off x="5525761" y="1693462"/>
          <a:ext cx="1606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5" name="Equation" r:id="rId3" imgW="1600200" imgH="583920" progId="Equation.DSMT4">
                  <p:embed/>
                </p:oleObj>
              </mc:Choice>
              <mc:Fallback>
                <p:oleObj name="Equation" r:id="rId3" imgW="1600200" imgH="5839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5761" y="1693462"/>
                        <a:ext cx="1606550" cy="590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5301297" y="3839908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02644" y="6165875"/>
            <a:ext cx="9203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Дистанция распознавания бралась из описания технических характеристик камер.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111578"/>
              </p:ext>
            </p:extLst>
          </p:nvPr>
        </p:nvGraphicFramePr>
        <p:xfrm>
          <a:off x="5373688" y="4024549"/>
          <a:ext cx="18732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6" name="Equation" r:id="rId5" imgW="1866600" imgH="482400" progId="Equation.DSMT4">
                  <p:embed/>
                </p:oleObj>
              </mc:Choice>
              <mc:Fallback>
                <p:oleObj name="Equation" r:id="rId5" imgW="18666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8" y="4024549"/>
                        <a:ext cx="1873250" cy="488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707306" y="3549517"/>
            <a:ext cx="56774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мёртвых зон» производится по формуле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02644" y="2121947"/>
            <a:ext cx="7201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где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1147029" y="2119503"/>
                <a:ext cx="41043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29" y="2119503"/>
                <a:ext cx="410432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/>
          <p:cNvSpPr/>
          <p:nvPr/>
        </p:nvSpPr>
        <p:spPr>
          <a:xfrm>
            <a:off x="1436691" y="2134892"/>
            <a:ext cx="2471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угол обзора камеры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1169374" y="2525338"/>
                <a:ext cx="3902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374" y="2525338"/>
                <a:ext cx="390299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Прямоугольник 22"/>
          <p:cNvSpPr/>
          <p:nvPr/>
        </p:nvSpPr>
        <p:spPr>
          <a:xfrm>
            <a:off x="1436691" y="2543897"/>
            <a:ext cx="2888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матрицы камеры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/>
              <p:cNvSpPr/>
              <p:nvPr/>
            </p:nvSpPr>
            <p:spPr>
              <a:xfrm>
                <a:off x="1178447" y="2923453"/>
                <a:ext cx="39735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447" y="2923453"/>
                <a:ext cx="397352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Прямоугольник 24"/>
          <p:cNvSpPr/>
          <p:nvPr/>
        </p:nvSpPr>
        <p:spPr>
          <a:xfrm>
            <a:off x="1436691" y="2948910"/>
            <a:ext cx="261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фокусное расстояние.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177081" y="4393588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532934" y="4378246"/>
            <a:ext cx="2846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«мёртвой зоны»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/>
              <p:cNvSpPr/>
              <p:nvPr/>
            </p:nvSpPr>
            <p:spPr>
              <a:xfrm>
                <a:off x="1120898" y="5147266"/>
                <a:ext cx="4120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898" y="5147266"/>
                <a:ext cx="412036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Прямоугольник 28"/>
          <p:cNvSpPr/>
          <p:nvPr/>
        </p:nvSpPr>
        <p:spPr>
          <a:xfrm>
            <a:off x="1465578" y="5142741"/>
            <a:ext cx="5627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угол между оптической осью камеры и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вертикалью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702644" y="4374049"/>
            <a:ext cx="7201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где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/>
              <p:cNvSpPr/>
              <p:nvPr/>
            </p:nvSpPr>
            <p:spPr>
              <a:xfrm>
                <a:off x="1146679" y="4761273"/>
                <a:ext cx="38940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ru-RU" sz="2000" i="1" dirty="0"/>
              </a:p>
            </p:txBody>
          </p:sp>
        </mc:Choice>
        <mc:Fallback xmlns="">
          <p:sp>
            <p:nvSpPr>
              <p:cNvPr id="31" name="Прямоугольник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79" y="4761273"/>
                <a:ext cx="389402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Прямоугольник 31"/>
          <p:cNvSpPr/>
          <p:nvPr/>
        </p:nvSpPr>
        <p:spPr>
          <a:xfrm>
            <a:off x="1483129" y="4773306"/>
            <a:ext cx="4462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высота, на которой установлена камера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/>
              <p:cNvSpPr/>
              <p:nvPr/>
            </p:nvSpPr>
            <p:spPr>
              <a:xfrm>
                <a:off x="1126041" y="5534490"/>
                <a:ext cx="50622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4" name="Прямоугольник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41" y="5534490"/>
                <a:ext cx="506229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Прямоугольник 35"/>
          <p:cNvSpPr/>
          <p:nvPr/>
        </p:nvSpPr>
        <p:spPr>
          <a:xfrm>
            <a:off x="1485701" y="5532259"/>
            <a:ext cx="5646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угол обзора камеры в вертикальной плоскости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04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02644" y="295259"/>
            <a:ext cx="11020926" cy="707886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ПРОГРАММОЙ РАССТАНОВКИ КАМЕР</a:t>
            </a:r>
            <a:endParaRPr lang="en-US" sz="2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36758" y="596041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02644" y="1193601"/>
            <a:ext cx="11020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Первым делом необходимо загрузим план помещения в программу: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711" y="1784167"/>
            <a:ext cx="7398792" cy="487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0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02644" y="295259"/>
            <a:ext cx="11020926" cy="707886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ПРОГРАММОЙ РАССТАНОВКИ КАМЕР</a:t>
            </a:r>
            <a:endParaRPr lang="en-US" sz="2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36758" y="596041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02644" y="1193601"/>
            <a:ext cx="11020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этого обозначим на плане помещения стены, двери и окна: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22" y="1784167"/>
            <a:ext cx="7252682" cy="475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02644" y="295259"/>
            <a:ext cx="11020926" cy="707886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ПРОГРАММОЙ РАССТАНОВКИ КАМЕР</a:t>
            </a:r>
            <a:endParaRPr lang="en-US" sz="2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36758" y="596041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02644" y="1193601"/>
            <a:ext cx="11020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Зададим расстояние между двумя точками на плане чтобы определить масштаб и укажем высоту: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259" y="1784167"/>
            <a:ext cx="7386997" cy="481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02644" y="295259"/>
            <a:ext cx="11020926" cy="707886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ПРОГРАММОЙ РАССТАНОВКИ КАМЕР</a:t>
            </a:r>
            <a:endParaRPr lang="en-US" sz="2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36758" y="596041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02644" y="1193601"/>
            <a:ext cx="11020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Получим результаты работы программы: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758" y="1784167"/>
            <a:ext cx="5602524" cy="492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336758" y="596041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3517" y="51109"/>
            <a:ext cx="10613365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дипломної роботи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алгоритму вибору і розміщення засобів технічного захисту для забезпечення інформаційної безпеки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організації.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Об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єкт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дослідження: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 інформаційної безпеки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організації,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реалізована за допомогою технічних засобів захисту інформації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дослідження: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вибору технічних засобів захисту інформації та їх ефективного розташування на плані підприємства.</a:t>
            </a:r>
          </a:p>
          <a:p>
            <a:pPr algn="just">
              <a:lnSpc>
                <a:spcPct val="150000"/>
              </a:lnSpc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задачі дипломної роботи: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Проаналізувати сферу застосування систем підтримки прийняття рішень в області захисту інформації та методи їх побудови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Обрати відповідний метод побудови системи підтримки прийняття рішень для оптимізації розташування засобів технічного захисту інформації, на його основі розробити алгоритм розміщення засобів технічного захисту інформації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Перевірити збіжність розробленого алгоритму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Використовуючи створений алгоритм побудувати програму для автоматичного розміщення камер системи відеоспостереження на об'єкті.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</a:pP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03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02644" y="295259"/>
            <a:ext cx="11020926" cy="707886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 </a:t>
            </a:r>
            <a:r>
              <a:rPr lang="ru-RU" sz="20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ПІДТРИМКИ ПРИЙНЯТТЯ РІШЕНЬ</a:t>
            </a:r>
            <a:endParaRPr lang="en-US" sz="2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36758" y="596041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813541" y="1014252"/>
            <a:ext cx="69100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тих областях людської діяльності, де необхідне прийняття рішень в складних умовах, широкого поширення набули СППР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—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системи підтримки прийняття рішень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сфері захисту інформації СППР використовуються для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 безпеки персональних даних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 інформаційної безпеки організації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прийняття рішень про безпеку програмного забезпечення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проектування інформаційної безпеки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телемедичних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мереж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www.sellora.com/files/Brain.JPG"/>
          <p:cNvPicPr>
            <a:picLocks noChangeAspect="1" noChangeArrowheads="1"/>
          </p:cNvPicPr>
          <p:nvPr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44" y="1003146"/>
            <a:ext cx="3981499" cy="4976874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01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02644" y="295259"/>
            <a:ext cx="11020926" cy="707886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РОЗГЛЯД </a:t>
            </a:r>
            <a:r>
              <a:rPr lang="ru-RU" sz="20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 ПОБУДОВИ СИСТЕМИ ПРИЙНЯТТЯ РІШЕНЬ</a:t>
            </a:r>
            <a:endParaRPr lang="en-US" sz="2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36758" y="596041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02644" y="1092743"/>
            <a:ext cx="5407948" cy="2908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uk-UA" altLang="ru-RU" sz="21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Міркування на основі прецедентів</a:t>
            </a:r>
            <a:r>
              <a:rPr lang="en-US" altLang="ru-RU" sz="21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altLang="ru-RU" sz="2100" dirty="0" smtClean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uk-UA" altLang="ru-RU" sz="21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Імітаційне моделювання</a:t>
            </a:r>
            <a:r>
              <a:rPr lang="en-US" altLang="ru-RU" sz="21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altLang="ru-RU" sz="2100" dirty="0" smtClean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uk-UA" altLang="ru-RU" sz="21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Когнітивне моделювання</a:t>
            </a:r>
            <a:r>
              <a:rPr lang="en-US" altLang="ru-RU" sz="21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uk-UA" altLang="ru-RU" sz="2100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uk-UA" altLang="ru-RU" sz="2100" dirty="0" smtClean="0">
                <a:solidFill>
                  <a:srgbClr val="4E67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Генетичний алгоритм</a:t>
            </a:r>
            <a:r>
              <a:rPr lang="en-US" altLang="ru-RU" sz="2100" dirty="0" smtClean="0">
                <a:solidFill>
                  <a:srgbClr val="4E67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ru-RU" altLang="ru-RU" sz="2100" b="0" i="0" u="none" strike="noStrike" cap="none" normalizeH="0" baseline="0" dirty="0" smtClean="0">
              <a:ln>
                <a:noFill/>
              </a:ln>
              <a:solidFill>
                <a:srgbClr val="4E67C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uk-UA" altLang="ru-RU" sz="21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Нейронні мережі та системи з нечіткою логікою</a:t>
            </a:r>
            <a:r>
              <a:rPr lang="en-US" altLang="ru-RU" sz="21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2100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7564" y="3738208"/>
            <a:ext cx="1114605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/>
          </a:p>
          <a:p>
            <a:pPr algn="just"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Генетичні алгоритми застосовуються для вирішення складних неформалізованих задач, для яких не розроблені спеціальних методів. Вони універсальні, мають ряд переваг в порівнянні з іншими методами при великих розмірах завдань і відсутності впорядкованості у вихідних даних, добре працюють при вирішенні проблем оптимізації, прості і прозорі в реалізації.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s://habrastorage.org/files/cae/0f9/2ca/cae0f92ca08c4d7a9046ed5afde6755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200" y="1332379"/>
            <a:ext cx="5936419" cy="219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6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02644" y="295259"/>
            <a:ext cx="11020926" cy="707886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РОБОТИ ГЕНЕТИЧНОГО АЛГОРИТМУ</a:t>
            </a:r>
            <a:endParaRPr lang="en-US" sz="2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36758" y="596041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2784" y="2090129"/>
            <a:ext cx="5407948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ru-RU" altLang="ru-RU" sz="2100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Рисунок 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44" y="1221861"/>
            <a:ext cx="2575664" cy="52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48974" y="1221861"/>
            <a:ext cx="807459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Tx/>
              <a:buAutoNum type="arabicPeriod"/>
            </a:pP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початкової популяції.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Деяким, часто випадковим, чином формується перше покоління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що складається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хромосом.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Кожна з особин в популяції оцінюється з використанням функції пристосованості (фітнес-функції)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Tx/>
              <a:buAutoNum type="arabicPeriod"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Селекція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Вибираються найбільш пристосовані особини для подальшого розмноження і мутації.</a:t>
            </a:r>
          </a:p>
          <a:p>
            <a:pPr marL="457200" indent="-457200" algn="just">
              <a:buFontTx/>
              <a:buAutoNum type="arabicPeriod"/>
            </a:pPr>
            <a:endParaRPr lang="uk-U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Розмноження і мутація.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 відібраних особинам попарно застосовуються генетичні оператори «схрещування» і, з певною ймовірністю, «мутація», що призводить до отримання нових рішень.</a:t>
            </a:r>
          </a:p>
          <a:p>
            <a:pPr marL="457200" indent="-457200" algn="just">
              <a:buFontTx/>
              <a:buAutoNum type="arabicPeriod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Перевірка того, чи виконаний критерій зупинки алгоритму.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якості подібного критерію може виступати знаходження глобального рішення, а також вичерпання числа поколінь або часу, відведеного на роботу алгоритму.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02644" cy="685799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44" y="6466322"/>
            <a:ext cx="2575665" cy="41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1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02644" y="286633"/>
            <a:ext cx="11020926" cy="707886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НАЧАЛЬНОЙ ПОПУЛЯЦИИ</a:t>
            </a:r>
            <a:endParaRPr lang="en-US" sz="2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36758" y="596041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44" y="1094386"/>
            <a:ext cx="3306648" cy="537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4295932" y="2748949"/>
            <a:ext cx="314079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Пространственные параметры: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4295932" y="1330317"/>
            <a:ext cx="74276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Необходимо сформировать популяцию из некоторого количество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особей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камер)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этом каждая особь должна обладать параметрами, описывающими её характеристики и положение в пространстве.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" name="Рисунок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932" y="3297745"/>
            <a:ext cx="4765430" cy="1668793"/>
          </a:xfrm>
          <a:prstGeom prst="rect">
            <a:avLst/>
          </a:prstGeom>
        </p:spPr>
      </p:pic>
      <p:sp>
        <p:nvSpPr>
          <p:cNvPr id="54" name="Прямоугольник 53"/>
          <p:cNvSpPr/>
          <p:nvPr/>
        </p:nvSpPr>
        <p:spPr>
          <a:xfrm>
            <a:off x="4295932" y="5360254"/>
            <a:ext cx="74276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Также каждая особь будет обладать параметром «тип камеры», который будет содержать информацию о формате матрицы, её размере, разрешении камеры, фокусном расстоянии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объектива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дистанции распознавания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стоимости камеры.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7" name="Рисунок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01536"/>
            <a:ext cx="702644" cy="4256464"/>
          </a:xfrm>
          <a:prstGeom prst="rect">
            <a:avLst/>
          </a:prstGeom>
        </p:spPr>
      </p:pic>
      <p:pic>
        <p:nvPicPr>
          <p:cNvPr id="58" name="Рисунок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44" y="6466322"/>
            <a:ext cx="3306648" cy="41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0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02644" y="295259"/>
            <a:ext cx="11020926" cy="707886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ПРИСПОСОБЛЕННОСТИ</a:t>
            </a:r>
            <a:endParaRPr lang="en-US" sz="2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36758" y="596041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13107" y="1637946"/>
            <a:ext cx="5500479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0980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случае решения задачи расстановки камер выделим такие параметры как площадь обзора камеры и её стоимость. Приспособленность будет определяться следующим выражением:</a:t>
            </a:r>
          </a:p>
          <a:p>
            <a:pPr indent="220980" algn="just">
              <a:spcAft>
                <a:spcPts val="0"/>
              </a:spcAft>
            </a:pP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23027" y="13198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590466"/>
              </p:ext>
            </p:extLst>
          </p:nvPr>
        </p:nvGraphicFramePr>
        <p:xfrm>
          <a:off x="8245002" y="3836202"/>
          <a:ext cx="14366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" name="Equation" r:id="rId3" imgW="1371600" imgH="482400" progId="Equation.DSMT4">
                  <p:embed/>
                </p:oleObj>
              </mc:Choice>
              <mc:Fallback>
                <p:oleObj name="Equation" r:id="rId3" imgW="1371600" imgH="482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5002" y="3836202"/>
                        <a:ext cx="1436687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529382"/>
              </p:ext>
            </p:extLst>
          </p:nvPr>
        </p:nvGraphicFramePr>
        <p:xfrm>
          <a:off x="6587182" y="5204067"/>
          <a:ext cx="340164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" name="Equation" r:id="rId5" imgW="304560" imgH="241200" progId="Equation.DSMT4">
                  <p:embed/>
                </p:oleObj>
              </mc:Choice>
              <mc:Fallback>
                <p:oleObj name="Equation" r:id="rId5" imgW="30456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7182" y="5204067"/>
                        <a:ext cx="340164" cy="244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363034"/>
              </p:ext>
            </p:extLst>
          </p:nvPr>
        </p:nvGraphicFramePr>
        <p:xfrm>
          <a:off x="6587182" y="4682666"/>
          <a:ext cx="407987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" name="Equation" r:id="rId7" imgW="380880" imgH="228600" progId="Equation.DSMT4">
                  <p:embed/>
                </p:oleObj>
              </mc:Choice>
              <mc:Fallback>
                <p:oleObj name="Equation" r:id="rId7" imgW="38088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7182" y="4682666"/>
                        <a:ext cx="407987" cy="254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6764320" y="5131844"/>
            <a:ext cx="28380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0980"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Стоимость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764320" y="4612325"/>
            <a:ext cx="35074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098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 обзора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Рисунок 20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33" y="2253669"/>
            <a:ext cx="5434286" cy="327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6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02644" y="295259"/>
            <a:ext cx="11020926" cy="707886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СЕЛЕКЦИЯ</a:t>
            </a:r>
            <a:endParaRPr lang="en-US" sz="2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59" y="1801733"/>
            <a:ext cx="3790950" cy="382905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477" y="1233623"/>
            <a:ext cx="6093093" cy="546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0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02644" y="295259"/>
            <a:ext cx="11020926" cy="707886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СКРЕЩИВАНИЕ И РАЗМНОЖЕНИЕ</a:t>
            </a:r>
            <a:endParaRPr lang="en-US" sz="2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36758" y="596041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Рисунок 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843" y="1522768"/>
            <a:ext cx="41243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Рисунок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3" y="3069071"/>
            <a:ext cx="50387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627570" y="1317524"/>
            <a:ext cx="6096000" cy="518911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20980" algn="just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отобранным особям попарно применим равномерное скрещивание. Равномерное скрещивание, иначе называемое монолитным или одностадийным, выполняется в соответствии со случайно выбранным эталоном, который указывает, какие гены должны наследоваться от первого родителя (остальные гены берутся от второго родителя). Допустим, что выбран эталон 010110111011, в котором 1 означает принятие гена на соответствующей позиции от первого родителя, а 0 – от второго родителя. Таким образом, сформируется первый потомок. Для второго потомка эталон необходимо считывать аналогично, причем 1 означает принятие гена на соответствующей позиции от второго родителя, а 0 – от первого родителя.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0980"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Кроме того, при скрещивании с небольшой вероятностью может произойти мутация потомка, благодаря которой он получит набор генов отличный от родительских.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21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</TotalTime>
  <Words>552</Words>
  <Application>Microsoft Office PowerPoint</Application>
  <PresentationFormat>Широкоэкранный</PresentationFormat>
  <Paragraphs>132</Paragraphs>
  <Slides>16</Slides>
  <Notes>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Тема Office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Shade Whiter</dc:creator>
  <cp:lastModifiedBy>Shade Whiter</cp:lastModifiedBy>
  <cp:revision>119</cp:revision>
  <dcterms:created xsi:type="dcterms:W3CDTF">2016-06-06T15:21:13Z</dcterms:created>
  <dcterms:modified xsi:type="dcterms:W3CDTF">2016-06-14T14:36:21Z</dcterms:modified>
</cp:coreProperties>
</file>