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C8"/>
    <a:srgbClr val="DCE4E7"/>
    <a:srgbClr val="4E6273"/>
    <a:srgbClr val="596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69E8-9AF9-4025-9C36-EE12F7B6B89A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E5B6A-DD70-4FC0-A22A-0864A233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46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4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49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4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5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05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0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9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D974-4806-46BF-A71F-72139FA8AD11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76790" y="32129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Одеський національний політехнічний університет</a:t>
            </a: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Інститут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радіоелектроніки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телекомунікацій</a:t>
            </a:r>
          </a:p>
          <a:p>
            <a:pPr algn="ctr" fontAlgn="base"/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інформаційної безпеки</a:t>
            </a: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ru-RU" sz="2000" dirty="0" smtClean="0"/>
              <a:t/>
            </a:r>
            <a:br>
              <a:rPr lang="ru-RU" sz="2000" dirty="0" smtClean="0"/>
            </a:b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76790" y="1917962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 робота магістра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4893" y="2441692"/>
            <a:ext cx="11020926" cy="1015663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РОЗМІЩЕННЯ ЗАСОБІВ ТЕХНІЧНОГО ЗАХИСТУ ІНФОРМАЦІЇ НА ОСНОВІ ГЕНЕТИЧНИХ АЛГОРИТМІВ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76299" y="4258778"/>
            <a:ext cx="91440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 студент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Р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Б-101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    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Прокопенко О.С.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ru-RU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каф ІБ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Яковенко О.О.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Одеса – </a:t>
            </a: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рік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13696" y="1014252"/>
            <a:ext cx="620987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 областях человеческой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необходимо принятие решений в сложных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широкое распространение получили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СППР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сфере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СППР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для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безопасности персональных данных,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безопасности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 о безопасности программного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безопасности телемедицинских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sellora.com/files/Brain.JP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1003145"/>
            <a:ext cx="4683884" cy="585485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МЕТОДОВ ПОСТРОЕНИЯ СИСТЕМЫ ПРИНЯТИЯ РЕШЕНИЙ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2784" y="1282216"/>
            <a:ext cx="540794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Рассуждения на основе прецедентов</a:t>
            </a:r>
            <a:endParaRPr kumimoji="0" lang="ru-RU" altLang="ru-RU" sz="21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inherit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1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митационное моделирование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1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огнитивное моделирование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4E67C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Генетический алгоритм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и системы с нечеткой логикой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2784" y="3392989"/>
            <a:ext cx="1114605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Генетические алгоритмы применяются для решения сложных неформализованных задач, для которых не разработаны специальных методов. Они универсальны, имеют ряд преимуществ по сравнению с другими методами при больших размерах задач и отсутствии упорядоченности в исходных данных, хорошо работают при решении проблем оптимизации, просты и прозрачны в реализации.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ГЕНЕТИЧЕСКОГО АЛГОРИТМА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2784" y="2090129"/>
            <a:ext cx="5407948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ru-RU" altLang="ru-RU" sz="21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Рисунок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1221861"/>
            <a:ext cx="2575664" cy="52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48974" y="1221861"/>
            <a:ext cx="80745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начальной популяции.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часто случайным,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 формируется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поколение, состоящее из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хромосом.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Каждая из особей в популяции оценивается с использованием функции приспособленности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Tx/>
              <a:buAutoNum type="arabicPeriod"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Селекция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Выбираются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наиболее приспособленные особи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последующего размножения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мутации.</a:t>
            </a:r>
          </a:p>
          <a:p>
            <a:pPr marL="457200" indent="-457200" algn="just">
              <a:buAutoNum type="arabicPeriod"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Размножение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мутация.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отобранным особям попарно применяются генетические операторы «скрещивание» и, с некоторой вероятностью, «мутация», что приводит к получению новых решений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 выполнен ли критерий остановки алгоритма.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подобного критерия может выступать нахождение глобального решения, а также исчерпывание числа поколений либо времени, отведенного на работу алгоритма.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02644" cy="6857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4" y="6466322"/>
            <a:ext cx="2575665" cy="4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86633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НАЧАЛЬНОЙ ПОПУЛЯЦИИ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1094386"/>
            <a:ext cx="3306648" cy="537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95932" y="2748949"/>
            <a:ext cx="31407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Пространственные параметры: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95932" y="1330317"/>
            <a:ext cx="7427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сформировать популяцию из некоторого количество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камер)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каждая особь должна обладать параметрами, описывающими её характеристики и положение в пространстве.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32" y="3297745"/>
            <a:ext cx="4765430" cy="1668793"/>
          </a:xfrm>
          <a:prstGeom prst="rect">
            <a:avLst/>
          </a:prstGeom>
        </p:spPr>
      </p:pic>
      <p:sp>
        <p:nvSpPr>
          <p:cNvPr id="54" name="Прямоугольник 53"/>
          <p:cNvSpPr/>
          <p:nvPr/>
        </p:nvSpPr>
        <p:spPr>
          <a:xfrm>
            <a:off x="4295932" y="5360254"/>
            <a:ext cx="7427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каждая особь будет обладать параметром «тип камеры», который будет содержать информацию о формате матрицы, её размере, разрешении камеры, фокусном расстоянии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объектива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дистанции распознавания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стоимости камеры.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1536"/>
            <a:ext cx="702644" cy="4256464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4" y="6466322"/>
            <a:ext cx="3306648" cy="4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ПРИСПОСОБЛЕННОСТИ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13107" y="1637946"/>
            <a:ext cx="550047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09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решения задачи расстановки камер выделим такие параметры как площадь обзора камеры и её стоимость. Приспособленность будет определяться следующим выражением:</a:t>
            </a:r>
          </a:p>
          <a:p>
            <a:pPr indent="220980" algn="just"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3027" y="13198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590466"/>
              </p:ext>
            </p:extLst>
          </p:nvPr>
        </p:nvGraphicFramePr>
        <p:xfrm>
          <a:off x="8245002" y="3836202"/>
          <a:ext cx="14366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3" imgW="1371600" imgH="482400" progId="Equation.DSMT4">
                  <p:embed/>
                </p:oleObj>
              </mc:Choice>
              <mc:Fallback>
                <p:oleObj name="Equation" r:id="rId3" imgW="137160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002" y="3836202"/>
                        <a:ext cx="143668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529382"/>
              </p:ext>
            </p:extLst>
          </p:nvPr>
        </p:nvGraphicFramePr>
        <p:xfrm>
          <a:off x="6587182" y="5204067"/>
          <a:ext cx="340164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5" imgW="304560" imgH="241200" progId="Equation.DSMT4">
                  <p:embed/>
                </p:oleObj>
              </mc:Choice>
              <mc:Fallback>
                <p:oleObj name="Equation" r:id="rId5" imgW="304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82" y="5204067"/>
                        <a:ext cx="340164" cy="24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63034"/>
              </p:ext>
            </p:extLst>
          </p:nvPr>
        </p:nvGraphicFramePr>
        <p:xfrm>
          <a:off x="6587182" y="4682666"/>
          <a:ext cx="40798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82" y="4682666"/>
                        <a:ext cx="407987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6764320" y="5131844"/>
            <a:ext cx="2838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0980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Стоимость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764320" y="4612325"/>
            <a:ext cx="3507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098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обзора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3" y="2253669"/>
            <a:ext cx="5434286" cy="32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СЕЛЕКЦИЯ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9" y="1801733"/>
            <a:ext cx="3790950" cy="38290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477" y="1233623"/>
            <a:ext cx="6093093" cy="54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СКРЕЩИВАНИЕ И РАЗМНОЖЕНИЕ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Рисунок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43" y="1522768"/>
            <a:ext cx="4124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Рисунок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" y="3069071"/>
            <a:ext cx="50387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27570" y="1317524"/>
            <a:ext cx="6096000" cy="518911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098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отобранным особям попарно применим равномерное скрещивание. Равномерное скрещивание, иначе называемое монолитным или одностадийным, выполняется в соответствии со случайно выбранным эталоном, который указывает, какие гены должны наследоваться от первого родителя (остальные гены берутся от второго родителя). Допустим, что выбран эталон 010110111011, в котором 1 означает принятие гена на соответствующей позиции от первого родителя, а 0 – от второго родителя. Таким образом, сформируется первый потомок. Для второго потомка эталон необходимо считывать аналогично, причем 1 означает принятие гена на соответствующей позиции от второго родителя, а 0 – от первого родителя.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0980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Кроме того, при скрещивании с небольшой вероятностью может произойти мутация потомка, благодаря которой он получит набор генов отличный от родительских.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СХОДИМОСТИ АЛГОРИТМА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69076"/>
            <a:ext cx="11020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Поскольку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генетические алгоритмы являются универсальными, то можно проверить сходимость разработанного алгоритма на решении некоторых тестовых задач.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9302" y="5806531"/>
            <a:ext cx="6284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сходимости разработанного алгоритма путём нахождения корней для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Диофантовых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66" y="2042893"/>
            <a:ext cx="5640386" cy="357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434</Words>
  <Application>Microsoft Office PowerPoint</Application>
  <PresentationFormat>Широкоэкранный</PresentationFormat>
  <Paragraphs>69</Paragraphs>
  <Slides>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Shade Whiter</dc:creator>
  <cp:lastModifiedBy>Shade Whiter</cp:lastModifiedBy>
  <cp:revision>55</cp:revision>
  <dcterms:created xsi:type="dcterms:W3CDTF">2016-06-06T15:21:13Z</dcterms:created>
  <dcterms:modified xsi:type="dcterms:W3CDTF">2016-06-06T22:46:11Z</dcterms:modified>
</cp:coreProperties>
</file>