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8" r:id="rId3"/>
    <p:sldId id="264" r:id="rId4"/>
    <p:sldId id="265" r:id="rId5"/>
    <p:sldId id="269" r:id="rId6"/>
    <p:sldId id="270" r:id="rId7"/>
    <p:sldId id="276" r:id="rId8"/>
    <p:sldId id="271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2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3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6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4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4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3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392F-77D1-40B7-B1BB-F0AEAFF2FB48}" type="datetimeFigureOut">
              <a:rPr lang="ru-RU" smtClean="0"/>
              <a:t>22.07.2014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BC89-0900-4F5B-8694-0341F5E033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2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662189" y="2762973"/>
            <a:ext cx="11125199" cy="86541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3100" dirty="0" smtClean="0">
                <a:latin typeface="Bernard MT Condensed" panose="020508060609050204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3100" dirty="0" smtClean="0">
                <a:latin typeface="Bernard MT Condensed" panose="02050806060905020404" pitchFamily="18" charset="0"/>
                <a:cs typeface="Times New Roman" panose="02020603050405020304" pitchFamily="18" charset="0"/>
              </a:rPr>
            </a:br>
            <a:r>
              <a:rPr lang="uk-UA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 і аудит безпеки бездротової локальної мережі </a:t>
            </a:r>
            <a:r>
              <a:rPr lang="uk-UA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</a:t>
            </a: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52788" y="4393531"/>
            <a:ext cx="9144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 студент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ВБ-101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  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Прокопенко О. С.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каф ІБ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uk-UA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Потапов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М.В.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76789" y="2707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Одеський національний політехнічний університет</a:t>
            </a:r>
            <a:endParaRPr lang="ru-RU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інформаційної безпеки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інформаційної безпеки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6789" y="5989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Одеса – 2014 рік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11145" y="1971830"/>
            <a:ext cx="4027286" cy="791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uk-UA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робота бакалавра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192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359" y="305987"/>
            <a:ext cx="10744307" cy="6455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настройке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беспроводной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106904"/>
            <a:ext cx="11656193" cy="575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а</a:t>
            </a:r>
            <a:r>
              <a:rPr lang="ru-RU" dirty="0" smtClean="0"/>
              <a:t>) на </a:t>
            </a:r>
            <a:r>
              <a:rPr lang="ru-RU" dirty="0"/>
              <a:t>10-15 потенциальных беспроводных подключений пользователей – минимум одна </a:t>
            </a:r>
            <a:r>
              <a:rPr lang="ru-RU" dirty="0" smtClean="0"/>
              <a:t>ТД;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) на </a:t>
            </a:r>
            <a:r>
              <a:rPr lang="ru-RU" dirty="0"/>
              <a:t>блок помещений, ограниченный капитальными стенами, – минимум одна </a:t>
            </a:r>
            <a:r>
              <a:rPr lang="ru-RU" dirty="0" smtClean="0"/>
              <a:t>ТД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) предпочтительно кабельное соединение ТД между собой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г</a:t>
            </a:r>
            <a:r>
              <a:rPr lang="uk-UA" dirty="0" smtClean="0"/>
              <a:t>) </a:t>
            </a:r>
            <a:r>
              <a:rPr lang="uk-UA" dirty="0" err="1" smtClean="0"/>
              <a:t>учёт</a:t>
            </a:r>
            <a:r>
              <a:rPr lang="uk-UA" dirty="0" smtClean="0"/>
              <a:t> </a:t>
            </a:r>
            <a:r>
              <a:rPr lang="uk-UA" dirty="0" err="1" smtClean="0"/>
              <a:t>конфигурации</a:t>
            </a:r>
            <a:r>
              <a:rPr lang="uk-UA" dirty="0" smtClean="0"/>
              <a:t> </a:t>
            </a:r>
            <a:r>
              <a:rPr lang="uk-UA" dirty="0" err="1" smtClean="0"/>
              <a:t>здания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д) </a:t>
            </a:r>
            <a:r>
              <a:rPr lang="uk-UA" dirty="0" err="1" smtClean="0"/>
              <a:t>уменьшение</a:t>
            </a:r>
            <a:r>
              <a:rPr lang="uk-UA" dirty="0" smtClean="0"/>
              <a:t> </a:t>
            </a:r>
            <a:r>
              <a:rPr lang="uk-UA" dirty="0" err="1" smtClean="0"/>
              <a:t>мощности</a:t>
            </a:r>
            <a:r>
              <a:rPr lang="uk-UA" dirty="0" smtClean="0"/>
              <a:t> ТД при </a:t>
            </a:r>
            <a:r>
              <a:rPr lang="uk-UA" dirty="0" err="1" smtClean="0"/>
              <a:t>необходим</a:t>
            </a:r>
            <a:r>
              <a:rPr lang="uk-UA" dirty="0" err="1"/>
              <a:t>о</a:t>
            </a:r>
            <a:r>
              <a:rPr lang="uk-UA" dirty="0" err="1" smtClean="0"/>
              <a:t>сти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е) </a:t>
            </a:r>
            <a:r>
              <a:rPr lang="uk-UA" dirty="0"/>
              <a:t>р</a:t>
            </a:r>
            <a:r>
              <a:rPr lang="ru-RU" dirty="0" err="1" smtClean="0"/>
              <a:t>азделение</a:t>
            </a:r>
            <a:r>
              <a:rPr lang="ru-RU" dirty="0" smtClean="0"/>
              <a:t> клиентов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з) Каждой </a:t>
            </a:r>
            <a:r>
              <a:rPr lang="ru-RU" dirty="0"/>
              <a:t>из VLAN должен соответствовать диапазон IP-адресов не больший, чем одна IP-сеть класса «C» (до 254 IP-адресов).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90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дипломной работы было на примере рассмотрено проектирование беспроводной локальной сети кафедры с использованием специализированного программного обеспечения, рассмотрены виды угроз и структура безопасности, а так же предоставлены рекомендации для эффективной настройки беспроводной сети предприятия.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1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88" y="269280"/>
            <a:ext cx="6704012" cy="6578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Типы беспроводных сетей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0" y="1028600"/>
            <a:ext cx="7052270" cy="5829399"/>
          </a:xfrm>
        </p:spPr>
        <p:txBody>
          <a:bodyPr>
            <a:normAutofit/>
          </a:bodyPr>
          <a:lstStyle/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три типа беспроводных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сетей:</a:t>
            </a:r>
          </a:p>
          <a:p>
            <a:pPr algn="ctr"/>
            <a:endParaRPr lang="ru-RU" sz="2000" dirty="0" smtClean="0">
              <a:latin typeface="Buxton Sketch" panose="03080500000500000004" pitchFamily="66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WPAN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Personal Area Network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 10 м) — применяется для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 отдельных устройств между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(технология передачи данных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IEEE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802.15.1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WLAN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Local Area Network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(до 100 м)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беспроводная локальная сеть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аиболее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распространенным на сегодняшний день способом построения такой сети является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IEEE 802.11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WMAN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)(до 50 км) —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масштаба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802.16.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дипломной работе будет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рассматриваться беспроводная локальная сеть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WLAN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построенная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0" y="598091"/>
            <a:ext cx="5139729" cy="501437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7" y="5083616"/>
            <a:ext cx="701886" cy="329009"/>
          </a:xfrm>
          <a:prstGeom prst="rect">
            <a:avLst/>
          </a:prstGeom>
        </p:spPr>
      </p:pic>
      <p:pic>
        <p:nvPicPr>
          <p:cNvPr id="1028" name="Picture 4" descr="http://upload.wikimedia.org/wikipedia/commons/thumb/f/fc/BluetoothLogo.svg/733px-Bluetooth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22" y="2783260"/>
            <a:ext cx="944176" cy="24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3/32/11wifi.png/1920px-11wif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76" y="3943299"/>
            <a:ext cx="550068" cy="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57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80489" y="364719"/>
            <a:ext cx="9742885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Акт</a:t>
            </a:r>
            <a:r>
              <a:rPr lang="uk-UA" dirty="0"/>
              <a:t>у</a:t>
            </a:r>
            <a:r>
              <a:rPr lang="ru-RU" dirty="0" err="1" smtClean="0"/>
              <a:t>альность</a:t>
            </a:r>
            <a:r>
              <a:rPr lang="ru-RU" dirty="0" smtClean="0"/>
              <a:t> работы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32874" y="1873752"/>
            <a:ext cx="11859126" cy="498424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Распространенность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сетей.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Сколько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найти Ваш смартфон или ноутбук прямо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аудитории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Проблем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ы, которые возникают при работе с беспроводными сетями.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предсказания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радиоволн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негативно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влияющих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стабильную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Вопросы, освещенные в работе.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последовательное проектирование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беспроводной локальной сети кафедры,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видов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рисков и структуры безопасности, а так же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 для эффективной настройки беспроводных сетей.</a:t>
            </a: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726430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93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27" y="1533524"/>
            <a:ext cx="7805911" cy="49190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51547" y="512770"/>
            <a:ext cx="10161931" cy="8361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AirMagnet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27" y="1558238"/>
            <a:ext cx="7805911" cy="507895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27" y="1585362"/>
            <a:ext cx="8426209" cy="5090925"/>
          </a:xfrm>
        </p:spPr>
      </p:pic>
      <p:pic>
        <p:nvPicPr>
          <p:cNvPr id="8" name="Объект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6" y="1585361"/>
            <a:ext cx="11588895" cy="509092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608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7203" y="374821"/>
            <a:ext cx="10745154" cy="102561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dirty="0"/>
              <a:t>Подключение дополнительной точки доступа в режиме повторителя.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66937" y="1824681"/>
            <a:ext cx="5318317" cy="49221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Обеспечение нахождения устройства в той же сети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Перенаправление DHCP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Тип подключения «репитер-мост»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SSID;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ыбор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 шифрования и пароль.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28" y="2113005"/>
            <a:ext cx="6287065" cy="37029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536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86" y="2226406"/>
            <a:ext cx="9889659" cy="3016293"/>
          </a:xfrm>
          <a:prstGeom prst="rect">
            <a:avLst/>
          </a:prstGeom>
        </p:spPr>
      </p:pic>
      <p:pic>
        <p:nvPicPr>
          <p:cNvPr id="6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69" y="2205393"/>
            <a:ext cx="9862494" cy="306865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016" y="465320"/>
            <a:ext cx="10256108" cy="67138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dirty="0"/>
              <a:t>Проверка зоны покрытия </a:t>
            </a:r>
            <a:r>
              <a:rPr lang="uk-UA" dirty="0" err="1" smtClean="0"/>
              <a:t>двух</a:t>
            </a:r>
            <a:r>
              <a:rPr lang="ru-RU" dirty="0" smtClean="0"/>
              <a:t> </a:t>
            </a:r>
            <a:r>
              <a:rPr lang="ru-RU" dirty="0"/>
              <a:t>ТД </a:t>
            </a:r>
            <a:r>
              <a:rPr lang="ru-RU" dirty="0" err="1"/>
              <a:t>Wi-Fi</a:t>
            </a:r>
            <a:r>
              <a:rPr lang="ru-RU" dirty="0"/>
              <a:t> для кафедры ИБ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1600" y="1282701"/>
            <a:ext cx="12090400" cy="65171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Проведем проверку покрытия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бесплатной программы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HeatMapper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60" y="2176415"/>
            <a:ext cx="9862494" cy="311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7699" y="5276333"/>
            <a:ext cx="108299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MS Minngs"/>
                <a:cs typeface="Times New Roman" panose="02020603050405020304" pitchFamily="18" charset="0"/>
              </a:rPr>
              <a:t>	Опираясь на полученные данные, можно с уверенностью сказать, что можно значительно расширить беспроводную сеть за небольшие деньги (рыночная цена </a:t>
            </a:r>
            <a:r>
              <a:rPr lang="en-US" dirty="0" err="1">
                <a:latin typeface="Times New Roman" panose="02020603050405020304" pitchFamily="18" charset="0"/>
                <a:ea typeface="MS Minngs"/>
                <a:cs typeface="Times New Roman" panose="02020603050405020304" pitchFamily="18" charset="0"/>
              </a:rPr>
              <a:t>Dir</a:t>
            </a:r>
            <a:r>
              <a:rPr lang="ru-RU" dirty="0">
                <a:latin typeface="Times New Roman" panose="02020603050405020304" pitchFamily="18" charset="0"/>
                <a:ea typeface="MS Minngs"/>
                <a:cs typeface="Times New Roman" panose="02020603050405020304" pitchFamily="18" charset="0"/>
              </a:rPr>
              <a:t>-300 на сегодняшний день находится в диапазоне от 15 до 20 долларов).</a:t>
            </a:r>
            <a:endParaRPr lang="ru-RU" dirty="0">
              <a:effectLst/>
              <a:latin typeface="Times New Roman" panose="02020603050405020304" pitchFamily="18" charset="0"/>
              <a:ea typeface="MS Minngs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742906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3017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10515599" cy="58900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программное обеспечение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1559719"/>
            <a:ext cx="5267630" cy="38115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lphaLcParenR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сети,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подключенн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 startAt="2"/>
            </a:pP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 сигнала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 сигнала в конкретный момент времени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Колебание силы сигнала со временем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dirty="0" smtClean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41" y="1364783"/>
            <a:ext cx="3019618" cy="531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365105"/>
            <a:ext cx="3019619" cy="536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86" y="1364783"/>
            <a:ext cx="3019620" cy="5414374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78" y="1364783"/>
            <a:ext cx="3019618" cy="534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49" y="1364783"/>
            <a:ext cx="3036347" cy="539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47" y="1364783"/>
            <a:ext cx="3069806" cy="547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836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0234" cy="647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угроз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49" y="1359655"/>
            <a:ext cx="8797369" cy="53731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717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 err="1" smtClean="0"/>
              <a:t>Демонстрация</a:t>
            </a:r>
            <a:r>
              <a:rPr lang="uk-UA" dirty="0" smtClean="0"/>
              <a:t> </a:t>
            </a:r>
            <a:r>
              <a:rPr lang="uk-UA" dirty="0" err="1" smtClean="0"/>
              <a:t>уязвимости</a:t>
            </a:r>
            <a:r>
              <a:rPr lang="uk-UA" dirty="0" smtClean="0"/>
              <a:t> </a:t>
            </a:r>
            <a:r>
              <a:rPr lang="en-US" dirty="0" smtClean="0"/>
              <a:t>WEP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34" y="3470435"/>
            <a:ext cx="5639857" cy="31766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41" y="3464955"/>
            <a:ext cx="6241331" cy="31982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9141" y="2046387"/>
            <a:ext cx="545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1) C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бор </a:t>
            </a:r>
            <a:r>
              <a:rPr lang="uk-UA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пакетов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 </a:t>
            </a:r>
            <a:r>
              <a:rPr lang="uk-UA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CommView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9141" y="2641760"/>
            <a:ext cx="61169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Получение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пароля с </a:t>
            </a:r>
            <a:r>
              <a:rPr lang="uk-UA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Aircrack-ng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751144" y="0"/>
            <a:ext cx="5232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59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1373</TotalTime>
  <Words>255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Bernard MT Condensed</vt:lpstr>
      <vt:lpstr>Buxton Sketch</vt:lpstr>
      <vt:lpstr>Calibri</vt:lpstr>
      <vt:lpstr>Calibri Light</vt:lpstr>
      <vt:lpstr>MS Minngs</vt:lpstr>
      <vt:lpstr>Times New Roman</vt:lpstr>
      <vt:lpstr>Тема Office</vt:lpstr>
      <vt:lpstr>    Проектування структури і аудит безпеки бездротової локальної мережі кафедри</vt:lpstr>
      <vt:lpstr>Типы беспроводных сетей</vt:lpstr>
      <vt:lpstr>Актуальность работы</vt:lpstr>
      <vt:lpstr>Работа с AirMagnet Planner</vt:lpstr>
      <vt:lpstr>Подключение дополнительной точки доступа в режиме повторителя.</vt:lpstr>
      <vt:lpstr>Проверка зоны покрытия двух ТД Wi-Fi для кафедры ИБ</vt:lpstr>
      <vt:lpstr>Дополнительное программное обеспечение</vt:lpstr>
      <vt:lpstr>Виды угроз</vt:lpstr>
      <vt:lpstr>Демонстрация уязвимости WEP</vt:lpstr>
      <vt:lpstr>Рекомендации по настройке беспроводной сети предприятия</vt:lpstr>
      <vt:lpstr>Выводы: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робота бакалавра на тему: Проектування структури і аудит безпеки бездротової локальної мережі кафедри.</dc:title>
  <dc:creator>Shade Whiter</dc:creator>
  <cp:lastModifiedBy>Shade Whiter</cp:lastModifiedBy>
  <cp:revision>123</cp:revision>
  <dcterms:created xsi:type="dcterms:W3CDTF">2014-06-22T12:05:14Z</dcterms:created>
  <dcterms:modified xsi:type="dcterms:W3CDTF">2014-07-22T09:51:18Z</dcterms:modified>
</cp:coreProperties>
</file>