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  <a:srgbClr val="DCE4E7"/>
    <a:srgbClr val="4E6273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69E8-9AF9-4025-9C36-EE12F7B6B89A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6A-DD70-4FC0-A22A-0864A233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4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9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6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2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5B6A-DD70-4FC0-A22A-0864A2339DC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9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D974-4806-46BF-A71F-72139FA8AD11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6246-21FF-4520-9C8E-C0D9CBDB0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6790" y="3212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Одеський національний політехнічний університет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Інститут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радіоелектроніки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телекомунікацій</a:t>
            </a:r>
          </a:p>
          <a:p>
            <a:pPr algn="ctr" fontAlgn="base"/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інформаційної безпеки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ru-RU" sz="2000" dirty="0" smtClean="0"/>
              <a:t/>
            </a:r>
            <a:br>
              <a:rPr lang="ru-RU" sz="2000" dirty="0" smtClean="0"/>
            </a:b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790" y="1917962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робота магістра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893" y="2441692"/>
            <a:ext cx="11020926" cy="1015663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РОЗМІЩЕННЯ ЗАСОБІВ ТЕХНІЧНОГО ЗАХИСТУ ІНФОРМАЦІЇ НА ОСНОВІ ГЕНЕТИЧНИХ АЛГОРИТМІВ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6299" y="4258778"/>
            <a:ext cx="91440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 студент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Р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Б-101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Прокопенко О.С.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alt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ІБ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uk-UA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Яковенко О.О.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Одеса – 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СХОДИМОСТИ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69076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универсальной функцией для проверки любого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оптимизации. Она имеет вид: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63706" y="20428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9947" y="2651224"/>
            <a:ext cx="688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3378" y="2455786"/>
            <a:ext cx="1093945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lang="en-US" alt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находятся в диапазоне (-5,12;5,12), 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для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проверки сходимости алгоритма необходимо найти минимум, который достигается в точке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(0;0).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Зададимся n = 10 и количеством поколений 1000,</a:t>
            </a:r>
            <a:r>
              <a:rPr kumimoji="0" lang="uk-UA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запустим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программу для расчетов.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44" y="3703740"/>
            <a:ext cx="512826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477773" y="1822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88780"/>
              </p:ext>
            </p:extLst>
          </p:nvPr>
        </p:nvGraphicFramePr>
        <p:xfrm>
          <a:off x="5383213" y="1784350"/>
          <a:ext cx="110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4" imgW="1104840" imgH="533160" progId="Equation.DSMT4">
                  <p:embed/>
                </p:oleObj>
              </mc:Choice>
              <mc:Fallback>
                <p:oleObj name="Equation" r:id="rId4" imgW="11048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1784350"/>
                        <a:ext cx="1104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98" y="3703740"/>
            <a:ext cx="526034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9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КАМЕР</a:t>
            </a:r>
          </a:p>
          <a:p>
            <a:pPr algn="ctr"/>
            <a:endParaRPr lang="en-US" sz="1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616587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9109"/>
            <a:ext cx="6058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угла обзора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производится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формуле: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5751" y="1353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822"/>
              </p:ext>
            </p:extLst>
          </p:nvPr>
        </p:nvGraphicFramePr>
        <p:xfrm>
          <a:off x="5525761" y="1693462"/>
          <a:ext cx="1606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3" imgW="1600200" imgH="583920" progId="Equation.DSMT4">
                  <p:embed/>
                </p:oleObj>
              </mc:Choice>
              <mc:Fallback>
                <p:oleObj name="Equation" r:id="rId3" imgW="1600200" imgH="583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761" y="1693462"/>
                        <a:ext cx="1606550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01297" y="383990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2644" y="6165875"/>
            <a:ext cx="9203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Дистанция распознавания бралась из описания технических характеристик камер.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11578"/>
              </p:ext>
            </p:extLst>
          </p:nvPr>
        </p:nvGraphicFramePr>
        <p:xfrm>
          <a:off x="5373688" y="4024549"/>
          <a:ext cx="187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5" imgW="1866600" imgH="482400" progId="Equation.DSMT4">
                  <p:embed/>
                </p:oleObj>
              </mc:Choice>
              <mc:Fallback>
                <p:oleObj name="Equation" r:id="rId5" imgW="1866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4024549"/>
                        <a:ext cx="187325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07306" y="3549517"/>
            <a:ext cx="5677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мёртвых зон» производится по формуле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2644" y="2121947"/>
            <a:ext cx="72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147029" y="2119503"/>
                <a:ext cx="4104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29" y="2119503"/>
                <a:ext cx="41043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1436691" y="2134892"/>
            <a:ext cx="247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обзора камеры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69374" y="2525338"/>
                <a:ext cx="3902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74" y="2525338"/>
                <a:ext cx="39029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1436691" y="2543897"/>
            <a:ext cx="28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матрицы камеры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1178447" y="2923453"/>
                <a:ext cx="397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447" y="2923453"/>
                <a:ext cx="39735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1436691" y="2948910"/>
            <a:ext cx="261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177081" y="439358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532934" y="4378246"/>
            <a:ext cx="284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«мёртвой зоны»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1120898" y="5147266"/>
                <a:ext cx="4120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98" y="5147266"/>
                <a:ext cx="412036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1465578" y="5142741"/>
            <a:ext cx="5627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 между оптической осью камеры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02644" y="4374049"/>
            <a:ext cx="72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1146679" y="4761273"/>
                <a:ext cx="389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sz="2000" i="1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79" y="4761273"/>
                <a:ext cx="389402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1483129" y="4773306"/>
            <a:ext cx="446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высота, на которой установлена камера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126041" y="5534490"/>
                <a:ext cx="5062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41" y="5534490"/>
                <a:ext cx="5062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1485701" y="5532259"/>
            <a:ext cx="5646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угол обзора камеры в вертикальной плоскости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делом необходимо загрузим план помещения в программу: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11" y="1784167"/>
            <a:ext cx="7398792" cy="48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обозначим на плане помещения стены, двери и окна: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22" y="1784167"/>
            <a:ext cx="7252682" cy="47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Зададим расстояние между двумя точками на плане чтобы определить масштаб и укажем высоту: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59" y="1784167"/>
            <a:ext cx="7386997" cy="48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ПРОГРАММОЙ РАССТАНОВКИ КАМЕР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93601"/>
            <a:ext cx="11020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результаты работы программы: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58" y="1784167"/>
            <a:ext cx="5602524" cy="49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25683" y="1014252"/>
            <a:ext cx="679788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областях человеческой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необходимо принятие решений в сложных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распространение получили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СППР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безопасности персональных данных,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о безопасности программного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безопасности телемедицинских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sellora.com/files/Brain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03146"/>
            <a:ext cx="3981499" cy="497687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МЕТОДОВ ПОСТРОЕНИЯ СИСТЕМЫ ПРИНЯТИЯ РЕШЕНИЙ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2644" y="1121789"/>
            <a:ext cx="5407948" cy="28503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Рассуждения на основе прецедентов</a:t>
            </a: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1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митационное моделирование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1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огнитивное моделирование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4E67C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и системы с нечеткой логикой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7564" y="3738208"/>
            <a:ext cx="111460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Генетические алгоритмы применяются для решения сложных неформализованных задач, для которых не разработаны специальных методов. Они универсальны, имеют ряд преимуществ по сравнению с другими методами при больших размерах задач и отсутствии упорядоченности в исходных данных, хорошо работают при решении проблем оптимизации, просты и прозрачны в реализации.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habrastorage.org/files/cae/0f9/2ca/cae0f92ca08c4d7a9046ed5afde675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0" y="1332379"/>
            <a:ext cx="5936419" cy="21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ГЕНЕТИЧЕСКОГО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2784" y="2090129"/>
            <a:ext cx="540794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21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221861"/>
            <a:ext cx="2575664" cy="52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8974" y="1221861"/>
            <a:ext cx="80745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начальной популяции.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часто случайным,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 формируется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поколение, состоящее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хромосом.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Каждая из особей в популяции оценивается с использованием функции приспособленности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Tx/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приспособленные особи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последующего размножения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мутации.</a:t>
            </a:r>
          </a:p>
          <a:p>
            <a:pPr marL="457200" indent="-457200" algn="just"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Размножение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мутация.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отобранным особям попарно применяются генетические операторы «скрещивание» и, с некоторой вероятностью, «мутация», что приводит к получению новых решений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выполнен ли критерий остановки алгоритма.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подобного критерия может выступать нахождение глобального решения, а также исчерпывание числа поколений либо времени, отведенного на работу алгоритма.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2644" cy="6857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2575665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86633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НАЧАЛЬНОЙ ПОПУЛЯЦИИ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1094386"/>
            <a:ext cx="3306648" cy="537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95932" y="2748949"/>
            <a:ext cx="31407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параметры: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95932" y="1330317"/>
            <a:ext cx="7427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сформировать популяцию из некоторого количество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камер)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каждая особь должна обладать параметрами, описывающими её характеристики и положение в пространстве.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32" y="3297745"/>
            <a:ext cx="4765430" cy="1668793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4295932" y="5360254"/>
            <a:ext cx="7427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каждая особь будет обладать параметром «тип камеры», который будет содержать информацию о формате матрицы, её размере, разрешении камеры, фокусном расстоянии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объектива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дистанции распознавания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стоимости камеры.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1536"/>
            <a:ext cx="702644" cy="4256464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6466322"/>
            <a:ext cx="3306648" cy="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ПРИСПОСОБЛЕННОСТИ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13107" y="1637946"/>
            <a:ext cx="550047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решения задачи расстановки камер выделим такие параметры как площадь обзора камеры и её стоимость. Приспособленность будет определяться следующим выражением:</a:t>
            </a:r>
          </a:p>
          <a:p>
            <a:pPr indent="220980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3027" y="13198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90466"/>
              </p:ext>
            </p:extLst>
          </p:nvPr>
        </p:nvGraphicFramePr>
        <p:xfrm>
          <a:off x="8245002" y="3836202"/>
          <a:ext cx="1436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3" imgW="1371600" imgH="482400" progId="Equation.DSMT4">
                  <p:embed/>
                </p:oleObj>
              </mc:Choice>
              <mc:Fallback>
                <p:oleObj name="Equation" r:id="rId3" imgW="137160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002" y="3836202"/>
                        <a:ext cx="14366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29382"/>
              </p:ext>
            </p:extLst>
          </p:nvPr>
        </p:nvGraphicFramePr>
        <p:xfrm>
          <a:off x="6587182" y="5204067"/>
          <a:ext cx="340164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5" imgW="304560" imgH="241200" progId="Equation.DSMT4">
                  <p:embed/>
                </p:oleObj>
              </mc:Choice>
              <mc:Fallback>
                <p:oleObj name="Equation" r:id="rId5" imgW="304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5204067"/>
                        <a:ext cx="340164" cy="24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63034"/>
              </p:ext>
            </p:extLst>
          </p:nvPr>
        </p:nvGraphicFramePr>
        <p:xfrm>
          <a:off x="6587182" y="4682666"/>
          <a:ext cx="4079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82" y="4682666"/>
                        <a:ext cx="407987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6764320" y="5131844"/>
            <a:ext cx="2838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Стоимость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764320" y="4612325"/>
            <a:ext cx="3507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098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обзора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3" y="2253669"/>
            <a:ext cx="5434286" cy="32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9" y="1801733"/>
            <a:ext cx="3790950" cy="3829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77" y="1233623"/>
            <a:ext cx="6093093" cy="54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И РАЗМНОЖЕНИЕ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43" y="1522768"/>
            <a:ext cx="4124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" y="3069071"/>
            <a:ext cx="5038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27570" y="1317524"/>
            <a:ext cx="6096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отобранным особям попарно применим равномерное скрещивание. Равномерное скрещивание, иначе называемое монолитным или одностадийным, выполняется в соответствии со случайно выбранным эталоном, который указывает, какие гены должны наследоваться от первого родителя (остальные гены берутся от второго родителя). Допустим, что выбран эталон 010110111011, в котором 1 означает принятие гена на соответствующей позиции от первого родителя, а 0 – от второго родителя. Таким образом, сформируется первый потомок. Для второго потомка эталон необходимо считывать аналогично, причем 1 означает принятие гена на соответствующей позиции от второго родителя, а 0 – от первого родителя.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0980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того, при скрещивании с небольшой вероятностью может произойти мутация потомка, благодаря которой он получит набор генов отличный от родительских.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100000">
              <a:srgbClr val="DCE4E7">
                <a:lumMod val="9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2644" y="295259"/>
            <a:ext cx="11020926" cy="707886"/>
          </a:xfrm>
          <a:prstGeom prst="rect">
            <a:avLst/>
          </a:prstGeom>
          <a:solidFill>
            <a:srgbClr val="4E67C8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>
            <a:spAutoFit/>
          </a:bodyPr>
          <a:lstStyle/>
          <a:p>
            <a:pPr algn="ctr"/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000" b="1" spc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СХОДИМОСТИ АЛГОРИТМА</a:t>
            </a:r>
            <a:endParaRPr lang="en-US" sz="2000" b="1" spc="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36758" y="59604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2644" y="1169076"/>
            <a:ext cx="11020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генетические алгоритмы являются универсальными, то можно проверить сходимость разработанного алгоритма на решении некоторых тестовых задач.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302" y="5806531"/>
            <a:ext cx="6284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сходимости разработанного алгоритма путём нахождения корней для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Диофантовых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6" y="2042893"/>
            <a:ext cx="5640386" cy="357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544</Words>
  <Application>Microsoft Office PowerPoint</Application>
  <PresentationFormat>Широкоэкранный</PresentationFormat>
  <Paragraphs>120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inherit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Shade Whiter</dc:creator>
  <cp:lastModifiedBy>Shade Whiter</cp:lastModifiedBy>
  <cp:revision>103</cp:revision>
  <dcterms:created xsi:type="dcterms:W3CDTF">2016-06-06T15:21:13Z</dcterms:created>
  <dcterms:modified xsi:type="dcterms:W3CDTF">2016-06-09T23:37:27Z</dcterms:modified>
</cp:coreProperties>
</file>