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906000" type="A4"/>
  <p:notesSz cx="6797675" cy="9926638"/>
  <p:defaultTextStyle>
    <a:defPPr>
      <a:defRPr lang="ko-KR"/>
    </a:defPPr>
    <a:lvl1pPr marL="0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666" y="-48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8" y="529699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7" y="529699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4407"/>
            <a:ext cx="2256235" cy="167851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468C-B1CE-4C67-8465-EC8AB722B92C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12860"/>
              </p:ext>
            </p:extLst>
          </p:nvPr>
        </p:nvGraphicFramePr>
        <p:xfrm>
          <a:off x="116628" y="56456"/>
          <a:ext cx="6660690" cy="979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7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-93723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1800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1900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2000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122" y="687031"/>
            <a:ext cx="80359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최초의 백과사전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(1751)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2816" y="696061"/>
            <a:ext cx="1026408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미국 독립선언 </a:t>
            </a:r>
            <a:r>
              <a:rPr lang="en-US" altLang="ko-KR" sz="800" dirty="0" smtClean="0"/>
              <a:t>(1778)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848" y="848461"/>
            <a:ext cx="886947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프랑스혁명 </a:t>
            </a:r>
            <a:r>
              <a:rPr lang="en-US" altLang="ko-KR" sz="800" dirty="0" smtClean="0"/>
              <a:t>(1789)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6096" y="1064568"/>
            <a:ext cx="1774792" cy="54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임마누엘 칸트 </a:t>
            </a:r>
            <a:r>
              <a:rPr lang="en-US" altLang="ko-KR" sz="800" dirty="0" smtClean="0"/>
              <a:t>(1724~1804)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합리주의와  경험주의의 체계적 종합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개인의 양심에 바탕을 둔 윤리학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93304" y="2288704"/>
            <a:ext cx="194766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              괴테 </a:t>
            </a:r>
            <a:r>
              <a:rPr lang="en-US" altLang="ko-KR" sz="800" dirty="0" smtClean="0"/>
              <a:t>(1749~1832)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            낭만주의자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천재적인 개인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20193" y="1919392"/>
            <a:ext cx="1439087" cy="538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장 </a:t>
            </a:r>
            <a:r>
              <a:rPr lang="ko-KR" altLang="en-US" sz="800" b="1" dirty="0" err="1" smtClean="0"/>
              <a:t>자크</a:t>
            </a:r>
            <a:r>
              <a:rPr lang="ko-KR" altLang="en-US" sz="800" b="1" dirty="0" smtClean="0"/>
              <a:t> 루소 </a:t>
            </a:r>
            <a:r>
              <a:rPr lang="en-US" altLang="ko-KR" sz="800" dirty="0" smtClean="0"/>
              <a:t>(1712~1778)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낭만적 반동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보편의지</a:t>
            </a:r>
            <a:r>
              <a:rPr lang="en-US" altLang="ko-KR" sz="800" dirty="0" smtClean="0"/>
              <a:t>, </a:t>
            </a:r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사회계약론</a:t>
            </a:r>
            <a:r>
              <a:rPr lang="en-US" altLang="ko-KR" sz="800" dirty="0" smtClean="0"/>
              <a:t>』(1762)</a:t>
            </a:r>
          </a:p>
        </p:txBody>
      </p:sp>
      <p:sp>
        <p:nvSpPr>
          <p:cNvPr id="8" name="타원 7"/>
          <p:cNvSpPr/>
          <p:nvPr/>
        </p:nvSpPr>
        <p:spPr>
          <a:xfrm>
            <a:off x="1537362" y="2309024"/>
            <a:ext cx="72006" cy="72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6"/>
            <a:endCxn id="34" idx="2"/>
          </p:cNvCxnSpPr>
          <p:nvPr/>
        </p:nvCxnSpPr>
        <p:spPr>
          <a:xfrm flipV="1">
            <a:off x="1609368" y="971572"/>
            <a:ext cx="894954" cy="1373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56793" y="509409"/>
            <a:ext cx="10264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증기기관 발명 </a:t>
            </a:r>
            <a:r>
              <a:rPr lang="en-US" altLang="ko-KR" sz="800" dirty="0" smtClean="0"/>
              <a:t>(1768)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57113" y="509409"/>
            <a:ext cx="108571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전화기 발명 </a:t>
            </a:r>
            <a:r>
              <a:rPr lang="en-US" altLang="ko-KR" sz="800" dirty="0" smtClean="0"/>
              <a:t>(1876, </a:t>
            </a:r>
            <a:r>
              <a:rPr lang="ko-KR" altLang="en-US" sz="800" dirty="0" smtClean="0"/>
              <a:t>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611608" y="693683"/>
            <a:ext cx="923815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비행기 발명 </a:t>
            </a:r>
            <a:r>
              <a:rPr lang="en-US" altLang="ko-KR" sz="800" dirty="0" smtClean="0"/>
              <a:t>(1903)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83901" y="4520952"/>
            <a:ext cx="1953011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B050"/>
                </a:solidFill>
              </a:rPr>
              <a:t>고전주의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</a:p>
          <a:p>
            <a:pPr algn="r"/>
            <a:r>
              <a:rPr lang="en-US" altLang="ko-KR" sz="800" dirty="0" smtClean="0"/>
              <a:t>18</a:t>
            </a:r>
            <a:r>
              <a:rPr lang="ko-KR" altLang="en-US" sz="800" dirty="0" smtClean="0"/>
              <a:t>세기 중반</a:t>
            </a:r>
            <a:r>
              <a:rPr lang="en-US" altLang="ko-KR" sz="800" dirty="0" smtClean="0"/>
              <a:t>~19</a:t>
            </a:r>
            <a:r>
              <a:rPr lang="ko-KR" altLang="en-US" sz="800" dirty="0" smtClean="0"/>
              <a:t>세기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대중화</a:t>
            </a:r>
            <a:r>
              <a:rPr lang="en-US" altLang="ko-KR" sz="800" dirty="0">
                <a:solidFill>
                  <a:prstClr val="black"/>
                </a:solidFill>
              </a:rPr>
              <a:t>, </a:t>
            </a:r>
            <a:r>
              <a:rPr lang="ko-KR" altLang="en-US" sz="800" dirty="0">
                <a:solidFill>
                  <a:prstClr val="black"/>
                </a:solidFill>
              </a:rPr>
              <a:t>서민화</a:t>
            </a:r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96753" y="5097016"/>
            <a:ext cx="10892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모짜르트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(1756~1791)</a:t>
            </a:r>
          </a:p>
          <a:p>
            <a:r>
              <a:rPr lang="ko-KR" altLang="en-US" sz="700" b="0" dirty="0" err="1" smtClean="0"/>
              <a:t>피가로의</a:t>
            </a:r>
            <a:r>
              <a:rPr lang="ko-KR" altLang="en-US" sz="700" b="0" dirty="0" smtClean="0"/>
              <a:t> 결혼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(3</a:t>
            </a:r>
            <a:r>
              <a:rPr lang="ko-KR" altLang="en-US" sz="700" b="0" dirty="0" smtClean="0"/>
              <a:t>년 뒤 프랑스 혁명</a:t>
            </a:r>
            <a:r>
              <a:rPr lang="en-US" altLang="ko-KR" sz="700" b="0" dirty="0" smtClean="0"/>
              <a:t>), </a:t>
            </a:r>
          </a:p>
          <a:p>
            <a:r>
              <a:rPr lang="ko-KR" altLang="en-US" sz="700" b="0" dirty="0" smtClean="0"/>
              <a:t>마술피리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독일어</a:t>
            </a:r>
            <a:r>
              <a:rPr lang="en-US" altLang="ko-KR" sz="700" b="0" dirty="0" smtClean="0"/>
              <a:t>)</a:t>
            </a:r>
            <a:r>
              <a:rPr lang="ko-KR" altLang="en-US" sz="700" b="0" dirty="0" smtClean="0"/>
              <a:t> 외</a:t>
            </a:r>
            <a:endParaRPr lang="en-US" altLang="ko-KR" sz="700" b="0" dirty="0"/>
          </a:p>
        </p:txBody>
      </p:sp>
      <p:sp>
        <p:nvSpPr>
          <p:cNvPr id="63" name="타원 62"/>
          <p:cNvSpPr/>
          <p:nvPr/>
        </p:nvSpPr>
        <p:spPr>
          <a:xfrm>
            <a:off x="930470" y="1888626"/>
            <a:ext cx="1819977" cy="1092764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2936" y="509409"/>
            <a:ext cx="821223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사</a:t>
            </a:r>
            <a:r>
              <a:rPr lang="ko-KR" altLang="en-US" sz="800" b="1" dirty="0"/>
              <a:t>진</a:t>
            </a:r>
            <a:r>
              <a:rPr lang="ko-KR" altLang="en-US" sz="800" b="1" dirty="0" smtClean="0"/>
              <a:t> 발명 </a:t>
            </a:r>
            <a:r>
              <a:rPr lang="en-US" altLang="ko-KR" sz="800" dirty="0" smtClean="0"/>
              <a:t>(1826)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68" y="15050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니체 </a:t>
            </a:r>
            <a:r>
              <a:rPr lang="en-US" altLang="ko-KR" sz="800" dirty="0" smtClean="0"/>
              <a:t>(1844~1900)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실존주의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비극의 탄생</a:t>
            </a:r>
            <a:r>
              <a:rPr lang="en-US" altLang="ko-KR" sz="800" dirty="0"/>
              <a:t>』</a:t>
            </a:r>
            <a:endParaRPr lang="en-US" altLang="ko-KR" sz="8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83445" y="992560"/>
            <a:ext cx="183695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err="1" smtClean="0"/>
              <a:t>프로이</a:t>
            </a:r>
            <a:r>
              <a:rPr lang="ko-KR" altLang="en-US" sz="800" b="1" dirty="0" err="1"/>
              <a:t>드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(1856~1939)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정신분석의 창시자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705472" y="1136576"/>
            <a:ext cx="11416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마르크스 </a:t>
            </a:r>
            <a:r>
              <a:rPr lang="en-US" altLang="ko-KR" sz="800" dirty="0" smtClean="0"/>
              <a:t>(1818~1883)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사회주의 전개</a:t>
            </a:r>
            <a:endParaRPr lang="en-US" altLang="ko-KR" sz="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2985683" y="8382147"/>
            <a:ext cx="426843" cy="992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88640" y="3152801"/>
            <a:ext cx="548237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바로크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72680" y="1577091"/>
            <a:ext cx="13852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헤겔 </a:t>
            </a:r>
            <a:r>
              <a:rPr lang="en-US" altLang="ko-KR" sz="800" dirty="0" smtClean="0"/>
              <a:t>(1770~1831)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예술의 종언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물질 </a:t>
            </a:r>
            <a:r>
              <a:rPr lang="en-US" altLang="ko-KR" sz="800" dirty="0" smtClean="0"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ym typeface="Wingdings" panose="05000000000000000000" pitchFamily="2" charset="2"/>
              </a:rPr>
              <a:t>정신</a:t>
            </a:r>
            <a:endParaRPr lang="en-US" altLang="ko-KR" sz="8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5208570" y="9589961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음악사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36711" y="5837086"/>
            <a:ext cx="1667609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하이든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(1732~1809)</a:t>
            </a:r>
          </a:p>
          <a:p>
            <a:r>
              <a:rPr lang="ko-KR" altLang="en-US" b="0" dirty="0" smtClean="0"/>
              <a:t>교향곡의 아버지</a:t>
            </a:r>
            <a:endParaRPr lang="en-US" altLang="ko-KR" b="0" dirty="0" smtClean="0"/>
          </a:p>
          <a:p>
            <a:r>
              <a:rPr lang="ko-KR" altLang="en-US" sz="700" b="0" dirty="0"/>
              <a:t> </a:t>
            </a:r>
            <a:r>
              <a:rPr lang="ko-KR" altLang="en-US" sz="700" b="0" dirty="0" smtClean="0"/>
              <a:t>교향곡 곰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암탉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놀람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고별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촛불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91659" y="6341102"/>
            <a:ext cx="120788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베토벤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(1770~1827)</a:t>
            </a:r>
          </a:p>
          <a:p>
            <a:r>
              <a:rPr lang="ko-KR" altLang="en-US" sz="700" b="0" dirty="0" smtClean="0"/>
              <a:t>악성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음악의 성인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smtClean="0"/>
              <a:t>교향곡 영웅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운명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합창</a:t>
            </a:r>
            <a:endParaRPr lang="en-US" altLang="ko-KR" sz="700" b="0" dirty="0"/>
          </a:p>
        </p:txBody>
      </p:sp>
      <p:sp>
        <p:nvSpPr>
          <p:cNvPr id="64" name="TextBox 63"/>
          <p:cNvSpPr txBox="1"/>
          <p:nvPr/>
        </p:nvSpPr>
        <p:spPr>
          <a:xfrm>
            <a:off x="3084200" y="6464734"/>
            <a:ext cx="120788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브람</a:t>
            </a:r>
            <a:r>
              <a:rPr lang="ko-KR" altLang="en-US" dirty="0"/>
              <a:t>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(1833~1889)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 smtClean="0"/>
              <a:t>1</a:t>
            </a:r>
            <a:r>
              <a:rPr lang="ko-KR" altLang="en-US" sz="700" b="0" dirty="0" smtClean="0"/>
              <a:t>번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베토벤의 </a:t>
            </a:r>
            <a:r>
              <a:rPr lang="en-US" altLang="ko-KR" sz="700" b="0" dirty="0" smtClean="0"/>
              <a:t>10</a:t>
            </a:r>
            <a:r>
              <a:rPr lang="ko-KR" altLang="en-US" sz="700" b="0" dirty="0" smtClean="0"/>
              <a:t>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66" name="TextBox 65"/>
          <p:cNvSpPr txBox="1"/>
          <p:nvPr/>
        </p:nvSpPr>
        <p:spPr>
          <a:xfrm>
            <a:off x="2564904" y="8121392"/>
            <a:ext cx="10185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슈만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(1810~1856)</a:t>
            </a:r>
          </a:p>
          <a:p>
            <a:r>
              <a:rPr lang="ko-KR" altLang="en-US" sz="700" b="0" dirty="0" smtClean="0"/>
              <a:t>사육제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어린이 정경</a:t>
            </a:r>
            <a:endParaRPr lang="en-US" altLang="ko-KR" sz="7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756" y="8553440"/>
            <a:ext cx="81583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err="1" smtClean="0"/>
              <a:t>멘델스존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(1809~1847)</a:t>
            </a:r>
          </a:p>
          <a:p>
            <a:r>
              <a:rPr lang="ko-KR" altLang="en-US" sz="700" b="0" dirty="0" smtClean="0"/>
              <a:t>낭만파의 선구자</a:t>
            </a:r>
            <a:endParaRPr lang="en-US" altLang="ko-KR" sz="7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2221117" y="6917166"/>
            <a:ext cx="73983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슈베르트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(1797~1828)</a:t>
            </a:r>
          </a:p>
          <a:p>
            <a:r>
              <a:rPr lang="ko-KR" altLang="en-US" sz="700" b="0" dirty="0" smtClean="0"/>
              <a:t>가곡의 왕</a:t>
            </a:r>
            <a:endParaRPr lang="en-US" altLang="ko-KR" sz="700" b="0" dirty="0"/>
          </a:p>
        </p:txBody>
      </p:sp>
      <p:sp>
        <p:nvSpPr>
          <p:cNvPr id="73" name="TextBox 72"/>
          <p:cNvSpPr txBox="1"/>
          <p:nvPr/>
        </p:nvSpPr>
        <p:spPr>
          <a:xfrm>
            <a:off x="2660785" y="4376936"/>
            <a:ext cx="190529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베르디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(1813~1901), </a:t>
            </a:r>
            <a:r>
              <a:rPr lang="ko-KR" altLang="en-US" sz="700" b="0" dirty="0" smtClean="0"/>
              <a:t>오페라의 왕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국민작곡가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남성적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웅장하고 힘이 있음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애국심이 생기는 노래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나부코</a:t>
            </a:r>
            <a:r>
              <a:rPr lang="ko-KR" altLang="en-US" sz="700" b="0" dirty="0" smtClean="0"/>
              <a:t>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히브리노예들의 합창</a:t>
            </a:r>
            <a:r>
              <a:rPr lang="en-US" altLang="ko-KR" sz="700" b="0" dirty="0" smtClean="0"/>
              <a:t>,</a:t>
            </a:r>
            <a:r>
              <a:rPr lang="ko-KR" altLang="en-US" sz="700" b="0" dirty="0" smtClean="0"/>
              <a:t> 제 </a:t>
            </a:r>
            <a:r>
              <a:rPr lang="en-US" altLang="ko-KR" sz="700" b="0" dirty="0" smtClean="0"/>
              <a:t>2</a:t>
            </a:r>
            <a:r>
              <a:rPr lang="ko-KR" altLang="en-US" sz="700" b="0" dirty="0" smtClean="0"/>
              <a:t>의 국가</a:t>
            </a:r>
            <a:r>
              <a:rPr lang="en-US" altLang="ko-KR" sz="700" b="0" dirty="0" smtClean="0"/>
              <a:t>)</a:t>
            </a:r>
          </a:p>
          <a:p>
            <a:r>
              <a:rPr lang="ko-KR" altLang="en-US" sz="700" b="0" dirty="0" err="1" smtClean="0"/>
              <a:t>리골레토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여자의 마음</a:t>
            </a:r>
            <a:r>
              <a:rPr lang="en-US" altLang="ko-KR" sz="700" b="0" dirty="0" smtClean="0"/>
              <a:t>), </a:t>
            </a:r>
            <a:r>
              <a:rPr lang="ko-KR" altLang="en-US" sz="700" b="0" dirty="0" smtClean="0"/>
              <a:t>가면무도회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레퀴엠</a:t>
            </a:r>
            <a:endParaRPr lang="en-US" altLang="ko-KR" sz="700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-171400" y="3440832"/>
            <a:ext cx="1391013" cy="4751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바흐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(1685~1750)</a:t>
            </a:r>
          </a:p>
          <a:p>
            <a:r>
              <a:rPr lang="ko-KR" altLang="en-US" sz="700" b="0" dirty="0" smtClean="0"/>
              <a:t>서양 음악의 아버지</a:t>
            </a:r>
            <a:r>
              <a:rPr lang="en-US" altLang="ko-KR" sz="700" b="0" dirty="0" smtClean="0"/>
              <a:t>. </a:t>
            </a:r>
          </a:p>
          <a:p>
            <a:r>
              <a:rPr lang="ko-KR" altLang="en-US" sz="700" b="0" dirty="0" smtClean="0"/>
              <a:t>종교음악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구조적</a:t>
            </a:r>
            <a:r>
              <a:rPr lang="en-US" altLang="ko-KR" sz="700" b="0" dirty="0" smtClean="0"/>
              <a:t>,  </a:t>
            </a:r>
            <a:r>
              <a:rPr lang="ko-KR" altLang="en-US" sz="700" b="0" dirty="0" smtClean="0"/>
              <a:t>논리적</a:t>
            </a:r>
            <a:r>
              <a:rPr lang="en-US" altLang="ko-KR" sz="700" b="0" dirty="0" smtClean="0"/>
              <a:t>. </a:t>
            </a:r>
            <a:endParaRPr lang="en-US" altLang="ko-KR" sz="700" b="0" dirty="0"/>
          </a:p>
        </p:txBody>
      </p:sp>
      <p:sp>
        <p:nvSpPr>
          <p:cNvPr id="78" name="TextBox 77"/>
          <p:cNvSpPr txBox="1"/>
          <p:nvPr/>
        </p:nvSpPr>
        <p:spPr>
          <a:xfrm>
            <a:off x="2636912" y="5529104"/>
            <a:ext cx="151216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바그너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(1813~1883)</a:t>
            </a:r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니벨룽겐의</a:t>
            </a:r>
            <a:r>
              <a:rPr lang="ko-KR" altLang="en-US" sz="700" b="0" dirty="0" smtClean="0"/>
              <a:t> 반지 </a:t>
            </a:r>
            <a:r>
              <a:rPr lang="en-US" altLang="ko-KR" sz="700" b="0" dirty="0" smtClean="0"/>
              <a:t>(15</a:t>
            </a:r>
            <a:r>
              <a:rPr lang="ko-KR" altLang="en-US" sz="700" b="0" dirty="0" smtClean="0"/>
              <a:t>시간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9" name="TextBox 78"/>
          <p:cNvSpPr txBox="1"/>
          <p:nvPr/>
        </p:nvSpPr>
        <p:spPr>
          <a:xfrm>
            <a:off x="1821963" y="3440872"/>
            <a:ext cx="1391013" cy="4237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비제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(1838~1875)</a:t>
            </a:r>
          </a:p>
          <a:p>
            <a:r>
              <a:rPr lang="ko-KR" altLang="en-US" sz="700" b="0" dirty="0" err="1" smtClean="0"/>
              <a:t>카르멘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투우사의 노래</a:t>
            </a:r>
            <a:r>
              <a:rPr lang="en-US" altLang="ko-KR" sz="700" b="0" dirty="0" smtClean="0"/>
              <a:t>, </a:t>
            </a:r>
          </a:p>
          <a:p>
            <a:r>
              <a:rPr lang="ko-KR" altLang="en-US" sz="700" b="0" dirty="0" smtClean="0"/>
              <a:t>주체적</a:t>
            </a:r>
            <a:r>
              <a:rPr lang="en-US" altLang="ko-KR" sz="700" b="0" dirty="0" smtClean="0"/>
              <a:t>/</a:t>
            </a:r>
            <a:r>
              <a:rPr lang="ko-KR" altLang="en-US" sz="700" b="0" dirty="0" smtClean="0"/>
              <a:t>관능적 여 주인공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97859" y="5887594"/>
            <a:ext cx="90940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비발디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(1678~1741)</a:t>
            </a:r>
          </a:p>
          <a:p>
            <a:r>
              <a:rPr lang="ko-KR" altLang="en-US" sz="700" b="0" dirty="0" smtClean="0"/>
              <a:t>사계</a:t>
            </a:r>
            <a:endParaRPr lang="en-US" altLang="ko-KR" sz="7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188640" y="6321152"/>
            <a:ext cx="504056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b="0" smtClean="0">
                <a:solidFill>
                  <a:schemeClr val="tx1"/>
                </a:solidFill>
              </a:rPr>
              <a:t>이탈리아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171401" y="3936668"/>
            <a:ext cx="158417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/>
              <a:t>헨</a:t>
            </a:r>
            <a:r>
              <a:rPr lang="ko-KR" altLang="en-US" dirty="0" smtClean="0"/>
              <a:t>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(1685~1759)</a:t>
            </a:r>
          </a:p>
          <a:p>
            <a:r>
              <a:rPr lang="ko-KR" altLang="en-US" sz="700" b="0" dirty="0" smtClean="0"/>
              <a:t>감성적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오페라</a:t>
            </a:r>
            <a:r>
              <a:rPr lang="en-US" altLang="ko-KR" sz="700" b="0" dirty="0"/>
              <a:t>, </a:t>
            </a:r>
            <a:r>
              <a:rPr lang="ko-KR" altLang="en-US" sz="700" b="0" dirty="0" smtClean="0"/>
              <a:t>메시아</a:t>
            </a:r>
            <a:endParaRPr lang="en-US" altLang="ko-KR" sz="700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439147" y="434799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이탈리아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/>
              <a:t>오페라의 </a:t>
            </a:r>
            <a:r>
              <a:rPr lang="ko-KR" altLang="en-US" sz="700" dirty="0" smtClean="0"/>
              <a:t>나라</a:t>
            </a:r>
            <a:r>
              <a:rPr lang="en-US" altLang="ko-KR" sz="700" dirty="0" smtClean="0"/>
              <a:t>.</a:t>
            </a:r>
          </a:p>
          <a:p>
            <a:pPr algn="r">
              <a:lnSpc>
                <a:spcPts val="1200"/>
              </a:lnSpc>
            </a:pP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벨칸토</a:t>
            </a:r>
            <a:r>
              <a:rPr lang="ko-KR" altLang="en-US" sz="700" dirty="0" smtClean="0"/>
              <a:t> 창법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아름다운 노래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3573016" y="3656856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푸치니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(1858~1924)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비련의 사랑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라보엠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그대의 </a:t>
            </a:r>
            <a:r>
              <a:rPr lang="ko-KR" altLang="en-US" sz="700" b="0" dirty="0" err="1" smtClean="0"/>
              <a:t>찬손</a:t>
            </a:r>
            <a:r>
              <a:rPr lang="en-US" altLang="ko-KR" sz="700" b="0" dirty="0" smtClean="0"/>
              <a:t>), </a:t>
            </a:r>
            <a:endParaRPr lang="en-US" altLang="ko-KR" sz="700" b="0" dirty="0"/>
          </a:p>
          <a:p>
            <a:r>
              <a:rPr lang="ko-KR" altLang="en-US" sz="700" b="0" dirty="0" smtClean="0"/>
              <a:t>나비부인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토스카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err="1" smtClean="0"/>
              <a:t>치정극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0" name="TextBox 69"/>
          <p:cNvSpPr txBox="1"/>
          <p:nvPr/>
        </p:nvSpPr>
        <p:spPr>
          <a:xfrm>
            <a:off x="2617067" y="5276747"/>
            <a:ext cx="2036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독일 오페라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700" dirty="0" smtClean="0"/>
              <a:t>연극적 요소 강조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악극의 시작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1741387" y="3152800"/>
            <a:ext cx="261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프랑스 오페</a:t>
            </a:r>
            <a:r>
              <a:rPr lang="ko-KR" altLang="en-US" sz="800" b="1" dirty="0">
                <a:solidFill>
                  <a:srgbClr val="0066FF"/>
                </a:solidFill>
              </a:rPr>
              <a:t>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 smtClean="0"/>
              <a:t>화려한 볼거리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발레 등 무용적 요소 강조</a:t>
            </a:r>
            <a:endParaRPr lang="ko-KR" altLang="en-US" sz="7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546" y="4953000"/>
            <a:ext cx="1626239" cy="1923288"/>
          </a:xfrm>
          <a:prstGeom prst="roundRect">
            <a:avLst>
              <a:gd name="adj" fmla="val 19609"/>
            </a:avLst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-335174" y="3315098"/>
            <a:ext cx="1819977" cy="1092764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53136" y="6465208"/>
            <a:ext cx="1558688" cy="4519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쇼스타코비치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(1906~1975)</a:t>
            </a:r>
          </a:p>
          <a:p>
            <a:r>
              <a:rPr lang="ko-KR" altLang="en-US" sz="700" b="0" dirty="0" smtClean="0"/>
              <a:t>교향곡 레닌그라드</a:t>
            </a:r>
            <a:r>
              <a:rPr lang="en-US" altLang="ko-KR" sz="700" b="0" dirty="0" smtClean="0"/>
              <a:t>. 15</a:t>
            </a:r>
            <a:r>
              <a:rPr lang="ko-KR" altLang="en-US" sz="700" b="0" dirty="0" smtClean="0"/>
              <a:t>개 교향곡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 작곡</a:t>
            </a:r>
            <a:r>
              <a:rPr lang="en-US" altLang="ko-KR" sz="700" b="0" dirty="0" smtClean="0"/>
              <a:t>, 9</a:t>
            </a:r>
            <a:r>
              <a:rPr lang="ko-KR" altLang="en-US" sz="700" b="0" dirty="0" smtClean="0"/>
              <a:t>의 저주를 뛰어 넘음</a:t>
            </a:r>
            <a:endParaRPr lang="en-US" altLang="ko-KR" sz="700" b="0" dirty="0"/>
          </a:p>
        </p:txBody>
      </p:sp>
      <p:sp>
        <p:nvSpPr>
          <p:cNvPr id="87" name="TextBox 86"/>
          <p:cNvSpPr txBox="1"/>
          <p:nvPr/>
        </p:nvSpPr>
        <p:spPr>
          <a:xfrm>
            <a:off x="3263547" y="5894806"/>
            <a:ext cx="1389589" cy="4983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드보르작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(1841~1904)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/>
              <a:t>9</a:t>
            </a:r>
            <a:r>
              <a:rPr lang="ko-KR" altLang="en-US" sz="700" b="0" dirty="0" smtClean="0"/>
              <a:t>번 신세계로부터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err="1" smtClean="0"/>
              <a:t>죠스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OST</a:t>
            </a:r>
            <a:r>
              <a:rPr lang="ko-KR" altLang="en-US" sz="700" b="0" dirty="0" smtClean="0"/>
              <a:t>의 원곡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응원가로 많이 사용</a:t>
            </a:r>
            <a:endParaRPr lang="en-US" altLang="ko-KR" sz="700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789040" y="8126278"/>
            <a:ext cx="201622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시벨리우스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(1865~1957)</a:t>
            </a:r>
          </a:p>
          <a:p>
            <a:r>
              <a:rPr lang="ko-KR" altLang="en-US" sz="700" b="0" dirty="0" smtClean="0"/>
              <a:t>핀란드 최대의 작곡가</a:t>
            </a:r>
            <a:r>
              <a:rPr lang="en-US" altLang="ko-KR" sz="700" b="0" dirty="0" smtClean="0"/>
              <a:t>. </a:t>
            </a:r>
            <a:r>
              <a:rPr lang="ko-KR" altLang="en-US" sz="700" b="0" dirty="0" err="1" smtClean="0"/>
              <a:t>북유럽풍</a:t>
            </a:r>
            <a:endParaRPr lang="en-US" altLang="ko-KR" sz="700" b="0" dirty="0"/>
          </a:p>
        </p:txBody>
      </p:sp>
      <p:sp>
        <p:nvSpPr>
          <p:cNvPr id="92" name="TextBox 91"/>
          <p:cNvSpPr txBox="1"/>
          <p:nvPr/>
        </p:nvSpPr>
        <p:spPr>
          <a:xfrm>
            <a:off x="3231264" y="7112846"/>
            <a:ext cx="1207883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차이콥스키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(1840~1893)</a:t>
            </a:r>
          </a:p>
          <a:p>
            <a:r>
              <a:rPr lang="ko-KR" altLang="en-US" sz="700" b="0" dirty="0" smtClean="0"/>
              <a:t>비창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백조의호수</a:t>
            </a:r>
            <a:r>
              <a:rPr lang="en-US" altLang="ko-KR" sz="700" b="0" dirty="0" smtClean="0"/>
              <a:t>,</a:t>
            </a:r>
            <a:r>
              <a:rPr lang="ko-KR" altLang="en-US" sz="700" b="0" dirty="0" err="1" smtClean="0"/>
              <a:t>호두까기</a:t>
            </a:r>
            <a:r>
              <a:rPr lang="en-US" altLang="ko-KR" sz="700" b="0" dirty="0" smtClean="0"/>
              <a:t>...,</a:t>
            </a:r>
          </a:p>
          <a:p>
            <a:r>
              <a:rPr lang="ko-KR" altLang="en-US" sz="700" b="0" dirty="0" smtClean="0"/>
              <a:t>잠자는 </a:t>
            </a:r>
            <a:r>
              <a:rPr lang="ko-KR" altLang="en-US" sz="700" b="0" dirty="0" err="1" smtClean="0"/>
              <a:t>숲속의</a:t>
            </a:r>
            <a:r>
              <a:rPr lang="ko-KR" altLang="en-US" sz="700" b="0" dirty="0" smtClean="0"/>
              <a:t> 공주</a:t>
            </a:r>
            <a:endParaRPr lang="en-US" altLang="ko-KR" sz="700" b="0" dirty="0"/>
          </a:p>
        </p:txBody>
      </p:sp>
      <p:sp>
        <p:nvSpPr>
          <p:cNvPr id="93" name="TextBox 92"/>
          <p:cNvSpPr txBox="1"/>
          <p:nvPr/>
        </p:nvSpPr>
        <p:spPr>
          <a:xfrm>
            <a:off x="4157255" y="7689304"/>
            <a:ext cx="1755865" cy="350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스트라빈스키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(1882~1971)</a:t>
            </a:r>
          </a:p>
          <a:p>
            <a:r>
              <a:rPr lang="ko-KR" altLang="en-US" sz="700" b="0" dirty="0" err="1" smtClean="0"/>
              <a:t>발레음악</a:t>
            </a:r>
            <a:r>
              <a:rPr lang="en-US" altLang="ko-KR" sz="700" b="0" dirty="0" smtClean="0"/>
              <a:t>: </a:t>
            </a:r>
            <a:r>
              <a:rPr lang="ko-KR" altLang="en-US" sz="700" b="0" smtClean="0"/>
              <a:t>불새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봄의 제전</a:t>
            </a:r>
            <a:endParaRPr lang="en-US" altLang="ko-KR" sz="700" b="0" dirty="0"/>
          </a:p>
        </p:txBody>
      </p:sp>
      <p:sp>
        <p:nvSpPr>
          <p:cNvPr id="56" name="TextBox 55"/>
          <p:cNvSpPr txBox="1"/>
          <p:nvPr/>
        </p:nvSpPr>
        <p:spPr>
          <a:xfrm>
            <a:off x="2564904" y="7329304"/>
            <a:ext cx="8640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쇼팽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(1810~1849)</a:t>
            </a:r>
          </a:p>
          <a:p>
            <a:r>
              <a:rPr lang="ko-KR" altLang="en-US" sz="700" b="0" dirty="0" smtClean="0"/>
              <a:t>피아노의 시인</a:t>
            </a:r>
            <a:endParaRPr lang="en-US" altLang="ko-KR" sz="700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2606431" y="7719784"/>
            <a:ext cx="168565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리스트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(1811~1886)</a:t>
            </a:r>
          </a:p>
          <a:p>
            <a:r>
              <a:rPr lang="ko-KR" altLang="en-US" sz="700" b="0" dirty="0" smtClean="0"/>
              <a:t>피아노의 신</a:t>
            </a:r>
            <a:endParaRPr lang="en-US" altLang="ko-KR" sz="700" b="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60354" y="3152800"/>
            <a:ext cx="1862894" cy="6552728"/>
          </a:xfrm>
          <a:prstGeom prst="roundRect">
            <a:avLst>
              <a:gd name="adj" fmla="val 10310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95477" y="8985448"/>
            <a:ext cx="139660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(1825~1899)</a:t>
            </a:r>
          </a:p>
          <a:p>
            <a:r>
              <a:rPr lang="ko-KR" altLang="en-US" sz="700" b="0" dirty="0" smtClean="0"/>
              <a:t>왈츠의 왕</a:t>
            </a:r>
            <a:endParaRPr lang="en-US" altLang="ko-KR" sz="700" b="0" dirty="0"/>
          </a:p>
        </p:txBody>
      </p:sp>
      <p:sp>
        <p:nvSpPr>
          <p:cNvPr id="82" name="TextBox 81"/>
          <p:cNvSpPr txBox="1"/>
          <p:nvPr/>
        </p:nvSpPr>
        <p:spPr>
          <a:xfrm>
            <a:off x="2420889" y="9417536"/>
            <a:ext cx="100811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b="0" dirty="0" smtClean="0"/>
              <a:t>(1804~1849)</a:t>
            </a:r>
          </a:p>
          <a:p>
            <a:r>
              <a:rPr lang="ko-KR" altLang="en-US" sz="700" b="0" dirty="0" smtClean="0"/>
              <a:t>왈츠의 아버지</a:t>
            </a:r>
            <a:endParaRPr lang="en-US" altLang="ko-KR" sz="7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10685" y="7791538"/>
            <a:ext cx="183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08000" indent="-108000">
              <a:defRPr sz="1000"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베토벤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>
                <a:solidFill>
                  <a:schemeClr val="tx1"/>
                </a:solidFill>
              </a:rPr>
              <a:t>유서 이후 영웅 </a:t>
            </a:r>
            <a:r>
              <a:rPr lang="ko-KR" altLang="en-US" b="0" dirty="0" smtClean="0">
                <a:solidFill>
                  <a:schemeClr val="tx1"/>
                </a:solidFill>
              </a:rPr>
              <a:t>작곡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처음으로 작품에 자신의 번호를 붙임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음악만을 듣기 위한 연주회가 처음으로 시작됨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4013" y="7024765"/>
            <a:ext cx="1701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/>
            <a:r>
              <a:rPr lang="ko-KR" altLang="en-US" sz="1000" b="1" dirty="0" smtClean="0">
                <a:solidFill>
                  <a:srgbClr val="C00000"/>
                </a:solidFill>
              </a:rPr>
              <a:t>교향곡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함께 울린다는 뜻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오페라의 서곡에서 시작되었다는 것이 일반적임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719142" y="2864768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21792" y="2015912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5445" y="3998672"/>
            <a:ext cx="160703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로시니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(1792~1868)</a:t>
            </a:r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세비야의</a:t>
            </a:r>
            <a:r>
              <a:rPr lang="ko-KR" altLang="en-US" sz="700" b="0" dirty="0" smtClean="0"/>
              <a:t> 이발사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빌헬름 텔</a:t>
            </a:r>
            <a:endParaRPr lang="en-US" altLang="ko-KR" sz="7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3743888" y="8553440"/>
            <a:ext cx="151216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드뷔시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</a:t>
            </a:r>
            <a:r>
              <a:rPr lang="en-US" altLang="ko-KR" b="0" dirty="0" smtClean="0"/>
              <a:t>1862~1918)</a:t>
            </a:r>
            <a:endParaRPr lang="en-US" altLang="ko-KR" b="0" dirty="0" smtClean="0"/>
          </a:p>
          <a:p>
            <a:r>
              <a:rPr lang="ko-KR" altLang="en-US" sz="700" b="0" dirty="0" smtClean="0"/>
              <a:t>인상파 음악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달빛</a:t>
            </a:r>
            <a:endParaRPr lang="en-US" altLang="ko-KR" sz="700" b="0" dirty="0"/>
          </a:p>
        </p:txBody>
      </p:sp>
    </p:spTree>
    <p:extLst>
      <p:ext uri="{BB962C8B-B14F-4D97-AF65-F5344CB8AC3E}">
        <p14:creationId xmlns:p14="http://schemas.microsoft.com/office/powerpoint/2010/main" val="3911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515</Words>
  <Application>Microsoft Office PowerPoint</Application>
  <PresentationFormat>A4 용지(210x297mm)</PresentationFormat>
  <Paragraphs>118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신명근(SHIN MYUNG KEUN)/ICT혁신팀/SK</cp:lastModifiedBy>
  <cp:revision>128</cp:revision>
  <cp:lastPrinted>2020-03-26T21:25:24Z</cp:lastPrinted>
  <dcterms:created xsi:type="dcterms:W3CDTF">2018-12-26T01:23:39Z</dcterms:created>
  <dcterms:modified xsi:type="dcterms:W3CDTF">2020-12-04T02:39:14Z</dcterms:modified>
</cp:coreProperties>
</file>