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6858000" cy="9906000" type="A4"/>
  <p:notesSz cx="6797675" cy="9926638"/>
  <p:defaultTextStyle>
    <a:defPPr>
      <a:defRPr lang="ko-KR"/>
    </a:defPPr>
    <a:lvl1pPr marL="0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051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8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8" y="529699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7" y="529699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2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4407"/>
            <a:ext cx="2256235" cy="167851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4"/>
            <a:ext cx="6172200" cy="6537502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468C-B1CE-4C67-8465-EC8AB722B92C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92847"/>
              </p:ext>
            </p:extLst>
          </p:nvPr>
        </p:nvGraphicFramePr>
        <p:xfrm>
          <a:off x="116628" y="56456"/>
          <a:ext cx="6660690" cy="979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94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2957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1400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285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1500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1425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1600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57022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1837012" y="560512"/>
            <a:ext cx="70099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미주대륙 당도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(1492)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01476" y="4664968"/>
            <a:ext cx="191555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미켈란젤로 </a:t>
            </a:r>
            <a:r>
              <a:rPr lang="en-US" altLang="ko-KR" b="0" dirty="0" smtClean="0"/>
              <a:t>(</a:t>
            </a:r>
            <a:r>
              <a:rPr lang="en-US" altLang="ko-KR" b="0" dirty="0"/>
              <a:t>1475~1564)</a:t>
            </a:r>
          </a:p>
          <a:p>
            <a:r>
              <a:rPr lang="ko-KR" altLang="en-US" b="0" dirty="0" err="1" smtClean="0"/>
              <a:t>피에타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시스타나</a:t>
            </a:r>
            <a:r>
              <a:rPr lang="ko-KR" altLang="en-US" b="0" dirty="0" smtClean="0"/>
              <a:t> </a:t>
            </a:r>
            <a:r>
              <a:rPr lang="ko-KR" altLang="en-US" b="0" dirty="0"/>
              <a:t>성당 </a:t>
            </a:r>
            <a:r>
              <a:rPr lang="ko-KR" altLang="en-US" b="0" dirty="0" smtClean="0"/>
              <a:t>천장화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다비드상</a:t>
            </a:r>
            <a:endParaRPr lang="en-US" altLang="ko-KR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2033153" y="5076736"/>
            <a:ext cx="7261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/>
              <a:t>라파엘로</a:t>
            </a:r>
            <a:endParaRPr lang="en-US" altLang="ko-KR" dirty="0"/>
          </a:p>
          <a:p>
            <a:r>
              <a:rPr lang="ko-KR" altLang="en-US" b="0" dirty="0" smtClean="0"/>
              <a:t>아테네학당</a:t>
            </a:r>
            <a:endParaRPr lang="en-US" altLang="ko-KR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1340769" y="4274488"/>
            <a:ext cx="14184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레오나르도 다빈치 </a:t>
            </a:r>
            <a:r>
              <a:rPr lang="en-US" altLang="ko-KR" b="0" dirty="0" smtClean="0"/>
              <a:t>(</a:t>
            </a:r>
            <a:r>
              <a:rPr lang="en-US" altLang="ko-KR" b="0" dirty="0"/>
              <a:t>1452~1519)</a:t>
            </a:r>
          </a:p>
          <a:p>
            <a:r>
              <a:rPr lang="ko-KR" altLang="en-US" b="0" dirty="0" err="1"/>
              <a:t>최우의</a:t>
            </a:r>
            <a:r>
              <a:rPr lang="ko-KR" altLang="en-US" b="0" dirty="0"/>
              <a:t> </a:t>
            </a:r>
            <a:r>
              <a:rPr lang="ko-KR" altLang="en-US" b="0" dirty="0" smtClean="0"/>
              <a:t>만찬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모나리자</a:t>
            </a:r>
            <a:endParaRPr lang="en-US" altLang="ko-KR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4706239" y="4428624"/>
            <a:ext cx="131504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렘브란트 </a:t>
            </a:r>
            <a:r>
              <a:rPr lang="en-US" altLang="ko-KR" b="0" dirty="0" smtClean="0"/>
              <a:t>(1606~1669)</a:t>
            </a:r>
            <a:endParaRPr lang="en-US" altLang="ko-KR" b="0" dirty="0"/>
          </a:p>
          <a:p>
            <a:r>
              <a:rPr lang="ko-KR" altLang="en-US" b="0" dirty="0" smtClean="0"/>
              <a:t>자화상</a:t>
            </a:r>
            <a:r>
              <a:rPr lang="en-US" altLang="ko-KR" b="0" dirty="0" smtClean="0"/>
              <a:t>,</a:t>
            </a:r>
            <a:endParaRPr lang="en-US" altLang="ko-KR" b="0" dirty="0"/>
          </a:p>
        </p:txBody>
      </p:sp>
      <p:sp>
        <p:nvSpPr>
          <p:cNvPr id="49" name="TextBox 48"/>
          <p:cNvSpPr txBox="1"/>
          <p:nvPr/>
        </p:nvSpPr>
        <p:spPr>
          <a:xfrm>
            <a:off x="3931188" y="4428624"/>
            <a:ext cx="83429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카라바</a:t>
            </a:r>
            <a:r>
              <a:rPr lang="ko-KR" altLang="en-US" dirty="0" err="1"/>
              <a:t>조</a:t>
            </a:r>
            <a:endParaRPr lang="en-US" altLang="ko-KR" dirty="0"/>
          </a:p>
          <a:p>
            <a:r>
              <a:rPr lang="en-US" altLang="ko-KR" b="0" dirty="0"/>
              <a:t>(</a:t>
            </a:r>
            <a:r>
              <a:rPr lang="en-US" altLang="ko-KR" b="0" dirty="0" smtClean="0"/>
              <a:t>1571~1610)</a:t>
            </a:r>
            <a:endParaRPr lang="en-US" altLang="ko-KR" b="0" dirty="0"/>
          </a:p>
        </p:txBody>
      </p:sp>
      <p:sp>
        <p:nvSpPr>
          <p:cNvPr id="50" name="TextBox 49"/>
          <p:cNvSpPr txBox="1"/>
          <p:nvPr/>
        </p:nvSpPr>
        <p:spPr>
          <a:xfrm>
            <a:off x="4448601" y="4840352"/>
            <a:ext cx="186071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베르니니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(1598~1680)</a:t>
            </a:r>
          </a:p>
          <a:p>
            <a:r>
              <a:rPr lang="ko-KR" altLang="en-US" b="0" dirty="0" smtClean="0"/>
              <a:t>성 베드로 성당</a:t>
            </a:r>
            <a:endParaRPr lang="en-US" altLang="ko-KR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5013176" y="560512"/>
            <a:ext cx="105205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800" b="1" dirty="0" smtClean="0"/>
              <a:t>30</a:t>
            </a:r>
            <a:r>
              <a:rPr lang="ko-KR" altLang="en-US" sz="800" b="1" dirty="0" smtClean="0"/>
              <a:t>년 전쟁 </a:t>
            </a:r>
            <a:r>
              <a:rPr lang="en-US" altLang="ko-KR" sz="800" dirty="0" smtClean="0"/>
              <a:t>(1618~48)</a:t>
            </a:r>
          </a:p>
          <a:p>
            <a:pPr algn="ctr"/>
            <a:r>
              <a:rPr lang="ko-KR" altLang="en-US" sz="800" dirty="0" smtClean="0"/>
              <a:t>신교 </a:t>
            </a:r>
            <a:r>
              <a:rPr lang="en-US" altLang="ko-KR" sz="800" dirty="0" smtClean="0"/>
              <a:t>vs. </a:t>
            </a:r>
            <a:r>
              <a:rPr lang="ko-KR" altLang="en-US" sz="800" dirty="0" smtClean="0"/>
              <a:t>구교 전쟁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373216" y="848544"/>
            <a:ext cx="1305330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ko-KR" altLang="en-US" sz="800" b="1" dirty="0" err="1" smtClean="0"/>
              <a:t>루이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14</a:t>
            </a:r>
            <a:r>
              <a:rPr lang="ko-KR" altLang="en-US" sz="800" b="1" dirty="0" smtClean="0"/>
              <a:t>세 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태양왕</a:t>
            </a:r>
            <a:r>
              <a:rPr lang="en-US" altLang="ko-KR" sz="800" dirty="0" smtClean="0"/>
              <a:t>, 1643~)</a:t>
            </a:r>
            <a:endParaRPr lang="ko-KR" altLang="en-US" sz="8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6632" y="3728865"/>
            <a:ext cx="3883699" cy="3024335"/>
          </a:xfrm>
          <a:prstGeom prst="roundRect">
            <a:avLst>
              <a:gd name="adj" fmla="val 35401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86989" y="8985448"/>
            <a:ext cx="157000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코페르니쿠스 </a:t>
            </a:r>
            <a:r>
              <a:rPr lang="en-US" altLang="ko-KR" b="0" dirty="0" smtClean="0"/>
              <a:t>(1473~1543)</a:t>
            </a:r>
          </a:p>
          <a:p>
            <a:r>
              <a:rPr lang="ko-KR" altLang="en-US" b="0" dirty="0" smtClean="0"/>
              <a:t>폴란드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태양중심설</a:t>
            </a:r>
            <a:endParaRPr lang="en-US" altLang="ko-KR" b="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952581" y="1460656"/>
            <a:ext cx="1390059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마틴</a:t>
            </a:r>
            <a:r>
              <a:rPr lang="ko-KR" altLang="en-US" dirty="0" smtClean="0"/>
              <a:t> 루터 </a:t>
            </a:r>
            <a:r>
              <a:rPr lang="en-US" altLang="ko-KR" b="0" dirty="0" smtClean="0"/>
              <a:t>(1483~1546)</a:t>
            </a:r>
          </a:p>
          <a:p>
            <a:r>
              <a:rPr lang="ko-KR" altLang="en-US" b="0" dirty="0" smtClean="0"/>
              <a:t>독일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 종교개혁</a:t>
            </a:r>
            <a:endParaRPr lang="en-US" altLang="ko-KR" b="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518877" y="1892704"/>
            <a:ext cx="823763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칼뱅 </a:t>
            </a:r>
            <a:r>
              <a:rPr lang="en-US" altLang="ko-KR" b="0" dirty="0" smtClean="0"/>
              <a:t>(1509~46)</a:t>
            </a:r>
          </a:p>
          <a:p>
            <a:r>
              <a:rPr lang="ko-KR" altLang="en-US" b="0" dirty="0" smtClean="0"/>
              <a:t>프랑스 종교개혁</a:t>
            </a:r>
            <a:endParaRPr lang="en-US" altLang="ko-KR" b="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923870" y="3236421"/>
            <a:ext cx="2817498" cy="49589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바로크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종교개혁에 대항하여 </a:t>
            </a:r>
            <a:r>
              <a:rPr lang="ko-KR" altLang="en-US" sz="800" dirty="0" err="1" smtClean="0"/>
              <a:t>카톨릭</a:t>
            </a:r>
            <a:r>
              <a:rPr lang="ko-KR" altLang="en-US" sz="800" dirty="0" smtClean="0"/>
              <a:t> 교회에서 종교 미술과 관련된 정책 수립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교회는 성경을 뒷받침하고 심지어 넘어설 수도 있는 새로운 미술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감정에 호소하는 미술 필요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5338764" y="1388648"/>
            <a:ext cx="1519236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존 로크 </a:t>
            </a:r>
            <a:r>
              <a:rPr lang="en-US" altLang="ko-KR" sz="800" dirty="0" smtClean="0"/>
              <a:t>(1632~1704) </a:t>
            </a:r>
            <a:r>
              <a:rPr lang="ko-KR" altLang="en-US" sz="800" dirty="0" smtClean="0"/>
              <a:t>경험주의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 자유주의 과학을 통한 진보</a:t>
            </a:r>
            <a:endParaRPr lang="en-US" altLang="ko-KR" sz="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4478640" y="1892704"/>
            <a:ext cx="1212186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데카르트 </a:t>
            </a:r>
            <a:r>
              <a:rPr lang="en-US" altLang="ko-KR" sz="800" dirty="0" smtClean="0"/>
              <a:t>(1596~1650)</a:t>
            </a:r>
          </a:p>
          <a:p>
            <a:pPr algn="ctr">
              <a:lnSpc>
                <a:spcPts val="1200"/>
              </a:lnSpc>
            </a:pPr>
            <a:r>
              <a:rPr lang="ko-KR" altLang="en-US" sz="700" dirty="0" smtClean="0"/>
              <a:t>합리주의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근대철학의 아버지</a:t>
            </a:r>
            <a:endParaRPr lang="en-US" altLang="ko-KR" sz="7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20951" y="8994314"/>
            <a:ext cx="1337049" cy="639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아이작</a:t>
            </a:r>
            <a:r>
              <a:rPr lang="ko-KR" altLang="en-US" dirty="0" smtClean="0"/>
              <a:t> 뉴턴 </a:t>
            </a:r>
            <a:r>
              <a:rPr lang="en-US" altLang="ko-KR" b="0" dirty="0" smtClean="0"/>
              <a:t>(1642~1727) </a:t>
            </a:r>
            <a:endParaRPr lang="en-US" altLang="ko-KR" b="0" dirty="0"/>
          </a:p>
          <a:p>
            <a:r>
              <a:rPr lang="ko-KR" altLang="en-US" b="0" dirty="0" smtClean="0"/>
              <a:t>영국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물리학자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만유인력</a:t>
            </a:r>
            <a:endParaRPr lang="en-US" altLang="ko-KR" b="0" dirty="0" smtClean="0"/>
          </a:p>
          <a:p>
            <a:r>
              <a:rPr lang="ko-KR" altLang="en-US" b="0" dirty="0" err="1" smtClean="0"/>
              <a:t>미적분학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뉴턴역학</a:t>
            </a:r>
            <a:endParaRPr lang="en-US" altLang="ko-KR" b="0" dirty="0" smtClean="0"/>
          </a:p>
          <a:p>
            <a:r>
              <a:rPr lang="en-US" altLang="ko-KR" dirty="0" smtClean="0"/>
              <a:t>『</a:t>
            </a:r>
            <a:r>
              <a:rPr lang="ko-KR" altLang="en-US" b="0" dirty="0" err="1" smtClean="0"/>
              <a:t>프린키피아</a:t>
            </a:r>
            <a:r>
              <a:rPr lang="en-US" altLang="ko-KR" dirty="0"/>
              <a:t>』</a:t>
            </a:r>
            <a:endParaRPr lang="en-US" altLang="ko-KR" b="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823239" y="8985448"/>
            <a:ext cx="166102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갈릴레오 </a:t>
            </a:r>
            <a:r>
              <a:rPr lang="ko-KR" altLang="en-US" dirty="0" err="1" smtClean="0"/>
              <a:t>갈릴레이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(1564~1642)</a:t>
            </a:r>
          </a:p>
          <a:p>
            <a:r>
              <a:rPr lang="ko-KR" altLang="en-US" b="0" dirty="0" smtClean="0"/>
              <a:t>이탈리아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운동학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망원경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태양중심설</a:t>
            </a:r>
            <a:endParaRPr lang="en-US" altLang="ko-KR" b="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3952925" y="9422358"/>
            <a:ext cx="127627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케플러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(1571~1630)</a:t>
            </a:r>
          </a:p>
          <a:p>
            <a:r>
              <a:rPr lang="ko-KR" altLang="en-US" sz="700" b="0" dirty="0" smtClean="0"/>
              <a:t>독일</a:t>
            </a:r>
            <a:r>
              <a:rPr lang="en-US" altLang="ko-KR" sz="700" b="0" dirty="0" smtClean="0"/>
              <a:t>,</a:t>
            </a:r>
            <a:r>
              <a:rPr lang="ko-KR" altLang="en-US" sz="700" b="0" dirty="0" smtClean="0"/>
              <a:t> </a:t>
            </a:r>
            <a:r>
              <a:rPr lang="ko-KR" altLang="en-US" sz="700" b="0" dirty="0" err="1" smtClean="0"/>
              <a:t>케플러의</a:t>
            </a:r>
            <a:r>
              <a:rPr lang="ko-KR" altLang="en-US" sz="700" b="0" dirty="0" smtClean="0"/>
              <a:t> 행성운동 법칙</a:t>
            </a:r>
            <a:endParaRPr lang="en-US" altLang="ko-KR" sz="700" b="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093296" y="560512"/>
            <a:ext cx="76470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영국 명예혁명 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(1688)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969517" y="560512"/>
            <a:ext cx="82763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아카데미 미술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(16</a:t>
            </a:r>
            <a:r>
              <a:rPr lang="ko-KR" altLang="en-US" sz="800" dirty="0" smtClean="0"/>
              <a:t>세기 말 시작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4744" y="3872920"/>
            <a:ext cx="139413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보티첼리 </a:t>
            </a:r>
            <a:r>
              <a:rPr lang="en-US" altLang="ko-KR" b="0" dirty="0"/>
              <a:t>(1445~1510)</a:t>
            </a:r>
            <a:endParaRPr lang="en-US" altLang="ko-KR" dirty="0"/>
          </a:p>
          <a:p>
            <a:r>
              <a:rPr lang="ko-KR" altLang="en-US" b="0" dirty="0" smtClean="0"/>
              <a:t>비너스의 탄생</a:t>
            </a:r>
            <a:endParaRPr lang="en-US" altLang="ko-KR" b="0" dirty="0"/>
          </a:p>
        </p:txBody>
      </p:sp>
      <p:sp>
        <p:nvSpPr>
          <p:cNvPr id="33" name="TextBox 32"/>
          <p:cNvSpPr txBox="1"/>
          <p:nvPr/>
        </p:nvSpPr>
        <p:spPr>
          <a:xfrm>
            <a:off x="829733" y="5889104"/>
            <a:ext cx="164253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안드레아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만타냐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1431~1506)</a:t>
            </a:r>
            <a:endParaRPr lang="en-US" altLang="ko-KR" dirty="0"/>
          </a:p>
          <a:p>
            <a:r>
              <a:rPr lang="ko-KR" altLang="en-US" b="0" dirty="0" smtClean="0"/>
              <a:t>승리의 성모 마리아</a:t>
            </a:r>
            <a:endParaRPr lang="en-US" altLang="ko-KR" b="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844321" y="3800873"/>
            <a:ext cx="3617127" cy="2020808"/>
          </a:xfrm>
          <a:prstGeom prst="roundRect">
            <a:avLst>
              <a:gd name="adj" fmla="val 20651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2656" y="1208584"/>
            <a:ext cx="1584178" cy="91908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just">
              <a:lnSpc>
                <a:spcPts val="1100"/>
              </a:lnSpc>
              <a:defRPr sz="1000" b="1">
                <a:solidFill>
                  <a:srgbClr val="FF6600"/>
                </a:solidFill>
              </a:defRPr>
            </a:lvl1pPr>
          </a:lstStyle>
          <a:p>
            <a:r>
              <a:rPr lang="ko-KR" altLang="en-US" dirty="0"/>
              <a:t>인본주의</a:t>
            </a:r>
            <a:r>
              <a:rPr lang="en-US" altLang="ko-KR" dirty="0"/>
              <a:t>(</a:t>
            </a:r>
            <a:r>
              <a:rPr lang="ko-KR" altLang="en-US" dirty="0"/>
              <a:t>人本主義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부활</a:t>
            </a:r>
            <a:r>
              <a:rPr lang="en-US" altLang="ko-KR" dirty="0" smtClean="0"/>
              <a:t>: </a:t>
            </a:r>
            <a:r>
              <a:rPr lang="ko-KR" altLang="en-US" sz="800" b="0" dirty="0">
                <a:solidFill>
                  <a:schemeClr val="tx1"/>
                </a:solidFill>
              </a:rPr>
              <a:t>교회의 권위와 신 중심의 세계관으로부터 인간을 해방시키고</a:t>
            </a:r>
            <a:r>
              <a:rPr lang="en-US" altLang="ko-KR" sz="800" b="0" dirty="0">
                <a:solidFill>
                  <a:schemeClr val="tx1"/>
                </a:solidFill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</a:rPr>
              <a:t>고전기 아테네 정신</a:t>
            </a:r>
            <a:r>
              <a:rPr lang="en-US" altLang="ko-KR" sz="800" b="0" dirty="0">
                <a:solidFill>
                  <a:schemeClr val="tx1"/>
                </a:solidFill>
              </a:rPr>
              <a:t>(</a:t>
            </a:r>
            <a:r>
              <a:rPr lang="ko-KR" altLang="en-US" sz="800" b="0" dirty="0">
                <a:solidFill>
                  <a:schemeClr val="tx1"/>
                </a:solidFill>
              </a:rPr>
              <a:t>인간 중심</a:t>
            </a:r>
            <a:r>
              <a:rPr lang="en-US" altLang="ko-KR" sz="800" b="0" dirty="0">
                <a:solidFill>
                  <a:schemeClr val="tx1"/>
                </a:solidFill>
              </a:rPr>
              <a:t>)</a:t>
            </a:r>
            <a:r>
              <a:rPr lang="ko-KR" altLang="en-US" sz="800" b="0" dirty="0">
                <a:solidFill>
                  <a:schemeClr val="tx1"/>
                </a:solidFill>
              </a:rPr>
              <a:t>을 되살림</a:t>
            </a:r>
            <a:r>
              <a:rPr lang="en-US" altLang="ko-KR" sz="800" b="0" dirty="0">
                <a:solidFill>
                  <a:schemeClr val="tx1"/>
                </a:solidFill>
              </a:rPr>
              <a:t>. </a:t>
            </a:r>
            <a:r>
              <a:rPr lang="ko-KR" altLang="en-US" sz="800" b="0" dirty="0">
                <a:solidFill>
                  <a:schemeClr val="tx1"/>
                </a:solidFill>
              </a:rPr>
              <a:t>인간은 신으로부터 독립해서 사고할 수 있다고 </a:t>
            </a:r>
            <a:r>
              <a:rPr lang="ko-KR" altLang="en-US" sz="800" b="0" dirty="0" smtClean="0">
                <a:solidFill>
                  <a:schemeClr val="tx1"/>
                </a:solidFill>
              </a:rPr>
              <a:t>믿음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50571" y="2504728"/>
            <a:ext cx="1790797" cy="49589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계몽주의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칸트는 인간이 미성숙으로부터 벗어나 타인의 지도 없이 이성적으로 사는 </a:t>
            </a:r>
            <a:r>
              <a:rPr lang="ko-KR" altLang="en-US" sz="800" dirty="0" smtClean="0"/>
              <a:t>것을 </a:t>
            </a:r>
            <a:r>
              <a:rPr lang="ko-KR" altLang="en-US" sz="800" dirty="0"/>
              <a:t>계몽이라 했다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76395" y="5478304"/>
            <a:ext cx="192393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티치아노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1488~1576)</a:t>
            </a:r>
            <a:endParaRPr lang="en-US" altLang="ko-KR" dirty="0"/>
          </a:p>
          <a:p>
            <a:r>
              <a:rPr lang="ko-KR" altLang="en-US" b="0" dirty="0" smtClean="0"/>
              <a:t>바커스와 </a:t>
            </a:r>
            <a:r>
              <a:rPr lang="ko-KR" altLang="en-US" b="0" dirty="0" err="1" smtClean="0"/>
              <a:t>아리아드네의</a:t>
            </a:r>
            <a:r>
              <a:rPr lang="ko-KR" altLang="en-US" b="0" dirty="0" smtClean="0"/>
              <a:t> 만남</a:t>
            </a:r>
            <a:endParaRPr lang="en-US" altLang="ko-KR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4509120" y="5241072"/>
            <a:ext cx="136815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벨라스케스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(1599~1660)</a:t>
            </a:r>
          </a:p>
          <a:p>
            <a:r>
              <a:rPr lang="ko-KR" altLang="en-US" b="0" dirty="0" smtClean="0"/>
              <a:t>시녀들</a:t>
            </a:r>
            <a:endParaRPr lang="en-US" altLang="ko-KR" b="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16633" y="1142836"/>
            <a:ext cx="4331968" cy="1793940"/>
          </a:xfrm>
          <a:prstGeom prst="roundRect">
            <a:avLst>
              <a:gd name="adj" fmla="val 27818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27384" y="4736976"/>
            <a:ext cx="136815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r"/>
            <a:r>
              <a:rPr lang="ko-KR" altLang="en-US" dirty="0" err="1" smtClean="0"/>
              <a:t>브루넬레스키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1377~1446)</a:t>
            </a:r>
            <a:endParaRPr lang="en-US" altLang="ko-KR" dirty="0"/>
          </a:p>
          <a:p>
            <a:pPr algn="r"/>
            <a:r>
              <a:rPr lang="ko-KR" altLang="en-US" b="0" dirty="0" smtClean="0"/>
              <a:t>원근법</a:t>
            </a:r>
            <a:r>
              <a:rPr lang="en-US" altLang="ko-KR" b="0" dirty="0" smtClean="0"/>
              <a:t>, </a:t>
            </a:r>
            <a:r>
              <a:rPr lang="ko-KR" altLang="en-US" b="0" dirty="0"/>
              <a:t>피</a:t>
            </a:r>
            <a:r>
              <a:rPr lang="ko-KR" altLang="en-US" b="0" dirty="0" smtClean="0"/>
              <a:t>렌체대성당의 돔</a:t>
            </a:r>
            <a:endParaRPr lang="en-US" altLang="ko-KR" b="0" dirty="0"/>
          </a:p>
        </p:txBody>
      </p:sp>
      <p:sp>
        <p:nvSpPr>
          <p:cNvPr id="79" name="TextBox 78"/>
          <p:cNvSpPr txBox="1"/>
          <p:nvPr/>
        </p:nvSpPr>
        <p:spPr>
          <a:xfrm>
            <a:off x="211520" y="3347618"/>
            <a:ext cx="2071097" cy="354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르네상스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부활을 의미하며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예술가들이 고전 세계의 예술과 철학을 재발견한 시기</a:t>
            </a:r>
            <a:endParaRPr lang="ko-KR" altLang="en-US" sz="800" dirty="0"/>
          </a:p>
        </p:txBody>
      </p:sp>
      <p:cxnSp>
        <p:nvCxnSpPr>
          <p:cNvPr id="80" name="꺾인 연결선 3"/>
          <p:cNvCxnSpPr>
            <a:stCxn id="70" idx="2"/>
            <a:endCxn id="79" idx="0"/>
          </p:cNvCxnSpPr>
          <p:nvPr/>
        </p:nvCxnSpPr>
        <p:spPr>
          <a:xfrm rot="16200000" flipH="1">
            <a:off x="575935" y="2676483"/>
            <a:ext cx="1219945" cy="1223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2564760" y="1142836"/>
            <a:ext cx="1708162" cy="1217876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47609" y="2360712"/>
            <a:ext cx="1625313" cy="49589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just">
              <a:lnSpc>
                <a:spcPts val="1100"/>
              </a:lnSpc>
              <a:defRPr sz="1000" b="1">
                <a:solidFill>
                  <a:srgbClr val="FF6600"/>
                </a:solidFill>
              </a:defRPr>
            </a:lvl1pPr>
          </a:lstStyle>
          <a:p>
            <a:r>
              <a:rPr lang="ko-KR" altLang="en-US" dirty="0" smtClean="0"/>
              <a:t>종교개</a:t>
            </a:r>
            <a:r>
              <a:rPr lang="ko-KR" altLang="en-US" dirty="0"/>
              <a:t>혁</a:t>
            </a:r>
            <a:r>
              <a:rPr lang="en-US" altLang="ko-KR" dirty="0" smtClean="0"/>
              <a:t>: </a:t>
            </a:r>
            <a:r>
              <a:rPr lang="en-US" altLang="ko-KR" sz="800" b="0" dirty="0" smtClean="0">
                <a:solidFill>
                  <a:schemeClr val="tx1"/>
                </a:solidFill>
              </a:rPr>
              <a:t>1517</a:t>
            </a:r>
            <a:r>
              <a:rPr lang="ko-KR" altLang="en-US" sz="800" b="0" dirty="0" smtClean="0">
                <a:solidFill>
                  <a:schemeClr val="tx1"/>
                </a:solidFill>
              </a:rPr>
              <a:t>년 면죄부 판매 등 부패한 교회를 비판하며 시작됨</a:t>
            </a:r>
            <a:r>
              <a:rPr lang="en-US" altLang="ko-KR" sz="800" b="0" dirty="0" smtClean="0">
                <a:solidFill>
                  <a:schemeClr val="tx1"/>
                </a:solidFill>
              </a:rPr>
              <a:t>. </a:t>
            </a:r>
            <a:r>
              <a:rPr lang="ko-KR" altLang="en-US" sz="800" b="0" dirty="0" smtClean="0">
                <a:solidFill>
                  <a:schemeClr val="tx1"/>
                </a:solidFill>
              </a:rPr>
              <a:t>기독교 정신과 검소함을 추구 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83" name="꺾인 연결선 3"/>
          <p:cNvCxnSpPr>
            <a:stCxn id="70" idx="2"/>
            <a:endCxn id="82" idx="1"/>
          </p:cNvCxnSpPr>
          <p:nvPr/>
        </p:nvCxnSpPr>
        <p:spPr>
          <a:xfrm rot="16200000" flipH="1">
            <a:off x="1645684" y="1606734"/>
            <a:ext cx="480987" cy="15228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3"/>
          <p:cNvCxnSpPr>
            <a:stCxn id="82" idx="2"/>
          </p:cNvCxnSpPr>
          <p:nvPr/>
        </p:nvCxnSpPr>
        <p:spPr>
          <a:xfrm>
            <a:off x="3460266" y="2856608"/>
            <a:ext cx="470922" cy="37981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571990" y="6816239"/>
            <a:ext cx="2032311" cy="100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20888" y="7323783"/>
            <a:ext cx="905163" cy="4378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파르미자니노</a:t>
            </a:r>
            <a:endParaRPr lang="en-US" altLang="ko-KR" dirty="0" smtClean="0"/>
          </a:p>
          <a:p>
            <a:r>
              <a:rPr lang="en-US" altLang="ko-KR" b="0" dirty="0" smtClean="0"/>
              <a:t>(1503~1540)</a:t>
            </a:r>
            <a:endParaRPr lang="en-US" altLang="ko-KR" b="0" dirty="0"/>
          </a:p>
          <a:p>
            <a:r>
              <a:rPr lang="ko-KR" altLang="en-US" b="0" dirty="0" smtClean="0"/>
              <a:t>긴 목의 마돈나</a:t>
            </a:r>
            <a:endParaRPr lang="en-US" altLang="ko-KR" b="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247175" y="6873712"/>
            <a:ext cx="1693993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엘 </a:t>
            </a:r>
            <a:r>
              <a:rPr lang="ko-KR" altLang="en-US" dirty="0" err="1" smtClean="0"/>
              <a:t>그레코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(1541~1614)</a:t>
            </a:r>
            <a:endParaRPr lang="en-US" altLang="ko-KR" b="0" dirty="0"/>
          </a:p>
          <a:p>
            <a:r>
              <a:rPr lang="ko-KR" altLang="en-US" b="0" dirty="0" smtClean="0"/>
              <a:t>그리스도의 옷을 벗김</a:t>
            </a:r>
            <a:endParaRPr lang="en-US" altLang="ko-KR" b="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356992" y="4016896"/>
            <a:ext cx="208823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루벤스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(1547~1640)</a:t>
            </a:r>
            <a:endParaRPr lang="en-US" altLang="ko-KR" b="0" dirty="0"/>
          </a:p>
          <a:p>
            <a:r>
              <a:rPr lang="ko-KR" altLang="en-US" b="0" dirty="0" err="1" smtClean="0"/>
              <a:t>삼미신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마리 </a:t>
            </a:r>
            <a:r>
              <a:rPr lang="ko-KR" altLang="en-US" b="0" dirty="0" err="1" smtClean="0"/>
              <a:t>드메디시의</a:t>
            </a:r>
            <a:r>
              <a:rPr lang="ko-KR" altLang="en-US" b="0" dirty="0" smtClean="0"/>
              <a:t> 생애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추기경 왕자</a:t>
            </a:r>
            <a:endParaRPr lang="en-US" altLang="ko-KR" b="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420888" y="7850335"/>
            <a:ext cx="2529683" cy="91908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매너리즘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이탈리아어 양식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기법을 뜻하는 디 </a:t>
            </a:r>
            <a:r>
              <a:rPr lang="ko-KR" altLang="en-US" sz="800" dirty="0" err="1" smtClean="0"/>
              <a:t>마니에라</a:t>
            </a:r>
            <a:r>
              <a:rPr lang="en-US" altLang="ko-KR" sz="800" dirty="0" smtClean="0"/>
              <a:t>(di </a:t>
            </a:r>
            <a:r>
              <a:rPr lang="en-US" altLang="ko-KR" sz="800" dirty="0" err="1" smtClean="0"/>
              <a:t>maniera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란 단어에서 유래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일정한 규범과 양식에 따라 그린 그림이다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또한 인물의 사지가 부자연스러울 정도로 길쭉했고 색채도 조화롭지 못했다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르네상스의 균형과 이상미가 사라지고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왜곡과 과장이 형식화되었다는 후대의 부정적인 평가를 받게 되었다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217927" y="8697416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미술사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39012" y="5961112"/>
            <a:ext cx="158227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푸생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1594~1665)</a:t>
            </a:r>
            <a:endParaRPr lang="en-US" altLang="ko-KR" dirty="0"/>
          </a:p>
          <a:p>
            <a:r>
              <a:rPr lang="ko-KR" altLang="en-US" b="0" dirty="0" smtClean="0"/>
              <a:t>성 에라스무스의 순교</a:t>
            </a:r>
            <a:endParaRPr lang="en-US" altLang="ko-KR" b="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53136" y="1089660"/>
            <a:ext cx="2664296" cy="2135148"/>
          </a:xfrm>
          <a:prstGeom prst="roundRect">
            <a:avLst>
              <a:gd name="adj" fmla="val 11535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24944" y="5889104"/>
            <a:ext cx="99892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피터르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브뤼헐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1525~1569)</a:t>
            </a:r>
            <a:endParaRPr lang="en-US" altLang="ko-KR" dirty="0"/>
          </a:p>
          <a:p>
            <a:r>
              <a:rPr lang="ko-KR" altLang="en-US" b="0" dirty="0" smtClean="0"/>
              <a:t>승리의 성모 마리아</a:t>
            </a:r>
            <a:endParaRPr lang="en-US" altLang="ko-KR" b="0" dirty="0"/>
          </a:p>
        </p:txBody>
      </p:sp>
      <p:sp>
        <p:nvSpPr>
          <p:cNvPr id="86" name="TextBox 85"/>
          <p:cNvSpPr txBox="1"/>
          <p:nvPr/>
        </p:nvSpPr>
        <p:spPr>
          <a:xfrm>
            <a:off x="6695649" y="3944888"/>
            <a:ext cx="18973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endParaRPr lang="en-US" altLang="ko-KR" sz="7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4509121" y="6346327"/>
            <a:ext cx="1584176" cy="34194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800" dirty="0" smtClean="0"/>
              <a:t>고전주의</a:t>
            </a:r>
            <a:r>
              <a:rPr lang="en-US" altLang="ko-KR" sz="800" dirty="0" smtClean="0"/>
              <a:t>?, </a:t>
            </a:r>
            <a:r>
              <a:rPr lang="ko-KR" altLang="en-US" sz="800" dirty="0" smtClean="0"/>
              <a:t>프랑스 회화의 아버지</a:t>
            </a:r>
            <a:endParaRPr lang="en-US" altLang="ko-KR" sz="800" dirty="0" smtClean="0"/>
          </a:p>
          <a:p>
            <a:pPr algn="just">
              <a:lnSpc>
                <a:spcPts val="1100"/>
              </a:lnSpc>
            </a:pPr>
            <a:r>
              <a:rPr lang="ko-KR" altLang="en-US" sz="800" dirty="0" smtClean="0"/>
              <a:t>신고전주의에 영향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841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8577"/>
              </p:ext>
            </p:extLst>
          </p:nvPr>
        </p:nvGraphicFramePr>
        <p:xfrm>
          <a:off x="116628" y="56456"/>
          <a:ext cx="6660690" cy="978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9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82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-93723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285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1800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1425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1900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57022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2000</a:t>
            </a:r>
            <a:endParaRPr lang="ko-KR" altLang="en-US" sz="1300" dirty="0"/>
          </a:p>
        </p:txBody>
      </p:sp>
      <p:sp>
        <p:nvSpPr>
          <p:cNvPr id="60" name="TextBox 59"/>
          <p:cNvSpPr txBox="1"/>
          <p:nvPr/>
        </p:nvSpPr>
        <p:spPr>
          <a:xfrm>
            <a:off x="420193" y="5817096"/>
            <a:ext cx="1712662" cy="68825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ko-KR" altLang="en-US" sz="1000" b="1" dirty="0">
                <a:solidFill>
                  <a:srgbClr val="00B050"/>
                </a:solidFill>
              </a:rPr>
              <a:t>낭만주의</a:t>
            </a:r>
            <a:endParaRPr lang="ko-KR" altLang="en-US" sz="1000" dirty="0"/>
          </a:p>
          <a:p>
            <a:pPr algn="just">
              <a:lnSpc>
                <a:spcPts val="1200"/>
              </a:lnSpc>
            </a:pPr>
            <a:r>
              <a:rPr lang="ko-KR" altLang="en-US" sz="800" dirty="0" smtClean="0"/>
              <a:t>예술가의 느낌과 감정을 예술적 표현의 핵심으로 삼음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비합적인</a:t>
            </a:r>
            <a:r>
              <a:rPr lang="ko-KR" altLang="en-US" sz="800" dirty="0" smtClean="0"/>
              <a:t> 것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주관적인 것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영적인 것을 높이 평가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122" y="687031"/>
            <a:ext cx="80359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최초의 백과사전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(1751)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2816" y="696061"/>
            <a:ext cx="1026408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미국 독립선언 </a:t>
            </a:r>
            <a:r>
              <a:rPr lang="en-US" altLang="ko-KR" sz="800" dirty="0" smtClean="0"/>
              <a:t>(1778)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060848" y="848461"/>
            <a:ext cx="886947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프랑스혁명 </a:t>
            </a:r>
            <a:r>
              <a:rPr lang="en-US" altLang="ko-KR" sz="800" dirty="0" smtClean="0"/>
              <a:t>(1789)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46096" y="1064568"/>
            <a:ext cx="1774792" cy="54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임마누엘 칸트 </a:t>
            </a:r>
            <a:r>
              <a:rPr lang="en-US" altLang="ko-KR" sz="800" dirty="0" smtClean="0"/>
              <a:t>(1724~1804)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합리주의와  경험주의의 체계적 종합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개인의 양심에 바탕을 둔 윤리학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93304" y="2495456"/>
            <a:ext cx="194766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괴테 </a:t>
            </a:r>
            <a:r>
              <a:rPr lang="en-US" altLang="ko-KR" sz="800" dirty="0" smtClean="0"/>
              <a:t>(1749~1832)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낭만주의자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천재적인 개인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20193" y="1919392"/>
            <a:ext cx="1439087" cy="538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장 </a:t>
            </a:r>
            <a:r>
              <a:rPr lang="ko-KR" altLang="en-US" sz="800" b="1" dirty="0" err="1" smtClean="0"/>
              <a:t>자크</a:t>
            </a:r>
            <a:r>
              <a:rPr lang="ko-KR" altLang="en-US" sz="800" b="1" dirty="0" smtClean="0"/>
              <a:t> 루소 </a:t>
            </a:r>
            <a:r>
              <a:rPr lang="en-US" altLang="ko-KR" sz="800" dirty="0" smtClean="0"/>
              <a:t>(1712~1778)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낭만적 반동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보편의지</a:t>
            </a:r>
            <a:r>
              <a:rPr lang="en-US" altLang="ko-KR" sz="800" dirty="0" smtClean="0"/>
              <a:t>, </a:t>
            </a:r>
          </a:p>
          <a:p>
            <a:pPr algn="ctr">
              <a:lnSpc>
                <a:spcPts val="1200"/>
              </a:lnSpc>
            </a:pPr>
            <a:r>
              <a:rPr lang="en-US" altLang="ko-KR" sz="800" dirty="0" smtClean="0"/>
              <a:t>『</a:t>
            </a:r>
            <a:r>
              <a:rPr lang="ko-KR" altLang="en-US" sz="800" dirty="0" smtClean="0"/>
              <a:t>사회계약론</a:t>
            </a:r>
            <a:r>
              <a:rPr lang="en-US" altLang="ko-KR" sz="800" dirty="0" smtClean="0"/>
              <a:t>』(1762)</a:t>
            </a:r>
          </a:p>
        </p:txBody>
      </p:sp>
      <p:sp>
        <p:nvSpPr>
          <p:cNvPr id="8" name="타원 7"/>
          <p:cNvSpPr/>
          <p:nvPr/>
        </p:nvSpPr>
        <p:spPr>
          <a:xfrm>
            <a:off x="1537362" y="2309024"/>
            <a:ext cx="72006" cy="720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8" idx="6"/>
            <a:endCxn id="34" idx="2"/>
          </p:cNvCxnSpPr>
          <p:nvPr/>
        </p:nvCxnSpPr>
        <p:spPr>
          <a:xfrm flipV="1">
            <a:off x="1609368" y="971572"/>
            <a:ext cx="894954" cy="1373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8481" y="3868865"/>
            <a:ext cx="113792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마네 </a:t>
            </a:r>
            <a:r>
              <a:rPr lang="en-US" altLang="ko-KR" b="0" dirty="0" smtClean="0"/>
              <a:t>(1832~1883)</a:t>
            </a:r>
            <a:endParaRPr lang="en-US" altLang="ko-KR" b="0" dirty="0"/>
          </a:p>
          <a:p>
            <a:r>
              <a:rPr lang="ko-KR" altLang="en-US" b="0" dirty="0" err="1" smtClean="0"/>
              <a:t>올랭피아</a:t>
            </a:r>
            <a:endParaRPr lang="en-US" altLang="ko-KR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3220720" y="3519766"/>
            <a:ext cx="1936471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클로드</a:t>
            </a:r>
            <a:r>
              <a:rPr lang="ko-KR" altLang="en-US" dirty="0" smtClean="0"/>
              <a:t> 모네 </a:t>
            </a:r>
            <a:r>
              <a:rPr lang="en-US" altLang="ko-KR" b="0" dirty="0" smtClean="0"/>
              <a:t>(1840~1926)</a:t>
            </a:r>
            <a:endParaRPr lang="en-US" altLang="ko-KR" b="0" dirty="0"/>
          </a:p>
          <a:p>
            <a:r>
              <a:rPr lang="ko-KR" altLang="en-US" b="0" dirty="0" err="1" smtClean="0"/>
              <a:t>루앙대성당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수련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파라솔을 든 여인</a:t>
            </a:r>
            <a:endParaRPr lang="en-US" altLang="ko-KR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36712" y="5115424"/>
            <a:ext cx="1829541" cy="47281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00B050"/>
                </a:solidFill>
              </a:rPr>
              <a:t>사실주의</a:t>
            </a:r>
            <a:r>
              <a:rPr lang="ko-KR" altLang="en-US" sz="800" b="1" dirty="0">
                <a:solidFill>
                  <a:srgbClr val="00B050"/>
                </a:solidFill>
              </a:rPr>
              <a:t> </a:t>
            </a:r>
            <a:endParaRPr lang="en-US" altLang="ko-KR" sz="800" b="1" dirty="0" smtClean="0">
              <a:solidFill>
                <a:srgbClr val="00B050"/>
              </a:solidFill>
            </a:endParaRPr>
          </a:p>
          <a:p>
            <a:pPr algn="r"/>
            <a:r>
              <a:rPr lang="ko-KR" altLang="en-US" sz="800" dirty="0" smtClean="0"/>
              <a:t>사회적 상황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세속적인 일상을 이야기함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이전에는 이상적인 미만 다루었다</a:t>
            </a:r>
            <a:r>
              <a:rPr lang="en-US" altLang="ko-KR" sz="800" dirty="0" smtClean="0"/>
              <a:t> 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556793" y="509409"/>
            <a:ext cx="102640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증기기관 발명 </a:t>
            </a:r>
            <a:r>
              <a:rPr lang="en-US" altLang="ko-KR" sz="800" dirty="0" smtClean="0"/>
              <a:t>(1768)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57113" y="509409"/>
            <a:ext cx="108571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전화기 발명 </a:t>
            </a:r>
            <a:r>
              <a:rPr lang="en-US" altLang="ko-KR" sz="800" dirty="0" smtClean="0"/>
              <a:t>(1876, </a:t>
            </a:r>
            <a:r>
              <a:rPr lang="ko-KR" altLang="en-US" sz="800" dirty="0" smtClean="0"/>
              <a:t>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611608" y="693683"/>
            <a:ext cx="923815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비행기 발명 </a:t>
            </a:r>
            <a:r>
              <a:rPr lang="en-US" altLang="ko-KR" sz="800" dirty="0" smtClean="0"/>
              <a:t>(1903)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2696736" y="5044456"/>
            <a:ext cx="1285984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밀레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(1814~1875)</a:t>
            </a:r>
          </a:p>
          <a:p>
            <a:r>
              <a:rPr lang="ko-KR" altLang="en-US" sz="700" b="0" dirty="0" smtClean="0"/>
              <a:t>이삭줍기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만종</a:t>
            </a:r>
            <a:endParaRPr lang="en-US" altLang="ko-KR" sz="7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2750448" y="5421088"/>
            <a:ext cx="1285984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쿠르베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(1819~1877)</a:t>
            </a:r>
          </a:p>
          <a:p>
            <a:r>
              <a:rPr lang="ko-KR" altLang="en-US" sz="700" b="0" dirty="0" smtClean="0"/>
              <a:t>내 화실의 내부</a:t>
            </a:r>
            <a:endParaRPr lang="en-US" altLang="ko-KR" sz="700" b="0" dirty="0"/>
          </a:p>
        </p:txBody>
      </p:sp>
      <p:sp>
        <p:nvSpPr>
          <p:cNvPr id="43" name="TextBox 42"/>
          <p:cNvSpPr txBox="1"/>
          <p:nvPr/>
        </p:nvSpPr>
        <p:spPr>
          <a:xfrm>
            <a:off x="3299192" y="4225992"/>
            <a:ext cx="1641976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르느와르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(1841~1919)</a:t>
            </a:r>
            <a:endParaRPr lang="en-US" altLang="ko-KR" b="0" dirty="0"/>
          </a:p>
          <a:p>
            <a:r>
              <a:rPr lang="ko-KR" altLang="en-US" b="0" dirty="0" err="1" smtClean="0"/>
              <a:t>물랭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드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칼레트의</a:t>
            </a:r>
            <a:r>
              <a:rPr lang="ko-KR" altLang="en-US" b="0" dirty="0" smtClean="0"/>
              <a:t> 무도회</a:t>
            </a:r>
            <a:endParaRPr lang="en-US" altLang="ko-KR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3078482" y="4577772"/>
            <a:ext cx="1849118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드가 </a:t>
            </a:r>
            <a:r>
              <a:rPr lang="en-US" altLang="ko-KR" b="0" dirty="0" smtClean="0"/>
              <a:t>(1834~1917)</a:t>
            </a:r>
          </a:p>
          <a:p>
            <a:r>
              <a:rPr lang="ko-KR" altLang="en-US" b="0" dirty="0" smtClean="0"/>
              <a:t>꽃다발을 든 무용수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드가</a:t>
            </a:r>
            <a:endParaRPr lang="en-US" altLang="ko-KR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1134904" y="8027844"/>
            <a:ext cx="175053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고야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(1746~1828), </a:t>
            </a:r>
            <a:r>
              <a:rPr lang="ko-KR" altLang="en-US" b="0" dirty="0"/>
              <a:t>옷을 벗은 마야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r>
              <a:rPr lang="ko-KR" altLang="en-US" sz="700" b="0" dirty="0" smtClean="0"/>
              <a:t>자기 자식을 잡아 먹는 </a:t>
            </a:r>
            <a:r>
              <a:rPr lang="ko-KR" altLang="en-US" sz="700" b="0" dirty="0" err="1"/>
              <a:t>사</a:t>
            </a:r>
            <a:r>
              <a:rPr lang="ko-KR" altLang="en-US" sz="700" b="0" dirty="0" err="1" smtClean="0"/>
              <a:t>투르누스</a:t>
            </a:r>
            <a:endParaRPr lang="en-US" altLang="ko-KR" sz="700" b="0" dirty="0"/>
          </a:p>
        </p:txBody>
      </p:sp>
      <p:sp>
        <p:nvSpPr>
          <p:cNvPr id="2" name="타원 1"/>
          <p:cNvSpPr/>
          <p:nvPr/>
        </p:nvSpPr>
        <p:spPr>
          <a:xfrm>
            <a:off x="2799224" y="5017700"/>
            <a:ext cx="1183496" cy="727388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53176" y="5867604"/>
            <a:ext cx="1575544" cy="792048"/>
            <a:chOff x="2153176" y="5493104"/>
            <a:chExt cx="1575544" cy="792048"/>
          </a:xfrm>
        </p:grpSpPr>
        <p:sp>
          <p:nvSpPr>
            <p:cNvPr id="78" name="TextBox 77"/>
            <p:cNvSpPr txBox="1"/>
            <p:nvPr/>
          </p:nvSpPr>
          <p:spPr>
            <a:xfrm>
              <a:off x="2153176" y="5493104"/>
              <a:ext cx="732264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제리코</a:t>
              </a:r>
              <a:endParaRPr lang="en-US" altLang="ko-KR" b="0" dirty="0" smtClean="0"/>
            </a:p>
            <a:p>
              <a:r>
                <a:rPr lang="ko-KR" altLang="en-US" sz="700" b="0" dirty="0" err="1" smtClean="0"/>
                <a:t>메두사호의</a:t>
              </a:r>
              <a:r>
                <a:rPr lang="ko-KR" altLang="en-US" sz="700" b="0" dirty="0" smtClean="0"/>
                <a:t> 뗏목</a:t>
              </a:r>
              <a:endParaRPr lang="en-US" altLang="ko-KR" sz="700" b="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76872" y="5904832"/>
              <a:ext cx="1451848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들라크루아</a:t>
              </a:r>
              <a:r>
                <a:rPr lang="ko-KR" altLang="en-US" dirty="0" smtClean="0"/>
                <a:t> </a:t>
              </a:r>
              <a:r>
                <a:rPr lang="en-US" altLang="ko-KR" b="0" dirty="0" smtClean="0"/>
                <a:t>(1798~1863)</a:t>
              </a:r>
            </a:p>
            <a:p>
              <a:r>
                <a:rPr lang="ko-KR" altLang="en-US" sz="700" b="0" dirty="0" smtClean="0"/>
                <a:t>민중을 이끄는 자유의 여신</a:t>
              </a:r>
              <a:endParaRPr lang="en-US" altLang="ko-KR" sz="700" b="0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2204865" y="5493104"/>
              <a:ext cx="1442576" cy="792048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ko-KR" altLang="en-US" sz="1100" b="1">
                <a:solidFill>
                  <a:srgbClr val="00B05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9974" y="6641703"/>
            <a:ext cx="1562842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rgbClr val="00B050"/>
                </a:solidFill>
              </a:rPr>
              <a:t>신고전주의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</a:p>
          <a:p>
            <a:pPr algn="just"/>
            <a:r>
              <a:rPr lang="ko-KR" altLang="en-US" sz="800" dirty="0" smtClean="0"/>
              <a:t>장식적인 로코코에 대한 반동으로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나옴</a:t>
            </a:r>
            <a:r>
              <a:rPr lang="en-US" altLang="ko-KR" sz="800" dirty="0" smtClean="0"/>
              <a:t>. 1738</a:t>
            </a:r>
            <a:r>
              <a:rPr lang="ko-KR" altLang="en-US" sz="800" dirty="0" smtClean="0"/>
              <a:t>년 </a:t>
            </a:r>
            <a:r>
              <a:rPr lang="ko-KR" altLang="en-US" sz="800" dirty="0" err="1" smtClean="0"/>
              <a:t>폼페이</a:t>
            </a:r>
            <a:r>
              <a:rPr lang="ko-KR" altLang="en-US" sz="800" dirty="0" smtClean="0"/>
              <a:t> 발굴 등 고고학에 대한 관심도 높아짐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3212976" y="3503568"/>
            <a:ext cx="1728192" cy="1449432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13176" y="3927517"/>
            <a:ext cx="1505387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인상주의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색채와 빛을 통하여 찰나의 시각적 감각을 표현</a:t>
            </a:r>
            <a:endParaRPr lang="ko-KR" altLang="en-US" sz="800" dirty="0"/>
          </a:p>
        </p:txBody>
      </p:sp>
      <p:cxnSp>
        <p:nvCxnSpPr>
          <p:cNvPr id="54" name="꺾인 연결선 3"/>
          <p:cNvCxnSpPr>
            <a:stCxn id="105" idx="2"/>
          </p:cNvCxnSpPr>
          <p:nvPr/>
        </p:nvCxnSpPr>
        <p:spPr>
          <a:xfrm rot="16200000" flipH="1">
            <a:off x="538716" y="4515354"/>
            <a:ext cx="2592288" cy="111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12526" y="8525692"/>
            <a:ext cx="172819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가우디 </a:t>
            </a:r>
            <a:r>
              <a:rPr lang="en-US" altLang="ko-KR" b="0" dirty="0" smtClean="0"/>
              <a:t>(1852~1926), </a:t>
            </a:r>
          </a:p>
          <a:p>
            <a:r>
              <a:rPr lang="ko-KR" altLang="en-US" b="0" dirty="0" err="1" smtClean="0"/>
              <a:t>사그라다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파밀리아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구엘공원</a:t>
            </a:r>
            <a:endParaRPr lang="en-US" altLang="ko-KR" b="0" dirty="0"/>
          </a:p>
        </p:txBody>
      </p:sp>
      <p:sp>
        <p:nvSpPr>
          <p:cNvPr id="61" name="TextBox 60"/>
          <p:cNvSpPr txBox="1"/>
          <p:nvPr/>
        </p:nvSpPr>
        <p:spPr>
          <a:xfrm>
            <a:off x="3093017" y="9637752"/>
            <a:ext cx="172819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마리 </a:t>
            </a:r>
            <a:r>
              <a:rPr lang="ko-KR" altLang="en-US" dirty="0" err="1" smtClean="0"/>
              <a:t>퀴리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(1867~1934) </a:t>
            </a:r>
            <a:r>
              <a:rPr lang="ko-KR" altLang="en-US" b="0" dirty="0" smtClean="0"/>
              <a:t>방사능 연구</a:t>
            </a:r>
            <a:endParaRPr lang="en-US" altLang="ko-KR" b="0" dirty="0"/>
          </a:p>
        </p:txBody>
      </p:sp>
      <p:sp>
        <p:nvSpPr>
          <p:cNvPr id="62" name="TextBox 61"/>
          <p:cNvSpPr txBox="1"/>
          <p:nvPr/>
        </p:nvSpPr>
        <p:spPr>
          <a:xfrm>
            <a:off x="188640" y="3555966"/>
            <a:ext cx="148366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부셰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(1703~1770)</a:t>
            </a:r>
          </a:p>
          <a:p>
            <a:r>
              <a:rPr lang="ko-KR" altLang="en-US" sz="700" b="0" dirty="0" smtClean="0"/>
              <a:t>목욕하는 다이아나</a:t>
            </a:r>
            <a:endParaRPr lang="en-US" altLang="ko-KR" sz="700" b="0" dirty="0"/>
          </a:p>
        </p:txBody>
      </p:sp>
      <p:sp>
        <p:nvSpPr>
          <p:cNvPr id="63" name="타원 62"/>
          <p:cNvSpPr/>
          <p:nvPr/>
        </p:nvSpPr>
        <p:spPr>
          <a:xfrm>
            <a:off x="930470" y="2092242"/>
            <a:ext cx="1819977" cy="889148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2936" y="509409"/>
            <a:ext cx="821223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사</a:t>
            </a:r>
            <a:r>
              <a:rPr lang="ko-KR" altLang="en-US" sz="800" b="1" dirty="0"/>
              <a:t>진</a:t>
            </a:r>
            <a:r>
              <a:rPr lang="ko-KR" altLang="en-US" sz="800" b="1" dirty="0" smtClean="0"/>
              <a:t> 발명 </a:t>
            </a:r>
            <a:r>
              <a:rPr lang="en-US" altLang="ko-KR" sz="800" dirty="0" smtClean="0"/>
              <a:t>(1826)</a:t>
            </a:r>
            <a:endParaRPr lang="ko-KR" altLang="en-US" sz="800" dirty="0"/>
          </a:p>
        </p:txBody>
      </p:sp>
      <p:cxnSp>
        <p:nvCxnSpPr>
          <p:cNvPr id="58" name="꺾인 연결선 3"/>
          <p:cNvCxnSpPr>
            <a:endCxn id="51" idx="2"/>
          </p:cNvCxnSpPr>
          <p:nvPr/>
        </p:nvCxnSpPr>
        <p:spPr>
          <a:xfrm rot="5400000" flipH="1" flipV="1">
            <a:off x="2409367" y="4311815"/>
            <a:ext cx="887140" cy="72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92896" y="9447129"/>
            <a:ext cx="162728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찰스</a:t>
            </a:r>
            <a:r>
              <a:rPr lang="ko-KR" altLang="en-US" dirty="0" smtClean="0"/>
              <a:t> 다윈 </a:t>
            </a:r>
            <a:r>
              <a:rPr lang="en-US" altLang="ko-KR" b="0" dirty="0" smtClean="0"/>
              <a:t>(1809~1882) </a:t>
            </a:r>
            <a:r>
              <a:rPr lang="ko-KR" altLang="en-US" b="0" dirty="0" smtClean="0"/>
              <a:t>종의 기원</a:t>
            </a:r>
            <a:endParaRPr lang="en-US" altLang="ko-KR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4077072" y="8979057"/>
            <a:ext cx="172819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아인슈타인 </a:t>
            </a:r>
            <a:r>
              <a:rPr lang="en-US" altLang="ko-KR" b="0" dirty="0" smtClean="0"/>
              <a:t>(1879~1955), </a:t>
            </a:r>
          </a:p>
          <a:p>
            <a:r>
              <a:rPr lang="ko-KR" altLang="en-US" b="0" dirty="0" smtClean="0"/>
              <a:t>이론물리학자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특수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일반 상대성이론</a:t>
            </a:r>
            <a:endParaRPr lang="en-US" altLang="ko-KR" b="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68" y="1505000"/>
            <a:ext cx="141748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니체 </a:t>
            </a:r>
            <a:r>
              <a:rPr lang="en-US" altLang="ko-KR" sz="800" dirty="0" smtClean="0"/>
              <a:t>(1844~1900)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실존주의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『</a:t>
            </a:r>
            <a:r>
              <a:rPr lang="ko-KR" altLang="en-US" sz="800" dirty="0" smtClean="0"/>
              <a:t>비극의 탄생</a:t>
            </a:r>
            <a:r>
              <a:rPr lang="en-US" altLang="ko-KR" sz="800" dirty="0"/>
              <a:t>』</a:t>
            </a:r>
            <a:endParaRPr lang="en-US" altLang="ko-KR" sz="8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583445" y="992560"/>
            <a:ext cx="183695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err="1" smtClean="0"/>
              <a:t>프로이</a:t>
            </a:r>
            <a:r>
              <a:rPr lang="ko-KR" altLang="en-US" sz="800" b="1" dirty="0" err="1"/>
              <a:t>드</a:t>
            </a:r>
            <a:r>
              <a:rPr lang="ko-KR" altLang="en-US" sz="800" b="1" dirty="0" smtClean="0"/>
              <a:t> </a:t>
            </a:r>
            <a:r>
              <a:rPr lang="en-US" altLang="ko-KR" sz="800" dirty="0" smtClean="0"/>
              <a:t>(1856~1939)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정신분석의 창시자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705472" y="1136576"/>
            <a:ext cx="11416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마르크스 </a:t>
            </a:r>
            <a:r>
              <a:rPr lang="en-US" altLang="ko-KR" sz="800" dirty="0" smtClean="0"/>
              <a:t>(1818~1883)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사회주의 전개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212976" y="8121352"/>
            <a:ext cx="172819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로댕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(1840~1917), </a:t>
            </a:r>
            <a:r>
              <a:rPr lang="ko-KR" altLang="en-US" b="0" dirty="0"/>
              <a:t>지옥의 문</a:t>
            </a:r>
            <a:r>
              <a:rPr lang="en-US" altLang="ko-KR" b="0" dirty="0" smtClean="0"/>
              <a:t>,,</a:t>
            </a:r>
          </a:p>
          <a:p>
            <a:r>
              <a:rPr lang="ko-KR" altLang="en-US" b="0" dirty="0" smtClean="0"/>
              <a:t>생각하는 사람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발자크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입맞</a:t>
            </a:r>
            <a:r>
              <a:rPr lang="ko-KR" altLang="en-US" b="0" dirty="0"/>
              <a:t>춤</a:t>
            </a:r>
            <a:endParaRPr lang="en-US" altLang="ko-KR" b="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53659" y="2978587"/>
            <a:ext cx="751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낭만주의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057975" y="9142179"/>
            <a:ext cx="1019097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맥스</a:t>
            </a:r>
            <a:r>
              <a:rPr lang="ko-KR" altLang="en-US" dirty="0" err="1"/>
              <a:t>웰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(1831~1879), </a:t>
            </a:r>
          </a:p>
          <a:p>
            <a:r>
              <a:rPr lang="ko-KR" altLang="en-US" b="0" dirty="0" smtClean="0"/>
              <a:t>빛의 </a:t>
            </a:r>
            <a:r>
              <a:rPr lang="ko-KR" altLang="en-US" b="0" dirty="0" err="1" smtClean="0"/>
              <a:t>전자기파설</a:t>
            </a:r>
            <a:endParaRPr lang="en-US" altLang="ko-KR" b="0" dirty="0"/>
          </a:p>
        </p:txBody>
      </p:sp>
      <p:sp>
        <p:nvSpPr>
          <p:cNvPr id="91" name="TextBox 90"/>
          <p:cNvSpPr txBox="1"/>
          <p:nvPr/>
        </p:nvSpPr>
        <p:spPr>
          <a:xfrm>
            <a:off x="2050047" y="8932490"/>
            <a:ext cx="182180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/>
              <a:t>패</a:t>
            </a:r>
            <a:r>
              <a:rPr lang="ko-KR" altLang="en-US" dirty="0" err="1" smtClean="0"/>
              <a:t>러데이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(1791~1867) </a:t>
            </a:r>
            <a:r>
              <a:rPr lang="ko-KR" altLang="en-US" b="0" dirty="0" smtClean="0"/>
              <a:t>전기학의 선구자</a:t>
            </a:r>
            <a:endParaRPr lang="en-US" altLang="ko-KR" b="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153404" y="6875716"/>
            <a:ext cx="2635636" cy="936104"/>
            <a:chOff x="1153404" y="6992024"/>
            <a:chExt cx="2635636" cy="936104"/>
          </a:xfrm>
        </p:grpSpPr>
        <p:grpSp>
          <p:nvGrpSpPr>
            <p:cNvPr id="6" name="그룹 5"/>
            <p:cNvGrpSpPr/>
            <p:nvPr/>
          </p:nvGrpSpPr>
          <p:grpSpPr>
            <a:xfrm>
              <a:off x="1153404" y="6992024"/>
              <a:ext cx="2635636" cy="936104"/>
              <a:chOff x="1153404" y="4016896"/>
              <a:chExt cx="2635636" cy="93610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153404" y="4490472"/>
                <a:ext cx="1732036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36000" rIns="36000" bIns="36000" rtlCol="0" anchor="ctr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ts val="1200"/>
                  </a:lnSpc>
                  <a:defRPr sz="800" b="1"/>
                </a:lvl1pPr>
              </a:lstStyle>
              <a:p>
                <a:r>
                  <a:rPr lang="ko-KR" altLang="en-US" dirty="0" err="1" smtClean="0"/>
                  <a:t>다비드</a:t>
                </a:r>
                <a:r>
                  <a:rPr lang="ko-KR" altLang="en-US" dirty="0" smtClean="0"/>
                  <a:t> </a:t>
                </a:r>
                <a:r>
                  <a:rPr lang="en-US" altLang="ko-KR" b="0" dirty="0" smtClean="0"/>
                  <a:t>(1748~1825)</a:t>
                </a:r>
              </a:p>
              <a:p>
                <a:r>
                  <a:rPr lang="ko-KR" altLang="en-US" b="0" dirty="0" smtClean="0"/>
                  <a:t>나폴레옹 황제의 대관식</a:t>
                </a:r>
                <a:endParaRPr lang="en-US" altLang="ko-KR" b="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95624" y="4088904"/>
                <a:ext cx="1893416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36000" rIns="36000" bIns="36000" rtlCol="0" anchor="ctr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ts val="1200"/>
                  </a:lnSpc>
                  <a:defRPr sz="800" b="1"/>
                </a:lvl1pPr>
              </a:lstStyle>
              <a:p>
                <a:r>
                  <a:rPr lang="ko-KR" altLang="en-US" dirty="0" err="1" smtClean="0"/>
                  <a:t>앵그르</a:t>
                </a:r>
                <a:r>
                  <a:rPr lang="ko-KR" altLang="en-US" dirty="0" smtClean="0"/>
                  <a:t> </a:t>
                </a:r>
                <a:r>
                  <a:rPr lang="en-US" altLang="ko-KR" b="0" dirty="0" smtClean="0"/>
                  <a:t>(1780~1867)</a:t>
                </a:r>
              </a:p>
              <a:p>
                <a:r>
                  <a:rPr lang="ko-KR" altLang="en-US" b="0" dirty="0" smtClean="0"/>
                  <a:t>대 </a:t>
                </a:r>
                <a:r>
                  <a:rPr lang="ko-KR" altLang="en-US" b="0" dirty="0" err="1" smtClean="0"/>
                  <a:t>오달리스크</a:t>
                </a:r>
                <a:r>
                  <a:rPr lang="en-US" altLang="ko-KR" b="0" dirty="0" smtClean="0"/>
                  <a:t>, </a:t>
                </a:r>
                <a:r>
                  <a:rPr lang="ko-KR" altLang="en-US" b="0" dirty="0" smtClean="0"/>
                  <a:t>터키탕</a:t>
                </a:r>
                <a:endParaRPr lang="en-US" altLang="ko-KR" b="0" dirty="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412776" y="4016896"/>
                <a:ext cx="1999750" cy="936104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endParaRPr lang="ko-KR" altLang="en-US" sz="1100" b="1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92" name="꺾인 연결선 3"/>
            <p:cNvCxnSpPr>
              <a:stCxn id="44" idx="3"/>
            </p:cNvCxnSpPr>
            <p:nvPr/>
          </p:nvCxnSpPr>
          <p:spPr>
            <a:xfrm flipV="1">
              <a:off x="2885440" y="7425622"/>
              <a:ext cx="313665" cy="2199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985683" y="7326377"/>
              <a:ext cx="426843" cy="9924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899543" y="734312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제자</a:t>
            </a:r>
            <a:endParaRPr lang="ko-KR" altLang="en-US" sz="800" dirty="0"/>
          </a:p>
        </p:txBody>
      </p:sp>
      <p:cxnSp>
        <p:nvCxnSpPr>
          <p:cNvPr id="94" name="꺾인 연결선 3"/>
          <p:cNvCxnSpPr>
            <a:endCxn id="49" idx="0"/>
          </p:cNvCxnSpPr>
          <p:nvPr/>
        </p:nvCxnSpPr>
        <p:spPr>
          <a:xfrm flipH="1">
            <a:off x="2412651" y="6659652"/>
            <a:ext cx="284086" cy="2160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9521" y="4480187"/>
            <a:ext cx="1367203" cy="47281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>
                <a:solidFill>
                  <a:srgbClr val="FF6600"/>
                </a:solidFill>
              </a:rPr>
              <a:t>로코코</a:t>
            </a:r>
            <a:r>
              <a:rPr lang="en-US" altLang="ko-KR" sz="1000" dirty="0">
                <a:solidFill>
                  <a:srgbClr val="FF660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루이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15</a:t>
            </a:r>
            <a:r>
              <a:rPr lang="ko-KR" altLang="en-US" b="0" dirty="0">
                <a:solidFill>
                  <a:schemeClr val="tx1"/>
                </a:solidFill>
              </a:rPr>
              <a:t>세 때 귀족 계급을 위해 </a:t>
            </a:r>
            <a:r>
              <a:rPr lang="ko-KR" altLang="en-US" b="0" dirty="0" smtClean="0">
                <a:solidFill>
                  <a:schemeClr val="tx1"/>
                </a:solidFill>
              </a:rPr>
              <a:t>만들어짐</a:t>
            </a:r>
            <a:r>
              <a:rPr lang="en-US" altLang="ko-KR" b="0" dirty="0" smtClean="0">
                <a:solidFill>
                  <a:schemeClr val="tx1"/>
                </a:solidFill>
              </a:rPr>
              <a:t>. </a:t>
            </a:r>
            <a:r>
              <a:rPr lang="ko-KR" altLang="en-US" b="0" dirty="0" smtClean="0">
                <a:solidFill>
                  <a:schemeClr val="tx1"/>
                </a:solidFill>
              </a:rPr>
              <a:t>가볍고 비현실적인 예술 양식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72680" y="1577091"/>
            <a:ext cx="13852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헤겔 </a:t>
            </a:r>
            <a:r>
              <a:rPr lang="en-US" altLang="ko-KR" sz="800" dirty="0" smtClean="0"/>
              <a:t>(1770~1831)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예술의 종언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물질 </a:t>
            </a:r>
            <a:r>
              <a:rPr lang="en-US" altLang="ko-KR" sz="800" dirty="0" smtClean="0"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ym typeface="Wingdings" panose="05000000000000000000" pitchFamily="2" charset="2"/>
              </a:rPr>
              <a:t>정신</a:t>
            </a:r>
            <a:endParaRPr lang="en-US" altLang="ko-KR" sz="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482103" y="2405004"/>
            <a:ext cx="846057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고흐 </a:t>
            </a:r>
            <a:r>
              <a:rPr lang="en-US" altLang="ko-KR" b="0" dirty="0" smtClean="0"/>
              <a:t>(1853~90)</a:t>
            </a:r>
          </a:p>
          <a:p>
            <a:r>
              <a:rPr lang="ko-KR" altLang="en-US" b="0" dirty="0" smtClean="0"/>
              <a:t>별이 빛나는 밤</a:t>
            </a:r>
            <a:endParaRPr lang="en-US" altLang="ko-KR" b="0" dirty="0"/>
          </a:p>
        </p:txBody>
      </p:sp>
      <p:sp>
        <p:nvSpPr>
          <p:cNvPr id="55" name="TextBox 54"/>
          <p:cNvSpPr txBox="1"/>
          <p:nvPr/>
        </p:nvSpPr>
        <p:spPr>
          <a:xfrm>
            <a:off x="3212976" y="2751718"/>
            <a:ext cx="1512168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세</a:t>
            </a:r>
            <a:r>
              <a:rPr lang="ko-KR" altLang="en-US" dirty="0"/>
              <a:t>잔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(1839~1906)</a:t>
            </a:r>
          </a:p>
          <a:p>
            <a:r>
              <a:rPr lang="ko-KR" altLang="en-US" b="0" dirty="0" smtClean="0"/>
              <a:t>트럼프를 하는 사람</a:t>
            </a:r>
            <a:endParaRPr lang="en-US" altLang="ko-KR" b="0" dirty="0"/>
          </a:p>
        </p:txBody>
      </p:sp>
      <p:sp>
        <p:nvSpPr>
          <p:cNvPr id="57" name="TextBox 56"/>
          <p:cNvSpPr txBox="1"/>
          <p:nvPr/>
        </p:nvSpPr>
        <p:spPr>
          <a:xfrm>
            <a:off x="3393440" y="3104232"/>
            <a:ext cx="1218168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고갱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(1848~1903)</a:t>
            </a:r>
          </a:p>
          <a:p>
            <a:r>
              <a:rPr lang="ko-KR" altLang="en-US" b="0" dirty="0" err="1" smtClean="0"/>
              <a:t>타히티의</a:t>
            </a:r>
            <a:r>
              <a:rPr lang="ko-KR" altLang="en-US" b="0" dirty="0" smtClean="0"/>
              <a:t> 여인들</a:t>
            </a:r>
            <a:endParaRPr lang="en-US" altLang="ko-KR" b="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13176" y="2307294"/>
            <a:ext cx="1678535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후기인상주의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인상주의의 영향을 받은 미술을 뭉뚱그려 가리킴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658080" y="2062113"/>
            <a:ext cx="769143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쇠라 </a:t>
            </a:r>
            <a:r>
              <a:rPr lang="en-US" altLang="ko-KR" b="0" dirty="0" smtClean="0"/>
              <a:t>(1859~91)</a:t>
            </a:r>
          </a:p>
          <a:p>
            <a:r>
              <a:rPr lang="ko-KR" altLang="en-US" b="0" dirty="0" smtClean="0"/>
              <a:t>점묘법</a:t>
            </a:r>
            <a:endParaRPr lang="en-US" altLang="ko-KR" b="0" dirty="0"/>
          </a:p>
        </p:txBody>
      </p:sp>
      <p:sp>
        <p:nvSpPr>
          <p:cNvPr id="97" name="타원 96"/>
          <p:cNvSpPr/>
          <p:nvPr/>
        </p:nvSpPr>
        <p:spPr>
          <a:xfrm>
            <a:off x="3423964" y="2005899"/>
            <a:ext cx="1589212" cy="146043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62893" y="6935316"/>
            <a:ext cx="2934459" cy="1123504"/>
            <a:chOff x="3662893" y="5917728"/>
            <a:chExt cx="2934459" cy="1123504"/>
          </a:xfrm>
        </p:grpSpPr>
        <p:sp>
          <p:nvSpPr>
            <p:cNvPr id="83" name="TextBox 82"/>
            <p:cNvSpPr txBox="1"/>
            <p:nvPr/>
          </p:nvSpPr>
          <p:spPr>
            <a:xfrm>
              <a:off x="4159240" y="5988820"/>
              <a:ext cx="2006064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smtClean="0"/>
                <a:t>피카소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(1881~1973)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61048" y="6217687"/>
              <a:ext cx="2304256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마티스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(1869~1973)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43215" y="6442095"/>
              <a:ext cx="1592207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몬드리안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(1872~1944)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7032" y="6663589"/>
              <a:ext cx="181839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뭉크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(1863~1944)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62893" y="6870964"/>
              <a:ext cx="1414582" cy="1702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구스타프</a:t>
              </a:r>
              <a:r>
                <a:rPr lang="ko-KR" altLang="en-US" dirty="0" smtClean="0"/>
                <a:t> 클림트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(1862~1918)</a:t>
              </a:r>
            </a:p>
          </p:txBody>
        </p:sp>
        <p:sp>
          <p:nvSpPr>
            <p:cNvPr id="98" name="타원 97"/>
            <p:cNvSpPr/>
            <p:nvPr/>
          </p:nvSpPr>
          <p:spPr>
            <a:xfrm>
              <a:off x="4626226" y="5917728"/>
              <a:ext cx="1215041" cy="314400"/>
            </a:xfrm>
            <a:prstGeom prst="ellipse">
              <a:avLst/>
            </a:prstGeom>
            <a:noFill/>
            <a:ln w="127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ko-KR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077072" y="6628234"/>
              <a:ext cx="1267227" cy="261780"/>
            </a:xfrm>
            <a:prstGeom prst="ellipse">
              <a:avLst/>
            </a:prstGeom>
            <a:noFill/>
            <a:ln w="127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ko-KR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17233" y="6637808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0066FF"/>
                  </a:solidFill>
                </a:rPr>
                <a:t>표</a:t>
              </a:r>
              <a:r>
                <a:rPr lang="ko-KR" altLang="en-US" sz="1000" b="1" dirty="0">
                  <a:solidFill>
                    <a:srgbClr val="0066FF"/>
                  </a:solidFill>
                </a:rPr>
                <a:t>현</a:t>
              </a:r>
              <a:r>
                <a:rPr lang="ko-KR" altLang="en-US" sz="1000" b="1" dirty="0" smtClean="0">
                  <a:solidFill>
                    <a:srgbClr val="0066FF"/>
                  </a:solidFill>
                </a:rPr>
                <a:t>주의</a:t>
              </a:r>
              <a:endParaRPr lang="ko-KR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05264" y="596111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0066FF"/>
                  </a:solidFill>
                </a:rPr>
                <a:t>입</a:t>
              </a:r>
              <a:r>
                <a:rPr lang="ko-KR" altLang="en-US" sz="1000" b="1" dirty="0">
                  <a:solidFill>
                    <a:srgbClr val="0066FF"/>
                  </a:solidFill>
                </a:rPr>
                <a:t>체</a:t>
              </a:r>
              <a:r>
                <a:rPr lang="ko-KR" altLang="en-US" sz="1000" b="1" dirty="0" smtClean="0">
                  <a:solidFill>
                    <a:srgbClr val="0066FF"/>
                  </a:solidFill>
                </a:rPr>
                <a:t>주의</a:t>
              </a:r>
              <a:endParaRPr lang="ko-KR" altLang="en-US" sz="800" dirty="0">
                <a:solidFill>
                  <a:srgbClr val="0066FF"/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604469" y="4953000"/>
            <a:ext cx="1216706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프라다</a:t>
            </a:r>
            <a:r>
              <a:rPr lang="ko-KR" altLang="en-US" dirty="0" smtClean="0"/>
              <a:t> 칼로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(1907~1954)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308638" y="5358136"/>
            <a:ext cx="15493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백남준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(1932~2006)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74905" y="6027334"/>
            <a:ext cx="215360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샤갈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(1887~1985)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74906" y="6243358"/>
            <a:ext cx="174638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뒤샹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(1887~1968)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18921" y="6459382"/>
            <a:ext cx="1988805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미</a:t>
            </a:r>
            <a:r>
              <a:rPr lang="ko-KR" altLang="en-US" dirty="0"/>
              <a:t>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(1893~1983)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53136" y="6675406"/>
            <a:ext cx="1865428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달리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(1904~1989)</a:t>
            </a:r>
          </a:p>
        </p:txBody>
      </p:sp>
      <p:sp>
        <p:nvSpPr>
          <p:cNvPr id="95" name="타원 94"/>
          <p:cNvSpPr/>
          <p:nvPr/>
        </p:nvSpPr>
        <p:spPr>
          <a:xfrm>
            <a:off x="4558455" y="6185833"/>
            <a:ext cx="1678857" cy="711383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57192" y="5552952"/>
            <a:ext cx="1319808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앤디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(1928~1987)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85184" y="5768976"/>
            <a:ext cx="1584176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리히텐슈타인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(1923~1997)</a:t>
            </a:r>
          </a:p>
        </p:txBody>
      </p:sp>
      <p:sp>
        <p:nvSpPr>
          <p:cNvPr id="115" name="타원 114"/>
          <p:cNvSpPr/>
          <p:nvPr/>
        </p:nvSpPr>
        <p:spPr>
          <a:xfrm>
            <a:off x="5233746" y="5506385"/>
            <a:ext cx="1336480" cy="482849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31980" y="5585282"/>
            <a:ext cx="67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7030A0"/>
                </a:solidFill>
              </a:rPr>
              <a:t>팝 아트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61048" y="6459382"/>
            <a:ext cx="126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7030A0"/>
                </a:solidFill>
              </a:rPr>
              <a:t>다다와</a:t>
            </a:r>
            <a:r>
              <a:rPr lang="ko-KR" altLang="en-US" sz="1000" b="1" dirty="0" smtClean="0">
                <a:solidFill>
                  <a:srgbClr val="7030A0"/>
                </a:solidFill>
              </a:rPr>
              <a:t> </a:t>
            </a:r>
            <a:endParaRPr lang="en-US" altLang="ko-KR" sz="1000" b="1" dirty="0" smtClean="0">
              <a:solidFill>
                <a:srgbClr val="7030A0"/>
              </a:solidFill>
            </a:endParaRPr>
          </a:p>
          <a:p>
            <a:r>
              <a:rPr lang="ko-KR" altLang="en-US" sz="1000" b="1" dirty="0" smtClean="0">
                <a:solidFill>
                  <a:srgbClr val="7030A0"/>
                </a:solidFill>
              </a:rPr>
              <a:t>초현실주의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17927" y="8697416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미술사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-243408" y="8994314"/>
            <a:ext cx="936104" cy="58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endParaRPr lang="en-US" altLang="ko-KR" b="0" dirty="0" smtClean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-171400" y="1089660"/>
            <a:ext cx="2880320" cy="2135148"/>
          </a:xfrm>
          <a:prstGeom prst="roundRect">
            <a:avLst>
              <a:gd name="adj" fmla="val 11535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0688" y="9165488"/>
            <a:ext cx="182180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파스</a:t>
            </a:r>
            <a:r>
              <a:rPr lang="ko-KR" altLang="en-US" dirty="0"/>
              <a:t>칼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(1623~1662) </a:t>
            </a:r>
            <a:r>
              <a:rPr lang="ko-KR" altLang="en-US" b="0" dirty="0" smtClean="0"/>
              <a:t>과학자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신학자</a:t>
            </a:r>
            <a:endParaRPr lang="en-US" altLang="ko-KR" b="0" dirty="0"/>
          </a:p>
        </p:txBody>
      </p:sp>
      <p:sp>
        <p:nvSpPr>
          <p:cNvPr id="114" name="TextBox 113"/>
          <p:cNvSpPr txBox="1"/>
          <p:nvPr/>
        </p:nvSpPr>
        <p:spPr>
          <a:xfrm>
            <a:off x="-171400" y="1388648"/>
            <a:ext cx="367108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endParaRPr lang="en-US" altLang="ko-KR" sz="800" dirty="0" smtClean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-459432" y="3800873"/>
            <a:ext cx="764530" cy="2020808"/>
          </a:xfrm>
          <a:prstGeom prst="roundRect">
            <a:avLst>
              <a:gd name="adj" fmla="val 20651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131" y="3944888"/>
            <a:ext cx="145845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윌리엄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호가스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(1697~1764)</a:t>
            </a:r>
          </a:p>
          <a:p>
            <a:r>
              <a:rPr lang="ko-KR" altLang="en-US" sz="700" b="0" dirty="0" smtClean="0"/>
              <a:t>유행에 따른 결혼</a:t>
            </a:r>
            <a:endParaRPr lang="en-US" altLang="ko-KR" sz="700" b="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5097" y="3461157"/>
            <a:ext cx="1226491" cy="947022"/>
          </a:xfrm>
          <a:prstGeom prst="roundRect">
            <a:avLst>
              <a:gd name="adj" fmla="val 38080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838490" y="5167676"/>
            <a:ext cx="1143593" cy="1699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잭슨폴락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(1912~1956)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091328" y="2000672"/>
            <a:ext cx="153579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쇼펜하우어 </a:t>
            </a:r>
            <a:r>
              <a:rPr lang="en-US" altLang="ko-KR" sz="800" dirty="0" smtClean="0"/>
              <a:t>(1788~1860)</a:t>
            </a:r>
          </a:p>
          <a:p>
            <a:pPr algn="ctr">
              <a:lnSpc>
                <a:spcPts val="1200"/>
              </a:lnSpc>
            </a:pPr>
            <a:endParaRPr lang="en-US" altLang="ko-KR" sz="800" dirty="0" smtClean="0"/>
          </a:p>
        </p:txBody>
      </p:sp>
      <p:sp>
        <p:nvSpPr>
          <p:cNvPr id="123" name="TextBox 122"/>
          <p:cNvSpPr txBox="1"/>
          <p:nvPr/>
        </p:nvSpPr>
        <p:spPr>
          <a:xfrm>
            <a:off x="4293096" y="1352600"/>
            <a:ext cx="141748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하이데거 </a:t>
            </a:r>
            <a:r>
              <a:rPr lang="en-US" altLang="ko-KR" sz="800" dirty="0" smtClean="0"/>
              <a:t>(</a:t>
            </a:r>
            <a:r>
              <a:rPr lang="en-US" altLang="ko-KR" sz="800" dirty="0" smtClean="0"/>
              <a:t>1889~1976)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en-US" altLang="ko-KR" sz="800" dirty="0" smtClean="0"/>
              <a:t>『</a:t>
            </a:r>
            <a:r>
              <a:rPr lang="ko-KR" altLang="en-US" sz="800" dirty="0" smtClean="0"/>
              <a:t>존재와 시간</a:t>
            </a:r>
            <a:r>
              <a:rPr lang="en-US" altLang="ko-KR" sz="800" dirty="0" smtClean="0"/>
              <a:t>』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3911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879</Words>
  <Application>Microsoft Office PowerPoint</Application>
  <PresentationFormat>A4 용지(210x297mm)</PresentationFormat>
  <Paragraphs>205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신명근(SHIN MYUNG KEUN)/ICT혁신팀/SK</cp:lastModifiedBy>
  <cp:revision>106</cp:revision>
  <cp:lastPrinted>2018-12-30T14:38:21Z</cp:lastPrinted>
  <dcterms:created xsi:type="dcterms:W3CDTF">2018-12-26T01:23:39Z</dcterms:created>
  <dcterms:modified xsi:type="dcterms:W3CDTF">2021-09-20T07:16:34Z</dcterms:modified>
</cp:coreProperties>
</file>