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관악산" id="{5C86C650-3579-485E-B7D2-EE8447E88126}">
          <p14:sldIdLst>
            <p14:sldId id="256"/>
          </p14:sldIdLst>
        </p14:section>
        <p14:section name="울릉도" id="{A2B226AB-DE43-4696-A194-3D5094BE449B}">
          <p14:sldIdLst>
            <p14:sldId id="257"/>
          </p14:sldIdLst>
        </p14:section>
        <p14:section name="북한산" id="{711D259D-D238-4C87-9064-4BA3D032C329}">
          <p14:sldIdLst/>
        </p14:section>
        <p14:section name="세검정_부암동_경복궁" id="{10BA9984-FEF8-4C77-9264-F849B0E61227}">
          <p14:sldIdLst>
            <p14:sldId id="264"/>
            <p14:sldId id="265"/>
          </p14:sldIdLst>
        </p14:section>
        <p14:section name="설악산" id="{25118A02-21C0-4D98-8CB3-C2AA73CE3A5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5448" autoAdjust="0"/>
  </p:normalViewPr>
  <p:slideViewPr>
    <p:cSldViewPr snapToGrid="0">
      <p:cViewPr varScale="1">
        <p:scale>
          <a:sx n="91" d="100"/>
          <a:sy n="91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6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 b="3218"/>
          <a:stretch/>
        </p:blipFill>
        <p:spPr>
          <a:xfrm>
            <a:off x="803567" y="36000"/>
            <a:ext cx="11346872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9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 수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7" y="176646"/>
            <a:ext cx="11582403" cy="6567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3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백지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295954" y="72737"/>
            <a:ext cx="777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-154215" y="155864"/>
            <a:ext cx="8655628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울릉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1002007" y="72737"/>
            <a:ext cx="10368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401782" y="155865"/>
            <a:ext cx="11540837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1469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8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6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3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8189-AAA7-488E-AAAD-885D51C61B8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8159750" y="1994732"/>
            <a:ext cx="68203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82032" h="546798">
                <a:moveTo>
                  <a:pt x="0" y="530923"/>
                </a:moveTo>
                <a:cubicBezTo>
                  <a:pt x="16933" y="517164"/>
                  <a:pt x="33867" y="503406"/>
                  <a:pt x="50800" y="492823"/>
                </a:cubicBezTo>
                <a:cubicBezTo>
                  <a:pt x="67733" y="482240"/>
                  <a:pt x="92604" y="489648"/>
                  <a:pt x="101600" y="467423"/>
                </a:cubicBezTo>
                <a:cubicBezTo>
                  <a:pt x="110596" y="445198"/>
                  <a:pt x="104246" y="381698"/>
                  <a:pt x="104775" y="359473"/>
                </a:cubicBezTo>
                <a:cubicBezTo>
                  <a:pt x="105304" y="337248"/>
                  <a:pt x="102658" y="340952"/>
                  <a:pt x="104775" y="334073"/>
                </a:cubicBezTo>
                <a:cubicBezTo>
                  <a:pt x="106892" y="327194"/>
                  <a:pt x="111125" y="328781"/>
                  <a:pt x="117475" y="318198"/>
                </a:cubicBezTo>
                <a:cubicBezTo>
                  <a:pt x="123825" y="307615"/>
                  <a:pt x="142875" y="270573"/>
                  <a:pt x="142875" y="270573"/>
                </a:cubicBezTo>
                <a:cubicBezTo>
                  <a:pt x="147638" y="260519"/>
                  <a:pt x="145521" y="266340"/>
                  <a:pt x="146050" y="257873"/>
                </a:cubicBezTo>
                <a:cubicBezTo>
                  <a:pt x="146579" y="249406"/>
                  <a:pt x="145521" y="230885"/>
                  <a:pt x="146050" y="219773"/>
                </a:cubicBezTo>
                <a:cubicBezTo>
                  <a:pt x="146579" y="208661"/>
                  <a:pt x="140758" y="197548"/>
                  <a:pt x="149225" y="191198"/>
                </a:cubicBezTo>
                <a:cubicBezTo>
                  <a:pt x="157692" y="184848"/>
                  <a:pt x="182562" y="190140"/>
                  <a:pt x="196850" y="181673"/>
                </a:cubicBezTo>
                <a:cubicBezTo>
                  <a:pt x="211138" y="173206"/>
                  <a:pt x="226483" y="150981"/>
                  <a:pt x="234950" y="140398"/>
                </a:cubicBezTo>
                <a:cubicBezTo>
                  <a:pt x="243417" y="129815"/>
                  <a:pt x="237596" y="127698"/>
                  <a:pt x="247650" y="118173"/>
                </a:cubicBezTo>
                <a:cubicBezTo>
                  <a:pt x="257704" y="108648"/>
                  <a:pt x="295275" y="83248"/>
                  <a:pt x="295275" y="83248"/>
                </a:cubicBezTo>
                <a:cubicBezTo>
                  <a:pt x="304800" y="75311"/>
                  <a:pt x="299508" y="74781"/>
                  <a:pt x="304800" y="70548"/>
                </a:cubicBezTo>
                <a:cubicBezTo>
                  <a:pt x="310092" y="66315"/>
                  <a:pt x="313267" y="58377"/>
                  <a:pt x="327025" y="57848"/>
                </a:cubicBezTo>
                <a:cubicBezTo>
                  <a:pt x="340783" y="57319"/>
                  <a:pt x="372004" y="65785"/>
                  <a:pt x="387350" y="67373"/>
                </a:cubicBezTo>
                <a:cubicBezTo>
                  <a:pt x="402696" y="68960"/>
                  <a:pt x="407458" y="75840"/>
                  <a:pt x="419100" y="67373"/>
                </a:cubicBezTo>
                <a:cubicBezTo>
                  <a:pt x="430742" y="58906"/>
                  <a:pt x="446617" y="27685"/>
                  <a:pt x="457200" y="16573"/>
                </a:cubicBezTo>
                <a:cubicBezTo>
                  <a:pt x="467783" y="5461"/>
                  <a:pt x="467783" y="2815"/>
                  <a:pt x="482600" y="698"/>
                </a:cubicBezTo>
                <a:cubicBezTo>
                  <a:pt x="497417" y="-1419"/>
                  <a:pt x="530225" y="1756"/>
                  <a:pt x="546100" y="3873"/>
                </a:cubicBezTo>
                <a:cubicBezTo>
                  <a:pt x="561975" y="5990"/>
                  <a:pt x="577850" y="13398"/>
                  <a:pt x="577850" y="13398"/>
                </a:cubicBezTo>
                <a:cubicBezTo>
                  <a:pt x="588433" y="16573"/>
                  <a:pt x="600075" y="12340"/>
                  <a:pt x="609600" y="22923"/>
                </a:cubicBezTo>
                <a:cubicBezTo>
                  <a:pt x="619125" y="33506"/>
                  <a:pt x="629179" y="61023"/>
                  <a:pt x="635000" y="76898"/>
                </a:cubicBezTo>
                <a:cubicBezTo>
                  <a:pt x="640821" y="92773"/>
                  <a:pt x="644525" y="105473"/>
                  <a:pt x="644525" y="118173"/>
                </a:cubicBezTo>
                <a:cubicBezTo>
                  <a:pt x="644525" y="130873"/>
                  <a:pt x="634471" y="144102"/>
                  <a:pt x="635000" y="153098"/>
                </a:cubicBezTo>
                <a:cubicBezTo>
                  <a:pt x="635529" y="162094"/>
                  <a:pt x="642938" y="164210"/>
                  <a:pt x="647700" y="172148"/>
                </a:cubicBezTo>
                <a:cubicBezTo>
                  <a:pt x="652463" y="180085"/>
                  <a:pt x="658283" y="189610"/>
                  <a:pt x="663575" y="200723"/>
                </a:cubicBezTo>
                <a:cubicBezTo>
                  <a:pt x="668867" y="211835"/>
                  <a:pt x="677333" y="228240"/>
                  <a:pt x="679450" y="238823"/>
                </a:cubicBezTo>
                <a:cubicBezTo>
                  <a:pt x="681567" y="249406"/>
                  <a:pt x="685271" y="254169"/>
                  <a:pt x="676275" y="264223"/>
                </a:cubicBezTo>
                <a:cubicBezTo>
                  <a:pt x="667279" y="274277"/>
                  <a:pt x="639233" y="293327"/>
                  <a:pt x="625475" y="299148"/>
                </a:cubicBezTo>
                <a:cubicBezTo>
                  <a:pt x="611717" y="304969"/>
                  <a:pt x="601133" y="290152"/>
                  <a:pt x="593725" y="299148"/>
                </a:cubicBezTo>
                <a:cubicBezTo>
                  <a:pt x="586317" y="308144"/>
                  <a:pt x="584200" y="337248"/>
                  <a:pt x="581025" y="353123"/>
                </a:cubicBezTo>
                <a:cubicBezTo>
                  <a:pt x="577850" y="368998"/>
                  <a:pt x="579438" y="383815"/>
                  <a:pt x="574675" y="394398"/>
                </a:cubicBezTo>
                <a:cubicBezTo>
                  <a:pt x="569913" y="404981"/>
                  <a:pt x="559329" y="410273"/>
                  <a:pt x="552450" y="416623"/>
                </a:cubicBezTo>
                <a:cubicBezTo>
                  <a:pt x="545571" y="422973"/>
                  <a:pt x="535517" y="424561"/>
                  <a:pt x="533400" y="432498"/>
                </a:cubicBezTo>
                <a:cubicBezTo>
                  <a:pt x="531283" y="440435"/>
                  <a:pt x="539750" y="454723"/>
                  <a:pt x="539750" y="464248"/>
                </a:cubicBezTo>
                <a:cubicBezTo>
                  <a:pt x="539750" y="473773"/>
                  <a:pt x="542396" y="487002"/>
                  <a:pt x="533400" y="489648"/>
                </a:cubicBezTo>
                <a:cubicBezTo>
                  <a:pt x="524404" y="492294"/>
                  <a:pt x="497417" y="481710"/>
                  <a:pt x="485775" y="480123"/>
                </a:cubicBezTo>
                <a:cubicBezTo>
                  <a:pt x="474133" y="478536"/>
                  <a:pt x="467783" y="472186"/>
                  <a:pt x="463550" y="480123"/>
                </a:cubicBezTo>
                <a:cubicBezTo>
                  <a:pt x="459317" y="488060"/>
                  <a:pt x="464608" y="516635"/>
                  <a:pt x="460375" y="527748"/>
                </a:cubicBezTo>
                <a:cubicBezTo>
                  <a:pt x="456142" y="538861"/>
                  <a:pt x="447146" y="542829"/>
                  <a:pt x="438150" y="54679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212278" y="2563001"/>
            <a:ext cx="328057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328057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01122" y="568385"/>
                  <a:pt x="3215567" y="555384"/>
                </a:cubicBezTo>
                <a:cubicBezTo>
                  <a:pt x="3230012" y="542383"/>
                  <a:pt x="3280572" y="516381"/>
                  <a:pt x="3280572" y="516381"/>
                </a:cubicBezTo>
                <a:lnTo>
                  <a:pt x="3280572" y="516381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028048" y="22700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11227" y="280208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809250" y="44409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41056" y="414261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952982" y="599740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797691" y="606746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64962" y="538780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59394" y="439519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31647" y="44180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443205" y="14975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62438" y="3520612"/>
            <a:ext cx="4367212" cy="1718855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718855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0912" y="440996"/>
                  <a:pt x="966787" y="456077"/>
                </a:cubicBezTo>
                <a:cubicBezTo>
                  <a:pt x="982662" y="471158"/>
                  <a:pt x="1023937" y="498939"/>
                  <a:pt x="1023937" y="498939"/>
                </a:cubicBezTo>
                <a:cubicBezTo>
                  <a:pt x="1035843" y="509258"/>
                  <a:pt x="1029494" y="499733"/>
                  <a:pt x="1038225" y="517989"/>
                </a:cubicBezTo>
                <a:cubicBezTo>
                  <a:pt x="1046956" y="536245"/>
                  <a:pt x="1064419" y="580696"/>
                  <a:pt x="1076325" y="608477"/>
                </a:cubicBezTo>
                <a:cubicBezTo>
                  <a:pt x="1088231" y="636258"/>
                  <a:pt x="1104900" y="662452"/>
                  <a:pt x="1109662" y="684677"/>
                </a:cubicBezTo>
                <a:cubicBezTo>
                  <a:pt x="1114425" y="706902"/>
                  <a:pt x="1102519" y="722777"/>
                  <a:pt x="1104900" y="741827"/>
                </a:cubicBezTo>
                <a:cubicBezTo>
                  <a:pt x="1107281" y="760877"/>
                  <a:pt x="1122362" y="760877"/>
                  <a:pt x="1123950" y="798977"/>
                </a:cubicBezTo>
                <a:cubicBezTo>
                  <a:pt x="1125538" y="837077"/>
                  <a:pt x="1114425" y="911690"/>
                  <a:pt x="1114425" y="970427"/>
                </a:cubicBezTo>
                <a:cubicBezTo>
                  <a:pt x="111442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505743" y="1573676"/>
                  <a:pt x="1509712" y="1594314"/>
                </a:cubicBezTo>
                <a:cubicBezTo>
                  <a:pt x="1513681" y="1614952"/>
                  <a:pt x="1481138" y="1709408"/>
                  <a:pt x="1495425" y="1718139"/>
                </a:cubicBezTo>
                <a:cubicBezTo>
                  <a:pt x="1509712" y="1726870"/>
                  <a:pt x="1568450" y="1653052"/>
                  <a:pt x="1595437" y="1646702"/>
                </a:cubicBezTo>
                <a:cubicBezTo>
                  <a:pt x="1622424" y="1640352"/>
                  <a:pt x="1639888" y="1683214"/>
                  <a:pt x="1657350" y="1680039"/>
                </a:cubicBezTo>
                <a:cubicBezTo>
                  <a:pt x="1674813" y="1676864"/>
                  <a:pt x="1700212" y="1650671"/>
                  <a:pt x="1700212" y="1627652"/>
                </a:cubicBezTo>
                <a:cubicBezTo>
                  <a:pt x="1700212" y="1604633"/>
                  <a:pt x="1658938" y="1565740"/>
                  <a:pt x="1657350" y="1541927"/>
                </a:cubicBezTo>
                <a:cubicBezTo>
                  <a:pt x="1655762" y="1518114"/>
                  <a:pt x="1674018" y="1505414"/>
                  <a:pt x="1690687" y="1484777"/>
                </a:cubicBezTo>
                <a:cubicBezTo>
                  <a:pt x="1707356" y="1464140"/>
                  <a:pt x="1743075" y="1435564"/>
                  <a:pt x="1757362" y="1418102"/>
                </a:cubicBezTo>
                <a:cubicBezTo>
                  <a:pt x="1771649" y="1400640"/>
                  <a:pt x="1773237" y="1390321"/>
                  <a:pt x="1776412" y="1380002"/>
                </a:cubicBezTo>
                <a:cubicBezTo>
                  <a:pt x="1779587" y="1369683"/>
                  <a:pt x="1770062" y="1364126"/>
                  <a:pt x="1776412" y="1356189"/>
                </a:cubicBezTo>
                <a:cubicBezTo>
                  <a:pt x="1782762" y="1348252"/>
                  <a:pt x="1804193" y="1337139"/>
                  <a:pt x="1814512" y="1332377"/>
                </a:cubicBezTo>
                <a:cubicBezTo>
                  <a:pt x="1824831" y="1327615"/>
                  <a:pt x="1835944" y="1337933"/>
                  <a:pt x="1838325" y="1327614"/>
                </a:cubicBezTo>
                <a:cubicBezTo>
                  <a:pt x="1840706" y="131729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51993" y="1160927"/>
                  <a:pt x="3271837" y="1151402"/>
                </a:cubicBezTo>
                <a:cubicBezTo>
                  <a:pt x="3291681" y="1141877"/>
                  <a:pt x="3324225" y="1084727"/>
                  <a:pt x="3343275" y="1065677"/>
                </a:cubicBezTo>
                <a:cubicBezTo>
                  <a:pt x="3362325" y="1046627"/>
                  <a:pt x="3372643" y="1049802"/>
                  <a:pt x="3386137" y="1037102"/>
                </a:cubicBezTo>
                <a:cubicBezTo>
                  <a:pt x="3399631" y="1024402"/>
                  <a:pt x="3413918" y="1003764"/>
                  <a:pt x="3424237" y="989477"/>
                </a:cubicBezTo>
                <a:cubicBezTo>
                  <a:pt x="3434556" y="975190"/>
                  <a:pt x="3432175" y="962490"/>
                  <a:pt x="3448050" y="951377"/>
                </a:cubicBezTo>
                <a:cubicBezTo>
                  <a:pt x="3463925" y="940265"/>
                  <a:pt x="3490912" y="914864"/>
                  <a:pt x="3519487" y="922802"/>
                </a:cubicBezTo>
                <a:cubicBezTo>
                  <a:pt x="3548062" y="930740"/>
                  <a:pt x="3597275" y="975190"/>
                  <a:pt x="3619500" y="999002"/>
                </a:cubicBezTo>
                <a:cubicBezTo>
                  <a:pt x="3641725" y="1022814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928320" y="5255813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72717" y="3800724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559040" y="3760471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211748" y="3621441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533465" y="3956918"/>
            <a:ext cx="1170958" cy="530642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30642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2058" y="100869"/>
                  <a:pt x="611793" y="101965"/>
                </a:cubicBezTo>
                <a:cubicBezTo>
                  <a:pt x="631528" y="103061"/>
                  <a:pt x="655101" y="110736"/>
                  <a:pt x="674288" y="118411"/>
                </a:cubicBezTo>
                <a:cubicBezTo>
                  <a:pt x="693475" y="126086"/>
                  <a:pt x="713210" y="140887"/>
                  <a:pt x="726915" y="148014"/>
                </a:cubicBezTo>
                <a:cubicBezTo>
                  <a:pt x="740620" y="155141"/>
                  <a:pt x="747199" y="151852"/>
                  <a:pt x="756518" y="161171"/>
                </a:cubicBezTo>
                <a:cubicBezTo>
                  <a:pt x="765837" y="170490"/>
                  <a:pt x="774608" y="191322"/>
                  <a:pt x="782831" y="203931"/>
                </a:cubicBezTo>
                <a:cubicBezTo>
                  <a:pt x="791054" y="216540"/>
                  <a:pt x="792151" y="229696"/>
                  <a:pt x="805856" y="236823"/>
                </a:cubicBezTo>
                <a:cubicBezTo>
                  <a:pt x="819561" y="243950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6592" y="400188"/>
                  <a:pt x="924267" y="421019"/>
                </a:cubicBezTo>
                <a:cubicBezTo>
                  <a:pt x="931942" y="441850"/>
                  <a:pt x="929750" y="478579"/>
                  <a:pt x="947292" y="496670"/>
                </a:cubicBezTo>
                <a:cubicBezTo>
                  <a:pt x="964834" y="514761"/>
                  <a:pt x="1009787" y="525726"/>
                  <a:pt x="1029522" y="529563"/>
                </a:cubicBezTo>
                <a:cubicBezTo>
                  <a:pt x="1049257" y="533400"/>
                  <a:pt x="1055835" y="526273"/>
                  <a:pt x="1065703" y="519695"/>
                </a:cubicBezTo>
                <a:cubicBezTo>
                  <a:pt x="1075571" y="513117"/>
                  <a:pt x="1079957" y="495574"/>
                  <a:pt x="1088728" y="490092"/>
                </a:cubicBezTo>
                <a:cubicBezTo>
                  <a:pt x="1097499" y="484610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8629650" y="587722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853489" y="1643064"/>
            <a:ext cx="585787" cy="528637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787" h="528637">
                <a:moveTo>
                  <a:pt x="0" y="0"/>
                </a:moveTo>
                <a:cubicBezTo>
                  <a:pt x="17065" y="11509"/>
                  <a:pt x="34131" y="23019"/>
                  <a:pt x="52387" y="38100"/>
                </a:cubicBezTo>
                <a:cubicBezTo>
                  <a:pt x="70643" y="53181"/>
                  <a:pt x="79375" y="80962"/>
                  <a:pt x="109537" y="90487"/>
                </a:cubicBezTo>
                <a:cubicBezTo>
                  <a:pt x="139699" y="100012"/>
                  <a:pt x="201612" y="85725"/>
                  <a:pt x="233362" y="95250"/>
                </a:cubicBezTo>
                <a:cubicBezTo>
                  <a:pt x="265112" y="104775"/>
                  <a:pt x="287337" y="123031"/>
                  <a:pt x="300037" y="147637"/>
                </a:cubicBezTo>
                <a:cubicBezTo>
                  <a:pt x="312737" y="172243"/>
                  <a:pt x="297656" y="219868"/>
                  <a:pt x="309562" y="242887"/>
                </a:cubicBezTo>
                <a:cubicBezTo>
                  <a:pt x="321468" y="265906"/>
                  <a:pt x="357188" y="277813"/>
                  <a:pt x="371475" y="285750"/>
                </a:cubicBezTo>
                <a:cubicBezTo>
                  <a:pt x="385762" y="293687"/>
                  <a:pt x="392112" y="277018"/>
                  <a:pt x="395287" y="290512"/>
                </a:cubicBezTo>
                <a:cubicBezTo>
                  <a:pt x="398462" y="304006"/>
                  <a:pt x="384175" y="342900"/>
                  <a:pt x="390525" y="366712"/>
                </a:cubicBezTo>
                <a:cubicBezTo>
                  <a:pt x="396875" y="390524"/>
                  <a:pt x="409575" y="423068"/>
                  <a:pt x="433387" y="433387"/>
                </a:cubicBezTo>
                <a:cubicBezTo>
                  <a:pt x="457199" y="443706"/>
                  <a:pt x="511969" y="423863"/>
                  <a:pt x="533400" y="428625"/>
                </a:cubicBezTo>
                <a:cubicBezTo>
                  <a:pt x="554831" y="433387"/>
                  <a:pt x="553244" y="445293"/>
                  <a:pt x="561975" y="461962"/>
                </a:cubicBezTo>
                <a:cubicBezTo>
                  <a:pt x="570706" y="478631"/>
                  <a:pt x="578246" y="503634"/>
                  <a:pt x="585787" y="52863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264352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7439519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439519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양쯔강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450029" y="3583041"/>
            <a:ext cx="1450039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512690" y="44180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3325314" y="6183211"/>
            <a:ext cx="685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메콩강</a:t>
            </a:r>
            <a:endParaRPr lang="ko-KR" altLang="en-US" sz="11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201673" y="4252604"/>
            <a:ext cx="600609" cy="359517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베이성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북쪽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155489" y="257837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베이징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250171" y="2795796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텐징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562105" y="4442511"/>
            <a:ext cx="29283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err="1" smtClean="0"/>
              <a:t>청두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33426" y="4327305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7232" y="5345832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130506" y="4771597"/>
            <a:ext cx="879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난성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152977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52977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152977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산둥성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221479" y="3270576"/>
            <a:ext cx="60823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산시성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서쪽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쿤룬</a:t>
            </a:r>
            <a:r>
              <a:rPr lang="en-US" altLang="ko-KR" sz="1200" b="0" dirty="0" smtClean="0"/>
              <a:t>(</a:t>
            </a:r>
            <a:r>
              <a:rPr lang="ko-KR" altLang="en-US" sz="1200" b="0" dirty="0" err="1" smtClean="0"/>
              <a:t>곤륜</a:t>
            </a:r>
            <a:r>
              <a:rPr lang="en-US" altLang="ko-KR" sz="1200" b="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6551413" y="3079531"/>
            <a:ext cx="614450" cy="112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endCxn id="177" idx="1"/>
          </p:cNvCxnSpPr>
          <p:nvPr/>
        </p:nvCxnSpPr>
        <p:spPr>
          <a:xfrm flipV="1">
            <a:off x="6840646" y="3746718"/>
            <a:ext cx="31233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250557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720878" y="2924367"/>
            <a:ext cx="54931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허베이성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북쪽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686956" y="3797385"/>
            <a:ext cx="523665" cy="328739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허난성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</a:t>
            </a:r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남쪽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위수</a:t>
            </a:r>
            <a:endParaRPr lang="ko-KR" altLang="en-US" sz="11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시안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15540" y="3713734"/>
            <a:ext cx="292833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낙양</a:t>
            </a:r>
            <a:endParaRPr lang="ko-KR" alt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59517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0"/>
          </p:cNvCxnSpPr>
          <p:nvPr/>
        </p:nvCxnSpPr>
        <p:spPr>
          <a:xfrm flipV="1">
            <a:off x="4644541" y="4006252"/>
            <a:ext cx="181163" cy="2296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733754" y="2087408"/>
            <a:ext cx="2034783" cy="111971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94153" y="3194230"/>
            <a:ext cx="1629697" cy="254882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697" h="254882">
                <a:moveTo>
                  <a:pt x="0" y="0"/>
                </a:moveTo>
                <a:cubicBezTo>
                  <a:pt x="113071" y="33184"/>
                  <a:pt x="226142" y="66368"/>
                  <a:pt x="317090" y="81116"/>
                </a:cubicBezTo>
                <a:cubicBezTo>
                  <a:pt x="408038" y="95864"/>
                  <a:pt x="545690" y="88490"/>
                  <a:pt x="545690" y="88490"/>
                </a:cubicBezTo>
                <a:cubicBezTo>
                  <a:pt x="642783" y="92177"/>
                  <a:pt x="781664" y="106926"/>
                  <a:pt x="899651" y="103239"/>
                </a:cubicBezTo>
                <a:cubicBezTo>
                  <a:pt x="1017638" y="99552"/>
                  <a:pt x="1145458" y="57765"/>
                  <a:pt x="1253613" y="66368"/>
                </a:cubicBezTo>
                <a:cubicBezTo>
                  <a:pt x="1361768" y="74971"/>
                  <a:pt x="1489587" y="124132"/>
                  <a:pt x="1548580" y="154858"/>
                </a:cubicBezTo>
                <a:cubicBezTo>
                  <a:pt x="1607574" y="185584"/>
                  <a:pt x="1594055" y="238432"/>
                  <a:pt x="1607574" y="250722"/>
                </a:cubicBezTo>
                <a:cubicBezTo>
                  <a:pt x="1621093" y="263012"/>
                  <a:pt x="1625395" y="245806"/>
                  <a:pt x="1629697" y="228600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9294" y="1729531"/>
            <a:ext cx="1750116" cy="678534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116" h="678534">
                <a:moveTo>
                  <a:pt x="0" y="678534"/>
                </a:moveTo>
                <a:lnTo>
                  <a:pt x="516193" y="472056"/>
                </a:lnTo>
                <a:cubicBezTo>
                  <a:pt x="674738" y="410604"/>
                  <a:pt x="787810" y="378650"/>
                  <a:pt x="951271" y="309824"/>
                </a:cubicBezTo>
                <a:cubicBezTo>
                  <a:pt x="1114732" y="240998"/>
                  <a:pt x="1364226" y="110720"/>
                  <a:pt x="1496961" y="59101"/>
                </a:cubicBezTo>
                <a:cubicBezTo>
                  <a:pt x="1629696" y="7482"/>
                  <a:pt x="1770420" y="-1120"/>
                  <a:pt x="1747683" y="10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1652" y="4493514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씌찬성</a:t>
            </a:r>
            <a:endParaRPr lang="en-US" altLang="ko-KR" dirty="0" smtClean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사천성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5202301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 rot="21148225">
            <a:off x="2495682" y="1053241"/>
            <a:ext cx="3592506" cy="161699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474452" y="3905987"/>
            <a:ext cx="632669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 고원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20406807">
            <a:off x="536756" y="1648311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/>
              <a:t>톈</a:t>
            </a:r>
            <a:r>
              <a:rPr lang="ko-KR" altLang="en-US" sz="1200" dirty="0" err="1" smtClean="0"/>
              <a:t>산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천산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61523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요하</a:t>
            </a:r>
            <a:r>
              <a:rPr lang="en-US" altLang="ko-KR" sz="1100" b="1" dirty="0"/>
              <a:t>/</a:t>
            </a:r>
            <a:r>
              <a:rPr lang="ko-KR" altLang="en-US" sz="1100" b="1" dirty="0" err="1" smtClean="0"/>
              <a:t>요수</a:t>
            </a:r>
            <a:endParaRPr lang="ko-KR" altLang="en-US" sz="11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지린성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길림성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881382" y="986476"/>
            <a:ext cx="67755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헤이룽장성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흑룡강성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선양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480752" y="2256799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598699" y="196613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528794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흑룡강</a:t>
            </a:r>
            <a:r>
              <a:rPr lang="en-US" altLang="ko-KR" sz="1100" b="1" dirty="0" smtClean="0"/>
              <a:t>/</a:t>
            </a:r>
            <a:r>
              <a:rPr lang="ko-KR" altLang="en-US" sz="1100" b="1" dirty="0" err="1" smtClean="0"/>
              <a:t>아무르강</a:t>
            </a:r>
            <a:r>
              <a:rPr lang="en-US" altLang="ko-KR" sz="11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104309" y="1788492"/>
            <a:ext cx="1228987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100" dirty="0" smtClean="0"/>
              <a:t>한민족과 이민족</a:t>
            </a:r>
            <a:r>
              <a:rPr lang="en-US" altLang="ko-KR" sz="1100" dirty="0" smtClean="0"/>
              <a:t>,</a:t>
            </a:r>
          </a:p>
          <a:p>
            <a:pPr algn="r"/>
            <a:r>
              <a:rPr lang="ko-KR" altLang="en-US" sz="1100" dirty="0" smtClean="0"/>
              <a:t>요동과 요서의 기준</a:t>
            </a:r>
            <a:endParaRPr lang="en-US" altLang="ko-KR" sz="1100" dirty="0" smtClean="0"/>
          </a:p>
          <a:p>
            <a:pPr algn="r"/>
            <a:r>
              <a:rPr lang="ko-KR" altLang="en-US" sz="1100" dirty="0" err="1" smtClean="0"/>
              <a:t>요나라의</a:t>
            </a:r>
            <a:r>
              <a:rPr lang="ko-KR" altLang="en-US" sz="1100" dirty="0" smtClean="0"/>
              <a:t> 근거지</a:t>
            </a:r>
            <a:endParaRPr lang="ko-KR" altLang="en-US" sz="11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39238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94426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62896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41022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62896" y="5741887"/>
            <a:ext cx="61022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31193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62896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28737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부여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고구려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말갈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만주족의 근거지</a:t>
            </a:r>
            <a:endParaRPr lang="ko-KR" altLang="en-US" sz="11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21242" y="1598595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2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흉노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돌궐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몽골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거란의 근거지</a:t>
            </a:r>
            <a:endParaRPr lang="ko-KR" altLang="en-US" sz="1100" dirty="0"/>
          </a:p>
        </p:txBody>
      </p:sp>
      <p:sp>
        <p:nvSpPr>
          <p:cNvPr id="248" name="자유형 247"/>
          <p:cNvSpPr/>
          <p:nvPr/>
        </p:nvSpPr>
        <p:spPr>
          <a:xfrm>
            <a:off x="470770" y="2069353"/>
            <a:ext cx="2711669" cy="50568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1669" h="505681">
                <a:moveTo>
                  <a:pt x="0" y="505681"/>
                </a:moveTo>
                <a:cubicBezTo>
                  <a:pt x="92841" y="457508"/>
                  <a:pt x="185682" y="409336"/>
                  <a:pt x="346841" y="348026"/>
                </a:cubicBezTo>
                <a:cubicBezTo>
                  <a:pt x="508000" y="286716"/>
                  <a:pt x="784772" y="193874"/>
                  <a:pt x="966951" y="137819"/>
                </a:cubicBezTo>
                <a:cubicBezTo>
                  <a:pt x="1149130" y="81764"/>
                  <a:pt x="1305034" y="30964"/>
                  <a:pt x="1439917" y="11695"/>
                </a:cubicBezTo>
                <a:cubicBezTo>
                  <a:pt x="1574800" y="-7574"/>
                  <a:pt x="1644869" y="-2318"/>
                  <a:pt x="1776248" y="22206"/>
                </a:cubicBezTo>
                <a:cubicBezTo>
                  <a:pt x="1907627" y="46730"/>
                  <a:pt x="2086303" y="97530"/>
                  <a:pt x="2228193" y="158840"/>
                </a:cubicBezTo>
                <a:cubicBezTo>
                  <a:pt x="2370083" y="220150"/>
                  <a:pt x="2547007" y="339268"/>
                  <a:pt x="2627586" y="390068"/>
                </a:cubicBezTo>
                <a:cubicBezTo>
                  <a:pt x="2708165" y="440868"/>
                  <a:pt x="2709917" y="452254"/>
                  <a:pt x="2711669" y="46364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2101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타림분지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605426"/>
            <a:ext cx="2417985" cy="664808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17985" h="664808">
                <a:moveTo>
                  <a:pt x="2417985" y="664808"/>
                </a:moveTo>
                <a:cubicBezTo>
                  <a:pt x="2345288" y="585980"/>
                  <a:pt x="2281350" y="533429"/>
                  <a:pt x="2228798" y="465112"/>
                </a:cubicBezTo>
                <a:cubicBezTo>
                  <a:pt x="2176246" y="396795"/>
                  <a:pt x="2142964" y="316215"/>
                  <a:pt x="2102674" y="254905"/>
                </a:cubicBezTo>
                <a:cubicBezTo>
                  <a:pt x="2062384" y="193595"/>
                  <a:pt x="2039612" y="139291"/>
                  <a:pt x="1987060" y="97250"/>
                </a:cubicBezTo>
                <a:cubicBezTo>
                  <a:pt x="1934508" y="55209"/>
                  <a:pt x="1864440" y="13167"/>
                  <a:pt x="1787364" y="2657"/>
                </a:cubicBezTo>
                <a:cubicBezTo>
                  <a:pt x="1710288" y="-7853"/>
                  <a:pt x="1626205" y="14919"/>
                  <a:pt x="1524605" y="34188"/>
                </a:cubicBezTo>
                <a:cubicBezTo>
                  <a:pt x="1423005" y="53457"/>
                  <a:pt x="1291626" y="69223"/>
                  <a:pt x="1177764" y="118271"/>
                </a:cubicBezTo>
                <a:cubicBezTo>
                  <a:pt x="1063902" y="167319"/>
                  <a:pt x="939530" y="277677"/>
                  <a:pt x="841433" y="328477"/>
                </a:cubicBezTo>
                <a:cubicBezTo>
                  <a:pt x="743336" y="379277"/>
                  <a:pt x="671515" y="403802"/>
                  <a:pt x="589184" y="423071"/>
                </a:cubicBezTo>
                <a:cubicBezTo>
                  <a:pt x="506853" y="442340"/>
                  <a:pt x="419268" y="428325"/>
                  <a:pt x="347447" y="444091"/>
                </a:cubicBezTo>
                <a:cubicBezTo>
                  <a:pt x="275626" y="459856"/>
                  <a:pt x="214315" y="507154"/>
                  <a:pt x="158260" y="517664"/>
                </a:cubicBezTo>
                <a:cubicBezTo>
                  <a:pt x="102205" y="528174"/>
                  <a:pt x="33888" y="507153"/>
                  <a:pt x="11116" y="507153"/>
                </a:cubicBezTo>
                <a:cubicBezTo>
                  <a:pt x="-11656" y="507153"/>
                  <a:pt x="4985" y="512408"/>
                  <a:pt x="21626" y="51766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79924" y="2606564"/>
            <a:ext cx="2670985" cy="629453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985" h="629453">
                <a:moveTo>
                  <a:pt x="2670985" y="0"/>
                </a:moveTo>
                <a:cubicBezTo>
                  <a:pt x="2575516" y="78827"/>
                  <a:pt x="2471288" y="166415"/>
                  <a:pt x="2376695" y="220718"/>
                </a:cubicBezTo>
                <a:cubicBezTo>
                  <a:pt x="2282102" y="275022"/>
                  <a:pt x="2194516" y="280276"/>
                  <a:pt x="2103426" y="325821"/>
                </a:cubicBezTo>
                <a:cubicBezTo>
                  <a:pt x="2012336" y="371366"/>
                  <a:pt x="1937012" y="444939"/>
                  <a:pt x="1830157" y="493987"/>
                </a:cubicBezTo>
                <a:cubicBezTo>
                  <a:pt x="1723302" y="543035"/>
                  <a:pt x="1588419" y="599090"/>
                  <a:pt x="1462295" y="620111"/>
                </a:cubicBezTo>
                <a:cubicBezTo>
                  <a:pt x="1336171" y="641132"/>
                  <a:pt x="1073412" y="620111"/>
                  <a:pt x="1073412" y="620111"/>
                </a:cubicBezTo>
                <a:cubicBezTo>
                  <a:pt x="963053" y="620111"/>
                  <a:pt x="901743" y="630621"/>
                  <a:pt x="800143" y="620111"/>
                </a:cubicBezTo>
                <a:cubicBezTo>
                  <a:pt x="698543" y="609601"/>
                  <a:pt x="560157" y="569311"/>
                  <a:pt x="463812" y="557049"/>
                </a:cubicBezTo>
                <a:cubicBezTo>
                  <a:pt x="367467" y="544787"/>
                  <a:pt x="293895" y="557048"/>
                  <a:pt x="222074" y="546538"/>
                </a:cubicBezTo>
                <a:cubicBezTo>
                  <a:pt x="150253" y="536028"/>
                  <a:pt x="32888" y="493987"/>
                  <a:pt x="32888" y="493987"/>
                </a:cubicBezTo>
                <a:cubicBezTo>
                  <a:pt x="-3898" y="488732"/>
                  <a:pt x="-1271" y="501869"/>
                  <a:pt x="1357" y="51500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655316" y="5615515"/>
            <a:ext cx="42107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광저우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988971" y="2612506"/>
            <a:ext cx="1297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69691" y="5412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인도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47024" y="6488779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베트남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411094" y="6501491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라오스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544220" y="587418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미얀마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284136" y="465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몽골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러시아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smtClean="0">
                <a:solidFill>
                  <a:srgbClr val="002060"/>
                </a:solidFill>
              </a:rPr>
              <a:t>대만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81486" y="1105945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16839" y="102255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63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타원 207"/>
          <p:cNvSpPr/>
          <p:nvPr/>
        </p:nvSpPr>
        <p:spPr>
          <a:xfrm>
            <a:off x="5064174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197879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8053143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053143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063653" y="3583041"/>
            <a:ext cx="2023224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본래 명칭은 </a:t>
            </a:r>
            <a:r>
              <a:rPr lang="ko-KR" altLang="en-US" sz="1000" dirty="0" err="1" smtClean="0"/>
              <a:t>회하이나</a:t>
            </a:r>
            <a:r>
              <a:rPr lang="ko-KR" altLang="en-US" sz="1000" dirty="0" smtClean="0"/>
              <a:t> 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회수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382070" y="4452884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3551235" y="5805755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메콩강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359848" y="4362141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7232" y="5345832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308461" y="4771597"/>
            <a:ext cx="523664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호남성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766601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66601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66601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곤륜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>
            <a:endCxn id="176" idx="1"/>
          </p:cNvCxnSpPr>
          <p:nvPr/>
        </p:nvCxnSpPr>
        <p:spPr>
          <a:xfrm>
            <a:off x="6544841" y="3129112"/>
            <a:ext cx="1221760" cy="366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55" idx="22"/>
            <a:endCxn id="177" idx="1"/>
          </p:cNvCxnSpPr>
          <p:nvPr/>
        </p:nvCxnSpPr>
        <p:spPr>
          <a:xfrm flipV="1">
            <a:off x="6844930" y="3746718"/>
            <a:ext cx="92167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835461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위수</a:t>
            </a:r>
            <a:endParaRPr lang="ko-KR" altLang="en-US" sz="10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/>
              <a:t>서</a:t>
            </a:r>
            <a:r>
              <a:rPr lang="ko-KR" altLang="en-US" sz="1000" dirty="0" smtClean="0"/>
              <a:t>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53641" y="3832801"/>
            <a:ext cx="292833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낙양</a:t>
            </a:r>
            <a:endParaRPr lang="ko-KR" alt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3"/>
          </p:cNvCxnSpPr>
          <p:nvPr/>
        </p:nvCxnSpPr>
        <p:spPr>
          <a:xfrm flipV="1">
            <a:off x="4644541" y="4032566"/>
            <a:ext cx="352202" cy="195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648717" y="2107527"/>
            <a:ext cx="1871025" cy="954195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61996" y="3219079"/>
            <a:ext cx="1661228" cy="49924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38070 w 1629697"/>
              <a:gd name="connsiteY5" fmla="*/ 18224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61228"/>
              <a:gd name="connsiteY0" fmla="*/ 0 h 251276"/>
              <a:gd name="connsiteX1" fmla="*/ 317090 w 1661228"/>
              <a:gd name="connsiteY1" fmla="*/ 18054 h 251276"/>
              <a:gd name="connsiteX2" fmla="*/ 556201 w 1661228"/>
              <a:gd name="connsiteY2" fmla="*/ 25428 h 251276"/>
              <a:gd name="connsiteX3" fmla="*/ 962713 w 1661228"/>
              <a:gd name="connsiteY3" fmla="*/ 19156 h 251276"/>
              <a:gd name="connsiteX4" fmla="*/ 1274633 w 1661228"/>
              <a:gd name="connsiteY4" fmla="*/ 34837 h 251276"/>
              <a:gd name="connsiteX5" fmla="*/ 1538070 w 1661228"/>
              <a:gd name="connsiteY5" fmla="*/ 18224 h 251276"/>
              <a:gd name="connsiteX6" fmla="*/ 1607574 w 1661228"/>
              <a:gd name="connsiteY6" fmla="*/ 250722 h 251276"/>
              <a:gd name="connsiteX7" fmla="*/ 1661228 w 1661228"/>
              <a:gd name="connsiteY7" fmla="*/ 49924 h 251276"/>
              <a:gd name="connsiteX0" fmla="*/ 0 w 1661228"/>
              <a:gd name="connsiteY0" fmla="*/ 0 h 49924"/>
              <a:gd name="connsiteX1" fmla="*/ 317090 w 1661228"/>
              <a:gd name="connsiteY1" fmla="*/ 18054 h 49924"/>
              <a:gd name="connsiteX2" fmla="*/ 556201 w 1661228"/>
              <a:gd name="connsiteY2" fmla="*/ 25428 h 49924"/>
              <a:gd name="connsiteX3" fmla="*/ 962713 w 1661228"/>
              <a:gd name="connsiteY3" fmla="*/ 19156 h 49924"/>
              <a:gd name="connsiteX4" fmla="*/ 1274633 w 1661228"/>
              <a:gd name="connsiteY4" fmla="*/ 34837 h 49924"/>
              <a:gd name="connsiteX5" fmla="*/ 1538070 w 1661228"/>
              <a:gd name="connsiteY5" fmla="*/ 18224 h 49924"/>
              <a:gd name="connsiteX6" fmla="*/ 1661228 w 1661228"/>
              <a:gd name="connsiteY6" fmla="*/ 49924 h 4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228" h="49924">
                <a:moveTo>
                  <a:pt x="0" y="0"/>
                </a:moveTo>
                <a:cubicBezTo>
                  <a:pt x="113071" y="33184"/>
                  <a:pt x="224390" y="13816"/>
                  <a:pt x="317090" y="18054"/>
                </a:cubicBezTo>
                <a:cubicBezTo>
                  <a:pt x="409790" y="22292"/>
                  <a:pt x="448597" y="25244"/>
                  <a:pt x="556201" y="25428"/>
                </a:cubicBezTo>
                <a:cubicBezTo>
                  <a:pt x="663805" y="25612"/>
                  <a:pt x="842974" y="17588"/>
                  <a:pt x="962713" y="19156"/>
                </a:cubicBezTo>
                <a:cubicBezTo>
                  <a:pt x="1082452" y="20724"/>
                  <a:pt x="1178740" y="34992"/>
                  <a:pt x="1274633" y="34837"/>
                </a:cubicBezTo>
                <a:cubicBezTo>
                  <a:pt x="1370526" y="34682"/>
                  <a:pt x="1473638" y="15710"/>
                  <a:pt x="1538070" y="18224"/>
                </a:cubicBezTo>
                <a:cubicBezTo>
                  <a:pt x="1602502" y="20738"/>
                  <a:pt x="1635570" y="43320"/>
                  <a:pt x="1661228" y="49924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8111" y="1928230"/>
            <a:ext cx="2084062" cy="263883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  <a:gd name="connsiteX0" fmla="*/ 0 w 1754065"/>
              <a:gd name="connsiteY0" fmla="*/ 678430 h 678430"/>
              <a:gd name="connsiteX1" fmla="*/ 516193 w 1754065"/>
              <a:gd name="connsiteY1" fmla="*/ 471952 h 678430"/>
              <a:gd name="connsiteX2" fmla="*/ 951271 w 1754065"/>
              <a:gd name="connsiteY2" fmla="*/ 309720 h 678430"/>
              <a:gd name="connsiteX3" fmla="*/ 1602065 w 1754065"/>
              <a:gd name="connsiteY3" fmla="*/ 321756 h 678430"/>
              <a:gd name="connsiteX4" fmla="*/ 1747683 w 1754065"/>
              <a:gd name="connsiteY4" fmla="*/ 5 h 678430"/>
              <a:gd name="connsiteX0" fmla="*/ 0 w 2126956"/>
              <a:gd name="connsiteY0" fmla="*/ 373266 h 373266"/>
              <a:gd name="connsiteX1" fmla="*/ 516193 w 2126956"/>
              <a:gd name="connsiteY1" fmla="*/ 166788 h 373266"/>
              <a:gd name="connsiteX2" fmla="*/ 951271 w 2126956"/>
              <a:gd name="connsiteY2" fmla="*/ 4556 h 373266"/>
              <a:gd name="connsiteX3" fmla="*/ 1602065 w 2126956"/>
              <a:gd name="connsiteY3" fmla="*/ 16592 h 373266"/>
              <a:gd name="connsiteX4" fmla="*/ 2126056 w 2126956"/>
              <a:gd name="connsiteY4" fmla="*/ 146785 h 373266"/>
              <a:gd name="connsiteX0" fmla="*/ 0 w 2126876"/>
              <a:gd name="connsiteY0" fmla="*/ 416685 h 416685"/>
              <a:gd name="connsiteX1" fmla="*/ 516193 w 2126876"/>
              <a:gd name="connsiteY1" fmla="*/ 210207 h 416685"/>
              <a:gd name="connsiteX2" fmla="*/ 951271 w 2126876"/>
              <a:gd name="connsiteY2" fmla="*/ 47975 h 416685"/>
              <a:gd name="connsiteX3" fmla="*/ 1560024 w 2126876"/>
              <a:gd name="connsiteY3" fmla="*/ 7459 h 416685"/>
              <a:gd name="connsiteX4" fmla="*/ 2126056 w 2126876"/>
              <a:gd name="connsiteY4" fmla="*/ 190204 h 41668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79346"/>
              <a:gd name="connsiteY0" fmla="*/ 409640 h 409640"/>
              <a:gd name="connsiteX1" fmla="*/ 516193 w 2179346"/>
              <a:gd name="connsiteY1" fmla="*/ 203162 h 409640"/>
              <a:gd name="connsiteX2" fmla="*/ 951271 w 2179346"/>
              <a:gd name="connsiteY2" fmla="*/ 40930 h 409640"/>
              <a:gd name="connsiteX3" fmla="*/ 1560024 w 2179346"/>
              <a:gd name="connsiteY3" fmla="*/ 414 h 409640"/>
              <a:gd name="connsiteX4" fmla="*/ 2178608 w 2179346"/>
              <a:gd name="connsiteY4" fmla="*/ 151628 h 409640"/>
              <a:gd name="connsiteX0" fmla="*/ 0 w 2478929"/>
              <a:gd name="connsiteY0" fmla="*/ 409594 h 409594"/>
              <a:gd name="connsiteX1" fmla="*/ 516193 w 2478929"/>
              <a:gd name="connsiteY1" fmla="*/ 203116 h 409594"/>
              <a:gd name="connsiteX2" fmla="*/ 951271 w 2478929"/>
              <a:gd name="connsiteY2" fmla="*/ 40884 h 409594"/>
              <a:gd name="connsiteX3" fmla="*/ 1560024 w 2478929"/>
              <a:gd name="connsiteY3" fmla="*/ 368 h 409594"/>
              <a:gd name="connsiteX4" fmla="*/ 2478459 w 2478929"/>
              <a:gd name="connsiteY4" fmla="*/ 172603 h 409594"/>
              <a:gd name="connsiteX0" fmla="*/ 0 w 2478929"/>
              <a:gd name="connsiteY0" fmla="*/ 371767 h 371767"/>
              <a:gd name="connsiteX1" fmla="*/ 516193 w 2478929"/>
              <a:gd name="connsiteY1" fmla="*/ 165289 h 371767"/>
              <a:gd name="connsiteX2" fmla="*/ 951271 w 2478929"/>
              <a:gd name="connsiteY2" fmla="*/ 3057 h 371767"/>
              <a:gd name="connsiteX3" fmla="*/ 1560024 w 2478929"/>
              <a:gd name="connsiteY3" fmla="*/ 46624 h 371767"/>
              <a:gd name="connsiteX4" fmla="*/ 2478459 w 2478929"/>
              <a:gd name="connsiteY4" fmla="*/ 134776 h 371767"/>
              <a:gd name="connsiteX0" fmla="*/ 0 w 2478929"/>
              <a:gd name="connsiteY0" fmla="*/ 325812 h 325812"/>
              <a:gd name="connsiteX1" fmla="*/ 516193 w 2478929"/>
              <a:gd name="connsiteY1" fmla="*/ 119334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478929"/>
              <a:gd name="connsiteY0" fmla="*/ 325812 h 325812"/>
              <a:gd name="connsiteX1" fmla="*/ 538404 w 2478929"/>
              <a:gd name="connsiteY1" fmla="*/ 234948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501141"/>
              <a:gd name="connsiteY0" fmla="*/ 430916 h 430916"/>
              <a:gd name="connsiteX1" fmla="*/ 560616 w 2501141"/>
              <a:gd name="connsiteY1" fmla="*/ 234948 h 430916"/>
              <a:gd name="connsiteX2" fmla="*/ 973483 w 2501141"/>
              <a:gd name="connsiteY2" fmla="*/ 51695 h 430916"/>
              <a:gd name="connsiteX3" fmla="*/ 1582236 w 2501141"/>
              <a:gd name="connsiteY3" fmla="*/ 669 h 430916"/>
              <a:gd name="connsiteX4" fmla="*/ 2500671 w 2501141"/>
              <a:gd name="connsiteY4" fmla="*/ 88821 h 430916"/>
              <a:gd name="connsiteX0" fmla="*/ 0 w 2523353"/>
              <a:gd name="connsiteY0" fmla="*/ 199688 h 234948"/>
              <a:gd name="connsiteX1" fmla="*/ 582828 w 2523353"/>
              <a:gd name="connsiteY1" fmla="*/ 234948 h 234948"/>
              <a:gd name="connsiteX2" fmla="*/ 995695 w 2523353"/>
              <a:gd name="connsiteY2" fmla="*/ 51695 h 234948"/>
              <a:gd name="connsiteX3" fmla="*/ 1604448 w 2523353"/>
              <a:gd name="connsiteY3" fmla="*/ 669 h 234948"/>
              <a:gd name="connsiteX4" fmla="*/ 2522883 w 2523353"/>
              <a:gd name="connsiteY4" fmla="*/ 88821 h 234948"/>
              <a:gd name="connsiteX0" fmla="*/ 0 w 2523353"/>
              <a:gd name="connsiteY0" fmla="*/ 199688 h 199688"/>
              <a:gd name="connsiteX1" fmla="*/ 616145 w 2523353"/>
              <a:gd name="connsiteY1" fmla="*/ 87803 h 199688"/>
              <a:gd name="connsiteX2" fmla="*/ 995695 w 2523353"/>
              <a:gd name="connsiteY2" fmla="*/ 51695 h 199688"/>
              <a:gd name="connsiteX3" fmla="*/ 1604448 w 2523353"/>
              <a:gd name="connsiteY3" fmla="*/ 669 h 199688"/>
              <a:gd name="connsiteX4" fmla="*/ 2522883 w 2523353"/>
              <a:gd name="connsiteY4" fmla="*/ 88821 h 199688"/>
              <a:gd name="connsiteX0" fmla="*/ 0 w 2523353"/>
              <a:gd name="connsiteY0" fmla="*/ 213908 h 213908"/>
              <a:gd name="connsiteX1" fmla="*/ 616145 w 2523353"/>
              <a:gd name="connsiteY1" fmla="*/ 102023 h 213908"/>
              <a:gd name="connsiteX2" fmla="*/ 1006801 w 2523353"/>
              <a:gd name="connsiteY2" fmla="*/ 2853 h 213908"/>
              <a:gd name="connsiteX3" fmla="*/ 1604448 w 2523353"/>
              <a:gd name="connsiteY3" fmla="*/ 14889 h 213908"/>
              <a:gd name="connsiteX4" fmla="*/ 2522883 w 2523353"/>
              <a:gd name="connsiteY4" fmla="*/ 103041 h 213908"/>
              <a:gd name="connsiteX0" fmla="*/ 0 w 2523359"/>
              <a:gd name="connsiteY0" fmla="*/ 272981 h 272981"/>
              <a:gd name="connsiteX1" fmla="*/ 616145 w 2523359"/>
              <a:gd name="connsiteY1" fmla="*/ 161096 h 272981"/>
              <a:gd name="connsiteX2" fmla="*/ 1006801 w 2523359"/>
              <a:gd name="connsiteY2" fmla="*/ 61926 h 272981"/>
              <a:gd name="connsiteX3" fmla="*/ 1615554 w 2523359"/>
              <a:gd name="connsiteY3" fmla="*/ 389 h 272981"/>
              <a:gd name="connsiteX4" fmla="*/ 2522883 w 2523359"/>
              <a:gd name="connsiteY4" fmla="*/ 162114 h 272981"/>
              <a:gd name="connsiteX0" fmla="*/ 0 w 2423476"/>
              <a:gd name="connsiteY0" fmla="*/ 274924 h 274924"/>
              <a:gd name="connsiteX1" fmla="*/ 616145 w 2423476"/>
              <a:gd name="connsiteY1" fmla="*/ 163039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74924 h 274924"/>
              <a:gd name="connsiteX1" fmla="*/ 606944 w 2423476"/>
              <a:gd name="connsiteY1" fmla="*/ 136913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06801 w 2423476"/>
              <a:gd name="connsiteY2" fmla="*/ 63869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597742 w 2423476"/>
              <a:gd name="connsiteY1" fmla="*/ 110787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83"/>
              <a:gd name="connsiteY0" fmla="*/ 231925 h 231925"/>
              <a:gd name="connsiteX1" fmla="*/ 597742 w 2423483"/>
              <a:gd name="connsiteY1" fmla="*/ 93913 h 231925"/>
              <a:gd name="connsiteX2" fmla="*/ 1016002 w 2423483"/>
              <a:gd name="connsiteY2" fmla="*/ 29577 h 231925"/>
              <a:gd name="connsiteX3" fmla="*/ 1624757 w 2423483"/>
              <a:gd name="connsiteY3" fmla="*/ 37710 h 231925"/>
              <a:gd name="connsiteX4" fmla="*/ 2422933 w 2423483"/>
              <a:gd name="connsiteY4" fmla="*/ 38 h 231925"/>
              <a:gd name="connsiteX0" fmla="*/ 0 w 2349320"/>
              <a:gd name="connsiteY0" fmla="*/ 203876 h 203876"/>
              <a:gd name="connsiteX1" fmla="*/ 597742 w 2349320"/>
              <a:gd name="connsiteY1" fmla="*/ 65864 h 203876"/>
              <a:gd name="connsiteX2" fmla="*/ 1016002 w 2349320"/>
              <a:gd name="connsiteY2" fmla="*/ 1528 h 203876"/>
              <a:gd name="connsiteX3" fmla="*/ 1624757 w 2349320"/>
              <a:gd name="connsiteY3" fmla="*/ 9661 h 203876"/>
              <a:gd name="connsiteX4" fmla="*/ 2349320 w 2349320"/>
              <a:gd name="connsiteY4" fmla="*/ 59075 h 203876"/>
              <a:gd name="connsiteX0" fmla="*/ 0 w 2413732"/>
              <a:gd name="connsiteY0" fmla="*/ 223178 h 223178"/>
              <a:gd name="connsiteX1" fmla="*/ 597742 w 2413732"/>
              <a:gd name="connsiteY1" fmla="*/ 85166 h 223178"/>
              <a:gd name="connsiteX2" fmla="*/ 1016002 w 2413732"/>
              <a:gd name="connsiteY2" fmla="*/ 20830 h 223178"/>
              <a:gd name="connsiteX3" fmla="*/ 1624757 w 2413732"/>
              <a:gd name="connsiteY3" fmla="*/ 28963 h 223178"/>
              <a:gd name="connsiteX4" fmla="*/ 2413732 w 2413732"/>
              <a:gd name="connsiteY4" fmla="*/ 0 h 223178"/>
              <a:gd name="connsiteX0" fmla="*/ 0 w 2413732"/>
              <a:gd name="connsiteY0" fmla="*/ 263883 h 263883"/>
              <a:gd name="connsiteX1" fmla="*/ 597742 w 2413732"/>
              <a:gd name="connsiteY1" fmla="*/ 125871 h 263883"/>
              <a:gd name="connsiteX2" fmla="*/ 1016002 w 2413732"/>
              <a:gd name="connsiteY2" fmla="*/ 61535 h 263883"/>
              <a:gd name="connsiteX3" fmla="*/ 1643162 w 2413732"/>
              <a:gd name="connsiteY3" fmla="*/ 0 h 263883"/>
              <a:gd name="connsiteX4" fmla="*/ 2413732 w 2413732"/>
              <a:gd name="connsiteY4" fmla="*/ 40705 h 263883"/>
              <a:gd name="connsiteX0" fmla="*/ 0 w 2202090"/>
              <a:gd name="connsiteY0" fmla="*/ 263883 h 263883"/>
              <a:gd name="connsiteX1" fmla="*/ 597742 w 2202090"/>
              <a:gd name="connsiteY1" fmla="*/ 125871 h 263883"/>
              <a:gd name="connsiteX2" fmla="*/ 1016002 w 2202090"/>
              <a:gd name="connsiteY2" fmla="*/ 61535 h 263883"/>
              <a:gd name="connsiteX3" fmla="*/ 1643162 w 2202090"/>
              <a:gd name="connsiteY3" fmla="*/ 0 h 263883"/>
              <a:gd name="connsiteX4" fmla="*/ 2202090 w 2202090"/>
              <a:gd name="connsiteY4" fmla="*/ 58122 h 26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090" h="263883">
                <a:moveTo>
                  <a:pt x="0" y="263883"/>
                </a:moveTo>
                <a:lnTo>
                  <a:pt x="597742" y="125871"/>
                </a:lnTo>
                <a:cubicBezTo>
                  <a:pt x="756287" y="64419"/>
                  <a:pt x="841765" y="82514"/>
                  <a:pt x="1016002" y="61535"/>
                </a:cubicBezTo>
                <a:cubicBezTo>
                  <a:pt x="1190239" y="40556"/>
                  <a:pt x="1468386" y="20088"/>
                  <a:pt x="1643162" y="0"/>
                </a:cubicBezTo>
                <a:lnTo>
                  <a:pt x="2202090" y="58122"/>
                </a:ln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09" name="타원 208"/>
          <p:cNvSpPr/>
          <p:nvPr/>
        </p:nvSpPr>
        <p:spPr>
          <a:xfrm rot="21148225">
            <a:off x="2517918" y="1391147"/>
            <a:ext cx="2768038" cy="1331874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631546" y="3905987"/>
            <a:ext cx="318480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20868989">
            <a:off x="427405" y="1526425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천산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03815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요하</a:t>
            </a:r>
            <a:r>
              <a:rPr lang="en-US" altLang="ko-KR" sz="1000" b="1" dirty="0"/>
              <a:t>/</a:t>
            </a:r>
            <a:r>
              <a:rPr lang="ko-KR" altLang="en-US" sz="1000" b="1" dirty="0" err="1" smtClean="0"/>
              <a:t>요수</a:t>
            </a:r>
            <a:endParaRPr lang="ko-KR" altLang="en-US" sz="10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길림성</a:t>
            </a:r>
            <a:endParaRPr lang="en-US" altLang="ko-KR" dirty="0"/>
          </a:p>
        </p:txBody>
      </p:sp>
      <p:sp>
        <p:nvSpPr>
          <p:cNvPr id="217" name="TextBox 216"/>
          <p:cNvSpPr txBox="1"/>
          <p:nvPr/>
        </p:nvSpPr>
        <p:spPr>
          <a:xfrm>
            <a:off x="6945502" y="986476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흑룡강성</a:t>
            </a:r>
            <a:endParaRPr lang="en-US" altLang="ko-KR" dirty="0"/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62625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심양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선양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666771" y="2120384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703802" y="185052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498016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흑룡강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아무르강</a:t>
            </a:r>
            <a:r>
              <a:rPr lang="en-US" altLang="ko-KR" sz="10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213314" y="1631321"/>
            <a:ext cx="1119982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한민족과 이민족</a:t>
            </a:r>
            <a:r>
              <a:rPr lang="en-US" altLang="ko-KR" sz="1000" dirty="0" smtClean="0"/>
              <a:t>,</a:t>
            </a:r>
          </a:p>
          <a:p>
            <a:pPr algn="r"/>
            <a:r>
              <a:rPr lang="ko-KR" altLang="en-US" sz="1000" dirty="0" smtClean="0"/>
              <a:t>요동과 요서의 기준</a:t>
            </a:r>
            <a:endParaRPr lang="en-US" altLang="ko-KR" sz="1000" dirty="0" smtClean="0"/>
          </a:p>
          <a:p>
            <a:pPr algn="r"/>
            <a:r>
              <a:rPr lang="ko-KR" altLang="en-US" sz="1000" dirty="0" err="1" smtClean="0"/>
              <a:t>요나라의</a:t>
            </a:r>
            <a:r>
              <a:rPr lang="ko-KR" altLang="en-US" sz="1000" dirty="0" smtClean="0"/>
              <a:t> 근거지</a:t>
            </a:r>
            <a:endParaRPr lang="ko-KR" altLang="en-US" sz="10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19740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74928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43398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21524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43398" y="5741887"/>
            <a:ext cx="2157125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강남을 따로 구분하기도 함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11695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43398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09239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부여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고구려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말갈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여진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만주족의 근거지</a:t>
            </a:r>
            <a:endParaRPr lang="ko-KR" alt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48493" y="1598595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441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흉노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돌궐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투르크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터키</a:t>
            </a:r>
            <a:r>
              <a:rPr lang="en-US" altLang="ko-KR" sz="1000" smtClean="0"/>
              <a:t>), </a:t>
            </a:r>
            <a:r>
              <a:rPr lang="ko-KR" altLang="en-US" sz="1000" dirty="0" smtClean="0"/>
              <a:t>선비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몽골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거란의 근거지</a:t>
            </a:r>
            <a:endParaRPr lang="ko-KR" altLang="en-US" sz="1000" dirty="0"/>
          </a:p>
        </p:txBody>
      </p:sp>
      <p:sp>
        <p:nvSpPr>
          <p:cNvPr id="248" name="자유형 247"/>
          <p:cNvSpPr/>
          <p:nvPr/>
        </p:nvSpPr>
        <p:spPr>
          <a:xfrm>
            <a:off x="462061" y="2099382"/>
            <a:ext cx="2720378" cy="43361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  <a:gd name="connsiteX0" fmla="*/ 0 w 2720378"/>
              <a:gd name="connsiteY0" fmla="*/ 418595 h 463640"/>
              <a:gd name="connsiteX1" fmla="*/ 355550 w 2720378"/>
              <a:gd name="connsiteY1" fmla="*/ 348026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8595 h 463640"/>
              <a:gd name="connsiteX1" fmla="*/ 329424 w 2720378"/>
              <a:gd name="connsiteY1" fmla="*/ 269649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7360 h 462405"/>
              <a:gd name="connsiteX1" fmla="*/ 329424 w 2720378"/>
              <a:gd name="connsiteY1" fmla="*/ 268414 h 462405"/>
              <a:gd name="connsiteX2" fmla="*/ 975660 w 2720378"/>
              <a:gd name="connsiteY2" fmla="*/ 119167 h 462405"/>
              <a:gd name="connsiteX3" fmla="*/ 1448626 w 2720378"/>
              <a:gd name="connsiteY3" fmla="*/ 10460 h 462405"/>
              <a:gd name="connsiteX4" fmla="*/ 1784957 w 2720378"/>
              <a:gd name="connsiteY4" fmla="*/ 20971 h 462405"/>
              <a:gd name="connsiteX5" fmla="*/ 2236902 w 2720378"/>
              <a:gd name="connsiteY5" fmla="*/ 157605 h 462405"/>
              <a:gd name="connsiteX6" fmla="*/ 2636295 w 2720378"/>
              <a:gd name="connsiteY6" fmla="*/ 388833 h 462405"/>
              <a:gd name="connsiteX7" fmla="*/ 2720378 w 2720378"/>
              <a:gd name="connsiteY7" fmla="*/ 462405 h 462405"/>
              <a:gd name="connsiteX0" fmla="*/ 0 w 2720378"/>
              <a:gd name="connsiteY0" fmla="*/ 411668 h 456713"/>
              <a:gd name="connsiteX1" fmla="*/ 329424 w 2720378"/>
              <a:gd name="connsiteY1" fmla="*/ 262722 h 456713"/>
              <a:gd name="connsiteX2" fmla="*/ 975660 w 2720378"/>
              <a:gd name="connsiteY2" fmla="*/ 113475 h 456713"/>
              <a:gd name="connsiteX3" fmla="*/ 1448626 w 2720378"/>
              <a:gd name="connsiteY3" fmla="*/ 4768 h 456713"/>
              <a:gd name="connsiteX4" fmla="*/ 1784957 w 2720378"/>
              <a:gd name="connsiteY4" fmla="*/ 32696 h 456713"/>
              <a:gd name="connsiteX5" fmla="*/ 2236902 w 2720378"/>
              <a:gd name="connsiteY5" fmla="*/ 151913 h 456713"/>
              <a:gd name="connsiteX6" fmla="*/ 2636295 w 2720378"/>
              <a:gd name="connsiteY6" fmla="*/ 383141 h 456713"/>
              <a:gd name="connsiteX7" fmla="*/ 2720378 w 2720378"/>
              <a:gd name="connsiteY7" fmla="*/ 456713 h 456713"/>
              <a:gd name="connsiteX0" fmla="*/ 0 w 2720378"/>
              <a:gd name="connsiteY0" fmla="*/ 388566 h 433611"/>
              <a:gd name="connsiteX1" fmla="*/ 329424 w 2720378"/>
              <a:gd name="connsiteY1" fmla="*/ 239620 h 433611"/>
              <a:gd name="connsiteX2" fmla="*/ 975660 w 2720378"/>
              <a:gd name="connsiteY2" fmla="*/ 90373 h 433611"/>
              <a:gd name="connsiteX3" fmla="*/ 1422500 w 2720378"/>
              <a:gd name="connsiteY3" fmla="*/ 16500 h 433611"/>
              <a:gd name="connsiteX4" fmla="*/ 1784957 w 2720378"/>
              <a:gd name="connsiteY4" fmla="*/ 9594 h 433611"/>
              <a:gd name="connsiteX5" fmla="*/ 2236902 w 2720378"/>
              <a:gd name="connsiteY5" fmla="*/ 128811 h 433611"/>
              <a:gd name="connsiteX6" fmla="*/ 2636295 w 2720378"/>
              <a:gd name="connsiteY6" fmla="*/ 360039 h 433611"/>
              <a:gd name="connsiteX7" fmla="*/ 2720378 w 2720378"/>
              <a:gd name="connsiteY7" fmla="*/ 433611 h 43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378" h="433611">
                <a:moveTo>
                  <a:pt x="0" y="388566"/>
                </a:moveTo>
                <a:cubicBezTo>
                  <a:pt x="92841" y="340393"/>
                  <a:pt x="166814" y="289319"/>
                  <a:pt x="329424" y="239620"/>
                </a:cubicBezTo>
                <a:cubicBezTo>
                  <a:pt x="492034" y="189921"/>
                  <a:pt x="793481" y="127560"/>
                  <a:pt x="975660" y="90373"/>
                </a:cubicBezTo>
                <a:cubicBezTo>
                  <a:pt x="1157839" y="53186"/>
                  <a:pt x="1287617" y="29963"/>
                  <a:pt x="1422500" y="16500"/>
                </a:cubicBezTo>
                <a:cubicBezTo>
                  <a:pt x="1557383" y="3037"/>
                  <a:pt x="1649223" y="-9124"/>
                  <a:pt x="1784957" y="9594"/>
                </a:cubicBezTo>
                <a:cubicBezTo>
                  <a:pt x="1920691" y="28312"/>
                  <a:pt x="2095012" y="70403"/>
                  <a:pt x="2236902" y="128811"/>
                </a:cubicBezTo>
                <a:cubicBezTo>
                  <a:pt x="2378792" y="187219"/>
                  <a:pt x="2555716" y="309239"/>
                  <a:pt x="2636295" y="360039"/>
                </a:cubicBezTo>
                <a:cubicBezTo>
                  <a:pt x="2716874" y="410839"/>
                  <a:pt x="2718626" y="422225"/>
                  <a:pt x="2720378" y="433611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rgbClr val="C00000"/>
                </a:solidFill>
              </a:rPr>
              <a:t>타림분지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763938"/>
            <a:ext cx="2417985" cy="506297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  <a:gd name="connsiteX0" fmla="*/ 2417985 w 2417985"/>
              <a:gd name="connsiteY0" fmla="*/ 662185 h 662185"/>
              <a:gd name="connsiteX1" fmla="*/ 2228798 w 2417985"/>
              <a:gd name="connsiteY1" fmla="*/ 462489 h 662185"/>
              <a:gd name="connsiteX2" fmla="*/ 2102674 w 2417985"/>
              <a:gd name="connsiteY2" fmla="*/ 252282 h 662185"/>
              <a:gd name="connsiteX3" fmla="*/ 1987060 w 2417985"/>
              <a:gd name="connsiteY3" fmla="*/ 94627 h 662185"/>
              <a:gd name="connsiteX4" fmla="*/ 1787364 w 2417985"/>
              <a:gd name="connsiteY4" fmla="*/ 34 h 662185"/>
              <a:gd name="connsiteX5" fmla="*/ 1493074 w 2417985"/>
              <a:gd name="connsiteY5" fmla="*/ 84117 h 662185"/>
              <a:gd name="connsiteX6" fmla="*/ 1177764 w 2417985"/>
              <a:gd name="connsiteY6" fmla="*/ 115648 h 662185"/>
              <a:gd name="connsiteX7" fmla="*/ 841433 w 2417985"/>
              <a:gd name="connsiteY7" fmla="*/ 325854 h 662185"/>
              <a:gd name="connsiteX8" fmla="*/ 589184 w 2417985"/>
              <a:gd name="connsiteY8" fmla="*/ 420448 h 662185"/>
              <a:gd name="connsiteX9" fmla="*/ 347447 w 2417985"/>
              <a:gd name="connsiteY9" fmla="*/ 441468 h 662185"/>
              <a:gd name="connsiteX10" fmla="*/ 158260 w 2417985"/>
              <a:gd name="connsiteY10" fmla="*/ 515041 h 662185"/>
              <a:gd name="connsiteX11" fmla="*/ 11116 w 2417985"/>
              <a:gd name="connsiteY11" fmla="*/ 504530 h 662185"/>
              <a:gd name="connsiteX12" fmla="*/ 21626 w 2417985"/>
              <a:gd name="connsiteY12" fmla="*/ 515041 h 662185"/>
              <a:gd name="connsiteX0" fmla="*/ 2417985 w 2417985"/>
              <a:gd name="connsiteY0" fmla="*/ 582910 h 582910"/>
              <a:gd name="connsiteX1" fmla="*/ 2228798 w 2417985"/>
              <a:gd name="connsiteY1" fmla="*/ 383214 h 582910"/>
              <a:gd name="connsiteX2" fmla="*/ 2102674 w 2417985"/>
              <a:gd name="connsiteY2" fmla="*/ 173007 h 582910"/>
              <a:gd name="connsiteX3" fmla="*/ 1987060 w 2417985"/>
              <a:gd name="connsiteY3" fmla="*/ 15352 h 582910"/>
              <a:gd name="connsiteX4" fmla="*/ 1755833 w 2417985"/>
              <a:gd name="connsiteY4" fmla="*/ 4842 h 582910"/>
              <a:gd name="connsiteX5" fmla="*/ 1493074 w 2417985"/>
              <a:gd name="connsiteY5" fmla="*/ 4842 h 582910"/>
              <a:gd name="connsiteX6" fmla="*/ 1177764 w 2417985"/>
              <a:gd name="connsiteY6" fmla="*/ 36373 h 582910"/>
              <a:gd name="connsiteX7" fmla="*/ 841433 w 2417985"/>
              <a:gd name="connsiteY7" fmla="*/ 246579 h 582910"/>
              <a:gd name="connsiteX8" fmla="*/ 589184 w 2417985"/>
              <a:gd name="connsiteY8" fmla="*/ 341173 h 582910"/>
              <a:gd name="connsiteX9" fmla="*/ 347447 w 2417985"/>
              <a:gd name="connsiteY9" fmla="*/ 362193 h 582910"/>
              <a:gd name="connsiteX10" fmla="*/ 158260 w 2417985"/>
              <a:gd name="connsiteY10" fmla="*/ 435766 h 582910"/>
              <a:gd name="connsiteX11" fmla="*/ 11116 w 2417985"/>
              <a:gd name="connsiteY11" fmla="*/ 425255 h 582910"/>
              <a:gd name="connsiteX12" fmla="*/ 21626 w 2417985"/>
              <a:gd name="connsiteY12" fmla="*/ 435766 h 582910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102674 w 2417985"/>
              <a:gd name="connsiteY2" fmla="*/ 177254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092164 w 2417985"/>
              <a:gd name="connsiteY2" fmla="*/ 219295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2753 h 582753"/>
              <a:gd name="connsiteX1" fmla="*/ 2228798 w 2417985"/>
              <a:gd name="connsiteY1" fmla="*/ 383057 h 582753"/>
              <a:gd name="connsiteX2" fmla="*/ 2092164 w 2417985"/>
              <a:gd name="connsiteY2" fmla="*/ 214891 h 582753"/>
              <a:gd name="connsiteX3" fmla="*/ 1955529 w 2417985"/>
              <a:gd name="connsiteY3" fmla="*/ 109788 h 582753"/>
              <a:gd name="connsiteX4" fmla="*/ 1755833 w 2417985"/>
              <a:gd name="connsiteY4" fmla="*/ 88767 h 582753"/>
              <a:gd name="connsiteX5" fmla="*/ 1493074 w 2417985"/>
              <a:gd name="connsiteY5" fmla="*/ 4685 h 582753"/>
              <a:gd name="connsiteX6" fmla="*/ 1177764 w 2417985"/>
              <a:gd name="connsiteY6" fmla="*/ 36216 h 582753"/>
              <a:gd name="connsiteX7" fmla="*/ 841433 w 2417985"/>
              <a:gd name="connsiteY7" fmla="*/ 246422 h 582753"/>
              <a:gd name="connsiteX8" fmla="*/ 589184 w 2417985"/>
              <a:gd name="connsiteY8" fmla="*/ 341016 h 582753"/>
              <a:gd name="connsiteX9" fmla="*/ 347447 w 2417985"/>
              <a:gd name="connsiteY9" fmla="*/ 362036 h 582753"/>
              <a:gd name="connsiteX10" fmla="*/ 158260 w 2417985"/>
              <a:gd name="connsiteY10" fmla="*/ 435609 h 582753"/>
              <a:gd name="connsiteX11" fmla="*/ 11116 w 2417985"/>
              <a:gd name="connsiteY11" fmla="*/ 425098 h 582753"/>
              <a:gd name="connsiteX12" fmla="*/ 21626 w 2417985"/>
              <a:gd name="connsiteY12" fmla="*/ 435609 h 582753"/>
              <a:gd name="connsiteX0" fmla="*/ 2417985 w 2417985"/>
              <a:gd name="connsiteY0" fmla="*/ 555582 h 555582"/>
              <a:gd name="connsiteX1" fmla="*/ 2228798 w 2417985"/>
              <a:gd name="connsiteY1" fmla="*/ 355886 h 555582"/>
              <a:gd name="connsiteX2" fmla="*/ 2092164 w 2417985"/>
              <a:gd name="connsiteY2" fmla="*/ 187720 h 555582"/>
              <a:gd name="connsiteX3" fmla="*/ 1955529 w 2417985"/>
              <a:gd name="connsiteY3" fmla="*/ 82617 h 555582"/>
              <a:gd name="connsiteX4" fmla="*/ 1755833 w 2417985"/>
              <a:gd name="connsiteY4" fmla="*/ 61596 h 555582"/>
              <a:gd name="connsiteX5" fmla="*/ 1482563 w 2417985"/>
              <a:gd name="connsiteY5" fmla="*/ 40576 h 555582"/>
              <a:gd name="connsiteX6" fmla="*/ 1177764 w 2417985"/>
              <a:gd name="connsiteY6" fmla="*/ 9045 h 555582"/>
              <a:gd name="connsiteX7" fmla="*/ 841433 w 2417985"/>
              <a:gd name="connsiteY7" fmla="*/ 219251 h 555582"/>
              <a:gd name="connsiteX8" fmla="*/ 589184 w 2417985"/>
              <a:gd name="connsiteY8" fmla="*/ 313845 h 555582"/>
              <a:gd name="connsiteX9" fmla="*/ 347447 w 2417985"/>
              <a:gd name="connsiteY9" fmla="*/ 334865 h 555582"/>
              <a:gd name="connsiteX10" fmla="*/ 158260 w 2417985"/>
              <a:gd name="connsiteY10" fmla="*/ 408438 h 555582"/>
              <a:gd name="connsiteX11" fmla="*/ 11116 w 2417985"/>
              <a:gd name="connsiteY11" fmla="*/ 397927 h 555582"/>
              <a:gd name="connsiteX12" fmla="*/ 21626 w 2417985"/>
              <a:gd name="connsiteY12" fmla="*/ 408438 h 555582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369064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1116 w 2417985"/>
              <a:gd name="connsiteY10" fmla="*/ 358553 h 516208"/>
              <a:gd name="connsiteX11" fmla="*/ 21626 w 2417985"/>
              <a:gd name="connsiteY11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347447 w 2417985"/>
              <a:gd name="connsiteY8" fmla="*/ 260657 h 516208"/>
              <a:gd name="connsiteX9" fmla="*/ 11116 w 2417985"/>
              <a:gd name="connsiteY9" fmla="*/ 358553 h 516208"/>
              <a:gd name="connsiteX10" fmla="*/ 21626 w 2417985"/>
              <a:gd name="connsiteY10" fmla="*/ 369064 h 516208"/>
              <a:gd name="connsiteX0" fmla="*/ 2417985 w 2417985"/>
              <a:gd name="connsiteY0" fmla="*/ 515027 h 515027"/>
              <a:gd name="connsiteX1" fmla="*/ 2228798 w 2417985"/>
              <a:gd name="connsiteY1" fmla="*/ 315331 h 515027"/>
              <a:gd name="connsiteX2" fmla="*/ 2092164 w 2417985"/>
              <a:gd name="connsiteY2" fmla="*/ 147165 h 515027"/>
              <a:gd name="connsiteX3" fmla="*/ 1955529 w 2417985"/>
              <a:gd name="connsiteY3" fmla="*/ 42062 h 515027"/>
              <a:gd name="connsiteX4" fmla="*/ 1755833 w 2417985"/>
              <a:gd name="connsiteY4" fmla="*/ 21041 h 515027"/>
              <a:gd name="connsiteX5" fmla="*/ 1482563 w 2417985"/>
              <a:gd name="connsiteY5" fmla="*/ 21 h 515027"/>
              <a:gd name="connsiteX6" fmla="*/ 1167254 w 2417985"/>
              <a:gd name="connsiteY6" fmla="*/ 21041 h 515027"/>
              <a:gd name="connsiteX7" fmla="*/ 850142 w 2417985"/>
              <a:gd name="connsiteY7" fmla="*/ 135153 h 515027"/>
              <a:gd name="connsiteX8" fmla="*/ 347447 w 2417985"/>
              <a:gd name="connsiteY8" fmla="*/ 259476 h 515027"/>
              <a:gd name="connsiteX9" fmla="*/ 11116 w 2417985"/>
              <a:gd name="connsiteY9" fmla="*/ 357372 h 515027"/>
              <a:gd name="connsiteX10" fmla="*/ 21626 w 2417985"/>
              <a:gd name="connsiteY10" fmla="*/ 367883 h 515027"/>
              <a:gd name="connsiteX0" fmla="*/ 2417985 w 2417985"/>
              <a:gd name="connsiteY0" fmla="*/ 515665 h 515665"/>
              <a:gd name="connsiteX1" fmla="*/ 2228798 w 2417985"/>
              <a:gd name="connsiteY1" fmla="*/ 315969 h 515665"/>
              <a:gd name="connsiteX2" fmla="*/ 2092164 w 2417985"/>
              <a:gd name="connsiteY2" fmla="*/ 147803 h 515665"/>
              <a:gd name="connsiteX3" fmla="*/ 1955529 w 2417985"/>
              <a:gd name="connsiteY3" fmla="*/ 42700 h 515665"/>
              <a:gd name="connsiteX4" fmla="*/ 1755833 w 2417985"/>
              <a:gd name="connsiteY4" fmla="*/ 21679 h 515665"/>
              <a:gd name="connsiteX5" fmla="*/ 1482563 w 2417985"/>
              <a:gd name="connsiteY5" fmla="*/ 659 h 515665"/>
              <a:gd name="connsiteX6" fmla="*/ 1167254 w 2417985"/>
              <a:gd name="connsiteY6" fmla="*/ 47805 h 515665"/>
              <a:gd name="connsiteX7" fmla="*/ 850142 w 2417985"/>
              <a:gd name="connsiteY7" fmla="*/ 135791 h 515665"/>
              <a:gd name="connsiteX8" fmla="*/ 347447 w 2417985"/>
              <a:gd name="connsiteY8" fmla="*/ 260114 h 515665"/>
              <a:gd name="connsiteX9" fmla="*/ 11116 w 2417985"/>
              <a:gd name="connsiteY9" fmla="*/ 358010 h 515665"/>
              <a:gd name="connsiteX10" fmla="*/ 21626 w 2417985"/>
              <a:gd name="connsiteY10" fmla="*/ 368521 h 515665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50142 w 2417985"/>
              <a:gd name="connsiteY7" fmla="*/ 12741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295196 w 2417985"/>
              <a:gd name="connsiteY8" fmla="*/ 19077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23285 h 523285"/>
              <a:gd name="connsiteX1" fmla="*/ 2228798 w 2417985"/>
              <a:gd name="connsiteY1" fmla="*/ 323589 h 523285"/>
              <a:gd name="connsiteX2" fmla="*/ 2092164 w 2417985"/>
              <a:gd name="connsiteY2" fmla="*/ 155423 h 523285"/>
              <a:gd name="connsiteX3" fmla="*/ 1955529 w 2417985"/>
              <a:gd name="connsiteY3" fmla="*/ 50320 h 523285"/>
              <a:gd name="connsiteX4" fmla="*/ 1755833 w 2417985"/>
              <a:gd name="connsiteY4" fmla="*/ 29299 h 523285"/>
              <a:gd name="connsiteX5" fmla="*/ 1491271 w 2417985"/>
              <a:gd name="connsiteY5" fmla="*/ 16988 h 523285"/>
              <a:gd name="connsiteX6" fmla="*/ 1123711 w 2417985"/>
              <a:gd name="connsiteY6" fmla="*/ 3173 h 523285"/>
              <a:gd name="connsiteX7" fmla="*/ 815308 w 2417985"/>
              <a:gd name="connsiteY7" fmla="*/ 82451 h 523285"/>
              <a:gd name="connsiteX8" fmla="*/ 295196 w 2417985"/>
              <a:gd name="connsiteY8" fmla="*/ 206774 h 523285"/>
              <a:gd name="connsiteX9" fmla="*/ 11116 w 2417985"/>
              <a:gd name="connsiteY9" fmla="*/ 365630 h 523285"/>
              <a:gd name="connsiteX10" fmla="*/ 21626 w 2417985"/>
              <a:gd name="connsiteY10" fmla="*/ 376141 h 523285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55833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89758 w 2417985"/>
              <a:gd name="connsiteY1" fmla="*/ 297893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985" h="506297">
                <a:moveTo>
                  <a:pt x="2417985" y="506297"/>
                </a:moveTo>
                <a:cubicBezTo>
                  <a:pt x="2345288" y="427469"/>
                  <a:pt x="2336804" y="362106"/>
                  <a:pt x="2289758" y="297893"/>
                </a:cubicBezTo>
                <a:cubicBezTo>
                  <a:pt x="2242712" y="233680"/>
                  <a:pt x="2204475" y="163660"/>
                  <a:pt x="2135707" y="121018"/>
                </a:cubicBezTo>
                <a:cubicBezTo>
                  <a:pt x="2066939" y="78376"/>
                  <a:pt x="1943367" y="60158"/>
                  <a:pt x="1877152" y="42040"/>
                </a:cubicBezTo>
                <a:cubicBezTo>
                  <a:pt x="1810937" y="23922"/>
                  <a:pt x="1802729" y="19318"/>
                  <a:pt x="1738416" y="12311"/>
                </a:cubicBezTo>
                <a:cubicBezTo>
                  <a:pt x="1674103" y="5304"/>
                  <a:pt x="1593722" y="0"/>
                  <a:pt x="1491271" y="0"/>
                </a:cubicBezTo>
                <a:cubicBezTo>
                  <a:pt x="1388820" y="0"/>
                  <a:pt x="1236372" y="1401"/>
                  <a:pt x="1123711" y="12311"/>
                </a:cubicBezTo>
                <a:cubicBezTo>
                  <a:pt x="1011051" y="23222"/>
                  <a:pt x="953394" y="35884"/>
                  <a:pt x="815308" y="65463"/>
                </a:cubicBezTo>
                <a:cubicBezTo>
                  <a:pt x="677222" y="95042"/>
                  <a:pt x="429228" y="142590"/>
                  <a:pt x="295196" y="189786"/>
                </a:cubicBezTo>
                <a:cubicBezTo>
                  <a:pt x="161164" y="236983"/>
                  <a:pt x="65420" y="330574"/>
                  <a:pt x="11116" y="348642"/>
                </a:cubicBezTo>
                <a:cubicBezTo>
                  <a:pt x="-11656" y="348642"/>
                  <a:pt x="4985" y="353897"/>
                  <a:pt x="21626" y="359153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69269" y="2606563"/>
            <a:ext cx="2681640" cy="520435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30157 w 2670985"/>
              <a:gd name="connsiteY3" fmla="*/ 493987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12739 w 2670985"/>
              <a:gd name="connsiteY3" fmla="*/ 450444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0112"/>
              <a:gd name="connsiteX1" fmla="*/ 2376695 w 2670985"/>
              <a:gd name="connsiteY1" fmla="*/ 220718 h 620112"/>
              <a:gd name="connsiteX2" fmla="*/ 2103426 w 2670985"/>
              <a:gd name="connsiteY2" fmla="*/ 325821 h 620112"/>
              <a:gd name="connsiteX3" fmla="*/ 1812739 w 2670985"/>
              <a:gd name="connsiteY3" fmla="*/ 450444 h 620112"/>
              <a:gd name="connsiteX4" fmla="*/ 1462295 w 2670985"/>
              <a:gd name="connsiteY4" fmla="*/ 541734 h 620112"/>
              <a:gd name="connsiteX5" fmla="*/ 1082121 w 2670985"/>
              <a:gd name="connsiteY5" fmla="*/ 559151 h 620112"/>
              <a:gd name="connsiteX6" fmla="*/ 800143 w 2670985"/>
              <a:gd name="connsiteY6" fmla="*/ 620111 h 620112"/>
              <a:gd name="connsiteX7" fmla="*/ 463812 w 2670985"/>
              <a:gd name="connsiteY7" fmla="*/ 557049 h 620112"/>
              <a:gd name="connsiteX8" fmla="*/ 222074 w 2670985"/>
              <a:gd name="connsiteY8" fmla="*/ 546538 h 620112"/>
              <a:gd name="connsiteX9" fmla="*/ 32888 w 2670985"/>
              <a:gd name="connsiteY9" fmla="*/ 493987 h 620112"/>
              <a:gd name="connsiteX10" fmla="*/ 1357 w 2670985"/>
              <a:gd name="connsiteY10" fmla="*/ 515007 h 620112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63812 w 2670985"/>
              <a:gd name="connsiteY7" fmla="*/ 55704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38097 w 2638097"/>
              <a:gd name="connsiteY0" fmla="*/ 0 h 560814"/>
              <a:gd name="connsiteX1" fmla="*/ 2343807 w 2638097"/>
              <a:gd name="connsiteY1" fmla="*/ 220718 h 560814"/>
              <a:gd name="connsiteX2" fmla="*/ 2070538 w 2638097"/>
              <a:gd name="connsiteY2" fmla="*/ 325821 h 560814"/>
              <a:gd name="connsiteX3" fmla="*/ 1779851 w 2638097"/>
              <a:gd name="connsiteY3" fmla="*/ 450444 h 560814"/>
              <a:gd name="connsiteX4" fmla="*/ 1429407 w 2638097"/>
              <a:gd name="connsiteY4" fmla="*/ 541734 h 560814"/>
              <a:gd name="connsiteX5" fmla="*/ 1049233 w 2638097"/>
              <a:gd name="connsiteY5" fmla="*/ 559151 h 560814"/>
              <a:gd name="connsiteX6" fmla="*/ 758546 w 2638097"/>
              <a:gd name="connsiteY6" fmla="*/ 515609 h 560814"/>
              <a:gd name="connsiteX7" fmla="*/ 378673 w 2638097"/>
              <a:gd name="connsiteY7" fmla="*/ 496089 h 560814"/>
              <a:gd name="connsiteX8" fmla="*/ 189186 w 2638097"/>
              <a:gd name="connsiteY8" fmla="*/ 485578 h 560814"/>
              <a:gd name="connsiteX9" fmla="*/ 0 w 2638097"/>
              <a:gd name="connsiteY9" fmla="*/ 493987 h 560814"/>
              <a:gd name="connsiteX0" fmla="*/ 2681640 w 2681640"/>
              <a:gd name="connsiteY0" fmla="*/ 0 h 560814"/>
              <a:gd name="connsiteX1" fmla="*/ 2387350 w 2681640"/>
              <a:gd name="connsiteY1" fmla="*/ 220718 h 560814"/>
              <a:gd name="connsiteX2" fmla="*/ 2114081 w 2681640"/>
              <a:gd name="connsiteY2" fmla="*/ 325821 h 560814"/>
              <a:gd name="connsiteX3" fmla="*/ 1823394 w 2681640"/>
              <a:gd name="connsiteY3" fmla="*/ 450444 h 560814"/>
              <a:gd name="connsiteX4" fmla="*/ 1472950 w 2681640"/>
              <a:gd name="connsiteY4" fmla="*/ 541734 h 560814"/>
              <a:gd name="connsiteX5" fmla="*/ 1092776 w 2681640"/>
              <a:gd name="connsiteY5" fmla="*/ 559151 h 560814"/>
              <a:gd name="connsiteX6" fmla="*/ 802089 w 2681640"/>
              <a:gd name="connsiteY6" fmla="*/ 515609 h 560814"/>
              <a:gd name="connsiteX7" fmla="*/ 422216 w 2681640"/>
              <a:gd name="connsiteY7" fmla="*/ 496089 h 560814"/>
              <a:gd name="connsiteX8" fmla="*/ 232729 w 2681640"/>
              <a:gd name="connsiteY8" fmla="*/ 485578 h 560814"/>
              <a:gd name="connsiteX9" fmla="*/ 0 w 2681640"/>
              <a:gd name="connsiteY9" fmla="*/ 441735 h 560814"/>
              <a:gd name="connsiteX0" fmla="*/ 2681640 w 2681640"/>
              <a:gd name="connsiteY0" fmla="*/ 0 h 543935"/>
              <a:gd name="connsiteX1" fmla="*/ 2387350 w 2681640"/>
              <a:gd name="connsiteY1" fmla="*/ 220718 h 543935"/>
              <a:gd name="connsiteX2" fmla="*/ 2114081 w 2681640"/>
              <a:gd name="connsiteY2" fmla="*/ 325821 h 543935"/>
              <a:gd name="connsiteX3" fmla="*/ 1823394 w 2681640"/>
              <a:gd name="connsiteY3" fmla="*/ 450444 h 543935"/>
              <a:gd name="connsiteX4" fmla="*/ 1472950 w 2681640"/>
              <a:gd name="connsiteY4" fmla="*/ 541734 h 543935"/>
              <a:gd name="connsiteX5" fmla="*/ 1118901 w 2681640"/>
              <a:gd name="connsiteY5" fmla="*/ 515608 h 543935"/>
              <a:gd name="connsiteX6" fmla="*/ 802089 w 2681640"/>
              <a:gd name="connsiteY6" fmla="*/ 515609 h 543935"/>
              <a:gd name="connsiteX7" fmla="*/ 422216 w 2681640"/>
              <a:gd name="connsiteY7" fmla="*/ 496089 h 543935"/>
              <a:gd name="connsiteX8" fmla="*/ 232729 w 2681640"/>
              <a:gd name="connsiteY8" fmla="*/ 485578 h 543935"/>
              <a:gd name="connsiteX9" fmla="*/ 0 w 2681640"/>
              <a:gd name="connsiteY9" fmla="*/ 441735 h 543935"/>
              <a:gd name="connsiteX0" fmla="*/ 2681640 w 2681640"/>
              <a:gd name="connsiteY0" fmla="*/ 0 h 520435"/>
              <a:gd name="connsiteX1" fmla="*/ 2387350 w 2681640"/>
              <a:gd name="connsiteY1" fmla="*/ 220718 h 520435"/>
              <a:gd name="connsiteX2" fmla="*/ 2114081 w 2681640"/>
              <a:gd name="connsiteY2" fmla="*/ 325821 h 520435"/>
              <a:gd name="connsiteX3" fmla="*/ 1823394 w 2681640"/>
              <a:gd name="connsiteY3" fmla="*/ 450444 h 520435"/>
              <a:gd name="connsiteX4" fmla="*/ 1472950 w 2681640"/>
              <a:gd name="connsiteY4" fmla="*/ 515608 h 520435"/>
              <a:gd name="connsiteX5" fmla="*/ 1118901 w 2681640"/>
              <a:gd name="connsiteY5" fmla="*/ 515608 h 520435"/>
              <a:gd name="connsiteX6" fmla="*/ 802089 w 2681640"/>
              <a:gd name="connsiteY6" fmla="*/ 515609 h 520435"/>
              <a:gd name="connsiteX7" fmla="*/ 422216 w 2681640"/>
              <a:gd name="connsiteY7" fmla="*/ 496089 h 520435"/>
              <a:gd name="connsiteX8" fmla="*/ 232729 w 2681640"/>
              <a:gd name="connsiteY8" fmla="*/ 485578 h 520435"/>
              <a:gd name="connsiteX9" fmla="*/ 0 w 2681640"/>
              <a:gd name="connsiteY9" fmla="*/ 441735 h 5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1640" h="520435">
                <a:moveTo>
                  <a:pt x="2681640" y="0"/>
                </a:moveTo>
                <a:cubicBezTo>
                  <a:pt x="2586171" y="78827"/>
                  <a:pt x="2481943" y="166415"/>
                  <a:pt x="2387350" y="220718"/>
                </a:cubicBezTo>
                <a:cubicBezTo>
                  <a:pt x="2292757" y="275022"/>
                  <a:pt x="2208073" y="287533"/>
                  <a:pt x="2114081" y="325821"/>
                </a:cubicBezTo>
                <a:cubicBezTo>
                  <a:pt x="2020089" y="364109"/>
                  <a:pt x="1930249" y="418813"/>
                  <a:pt x="1823394" y="450444"/>
                </a:cubicBezTo>
                <a:cubicBezTo>
                  <a:pt x="1716539" y="482075"/>
                  <a:pt x="1590366" y="504747"/>
                  <a:pt x="1472950" y="515608"/>
                </a:cubicBezTo>
                <a:cubicBezTo>
                  <a:pt x="1355535" y="526469"/>
                  <a:pt x="1230711" y="515608"/>
                  <a:pt x="1118901" y="515608"/>
                </a:cubicBezTo>
                <a:cubicBezTo>
                  <a:pt x="1007091" y="515608"/>
                  <a:pt x="918203" y="518862"/>
                  <a:pt x="802089" y="515609"/>
                </a:cubicBezTo>
                <a:cubicBezTo>
                  <a:pt x="685975" y="512356"/>
                  <a:pt x="517109" y="501094"/>
                  <a:pt x="422216" y="496089"/>
                </a:cubicBezTo>
                <a:cubicBezTo>
                  <a:pt x="327323" y="491084"/>
                  <a:pt x="303098" y="494637"/>
                  <a:pt x="232729" y="485578"/>
                </a:cubicBezTo>
                <a:cubicBezTo>
                  <a:pt x="162360" y="476519"/>
                  <a:pt x="0" y="441735"/>
                  <a:pt x="0" y="4417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1035458" y="2612506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31666" y="5026118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인도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24973" y="6217926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베트남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327716" y="623724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라오스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17611" y="586049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미얀마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078327" y="72549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몽골</a:t>
            </a:r>
            <a:endParaRPr lang="ko-KR" alt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러시아</a:t>
            </a: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대만</a:t>
            </a:r>
          </a:p>
        </p:txBody>
      </p:sp>
      <p:cxnSp>
        <p:nvCxnSpPr>
          <p:cNvPr id="267" name="직선 연결선 266"/>
          <p:cNvCxnSpPr/>
          <p:nvPr/>
        </p:nvCxnSpPr>
        <p:spPr>
          <a:xfrm>
            <a:off x="534390" y="627080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69743" y="543685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798398" y="5269680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부탄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66671" y="5022235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네팔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10919" y="5382975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방글라데시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722195" y="406600"/>
            <a:ext cx="1364543" cy="1295175"/>
          </a:xfrm>
          <a:custGeom>
            <a:avLst/>
            <a:gdLst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735724 w 1198179"/>
              <a:gd name="connsiteY2" fmla="*/ 662152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641131 w 1198179"/>
              <a:gd name="connsiteY2" fmla="*/ 630621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203448"/>
              <a:gd name="connsiteY0" fmla="*/ 0 h 1282263"/>
              <a:gd name="connsiteX1" fmla="*/ 315310 w 1203448"/>
              <a:gd name="connsiteY1" fmla="*/ 283780 h 1282263"/>
              <a:gd name="connsiteX2" fmla="*/ 641131 w 1203448"/>
              <a:gd name="connsiteY2" fmla="*/ 630621 h 1282263"/>
              <a:gd name="connsiteX3" fmla="*/ 1145628 w 1203448"/>
              <a:gd name="connsiteY3" fmla="*/ 956442 h 1282263"/>
              <a:gd name="connsiteX4" fmla="*/ 1198179 w 1203448"/>
              <a:gd name="connsiteY4" fmla="*/ 1282263 h 1282263"/>
              <a:gd name="connsiteX5" fmla="*/ 1198179 w 1203448"/>
              <a:gd name="connsiteY5" fmla="*/ 1282263 h 1282263"/>
              <a:gd name="connsiteX0" fmla="*/ 0 w 1355834"/>
              <a:gd name="connsiteY0" fmla="*/ 0 h 1285052"/>
              <a:gd name="connsiteX1" fmla="*/ 315310 w 1355834"/>
              <a:gd name="connsiteY1" fmla="*/ 283780 h 1285052"/>
              <a:gd name="connsiteX2" fmla="*/ 641131 w 1355834"/>
              <a:gd name="connsiteY2" fmla="*/ 630621 h 1285052"/>
              <a:gd name="connsiteX3" fmla="*/ 1145628 w 1355834"/>
              <a:gd name="connsiteY3" fmla="*/ 956442 h 1285052"/>
              <a:gd name="connsiteX4" fmla="*/ 1198179 w 1355834"/>
              <a:gd name="connsiteY4" fmla="*/ 1282263 h 1285052"/>
              <a:gd name="connsiteX5" fmla="*/ 1355834 w 1355834"/>
              <a:gd name="connsiteY5" fmla="*/ 1103587 h 1285052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641131 w 1355834"/>
              <a:gd name="connsiteY2" fmla="*/ 630621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36919 w 1355834"/>
              <a:gd name="connsiteY3" fmla="*/ 999985 h 1103587"/>
              <a:gd name="connsiteX4" fmla="*/ 1355834 w 1355834"/>
              <a:gd name="connsiteY4" fmla="*/ 1103587 h 1103587"/>
              <a:gd name="connsiteX0" fmla="*/ 0 w 1321000"/>
              <a:gd name="connsiteY0" fmla="*/ 0 h 1260341"/>
              <a:gd name="connsiteX1" fmla="*/ 315310 w 1321000"/>
              <a:gd name="connsiteY1" fmla="*/ 283780 h 1260341"/>
              <a:gd name="connsiteX2" fmla="*/ 728216 w 1321000"/>
              <a:gd name="connsiteY2" fmla="*/ 595787 h 1260341"/>
              <a:gd name="connsiteX3" fmla="*/ 1136919 w 1321000"/>
              <a:gd name="connsiteY3" fmla="*/ 999985 h 1260341"/>
              <a:gd name="connsiteX4" fmla="*/ 1321000 w 1321000"/>
              <a:gd name="connsiteY4" fmla="*/ 1260341 h 1260341"/>
              <a:gd name="connsiteX0" fmla="*/ 0 w 1364543"/>
              <a:gd name="connsiteY0" fmla="*/ 0 h 1295175"/>
              <a:gd name="connsiteX1" fmla="*/ 358853 w 1364543"/>
              <a:gd name="connsiteY1" fmla="*/ 318614 h 1295175"/>
              <a:gd name="connsiteX2" fmla="*/ 771759 w 1364543"/>
              <a:gd name="connsiteY2" fmla="*/ 630621 h 1295175"/>
              <a:gd name="connsiteX3" fmla="*/ 1180462 w 1364543"/>
              <a:gd name="connsiteY3" fmla="*/ 1034819 h 1295175"/>
              <a:gd name="connsiteX4" fmla="*/ 1364543 w 1364543"/>
              <a:gd name="connsiteY4" fmla="*/ 1295175 h 129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543" h="1295175">
                <a:moveTo>
                  <a:pt x="0" y="0"/>
                </a:moveTo>
                <a:cubicBezTo>
                  <a:pt x="105103" y="94593"/>
                  <a:pt x="230227" y="213511"/>
                  <a:pt x="358853" y="318614"/>
                </a:cubicBezTo>
                <a:cubicBezTo>
                  <a:pt x="487479" y="423717"/>
                  <a:pt x="634824" y="511254"/>
                  <a:pt x="771759" y="630621"/>
                </a:cubicBezTo>
                <a:cubicBezTo>
                  <a:pt x="908694" y="749988"/>
                  <a:pt x="1081665" y="924060"/>
                  <a:pt x="1180462" y="1034819"/>
                </a:cubicBezTo>
                <a:cubicBezTo>
                  <a:pt x="1279259" y="1145578"/>
                  <a:pt x="1320750" y="1264520"/>
                  <a:pt x="1364543" y="1295175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 rot="2329696">
            <a:off x="2011065" y="739090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알타이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32" name="타원 131"/>
          <p:cNvSpPr/>
          <p:nvPr/>
        </p:nvSpPr>
        <p:spPr>
          <a:xfrm>
            <a:off x="2377174" y="1862085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144092" y="1622831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b="0" dirty="0"/>
              <a:t>우루무치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633038" y="1290439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rgbClr val="C00000"/>
                </a:solidFill>
              </a:rPr>
              <a:t>준가르분지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88693" y="1045639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카자흐스탄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2482" y="4302537"/>
            <a:ext cx="65836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파키스탄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7" name="이등변 삼각형 136"/>
          <p:cNvSpPr/>
          <p:nvPr/>
        </p:nvSpPr>
        <p:spPr>
          <a:xfrm>
            <a:off x="1609805" y="4616652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390836" y="4409282"/>
            <a:ext cx="7053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에베레스트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01877" y="2874880"/>
            <a:ext cx="523664" cy="367822"/>
            <a:chOff x="5701877" y="2917747"/>
            <a:chExt cx="523664" cy="367822"/>
          </a:xfrm>
        </p:grpSpPr>
        <p:sp>
          <p:nvSpPr>
            <p:cNvPr id="191" name="TextBox 190"/>
            <p:cNvSpPr txBox="1"/>
            <p:nvPr/>
          </p:nvSpPr>
          <p:spPr>
            <a:xfrm>
              <a:off x="5705473" y="2917747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하북성</a:t>
              </a:r>
              <a:endParaRPr lang="en-US" altLang="ko-KR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01877" y="3110718"/>
              <a:ext cx="523664" cy="1748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84924" y="3797385"/>
            <a:ext cx="523664" cy="327503"/>
            <a:chOff x="5684924" y="3797385"/>
            <a:chExt cx="523664" cy="327503"/>
          </a:xfrm>
        </p:grpSpPr>
        <p:sp>
          <p:nvSpPr>
            <p:cNvPr id="192" name="TextBox 191"/>
            <p:cNvSpPr txBox="1"/>
            <p:nvPr/>
          </p:nvSpPr>
          <p:spPr>
            <a:xfrm>
              <a:off x="5738252" y="3797385"/>
              <a:ext cx="421072" cy="19024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하남성</a:t>
              </a:r>
              <a:endParaRPr lang="en-US" altLang="ko-KR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684924" y="3950037"/>
              <a:ext cx="523664" cy="174851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남쪽</a:t>
              </a:r>
              <a:endParaRPr lang="ko-KR" altLang="en-US" sz="900" b="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63763" y="3270576"/>
            <a:ext cx="523664" cy="342594"/>
            <a:chOff x="5263763" y="3270576"/>
            <a:chExt cx="523664" cy="342594"/>
          </a:xfrm>
        </p:grpSpPr>
        <p:sp>
          <p:nvSpPr>
            <p:cNvPr id="180" name="TextBox 179"/>
            <p:cNvSpPr txBox="1"/>
            <p:nvPr/>
          </p:nvSpPr>
          <p:spPr>
            <a:xfrm>
              <a:off x="5315059" y="3270576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산서성</a:t>
              </a:r>
              <a:endParaRPr lang="en-US" altLang="ko-KR" sz="1000" b="1" dirty="0" smtClean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263763" y="3456495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accent2">
                      <a:lumMod val="75000"/>
                    </a:schemeClr>
                  </a:solidFill>
                </a:rPr>
                <a:t>산의 서쪽</a:t>
              </a:r>
              <a:endParaRPr lang="ko-KR" altLang="en-US" sz="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44080" y="4252604"/>
            <a:ext cx="523664" cy="344690"/>
            <a:chOff x="5244080" y="4252604"/>
            <a:chExt cx="523664" cy="344690"/>
          </a:xfrm>
        </p:grpSpPr>
        <p:sp>
          <p:nvSpPr>
            <p:cNvPr id="168" name="TextBox 167"/>
            <p:cNvSpPr txBox="1"/>
            <p:nvPr/>
          </p:nvSpPr>
          <p:spPr>
            <a:xfrm>
              <a:off x="5291441" y="4252604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호북성</a:t>
              </a:r>
              <a:endParaRPr lang="en-US" altLang="ko-KR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244080" y="4440619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호수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2818147" y="3162211"/>
            <a:ext cx="42107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청해성</a:t>
            </a:r>
            <a:endParaRPr lang="en-US" altLang="ko-KR" dirty="0"/>
          </a:p>
        </p:txBody>
      </p:sp>
      <p:sp>
        <p:nvSpPr>
          <p:cNvPr id="272" name="TextBox 271"/>
          <p:cNvSpPr txBox="1"/>
          <p:nvPr/>
        </p:nvSpPr>
        <p:spPr>
          <a:xfrm>
            <a:off x="2360894" y="2388183"/>
            <a:ext cx="29283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신장</a:t>
            </a:r>
            <a:endParaRPr lang="en-US" altLang="ko-KR" dirty="0"/>
          </a:p>
        </p:txBody>
      </p:sp>
      <p:sp>
        <p:nvSpPr>
          <p:cNvPr id="273" name="타원 272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75" name="TextBox 274"/>
          <p:cNvSpPr txBox="1"/>
          <p:nvPr/>
        </p:nvSpPr>
        <p:spPr>
          <a:xfrm rot="1588866">
            <a:off x="3824710" y="2717399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130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401686" y="2353013"/>
            <a:ext cx="1443245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3540467"/>
            <a:ext cx="3712289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회</a:t>
            </a:r>
            <a:r>
              <a:rPr lang="ko-KR" altLang="en-US" sz="1100" dirty="0">
                <a:solidFill>
                  <a:prstClr val="black"/>
                </a:solidFill>
              </a:rPr>
              <a:t>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양</a:t>
            </a:r>
            <a:r>
              <a:rPr lang="ko-KR" altLang="en-US" sz="1100" dirty="0">
                <a:solidFill>
                  <a:prstClr val="black"/>
                </a:solidFill>
              </a:rPr>
              <a:t>자강 하류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상해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난징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 err="1">
                <a:solidFill>
                  <a:prstClr val="black"/>
                </a:solidFill>
              </a:rPr>
              <a:t>양저우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</a:rPr>
              <a:t>등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명조에 난징에 수도를 정했다가 북경으로 천도하면서 이 지역의 음식문화가 북경과 궁정 요리에 </a:t>
            </a:r>
            <a:r>
              <a:rPr lang="ko-KR" altLang="en-US" sz="1100" dirty="0" smtClean="0"/>
              <a:t>이식됨</a:t>
            </a:r>
            <a:endParaRPr lang="ko-KR" altLang="en-US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소동파가</a:t>
            </a:r>
            <a:r>
              <a:rPr lang="ko-KR" altLang="en-US" sz="1100" dirty="0" smtClean="0"/>
              <a:t> 만듦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7313969" y="2392097"/>
            <a:ext cx="3984432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황하유역</a:t>
            </a:r>
            <a:r>
              <a:rPr lang="en-US" altLang="ko-KR" sz="1100" dirty="0"/>
              <a:t>, </a:t>
            </a:r>
            <a:r>
              <a:rPr lang="ko-KR" altLang="en-US" sz="1100" dirty="0"/>
              <a:t>북경</a:t>
            </a:r>
            <a:r>
              <a:rPr lang="en-US" altLang="ko-KR" sz="1100" dirty="0"/>
              <a:t>/</a:t>
            </a:r>
            <a:r>
              <a:rPr lang="ko-KR" altLang="en-US" sz="1100" dirty="0"/>
              <a:t>산동반도 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한국 중화요리의 원조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탕수육의 </a:t>
            </a:r>
            <a:r>
              <a:rPr lang="ko-KR" altLang="en-US" sz="1100" dirty="0"/>
              <a:t>새콤달콤한 </a:t>
            </a:r>
            <a:r>
              <a:rPr lang="ko-KR" altLang="en-US" sz="1100" b="1" dirty="0">
                <a:solidFill>
                  <a:srgbClr val="00B050"/>
                </a:solidFill>
              </a:rPr>
              <a:t>‘</a:t>
            </a:r>
            <a:r>
              <a:rPr lang="ko-KR" altLang="en-US" sz="1100" b="1" dirty="0" err="1" smtClean="0">
                <a:solidFill>
                  <a:srgbClr val="00B050"/>
                </a:solidFill>
              </a:rPr>
              <a:t>탕추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설탕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+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식초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’ </a:t>
            </a:r>
            <a:r>
              <a:rPr lang="ko-KR" altLang="en-US" sz="1100" b="1" dirty="0">
                <a:solidFill>
                  <a:srgbClr val="00B050"/>
                </a:solidFill>
              </a:rPr>
              <a:t>조리법을 </a:t>
            </a:r>
            <a:r>
              <a:rPr lang="ko-KR" altLang="en-US" sz="1100" dirty="0"/>
              <a:t>폭넓게 </a:t>
            </a:r>
            <a:r>
              <a:rPr lang="ko-KR" altLang="en-US" sz="1100" dirty="0" smtClean="0"/>
              <a:t>활용함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7313969" y="4906846"/>
            <a:ext cx="3984432" cy="155170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주강유역</a:t>
            </a:r>
            <a:r>
              <a:rPr lang="en-US" altLang="ko-KR" sz="1100" dirty="0"/>
              <a:t>, </a:t>
            </a:r>
            <a:r>
              <a:rPr lang="ko-KR" altLang="en-US" sz="1100" dirty="0"/>
              <a:t>홍콩</a:t>
            </a:r>
            <a:r>
              <a:rPr lang="en-US" altLang="ko-KR" sz="1100" dirty="0"/>
              <a:t>/</a:t>
            </a:r>
            <a:r>
              <a:rPr lang="ko-KR" altLang="en-US" sz="1100" dirty="0"/>
              <a:t>광저우 </a:t>
            </a:r>
            <a:r>
              <a:rPr lang="ko-KR" altLang="en-US" sz="1100" dirty="0" smtClean="0"/>
              <a:t>등</a:t>
            </a:r>
            <a:r>
              <a:rPr lang="en-US" altLang="ko-KR" sz="1100" dirty="0" smtClean="0"/>
              <a:t>)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아열대 </a:t>
            </a:r>
            <a:r>
              <a:rPr lang="ko-KR" altLang="en-US" sz="1100" dirty="0" smtClean="0"/>
              <a:t>기후로 </a:t>
            </a:r>
            <a:r>
              <a:rPr lang="ko-KR" altLang="en-US" sz="1100" dirty="0"/>
              <a:t>물산이 풍부하고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바다</a:t>
            </a:r>
            <a:r>
              <a:rPr lang="en-US" altLang="ko-KR" sz="1100" dirty="0"/>
              <a:t>, </a:t>
            </a:r>
            <a:r>
              <a:rPr lang="ko-KR" altLang="en-US" sz="1100" dirty="0"/>
              <a:t>민물</a:t>
            </a:r>
            <a:r>
              <a:rPr lang="en-US" altLang="ko-KR" sz="1100" dirty="0"/>
              <a:t>, </a:t>
            </a:r>
            <a:r>
              <a:rPr lang="ko-KR" altLang="en-US" sz="1100" dirty="0"/>
              <a:t>육지의 제반 식재료의 다양함이 있음 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‘</a:t>
            </a:r>
            <a:r>
              <a:rPr lang="ko-KR" altLang="en-US" sz="1100" dirty="0"/>
              <a:t>음식이라면 광저우’ 또는 ‘날짐승은 비행기만 삐고</a:t>
            </a:r>
            <a:r>
              <a:rPr lang="en-US" altLang="ko-KR" sz="1100" dirty="0"/>
              <a:t>, </a:t>
            </a:r>
            <a:r>
              <a:rPr lang="ko-KR" altLang="en-US" sz="1100" dirty="0"/>
              <a:t>네 발 달린 것은 책상만 빼고 모두 </a:t>
            </a:r>
            <a:r>
              <a:rPr lang="ko-KR" altLang="en-US" sz="1100" dirty="0" err="1"/>
              <a:t>먹을수</a:t>
            </a:r>
            <a:r>
              <a:rPr lang="ko-KR" altLang="en-US" sz="1100" dirty="0"/>
              <a:t> 있다’라는 말의 </a:t>
            </a:r>
            <a:r>
              <a:rPr lang="ko-KR" altLang="en-US" sz="1100" dirty="0" smtClean="0"/>
              <a:t>근원지임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B050"/>
                </a:solidFill>
              </a:rPr>
              <a:t>상어지느러미</a:t>
            </a:r>
            <a:r>
              <a:rPr lang="en-US" altLang="ko-KR" sz="1100" b="1" dirty="0">
                <a:solidFill>
                  <a:srgbClr val="00B050"/>
                </a:solidFill>
              </a:rPr>
              <a:t>, </a:t>
            </a:r>
            <a:r>
              <a:rPr lang="ko-KR" altLang="en-US" sz="11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100" dirty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요리</a:t>
            </a:r>
            <a:r>
              <a:rPr lang="ko-KR" altLang="en-US" sz="1100" dirty="0"/>
              <a:t>도 </a:t>
            </a:r>
            <a:r>
              <a:rPr lang="ko-KR" altLang="en-US" sz="1100" dirty="0" smtClean="0"/>
              <a:t>유명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차와 </a:t>
            </a:r>
            <a:r>
              <a:rPr lang="ko-KR" altLang="en-US" sz="11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100" dirty="0" err="1"/>
              <a:t>을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500351" y="4274869"/>
            <a:ext cx="2831877" cy="202876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Ins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양자강 </a:t>
            </a:r>
            <a:r>
              <a:rPr lang="ko-KR" altLang="en-US" sz="1100" dirty="0" err="1"/>
              <a:t>중상류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청두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충칭등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/>
              <a:t>분지형</a:t>
            </a:r>
            <a:r>
              <a:rPr lang="ko-KR" altLang="en-US" sz="1100" dirty="0"/>
              <a:t> 기후의 특성상 자주 흐리고 습하기 때문에 땀을 흘려 풍습을 몰아 낼 수 있는 자극적이고 매운 향료와 양념을 사용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쓰촨식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훠궈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>
                <a:solidFill>
                  <a:srgbClr val="00B050"/>
                </a:solidFill>
              </a:rPr>
              <a:t>샤브샤브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en-US" altLang="ko-KR" sz="1100" dirty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마파두부</a:t>
            </a:r>
            <a:r>
              <a:rPr lang="en-US" altLang="ko-KR" sz="1100" dirty="0"/>
              <a:t>: </a:t>
            </a:r>
            <a:r>
              <a:rPr lang="ko-KR" altLang="en-US" sz="1100" dirty="0"/>
              <a:t>곰보 아주머니가 처음 만들었다는 일화 때문에 붙게 된 이름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싼셴궈바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삼선누릉지탕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7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105400" y="2353013"/>
            <a:ext cx="1739531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2890602"/>
            <a:ext cx="3712289" cy="12900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200" dirty="0" smtClean="0"/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회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양</a:t>
            </a:r>
            <a:r>
              <a:rPr lang="ko-KR" altLang="en-US" sz="1000" dirty="0">
                <a:solidFill>
                  <a:prstClr val="black"/>
                </a:solidFill>
              </a:rPr>
              <a:t>자강 하류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상해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난징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양저우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등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2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명조에 난징에 수도를 정했다가 북경으로 천도하면서 이 지역의 음식문화가 북경과 궁정 요리에 </a:t>
            </a:r>
            <a:r>
              <a:rPr lang="ko-KR" altLang="en-US" sz="1000" dirty="0" err="1" smtClean="0"/>
              <a:t>이심됨</a:t>
            </a:r>
            <a:endParaRPr lang="ko-KR" altLang="en-US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000" b="1" dirty="0">
                <a:solidFill>
                  <a:srgbClr val="00B050"/>
                </a:solidFill>
              </a:rPr>
              <a:t>(</a:t>
            </a:r>
            <a:r>
              <a:rPr lang="ko-KR" altLang="en-US" sz="10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000" b="1" dirty="0">
                <a:solidFill>
                  <a:srgbClr val="00B050"/>
                </a:solidFill>
              </a:rPr>
              <a:t>): </a:t>
            </a:r>
            <a:r>
              <a:rPr lang="ko-KR" altLang="en-US" sz="1000" dirty="0" err="1"/>
              <a:t>송대의</a:t>
            </a:r>
            <a:r>
              <a:rPr lang="ko-KR" altLang="en-US" sz="1000" dirty="0"/>
              <a:t> 문호 </a:t>
            </a:r>
            <a:r>
              <a:rPr lang="ko-KR" altLang="en-US" sz="1000" dirty="0" err="1"/>
              <a:t>소동파가</a:t>
            </a:r>
            <a:r>
              <a:rPr lang="ko-KR" altLang="en-US" sz="1000" dirty="0"/>
              <a:t> 항저우 지방관으로 부임했을 때 손수 개발한 요리로</a:t>
            </a:r>
            <a:r>
              <a:rPr lang="en-US" altLang="ko-KR" sz="1000" dirty="0"/>
              <a:t>, </a:t>
            </a:r>
            <a:r>
              <a:rPr lang="ko-KR" altLang="en-US" sz="1000" dirty="0"/>
              <a:t>두껍게 썬 돼지 삼겹살을 술</a:t>
            </a:r>
            <a:r>
              <a:rPr lang="en-US" altLang="ko-KR" sz="1000" dirty="0"/>
              <a:t>, </a:t>
            </a:r>
            <a:r>
              <a:rPr lang="ko-KR" altLang="en-US" sz="1000" dirty="0"/>
              <a:t>간장</a:t>
            </a:r>
            <a:r>
              <a:rPr lang="en-US" altLang="ko-KR" sz="1000" dirty="0"/>
              <a:t>, </a:t>
            </a:r>
            <a:r>
              <a:rPr lang="ko-KR" altLang="en-US" sz="1000" dirty="0"/>
              <a:t>식초 등의 양념과 함께 오랜 시간 졸여 완성함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13969" y="1083973"/>
            <a:ext cx="3984432" cy="154657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황하유역</a:t>
            </a:r>
            <a:r>
              <a:rPr lang="en-US" altLang="ko-KR" sz="1000" dirty="0"/>
              <a:t>, </a:t>
            </a:r>
            <a:r>
              <a:rPr lang="ko-KR" altLang="en-US" sz="1000" dirty="0"/>
              <a:t>북경</a:t>
            </a:r>
            <a:r>
              <a:rPr lang="en-US" altLang="ko-KR" sz="1000" dirty="0"/>
              <a:t>/</a:t>
            </a:r>
            <a:r>
              <a:rPr lang="ko-KR" altLang="en-US" sz="1000" dirty="0"/>
              <a:t>산동반도 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13969" y="4353392"/>
            <a:ext cx="3984432" cy="212365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주강유역</a:t>
            </a:r>
            <a:r>
              <a:rPr lang="en-US" altLang="ko-KR" sz="1000" dirty="0"/>
              <a:t>, </a:t>
            </a:r>
            <a:r>
              <a:rPr lang="ko-KR" altLang="en-US" sz="1000" dirty="0"/>
              <a:t>홍콩</a:t>
            </a:r>
            <a:r>
              <a:rPr lang="en-US" altLang="ko-KR" sz="1000" dirty="0"/>
              <a:t>/</a:t>
            </a:r>
            <a:r>
              <a:rPr lang="ko-KR" altLang="en-US" sz="1000" dirty="0"/>
              <a:t>광저우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아열대 기후의 물산이 풍부하고</a:t>
            </a:r>
            <a:r>
              <a:rPr lang="en-US" altLang="ko-KR" sz="1000" dirty="0"/>
              <a:t>, </a:t>
            </a:r>
            <a:r>
              <a:rPr lang="ko-KR" altLang="en-US" sz="1000" dirty="0"/>
              <a:t>바다</a:t>
            </a:r>
            <a:r>
              <a:rPr lang="en-US" altLang="ko-KR" sz="1000" dirty="0"/>
              <a:t>, </a:t>
            </a:r>
            <a:r>
              <a:rPr lang="ko-KR" altLang="en-US" sz="1000" dirty="0"/>
              <a:t>민물</a:t>
            </a:r>
            <a:r>
              <a:rPr lang="en-US" altLang="ko-KR" sz="1000" dirty="0"/>
              <a:t>, </a:t>
            </a:r>
            <a:r>
              <a:rPr lang="ko-KR" altLang="en-US" sz="1000" dirty="0"/>
              <a:t>육지의 제반 식재료의 다양함이 있음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‘</a:t>
            </a:r>
            <a:r>
              <a:rPr lang="ko-KR" altLang="en-US" sz="1000" dirty="0"/>
              <a:t>음식이라면 광저우’ 또는 ‘날짐승은 비행기만 삐고</a:t>
            </a:r>
            <a:r>
              <a:rPr lang="en-US" altLang="ko-KR" sz="1000" dirty="0"/>
              <a:t>, </a:t>
            </a:r>
            <a:r>
              <a:rPr lang="ko-KR" altLang="en-US" sz="1000" dirty="0"/>
              <a:t>네 발 달린 것은 책상만 빼고 모두 </a:t>
            </a:r>
            <a:r>
              <a:rPr lang="ko-KR" altLang="en-US" sz="1000" dirty="0" err="1"/>
              <a:t>먹을수</a:t>
            </a:r>
            <a:r>
              <a:rPr lang="ko-KR" altLang="en-US" sz="1000" dirty="0"/>
              <a:t> 있다’라는 말의 </a:t>
            </a:r>
            <a:r>
              <a:rPr lang="ko-KR" altLang="en-US" sz="1000" dirty="0" smtClean="0"/>
              <a:t>근원지임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줄머리사향삵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천산갑</a:t>
            </a:r>
            <a:r>
              <a:rPr lang="en-US" altLang="ko-KR" sz="1000" dirty="0"/>
              <a:t>, </a:t>
            </a:r>
            <a:r>
              <a:rPr lang="ko-KR" altLang="en-US" sz="1000" dirty="0"/>
              <a:t>너구리</a:t>
            </a:r>
            <a:r>
              <a:rPr lang="en-US" altLang="ko-KR" sz="1000" dirty="0"/>
              <a:t>, </a:t>
            </a:r>
            <a:r>
              <a:rPr lang="ko-KR" altLang="en-US" sz="1000" dirty="0"/>
              <a:t>고양이</a:t>
            </a:r>
            <a:r>
              <a:rPr lang="en-US" altLang="ko-KR" sz="1000" dirty="0"/>
              <a:t>, </a:t>
            </a:r>
            <a:r>
              <a:rPr lang="ko-KR" altLang="en-US" sz="1000" dirty="0"/>
              <a:t>원숭이 뱀 등 희귀 동물을 식재료로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 </a:t>
            </a:r>
            <a:r>
              <a:rPr lang="ko-KR" altLang="en-US" sz="1000" dirty="0"/>
              <a:t>사스 파동의 초기 발상지이며</a:t>
            </a:r>
            <a:r>
              <a:rPr lang="en-US" altLang="ko-KR" sz="1000" dirty="0"/>
              <a:t>, </a:t>
            </a:r>
            <a:r>
              <a:rPr lang="ko-KR" altLang="en-US" sz="1000" dirty="0"/>
              <a:t>이후 야생동물을 식재료로 삼는 관습을 많이 자제하는 분위기임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B050"/>
                </a:solidFill>
              </a:rPr>
              <a:t>상어지느러미</a:t>
            </a:r>
            <a:r>
              <a:rPr lang="en-US" altLang="ko-KR" sz="1000" b="1" dirty="0">
                <a:solidFill>
                  <a:srgbClr val="00B050"/>
                </a:solidFill>
              </a:rPr>
              <a:t>, </a:t>
            </a:r>
            <a:r>
              <a:rPr lang="ko-KR" altLang="en-US" sz="10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000" dirty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요리</a:t>
            </a:r>
            <a:r>
              <a:rPr lang="ko-KR" altLang="en-US" sz="1000" dirty="0"/>
              <a:t>도 </a:t>
            </a:r>
            <a:r>
              <a:rPr lang="ko-KR" altLang="en-US" sz="1000" dirty="0" smtClean="0"/>
              <a:t>유명함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차와 </a:t>
            </a:r>
            <a:r>
              <a:rPr lang="ko-KR" altLang="en-US" sz="10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000" dirty="0" err="1"/>
              <a:t>을</a:t>
            </a:r>
            <a:r>
              <a:rPr lang="ko-KR" altLang="en-US" sz="1000" b="1" dirty="0">
                <a:solidFill>
                  <a:srgbClr val="00B050"/>
                </a:solidFill>
              </a:rPr>
              <a:t> </a:t>
            </a:r>
            <a:r>
              <a:rPr lang="ko-KR" altLang="en-US" sz="10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452222" y="4395189"/>
            <a:ext cx="3006405" cy="190565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양자강 </a:t>
            </a:r>
            <a:r>
              <a:rPr lang="ko-KR" altLang="en-US" sz="1000" dirty="0" err="1"/>
              <a:t>중상류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청두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충칭등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</p:spTree>
    <p:extLst>
      <p:ext uri="{BB962C8B-B14F-4D97-AF65-F5344CB8AC3E}">
        <p14:creationId xmlns:p14="http://schemas.microsoft.com/office/powerpoint/2010/main" val="733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4896</TotalTime>
  <Words>814</Words>
  <Application>Microsoft Office PowerPoint</Application>
  <PresentationFormat>와이드스크린</PresentationFormat>
  <Paragraphs>232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158</cp:revision>
  <dcterms:created xsi:type="dcterms:W3CDTF">2020-08-29T09:09:18Z</dcterms:created>
  <dcterms:modified xsi:type="dcterms:W3CDTF">2020-11-01T13:29:52Z</dcterms:modified>
</cp:coreProperties>
</file>