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</p:sldIdLst>
  <p:sldSz cx="6858000" cy="9906000" type="A4"/>
  <p:notesSz cx="6797675" cy="9926638"/>
  <p:defaultTextStyle>
    <a:defPPr>
      <a:defRPr lang="ko-KR"/>
    </a:defPPr>
    <a:lvl1pPr marL="0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10956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21913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32869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4382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54782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65738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76695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87651" algn="l" defTabSz="1221913" rtl="0" eaLnBrk="1" latinLnBrk="1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125" d="100"/>
          <a:sy n="125" d="100"/>
        </p:scale>
        <p:origin x="1032" y="19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14350" y="3077284"/>
            <a:ext cx="5829300" cy="2123369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028700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109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219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328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438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547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657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76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876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115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3880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3729038" y="529699"/>
            <a:ext cx="1157288" cy="1126807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257177" y="529699"/>
            <a:ext cx="3357563" cy="1126807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447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7721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1735" y="6365523"/>
            <a:ext cx="5829300" cy="1967442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5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1095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21913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3286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438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5478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6573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7669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8765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1714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257177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2628902" y="3081868"/>
            <a:ext cx="2257425" cy="8715905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130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1" y="2217385"/>
            <a:ext cx="303014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342901" y="3141486"/>
            <a:ext cx="303014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3483772" y="2217385"/>
            <a:ext cx="3031331" cy="92410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10956" indent="0">
              <a:buNone/>
              <a:defRPr sz="2700" b="1"/>
            </a:lvl2pPr>
            <a:lvl3pPr marL="1221913" indent="0">
              <a:buNone/>
              <a:defRPr sz="2400" b="1"/>
            </a:lvl3pPr>
            <a:lvl4pPr marL="1832869" indent="0">
              <a:buNone/>
              <a:defRPr sz="2100" b="1"/>
            </a:lvl4pPr>
            <a:lvl5pPr marL="2443825" indent="0">
              <a:buNone/>
              <a:defRPr sz="2100" b="1"/>
            </a:lvl5pPr>
            <a:lvl6pPr marL="3054782" indent="0">
              <a:buNone/>
              <a:defRPr sz="2100" b="1"/>
            </a:lvl6pPr>
            <a:lvl7pPr marL="3665738" indent="0">
              <a:buNone/>
              <a:defRPr sz="2100" b="1"/>
            </a:lvl7pPr>
            <a:lvl8pPr marL="4276695" indent="0">
              <a:buNone/>
              <a:defRPr sz="2100" b="1"/>
            </a:lvl8pPr>
            <a:lvl9pPr marL="4887651" indent="0">
              <a:buNone/>
              <a:defRPr sz="21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3483772" y="3141486"/>
            <a:ext cx="3031331" cy="5707416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1581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12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662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42902" y="394407"/>
            <a:ext cx="2256235" cy="1678517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681288" y="394406"/>
            <a:ext cx="3833813" cy="8454498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342902" y="2072924"/>
            <a:ext cx="2256235" cy="6775980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1961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44216" y="6934201"/>
            <a:ext cx="4114800" cy="818623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344216" y="885119"/>
            <a:ext cx="4114800" cy="5943600"/>
          </a:xfrm>
        </p:spPr>
        <p:txBody>
          <a:bodyPr/>
          <a:lstStyle>
            <a:lvl1pPr marL="0" indent="0">
              <a:buNone/>
              <a:defRPr sz="4300"/>
            </a:lvl1pPr>
            <a:lvl2pPr marL="610956" indent="0">
              <a:buNone/>
              <a:defRPr sz="3700"/>
            </a:lvl2pPr>
            <a:lvl3pPr marL="1221913" indent="0">
              <a:buNone/>
              <a:defRPr sz="3200"/>
            </a:lvl3pPr>
            <a:lvl4pPr marL="1832869" indent="0">
              <a:buNone/>
              <a:defRPr sz="2700"/>
            </a:lvl4pPr>
            <a:lvl5pPr marL="2443825" indent="0">
              <a:buNone/>
              <a:defRPr sz="2700"/>
            </a:lvl5pPr>
            <a:lvl6pPr marL="3054782" indent="0">
              <a:buNone/>
              <a:defRPr sz="2700"/>
            </a:lvl6pPr>
            <a:lvl7pPr marL="3665738" indent="0">
              <a:buNone/>
              <a:defRPr sz="2700"/>
            </a:lvl7pPr>
            <a:lvl8pPr marL="4276695" indent="0">
              <a:buNone/>
              <a:defRPr sz="2700"/>
            </a:lvl8pPr>
            <a:lvl9pPr marL="4887651" indent="0">
              <a:buNone/>
              <a:defRPr sz="27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344216" y="7752824"/>
            <a:ext cx="4114800" cy="1162577"/>
          </a:xfrm>
        </p:spPr>
        <p:txBody>
          <a:bodyPr/>
          <a:lstStyle>
            <a:lvl1pPr marL="0" indent="0">
              <a:buNone/>
              <a:defRPr sz="1900"/>
            </a:lvl1pPr>
            <a:lvl2pPr marL="610956" indent="0">
              <a:buNone/>
              <a:defRPr sz="1600"/>
            </a:lvl2pPr>
            <a:lvl3pPr marL="1221913" indent="0">
              <a:buNone/>
              <a:defRPr sz="1300"/>
            </a:lvl3pPr>
            <a:lvl4pPr marL="1832869" indent="0">
              <a:buNone/>
              <a:defRPr sz="1200"/>
            </a:lvl4pPr>
            <a:lvl5pPr marL="2443825" indent="0">
              <a:buNone/>
              <a:defRPr sz="1200"/>
            </a:lvl5pPr>
            <a:lvl6pPr marL="3054782" indent="0">
              <a:buNone/>
              <a:defRPr sz="1200"/>
            </a:lvl6pPr>
            <a:lvl7pPr marL="3665738" indent="0">
              <a:buNone/>
              <a:defRPr sz="1200"/>
            </a:lvl7pPr>
            <a:lvl8pPr marL="4276695" indent="0">
              <a:buNone/>
              <a:defRPr sz="1200"/>
            </a:lvl8pPr>
            <a:lvl9pPr marL="4887651" indent="0">
              <a:buNone/>
              <a:defRPr sz="12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24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96699"/>
            <a:ext cx="6172200" cy="1651000"/>
          </a:xfrm>
          <a:prstGeom prst="rect">
            <a:avLst/>
          </a:prstGeom>
        </p:spPr>
        <p:txBody>
          <a:bodyPr vert="horz" lIns="122191" tIns="61096" rIns="122191" bIns="61096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311404"/>
            <a:ext cx="6172200" cy="6537502"/>
          </a:xfrm>
          <a:prstGeom prst="rect">
            <a:avLst/>
          </a:prstGeom>
        </p:spPr>
        <p:txBody>
          <a:bodyPr vert="horz" lIns="122191" tIns="61096" rIns="122191" bIns="61096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6E468C-B1CE-4C67-8465-EC8AB722B92C}" type="datetimeFigureOut">
              <a:rPr lang="ko-KR" altLang="en-US" smtClean="0"/>
              <a:t>2021-06-08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9181397"/>
            <a:ext cx="21717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914900" y="9181397"/>
            <a:ext cx="1600200" cy="527403"/>
          </a:xfrm>
          <a:prstGeom prst="rect">
            <a:avLst/>
          </a:prstGeom>
        </p:spPr>
        <p:txBody>
          <a:bodyPr vert="horz" lIns="122191" tIns="61096" rIns="122191" bIns="61096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B00FF-7C0B-4E83-B833-14FA73663E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6821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1221913" rtl="0" eaLnBrk="1" latinLnBrk="1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8217" indent="-458217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2804" indent="-38184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7391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8347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9304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60260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71216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82173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93129" indent="-305478" algn="l" defTabSz="1221913" rtl="0" eaLnBrk="1" latinLnBrk="1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10956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21913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32869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4382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54782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65738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76695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87651" algn="l" defTabSz="1221913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5592847"/>
              </p:ext>
            </p:extLst>
          </p:nvPr>
        </p:nvGraphicFramePr>
        <p:xfrm>
          <a:off x="116628" y="56456"/>
          <a:ext cx="6660690" cy="97930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6104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12957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1400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1500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1600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3" name="TextBox 42"/>
          <p:cNvSpPr txBox="1"/>
          <p:nvPr/>
        </p:nvSpPr>
        <p:spPr>
          <a:xfrm>
            <a:off x="1837012" y="560512"/>
            <a:ext cx="700998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미주대륙 당도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(1492)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801476" y="4664968"/>
            <a:ext cx="191555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미켈란젤로 </a:t>
            </a:r>
            <a:r>
              <a:rPr lang="en-US" altLang="ko-KR" b="0" dirty="0" smtClean="0"/>
              <a:t>(</a:t>
            </a:r>
            <a:r>
              <a:rPr lang="en-US" altLang="ko-KR" b="0" dirty="0"/>
              <a:t>1475~1564)</a:t>
            </a:r>
          </a:p>
          <a:p>
            <a:r>
              <a:rPr lang="ko-KR" altLang="en-US" b="0" dirty="0" err="1" smtClean="0"/>
              <a:t>피에타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시스타나</a:t>
            </a:r>
            <a:r>
              <a:rPr lang="ko-KR" altLang="en-US" b="0" dirty="0" smtClean="0"/>
              <a:t> </a:t>
            </a:r>
            <a:r>
              <a:rPr lang="ko-KR" altLang="en-US" b="0" dirty="0"/>
              <a:t>성당 </a:t>
            </a:r>
            <a:r>
              <a:rPr lang="ko-KR" altLang="en-US" b="0" dirty="0" smtClean="0"/>
              <a:t>천장화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다비드상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2033153" y="5076736"/>
            <a:ext cx="72610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라파엘로</a:t>
            </a:r>
            <a:endParaRPr lang="en-US" altLang="ko-KR" dirty="0"/>
          </a:p>
          <a:p>
            <a:r>
              <a:rPr lang="ko-KR" altLang="en-US" b="0" dirty="0" smtClean="0"/>
              <a:t>아테네학당</a:t>
            </a:r>
            <a:endParaRPr lang="en-US" altLang="ko-KR" b="0" dirty="0"/>
          </a:p>
        </p:txBody>
      </p:sp>
      <p:sp>
        <p:nvSpPr>
          <p:cNvPr id="46" name="TextBox 45"/>
          <p:cNvSpPr txBox="1"/>
          <p:nvPr/>
        </p:nvSpPr>
        <p:spPr>
          <a:xfrm>
            <a:off x="1340769" y="4274488"/>
            <a:ext cx="141848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레오나르도 다빈치 </a:t>
            </a:r>
            <a:r>
              <a:rPr lang="en-US" altLang="ko-KR" b="0" dirty="0" smtClean="0"/>
              <a:t>(</a:t>
            </a:r>
            <a:r>
              <a:rPr lang="en-US" altLang="ko-KR" b="0" dirty="0"/>
              <a:t>1452~1519)</a:t>
            </a:r>
          </a:p>
          <a:p>
            <a:r>
              <a:rPr lang="ko-KR" altLang="en-US" b="0" dirty="0" err="1"/>
              <a:t>최우의</a:t>
            </a:r>
            <a:r>
              <a:rPr lang="ko-KR" altLang="en-US" b="0" dirty="0"/>
              <a:t> </a:t>
            </a:r>
            <a:r>
              <a:rPr lang="ko-KR" altLang="en-US" b="0" dirty="0" smtClean="0"/>
              <a:t>만찬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모나리자</a:t>
            </a:r>
            <a:endParaRPr lang="en-US" altLang="ko-KR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4706239" y="4428624"/>
            <a:ext cx="131504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렘브란트 </a:t>
            </a:r>
            <a:r>
              <a:rPr lang="en-US" altLang="ko-KR" b="0" dirty="0" smtClean="0"/>
              <a:t>(1606~1669)</a:t>
            </a:r>
            <a:endParaRPr lang="en-US" altLang="ko-KR" b="0" dirty="0"/>
          </a:p>
          <a:p>
            <a:r>
              <a:rPr lang="ko-KR" altLang="en-US" b="0" dirty="0" smtClean="0"/>
              <a:t>자화상</a:t>
            </a:r>
            <a:r>
              <a:rPr lang="en-US" altLang="ko-KR" b="0" dirty="0" smtClean="0"/>
              <a:t>,</a:t>
            </a:r>
            <a:endParaRPr lang="en-US" altLang="ko-KR" b="0" dirty="0"/>
          </a:p>
        </p:txBody>
      </p:sp>
      <p:sp>
        <p:nvSpPr>
          <p:cNvPr id="49" name="TextBox 48"/>
          <p:cNvSpPr txBox="1"/>
          <p:nvPr/>
        </p:nvSpPr>
        <p:spPr>
          <a:xfrm>
            <a:off x="3931188" y="4428624"/>
            <a:ext cx="83429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카라바</a:t>
            </a:r>
            <a:r>
              <a:rPr lang="ko-KR" altLang="en-US" dirty="0" err="1"/>
              <a:t>조</a:t>
            </a:r>
            <a:endParaRPr lang="en-US" altLang="ko-KR" dirty="0"/>
          </a:p>
          <a:p>
            <a:r>
              <a:rPr lang="en-US" altLang="ko-KR" b="0" dirty="0"/>
              <a:t>(</a:t>
            </a:r>
            <a:r>
              <a:rPr lang="en-US" altLang="ko-KR" b="0" dirty="0" smtClean="0"/>
              <a:t>1571~1610)</a:t>
            </a:r>
            <a:endParaRPr lang="en-US" altLang="ko-KR" b="0" dirty="0"/>
          </a:p>
        </p:txBody>
      </p:sp>
      <p:sp>
        <p:nvSpPr>
          <p:cNvPr id="50" name="TextBox 49"/>
          <p:cNvSpPr txBox="1"/>
          <p:nvPr/>
        </p:nvSpPr>
        <p:spPr>
          <a:xfrm>
            <a:off x="4448601" y="4840352"/>
            <a:ext cx="186071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베르니니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(1598~1680)</a:t>
            </a:r>
          </a:p>
          <a:p>
            <a:r>
              <a:rPr lang="ko-KR" altLang="en-US" b="0" dirty="0" smtClean="0"/>
              <a:t>성 베드로 성당</a:t>
            </a:r>
            <a:endParaRPr lang="en-US" altLang="ko-KR" b="0" dirty="0"/>
          </a:p>
        </p:txBody>
      </p:sp>
      <p:sp>
        <p:nvSpPr>
          <p:cNvPr id="52" name="TextBox 51"/>
          <p:cNvSpPr txBox="1"/>
          <p:nvPr/>
        </p:nvSpPr>
        <p:spPr>
          <a:xfrm>
            <a:off x="5013176" y="560512"/>
            <a:ext cx="1052056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800" b="1" dirty="0" smtClean="0"/>
              <a:t>30</a:t>
            </a:r>
            <a:r>
              <a:rPr lang="ko-KR" altLang="en-US" sz="800" b="1" dirty="0" smtClean="0"/>
              <a:t>년 전쟁 </a:t>
            </a:r>
            <a:r>
              <a:rPr lang="en-US" altLang="ko-KR" sz="800" dirty="0" smtClean="0"/>
              <a:t>(1618~48)</a:t>
            </a:r>
          </a:p>
          <a:p>
            <a:pPr algn="ctr"/>
            <a:r>
              <a:rPr lang="ko-KR" altLang="en-US" sz="800" dirty="0" smtClean="0"/>
              <a:t>신교 </a:t>
            </a:r>
            <a:r>
              <a:rPr lang="en-US" altLang="ko-KR" sz="800" dirty="0" smtClean="0"/>
              <a:t>vs. </a:t>
            </a:r>
            <a:r>
              <a:rPr lang="ko-KR" altLang="en-US" sz="800" dirty="0" smtClean="0"/>
              <a:t>구교 전쟁</a:t>
            </a:r>
            <a:endParaRPr lang="ko-KR" altLang="en-US" sz="800" dirty="0"/>
          </a:p>
        </p:txBody>
      </p:sp>
      <p:sp>
        <p:nvSpPr>
          <p:cNvPr id="53" name="TextBox 52"/>
          <p:cNvSpPr txBox="1"/>
          <p:nvPr/>
        </p:nvSpPr>
        <p:spPr>
          <a:xfrm>
            <a:off x="5373216" y="848544"/>
            <a:ext cx="1305330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ko-KR" altLang="en-US" sz="800" b="1" dirty="0" err="1" smtClean="0"/>
              <a:t>루이</a:t>
            </a:r>
            <a:r>
              <a:rPr lang="ko-KR" altLang="en-US" sz="800" b="1" dirty="0" smtClean="0"/>
              <a:t> </a:t>
            </a:r>
            <a:r>
              <a:rPr lang="en-US" altLang="ko-KR" sz="800" b="1" dirty="0" smtClean="0"/>
              <a:t>14</a:t>
            </a:r>
            <a:r>
              <a:rPr lang="ko-KR" altLang="en-US" sz="800" b="1" dirty="0" smtClean="0"/>
              <a:t>세 </a:t>
            </a:r>
            <a:r>
              <a:rPr lang="en-US" altLang="ko-KR" sz="800" dirty="0" smtClean="0"/>
              <a:t>(</a:t>
            </a:r>
            <a:r>
              <a:rPr lang="ko-KR" altLang="en-US" sz="800" dirty="0" err="1" smtClean="0"/>
              <a:t>태양왕</a:t>
            </a:r>
            <a:r>
              <a:rPr lang="en-US" altLang="ko-KR" sz="800" dirty="0" smtClean="0"/>
              <a:t>, 1643~)</a:t>
            </a:r>
            <a:endParaRPr lang="ko-KR" altLang="en-US" sz="800" dirty="0"/>
          </a:p>
        </p:txBody>
      </p:sp>
      <p:sp>
        <p:nvSpPr>
          <p:cNvPr id="54" name="모서리가 둥근 직사각형 53"/>
          <p:cNvSpPr/>
          <p:nvPr/>
        </p:nvSpPr>
        <p:spPr>
          <a:xfrm>
            <a:off x="116632" y="3728865"/>
            <a:ext cx="3883699" cy="3024335"/>
          </a:xfrm>
          <a:prstGeom prst="roundRect">
            <a:avLst>
              <a:gd name="adj" fmla="val 3540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786989" y="8985448"/>
            <a:ext cx="157000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코페르니쿠스 </a:t>
            </a:r>
            <a:r>
              <a:rPr lang="en-US" altLang="ko-KR" b="0" dirty="0" smtClean="0"/>
              <a:t>(1473~1543)</a:t>
            </a:r>
          </a:p>
          <a:p>
            <a:r>
              <a:rPr lang="ko-KR" altLang="en-US" b="0" dirty="0" smtClean="0"/>
              <a:t>폴란드</a:t>
            </a:r>
            <a:r>
              <a:rPr lang="en-US" altLang="ko-KR" b="0" dirty="0" smtClean="0"/>
              <a:t>,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58" name="TextBox 57"/>
          <p:cNvSpPr txBox="1"/>
          <p:nvPr/>
        </p:nvSpPr>
        <p:spPr>
          <a:xfrm>
            <a:off x="1952581" y="1460656"/>
            <a:ext cx="1390059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마틴</a:t>
            </a:r>
            <a:r>
              <a:rPr lang="ko-KR" altLang="en-US" dirty="0" smtClean="0"/>
              <a:t> 루터 </a:t>
            </a:r>
            <a:r>
              <a:rPr lang="en-US" altLang="ko-KR" b="0" dirty="0" smtClean="0"/>
              <a:t>(1483~1546)</a:t>
            </a:r>
          </a:p>
          <a:p>
            <a:r>
              <a:rPr lang="ko-KR" altLang="en-US" b="0" dirty="0" smtClean="0"/>
              <a:t>독일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 종교개혁</a:t>
            </a:r>
            <a:endParaRPr lang="en-US" altLang="ko-KR" b="0" dirty="0" smtClean="0"/>
          </a:p>
        </p:txBody>
      </p:sp>
      <p:sp>
        <p:nvSpPr>
          <p:cNvPr id="59" name="TextBox 58"/>
          <p:cNvSpPr txBox="1"/>
          <p:nvPr/>
        </p:nvSpPr>
        <p:spPr>
          <a:xfrm>
            <a:off x="2518877" y="1892704"/>
            <a:ext cx="82376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칼뱅 </a:t>
            </a:r>
            <a:r>
              <a:rPr lang="en-US" altLang="ko-KR" b="0" dirty="0" smtClean="0"/>
              <a:t>(1509~46)</a:t>
            </a:r>
          </a:p>
          <a:p>
            <a:r>
              <a:rPr lang="ko-KR" altLang="en-US" b="0" dirty="0" smtClean="0"/>
              <a:t>프랑스 종교개혁</a:t>
            </a:r>
            <a:endParaRPr lang="en-US" altLang="ko-KR" b="0" dirty="0" smtClean="0"/>
          </a:p>
        </p:txBody>
      </p:sp>
      <p:sp>
        <p:nvSpPr>
          <p:cNvPr id="60" name="TextBox 59"/>
          <p:cNvSpPr txBox="1"/>
          <p:nvPr/>
        </p:nvSpPr>
        <p:spPr>
          <a:xfrm>
            <a:off x="3923870" y="3236421"/>
            <a:ext cx="2817498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바로크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종교개혁에 대항하여 </a:t>
            </a:r>
            <a:r>
              <a:rPr lang="ko-KR" altLang="en-US" sz="800" dirty="0" err="1" smtClean="0"/>
              <a:t>카톨릭</a:t>
            </a:r>
            <a:r>
              <a:rPr lang="ko-KR" altLang="en-US" sz="800" dirty="0" smtClean="0"/>
              <a:t> 교회에서 종교 미술과 관련된 정책 수립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교회는 성경을 뒷받침하고 심지어 넘어설 수도 있는 새로운 미술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감정에 호소하는 미술 필요</a:t>
            </a:r>
            <a:endParaRPr lang="ko-KR" altLang="en-US" sz="800" dirty="0"/>
          </a:p>
        </p:txBody>
      </p:sp>
      <p:sp>
        <p:nvSpPr>
          <p:cNvPr id="61" name="TextBox 60"/>
          <p:cNvSpPr txBox="1"/>
          <p:nvPr/>
        </p:nvSpPr>
        <p:spPr>
          <a:xfrm>
            <a:off x="5338764" y="1388648"/>
            <a:ext cx="151923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존 로크 </a:t>
            </a:r>
            <a:r>
              <a:rPr lang="en-US" altLang="ko-KR" sz="800" dirty="0" smtClean="0"/>
              <a:t>(1632~1704) </a:t>
            </a:r>
            <a:r>
              <a:rPr lang="ko-KR" altLang="en-US" sz="800" dirty="0" smtClean="0"/>
              <a:t>경험주의 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 자유주의 과학을 통한 진보</a:t>
            </a:r>
            <a:endParaRPr lang="en-US" altLang="ko-KR" sz="800" dirty="0" smtClean="0"/>
          </a:p>
        </p:txBody>
      </p:sp>
      <p:sp>
        <p:nvSpPr>
          <p:cNvPr id="62" name="TextBox 61"/>
          <p:cNvSpPr txBox="1"/>
          <p:nvPr/>
        </p:nvSpPr>
        <p:spPr>
          <a:xfrm>
            <a:off x="4478640" y="1892704"/>
            <a:ext cx="1212186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데카르트 </a:t>
            </a:r>
            <a:r>
              <a:rPr lang="en-US" altLang="ko-KR" sz="800" dirty="0" smtClean="0"/>
              <a:t>(1596~1650)</a:t>
            </a:r>
          </a:p>
          <a:p>
            <a:pPr algn="ctr">
              <a:lnSpc>
                <a:spcPts val="1200"/>
              </a:lnSpc>
            </a:pPr>
            <a:r>
              <a:rPr lang="ko-KR" altLang="en-US" sz="700" dirty="0" smtClean="0"/>
              <a:t>합리주의</a:t>
            </a:r>
            <a:r>
              <a:rPr lang="en-US" altLang="ko-KR" sz="700" dirty="0" smtClean="0"/>
              <a:t>. </a:t>
            </a:r>
            <a:r>
              <a:rPr lang="ko-KR" altLang="en-US" sz="700" dirty="0" smtClean="0"/>
              <a:t>근대철학의 아버지</a:t>
            </a:r>
            <a:endParaRPr lang="en-US" altLang="ko-KR" sz="700" dirty="0" smtClean="0"/>
          </a:p>
        </p:txBody>
      </p:sp>
      <p:sp>
        <p:nvSpPr>
          <p:cNvPr id="63" name="TextBox 62"/>
          <p:cNvSpPr txBox="1"/>
          <p:nvPr/>
        </p:nvSpPr>
        <p:spPr>
          <a:xfrm>
            <a:off x="5520951" y="8994314"/>
            <a:ext cx="1337049" cy="63920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아이작</a:t>
            </a:r>
            <a:r>
              <a:rPr lang="ko-KR" altLang="en-US" dirty="0" smtClean="0"/>
              <a:t> 뉴턴 </a:t>
            </a:r>
            <a:r>
              <a:rPr lang="en-US" altLang="ko-KR" b="0" dirty="0" smtClean="0"/>
              <a:t>(1642~1727) </a:t>
            </a:r>
            <a:endParaRPr lang="en-US" altLang="ko-KR" b="0" dirty="0"/>
          </a:p>
          <a:p>
            <a:r>
              <a:rPr lang="ko-KR" altLang="en-US" b="0" dirty="0" smtClean="0"/>
              <a:t>영국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만유인력</a:t>
            </a:r>
            <a:endParaRPr lang="en-US" altLang="ko-KR" b="0" dirty="0" smtClean="0"/>
          </a:p>
          <a:p>
            <a:r>
              <a:rPr lang="ko-KR" altLang="en-US" b="0" dirty="0" err="1" smtClean="0"/>
              <a:t>미적분학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뉴턴역학</a:t>
            </a:r>
            <a:endParaRPr lang="en-US" altLang="ko-KR" b="0" dirty="0" smtClean="0"/>
          </a:p>
          <a:p>
            <a:r>
              <a:rPr lang="en-US" altLang="ko-KR" dirty="0" smtClean="0"/>
              <a:t>『</a:t>
            </a:r>
            <a:r>
              <a:rPr lang="ko-KR" altLang="en-US" b="0" dirty="0" err="1" smtClean="0"/>
              <a:t>프린키피아</a:t>
            </a:r>
            <a:r>
              <a:rPr lang="en-US" altLang="ko-KR" dirty="0"/>
              <a:t>』</a:t>
            </a:r>
            <a:endParaRPr lang="en-US" altLang="ko-KR" b="0" dirty="0" smtClean="0"/>
          </a:p>
        </p:txBody>
      </p:sp>
      <p:sp>
        <p:nvSpPr>
          <p:cNvPr id="64" name="TextBox 63"/>
          <p:cNvSpPr txBox="1"/>
          <p:nvPr/>
        </p:nvSpPr>
        <p:spPr>
          <a:xfrm>
            <a:off x="3823239" y="8985448"/>
            <a:ext cx="166102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갈릴레오 </a:t>
            </a:r>
            <a:r>
              <a:rPr lang="ko-KR" altLang="en-US" dirty="0" err="1" smtClean="0"/>
              <a:t>갈릴레이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(1564~1642)</a:t>
            </a:r>
          </a:p>
          <a:p>
            <a:r>
              <a:rPr lang="ko-KR" altLang="en-US" b="0" dirty="0" smtClean="0"/>
              <a:t>이탈리아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운동학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망원경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태양중심설</a:t>
            </a:r>
            <a:endParaRPr lang="en-US" altLang="ko-KR" b="0" dirty="0" smtClean="0"/>
          </a:p>
        </p:txBody>
      </p:sp>
      <p:sp>
        <p:nvSpPr>
          <p:cNvPr id="65" name="TextBox 64"/>
          <p:cNvSpPr txBox="1"/>
          <p:nvPr/>
        </p:nvSpPr>
        <p:spPr>
          <a:xfrm>
            <a:off x="3952925" y="9422358"/>
            <a:ext cx="1276275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케플러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(1571~1630)</a:t>
            </a:r>
          </a:p>
          <a:p>
            <a:r>
              <a:rPr lang="ko-KR" altLang="en-US" sz="700" b="0" dirty="0" smtClean="0"/>
              <a:t>독일</a:t>
            </a:r>
            <a:r>
              <a:rPr lang="en-US" altLang="ko-KR" sz="700" b="0" dirty="0" smtClean="0"/>
              <a:t>,</a:t>
            </a:r>
            <a:r>
              <a:rPr lang="ko-KR" altLang="en-US" sz="700" b="0" dirty="0" smtClean="0"/>
              <a:t> </a:t>
            </a:r>
            <a:r>
              <a:rPr lang="ko-KR" altLang="en-US" sz="700" b="0" dirty="0" err="1" smtClean="0"/>
              <a:t>케플러의</a:t>
            </a:r>
            <a:r>
              <a:rPr lang="ko-KR" altLang="en-US" sz="700" b="0" dirty="0" smtClean="0"/>
              <a:t> 행성운동 법칙</a:t>
            </a:r>
            <a:endParaRPr lang="en-US" altLang="ko-KR" sz="700" b="0" dirty="0" smtClean="0"/>
          </a:p>
        </p:txBody>
      </p:sp>
      <p:sp>
        <p:nvSpPr>
          <p:cNvPr id="66" name="TextBox 65"/>
          <p:cNvSpPr txBox="1"/>
          <p:nvPr/>
        </p:nvSpPr>
        <p:spPr>
          <a:xfrm>
            <a:off x="6093296" y="560512"/>
            <a:ext cx="764703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영국 명예혁명 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(1688)</a:t>
            </a:r>
            <a:endParaRPr lang="ko-KR" altLang="en-US" sz="800" dirty="0"/>
          </a:p>
        </p:txBody>
      </p:sp>
      <p:sp>
        <p:nvSpPr>
          <p:cNvPr id="67" name="TextBox 66"/>
          <p:cNvSpPr txBox="1"/>
          <p:nvPr/>
        </p:nvSpPr>
        <p:spPr>
          <a:xfrm>
            <a:off x="3969517" y="560512"/>
            <a:ext cx="827635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아카데미 미술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(16</a:t>
            </a:r>
            <a:r>
              <a:rPr lang="ko-KR" altLang="en-US" sz="800" dirty="0" smtClean="0"/>
              <a:t>세기 말 시작</a:t>
            </a:r>
            <a:r>
              <a:rPr lang="en-US" altLang="ko-KR" sz="800" dirty="0" smtClean="0"/>
              <a:t>)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124744" y="3872920"/>
            <a:ext cx="1394133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보티첼리 </a:t>
            </a:r>
            <a:r>
              <a:rPr lang="en-US" altLang="ko-KR" b="0" dirty="0"/>
              <a:t>(1445~1510)</a:t>
            </a:r>
            <a:endParaRPr lang="en-US" altLang="ko-KR" dirty="0"/>
          </a:p>
          <a:p>
            <a:r>
              <a:rPr lang="ko-KR" altLang="en-US" b="0" dirty="0" smtClean="0"/>
              <a:t>비너스의 탄생</a:t>
            </a:r>
            <a:endParaRPr lang="en-US" altLang="ko-KR" b="0" dirty="0"/>
          </a:p>
        </p:txBody>
      </p:sp>
      <p:sp>
        <p:nvSpPr>
          <p:cNvPr id="33" name="TextBox 32"/>
          <p:cNvSpPr txBox="1"/>
          <p:nvPr/>
        </p:nvSpPr>
        <p:spPr>
          <a:xfrm>
            <a:off x="829733" y="5889104"/>
            <a:ext cx="164253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안드레아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만타냐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1431~1506)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844321" y="3800873"/>
            <a:ext cx="3617127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332656" y="1208584"/>
            <a:ext cx="1584178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/>
              <a:t>인본주의</a:t>
            </a:r>
            <a:r>
              <a:rPr lang="en-US" altLang="ko-KR" dirty="0"/>
              <a:t>(</a:t>
            </a:r>
            <a:r>
              <a:rPr lang="ko-KR" altLang="en-US" dirty="0"/>
              <a:t>人本主義</a:t>
            </a:r>
            <a:r>
              <a:rPr lang="en-US" altLang="ko-KR" dirty="0" smtClean="0"/>
              <a:t>) </a:t>
            </a:r>
            <a:r>
              <a:rPr lang="ko-KR" altLang="en-US" dirty="0" smtClean="0"/>
              <a:t>부활</a:t>
            </a:r>
            <a:r>
              <a:rPr lang="en-US" altLang="ko-KR" dirty="0" smtClean="0"/>
              <a:t>: </a:t>
            </a:r>
            <a:r>
              <a:rPr lang="ko-KR" altLang="en-US" sz="800" b="0" dirty="0">
                <a:solidFill>
                  <a:schemeClr val="tx1"/>
                </a:solidFill>
              </a:rPr>
              <a:t>교회의 권위와 신 중심의 세계관으로부터 인간을 해방시키고</a:t>
            </a:r>
            <a:r>
              <a:rPr lang="en-US" altLang="ko-KR" sz="800" b="0" dirty="0">
                <a:solidFill>
                  <a:schemeClr val="tx1"/>
                </a:solidFill>
              </a:rPr>
              <a:t>, </a:t>
            </a:r>
            <a:r>
              <a:rPr lang="ko-KR" altLang="en-US" sz="800" b="0" dirty="0">
                <a:solidFill>
                  <a:schemeClr val="tx1"/>
                </a:solidFill>
              </a:rPr>
              <a:t>고전기 아테네 정신</a:t>
            </a:r>
            <a:r>
              <a:rPr lang="en-US" altLang="ko-KR" sz="800" b="0" dirty="0">
                <a:solidFill>
                  <a:schemeClr val="tx1"/>
                </a:solidFill>
              </a:rPr>
              <a:t>(</a:t>
            </a:r>
            <a:r>
              <a:rPr lang="ko-KR" altLang="en-US" sz="800" b="0" dirty="0">
                <a:solidFill>
                  <a:schemeClr val="tx1"/>
                </a:solidFill>
              </a:rPr>
              <a:t>인간 중심</a:t>
            </a:r>
            <a:r>
              <a:rPr lang="en-US" altLang="ko-KR" sz="800" b="0" dirty="0">
                <a:solidFill>
                  <a:schemeClr val="tx1"/>
                </a:solidFill>
              </a:rPr>
              <a:t>)</a:t>
            </a:r>
            <a:r>
              <a:rPr lang="ko-KR" altLang="en-US" sz="800" b="0" dirty="0">
                <a:solidFill>
                  <a:schemeClr val="tx1"/>
                </a:solidFill>
              </a:rPr>
              <a:t>을 되살림</a:t>
            </a:r>
            <a:r>
              <a:rPr lang="en-US" altLang="ko-KR" sz="800" b="0" dirty="0">
                <a:solidFill>
                  <a:schemeClr val="tx1"/>
                </a:solidFill>
              </a:rPr>
              <a:t>. </a:t>
            </a:r>
            <a:r>
              <a:rPr lang="ko-KR" altLang="en-US" sz="800" b="0" dirty="0">
                <a:solidFill>
                  <a:schemeClr val="tx1"/>
                </a:solidFill>
              </a:rPr>
              <a:t>인간은 신으로부터 독립해서 사고할 수 있다고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믿음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950571" y="2504728"/>
            <a:ext cx="1790797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계몽주의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/>
              <a:t>칸트는 인간이 미성숙으로부터 벗어나 타인의 지도 없이 이성적으로 사는 </a:t>
            </a:r>
            <a:r>
              <a:rPr lang="ko-KR" altLang="en-US" sz="800" dirty="0" smtClean="0"/>
              <a:t>것을 </a:t>
            </a:r>
            <a:r>
              <a:rPr lang="ko-KR" altLang="en-US" sz="800" dirty="0"/>
              <a:t>계몽이라 했다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2076395" y="5478304"/>
            <a:ext cx="192393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티치아노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1488~1576)</a:t>
            </a:r>
            <a:endParaRPr lang="en-US" altLang="ko-KR" dirty="0"/>
          </a:p>
          <a:p>
            <a:r>
              <a:rPr lang="ko-KR" altLang="en-US" b="0" dirty="0" smtClean="0"/>
              <a:t>바커스와 </a:t>
            </a:r>
            <a:r>
              <a:rPr lang="ko-KR" altLang="en-US" b="0" dirty="0" err="1" smtClean="0"/>
              <a:t>아리아드네의</a:t>
            </a:r>
            <a:r>
              <a:rPr lang="ko-KR" altLang="en-US" b="0" dirty="0" smtClean="0"/>
              <a:t> 만남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4509120" y="5241072"/>
            <a:ext cx="136815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벨라스케스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(1599~1660)</a:t>
            </a:r>
          </a:p>
          <a:p>
            <a:r>
              <a:rPr lang="ko-KR" altLang="en-US" b="0" dirty="0" smtClean="0"/>
              <a:t>시녀들</a:t>
            </a:r>
            <a:endParaRPr lang="en-US" altLang="ko-KR" b="0" dirty="0"/>
          </a:p>
        </p:txBody>
      </p:sp>
      <p:sp>
        <p:nvSpPr>
          <p:cNvPr id="77" name="모서리가 둥근 직사각형 76"/>
          <p:cNvSpPr/>
          <p:nvPr/>
        </p:nvSpPr>
        <p:spPr>
          <a:xfrm>
            <a:off x="116633" y="1142836"/>
            <a:ext cx="4331968" cy="1793940"/>
          </a:xfrm>
          <a:prstGeom prst="roundRect">
            <a:avLst>
              <a:gd name="adj" fmla="val 27818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-27384" y="4736976"/>
            <a:ext cx="136815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pPr algn="r"/>
            <a:r>
              <a:rPr lang="ko-KR" altLang="en-US" dirty="0" err="1" smtClean="0"/>
              <a:t>브루넬레스키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1377~1446)</a:t>
            </a:r>
            <a:endParaRPr lang="en-US" altLang="ko-KR" dirty="0"/>
          </a:p>
          <a:p>
            <a:pPr algn="r"/>
            <a:r>
              <a:rPr lang="ko-KR" altLang="en-US" b="0" dirty="0" smtClean="0"/>
              <a:t>원근법</a:t>
            </a:r>
            <a:r>
              <a:rPr lang="en-US" altLang="ko-KR" b="0" dirty="0" smtClean="0"/>
              <a:t>, </a:t>
            </a:r>
            <a:r>
              <a:rPr lang="ko-KR" altLang="en-US" b="0" dirty="0"/>
              <a:t>피</a:t>
            </a:r>
            <a:r>
              <a:rPr lang="ko-KR" altLang="en-US" b="0" dirty="0" smtClean="0"/>
              <a:t>렌체대성당의 돔</a:t>
            </a:r>
            <a:endParaRPr lang="en-US" altLang="ko-KR" b="0" dirty="0"/>
          </a:p>
        </p:txBody>
      </p:sp>
      <p:sp>
        <p:nvSpPr>
          <p:cNvPr id="79" name="TextBox 78"/>
          <p:cNvSpPr txBox="1"/>
          <p:nvPr/>
        </p:nvSpPr>
        <p:spPr>
          <a:xfrm>
            <a:off x="211520" y="3347618"/>
            <a:ext cx="2071097" cy="35483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르네상스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부활을 의미하며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예술가들이 고전 세계의 예술과 철학을 재발견한 시기</a:t>
            </a:r>
            <a:endParaRPr lang="ko-KR" altLang="en-US" sz="800" dirty="0"/>
          </a:p>
        </p:txBody>
      </p:sp>
      <p:cxnSp>
        <p:nvCxnSpPr>
          <p:cNvPr id="80" name="꺾인 연결선 3"/>
          <p:cNvCxnSpPr>
            <a:stCxn id="70" idx="2"/>
            <a:endCxn id="79" idx="0"/>
          </p:cNvCxnSpPr>
          <p:nvPr/>
        </p:nvCxnSpPr>
        <p:spPr>
          <a:xfrm rot="16200000" flipH="1">
            <a:off x="575935" y="2676483"/>
            <a:ext cx="1219945" cy="122324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타원 80"/>
          <p:cNvSpPr/>
          <p:nvPr/>
        </p:nvSpPr>
        <p:spPr>
          <a:xfrm>
            <a:off x="2564760" y="1142836"/>
            <a:ext cx="1708162" cy="1217876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2647609" y="2360712"/>
            <a:ext cx="1625313" cy="49589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just">
              <a:lnSpc>
                <a:spcPts val="1100"/>
              </a:lnSpc>
              <a:defRPr sz="1000" b="1">
                <a:solidFill>
                  <a:srgbClr val="FF6600"/>
                </a:solidFill>
              </a:defRPr>
            </a:lvl1pPr>
          </a:lstStyle>
          <a:p>
            <a:r>
              <a:rPr lang="ko-KR" altLang="en-US" dirty="0" smtClean="0"/>
              <a:t>종교개</a:t>
            </a:r>
            <a:r>
              <a:rPr lang="ko-KR" altLang="en-US" dirty="0"/>
              <a:t>혁</a:t>
            </a:r>
            <a:r>
              <a:rPr lang="en-US" altLang="ko-KR" dirty="0" smtClean="0"/>
              <a:t>: </a:t>
            </a:r>
            <a:r>
              <a:rPr lang="en-US" altLang="ko-KR" sz="800" b="0" dirty="0" smtClean="0">
                <a:solidFill>
                  <a:schemeClr val="tx1"/>
                </a:solidFill>
              </a:rPr>
              <a:t>1517</a:t>
            </a:r>
            <a:r>
              <a:rPr lang="ko-KR" altLang="en-US" sz="800" b="0" dirty="0" smtClean="0">
                <a:solidFill>
                  <a:schemeClr val="tx1"/>
                </a:solidFill>
              </a:rPr>
              <a:t>년 면죄부 판매 등 부패한 교회를 비판하며 시작됨</a:t>
            </a:r>
            <a:r>
              <a:rPr lang="en-US" altLang="ko-KR" sz="800" b="0" dirty="0" smtClean="0">
                <a:solidFill>
                  <a:schemeClr val="tx1"/>
                </a:solidFill>
              </a:rPr>
              <a:t>. </a:t>
            </a:r>
            <a:r>
              <a:rPr lang="ko-KR" altLang="en-US" sz="800" b="0" dirty="0" smtClean="0">
                <a:solidFill>
                  <a:schemeClr val="tx1"/>
                </a:solidFill>
              </a:rPr>
              <a:t>기독교 정신과 검소함을 추구 </a:t>
            </a:r>
            <a:endParaRPr lang="ko-KR" altLang="en-US" sz="800" b="0" dirty="0">
              <a:solidFill>
                <a:schemeClr val="tx1"/>
              </a:solidFill>
            </a:endParaRPr>
          </a:p>
        </p:txBody>
      </p:sp>
      <p:cxnSp>
        <p:nvCxnSpPr>
          <p:cNvPr id="83" name="꺾인 연결선 3"/>
          <p:cNvCxnSpPr>
            <a:stCxn id="70" idx="2"/>
            <a:endCxn id="82" idx="1"/>
          </p:cNvCxnSpPr>
          <p:nvPr/>
        </p:nvCxnSpPr>
        <p:spPr>
          <a:xfrm rot="16200000" flipH="1">
            <a:off x="1645684" y="1606734"/>
            <a:ext cx="480987" cy="1522864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꺾인 연결선 3"/>
          <p:cNvCxnSpPr>
            <a:stCxn id="82" idx="2"/>
          </p:cNvCxnSpPr>
          <p:nvPr/>
        </p:nvCxnSpPr>
        <p:spPr>
          <a:xfrm>
            <a:off x="3460266" y="2856608"/>
            <a:ext cx="470922" cy="379813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모서리가 둥근 직사각형 55"/>
          <p:cNvSpPr/>
          <p:nvPr/>
        </p:nvSpPr>
        <p:spPr>
          <a:xfrm>
            <a:off x="2571990" y="6816239"/>
            <a:ext cx="2032311" cy="1008000"/>
          </a:xfrm>
          <a:prstGeom prst="roundRect">
            <a:avLst>
              <a:gd name="adj" fmla="val 5000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2420888" y="7323783"/>
            <a:ext cx="905163" cy="437811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파르미자니노</a:t>
            </a:r>
            <a:endParaRPr lang="en-US" altLang="ko-KR" dirty="0" smtClean="0"/>
          </a:p>
          <a:p>
            <a:r>
              <a:rPr lang="en-US" altLang="ko-KR" b="0" dirty="0" smtClean="0"/>
              <a:t>(1503~1540)</a:t>
            </a:r>
            <a:endParaRPr lang="en-US" altLang="ko-KR" b="0" dirty="0"/>
          </a:p>
          <a:p>
            <a:r>
              <a:rPr lang="ko-KR" altLang="en-US" b="0" dirty="0" smtClean="0"/>
              <a:t>긴 목의 마돈나</a:t>
            </a:r>
            <a:endParaRPr lang="en-US" altLang="ko-KR" b="0" dirty="0" smtClean="0"/>
          </a:p>
        </p:txBody>
      </p:sp>
      <p:sp>
        <p:nvSpPr>
          <p:cNvPr id="51" name="TextBox 50"/>
          <p:cNvSpPr txBox="1"/>
          <p:nvPr/>
        </p:nvSpPr>
        <p:spPr>
          <a:xfrm>
            <a:off x="3247175" y="6873712"/>
            <a:ext cx="1693993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엘 </a:t>
            </a:r>
            <a:r>
              <a:rPr lang="ko-KR" altLang="en-US" dirty="0" err="1" smtClean="0"/>
              <a:t>그레코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(1541~1614)</a:t>
            </a:r>
            <a:endParaRPr lang="en-US" altLang="ko-KR" b="0" dirty="0"/>
          </a:p>
          <a:p>
            <a:r>
              <a:rPr lang="ko-KR" altLang="en-US" b="0" dirty="0" smtClean="0"/>
              <a:t>그리스도의 옷을 벗김</a:t>
            </a:r>
            <a:endParaRPr lang="en-US" altLang="ko-KR" b="0" dirty="0" smtClean="0"/>
          </a:p>
        </p:txBody>
      </p:sp>
      <p:sp>
        <p:nvSpPr>
          <p:cNvPr id="47" name="TextBox 46"/>
          <p:cNvSpPr txBox="1"/>
          <p:nvPr/>
        </p:nvSpPr>
        <p:spPr>
          <a:xfrm>
            <a:off x="3356992" y="4016896"/>
            <a:ext cx="208823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루벤스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(1547~1640)</a:t>
            </a:r>
            <a:endParaRPr lang="en-US" altLang="ko-KR" b="0" dirty="0"/>
          </a:p>
          <a:p>
            <a:r>
              <a:rPr lang="ko-KR" altLang="en-US" b="0" dirty="0" err="1" smtClean="0"/>
              <a:t>삼미신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마리 </a:t>
            </a:r>
            <a:r>
              <a:rPr lang="ko-KR" altLang="en-US" b="0" dirty="0" err="1" smtClean="0"/>
              <a:t>드메디시의</a:t>
            </a:r>
            <a:r>
              <a:rPr lang="ko-KR" altLang="en-US" b="0" dirty="0" smtClean="0"/>
              <a:t> 생애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추기경 왕자</a:t>
            </a:r>
            <a:endParaRPr lang="en-US" altLang="ko-KR" b="0" dirty="0" smtClean="0"/>
          </a:p>
        </p:txBody>
      </p:sp>
      <p:sp>
        <p:nvSpPr>
          <p:cNvPr id="76" name="TextBox 75"/>
          <p:cNvSpPr txBox="1"/>
          <p:nvPr/>
        </p:nvSpPr>
        <p:spPr>
          <a:xfrm>
            <a:off x="2420888" y="7850335"/>
            <a:ext cx="2529683" cy="91908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1000" b="1" dirty="0" smtClean="0">
                <a:solidFill>
                  <a:srgbClr val="FF6600"/>
                </a:solidFill>
              </a:rPr>
              <a:t>매너리즘</a:t>
            </a:r>
            <a:r>
              <a:rPr lang="en-US" altLang="ko-KR" sz="1000" b="1" dirty="0" smtClean="0">
                <a:solidFill>
                  <a:srgbClr val="FF660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이탈리아어 양식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기법을 뜻하는 디 </a:t>
            </a:r>
            <a:r>
              <a:rPr lang="ko-KR" altLang="en-US" sz="800" dirty="0" err="1" smtClean="0"/>
              <a:t>마니에라</a:t>
            </a:r>
            <a:r>
              <a:rPr lang="en-US" altLang="ko-KR" sz="800" dirty="0" smtClean="0"/>
              <a:t>(di </a:t>
            </a:r>
            <a:r>
              <a:rPr lang="en-US" altLang="ko-KR" sz="800" dirty="0" err="1" smtClean="0"/>
              <a:t>maniera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란 단어에서 유래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일정한 규범과 양식에 따라 그린 그림이다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또한 인물의 사지가 부자연스러울 정도로 길쭉했고 색채도 조화롭지 못했다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르네상스의 균형과 이상미가 사라지고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왜곡과 과장이 형식화되었다는 후대의 부정적인 평가를 받게 되었다</a:t>
            </a:r>
            <a:endParaRPr lang="ko-KR" altLang="en-US" sz="800" dirty="0"/>
          </a:p>
        </p:txBody>
      </p:sp>
      <p:sp>
        <p:nvSpPr>
          <p:cNvPr id="85" name="TextBox 84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4439012" y="5961112"/>
            <a:ext cx="158227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푸생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1594~1665)</a:t>
            </a:r>
            <a:endParaRPr lang="en-US" altLang="ko-KR" dirty="0"/>
          </a:p>
          <a:p>
            <a:r>
              <a:rPr lang="ko-KR" altLang="en-US" b="0" dirty="0" smtClean="0"/>
              <a:t>성 에라스무스의 순교</a:t>
            </a:r>
            <a:endParaRPr lang="en-US" altLang="ko-KR" b="0" dirty="0"/>
          </a:p>
        </p:txBody>
      </p:sp>
      <p:sp>
        <p:nvSpPr>
          <p:cNvPr id="69" name="모서리가 둥근 직사각형 68"/>
          <p:cNvSpPr/>
          <p:nvPr/>
        </p:nvSpPr>
        <p:spPr>
          <a:xfrm>
            <a:off x="4653136" y="1089660"/>
            <a:ext cx="2664296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924944" y="5889104"/>
            <a:ext cx="99892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피터르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브뤼헐</a:t>
            </a:r>
            <a:r>
              <a:rPr lang="ko-KR" altLang="en-US" dirty="0" smtClean="0"/>
              <a:t> </a:t>
            </a:r>
            <a:r>
              <a:rPr lang="en-US" altLang="ko-KR" b="0" dirty="0"/>
              <a:t>(</a:t>
            </a:r>
            <a:r>
              <a:rPr lang="en-US" altLang="ko-KR" b="0" dirty="0" smtClean="0"/>
              <a:t>1525~1569)</a:t>
            </a:r>
            <a:endParaRPr lang="en-US" altLang="ko-KR" dirty="0"/>
          </a:p>
          <a:p>
            <a:r>
              <a:rPr lang="ko-KR" altLang="en-US" b="0" dirty="0" smtClean="0"/>
              <a:t>승리의 성모 마리아</a:t>
            </a:r>
            <a:endParaRPr lang="en-US" altLang="ko-KR" b="0" dirty="0"/>
          </a:p>
        </p:txBody>
      </p:sp>
      <p:sp>
        <p:nvSpPr>
          <p:cNvPr id="86" name="TextBox 85"/>
          <p:cNvSpPr txBox="1"/>
          <p:nvPr/>
        </p:nvSpPr>
        <p:spPr>
          <a:xfrm>
            <a:off x="6695649" y="3944888"/>
            <a:ext cx="1897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sz="700" b="0" dirty="0"/>
          </a:p>
        </p:txBody>
      </p:sp>
      <p:sp>
        <p:nvSpPr>
          <p:cNvPr id="88" name="TextBox 87"/>
          <p:cNvSpPr txBox="1"/>
          <p:nvPr/>
        </p:nvSpPr>
        <p:spPr>
          <a:xfrm>
            <a:off x="4509121" y="6346327"/>
            <a:ext cx="1584176" cy="341944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고전주의</a:t>
            </a:r>
            <a:r>
              <a:rPr lang="en-US" altLang="ko-KR" sz="800" dirty="0" smtClean="0"/>
              <a:t>?, </a:t>
            </a:r>
            <a:r>
              <a:rPr lang="ko-KR" altLang="en-US" sz="800" dirty="0" smtClean="0"/>
              <a:t>프랑스 회화의 아버지</a:t>
            </a:r>
            <a:endParaRPr lang="en-US" altLang="ko-KR" sz="800" dirty="0" smtClean="0"/>
          </a:p>
          <a:p>
            <a:pPr algn="just">
              <a:lnSpc>
                <a:spcPts val="1100"/>
              </a:lnSpc>
            </a:pPr>
            <a:r>
              <a:rPr lang="ko-KR" altLang="en-US" sz="800" dirty="0" smtClean="0"/>
              <a:t>신고전주의에 영향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8841614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8577"/>
              </p:ext>
            </p:extLst>
          </p:nvPr>
        </p:nvGraphicFramePr>
        <p:xfrm>
          <a:off x="116628" y="56456"/>
          <a:ext cx="6660690" cy="97818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2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232334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211712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222023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20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40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80</a:t>
                      </a:r>
                      <a:endParaRPr lang="ko-KR" altLang="en-US" sz="12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96944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4827"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-93723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1700</a:t>
            </a:r>
            <a:endParaRPr lang="ko-KR" altLang="en-US" sz="1300" dirty="0"/>
          </a:p>
        </p:txBody>
      </p:sp>
      <p:sp>
        <p:nvSpPr>
          <p:cNvPr id="40" name="TextBox 39"/>
          <p:cNvSpPr txBox="1"/>
          <p:nvPr/>
        </p:nvSpPr>
        <p:spPr>
          <a:xfrm>
            <a:off x="213285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1800</a:t>
            </a:r>
            <a:endParaRPr lang="ko-KR" altLang="en-US" sz="1300" dirty="0"/>
          </a:p>
        </p:txBody>
      </p:sp>
      <p:sp>
        <p:nvSpPr>
          <p:cNvPr id="41" name="TextBox 40"/>
          <p:cNvSpPr txBox="1"/>
          <p:nvPr/>
        </p:nvSpPr>
        <p:spPr>
          <a:xfrm>
            <a:off x="4351425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1900</a:t>
            </a:r>
            <a:endParaRPr lang="ko-KR" altLang="en-US" sz="1300" dirty="0"/>
          </a:p>
        </p:txBody>
      </p:sp>
      <p:sp>
        <p:nvSpPr>
          <p:cNvPr id="42" name="TextBox 41"/>
          <p:cNvSpPr txBox="1"/>
          <p:nvPr/>
        </p:nvSpPr>
        <p:spPr>
          <a:xfrm>
            <a:off x="6570226" y="128464"/>
            <a:ext cx="414060" cy="2000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r>
              <a:rPr lang="en-US" altLang="ko-KR" sz="1300" dirty="0" smtClean="0"/>
              <a:t>2000</a:t>
            </a:r>
            <a:endParaRPr lang="ko-KR" altLang="en-US" sz="1300" dirty="0"/>
          </a:p>
        </p:txBody>
      </p:sp>
      <p:sp>
        <p:nvSpPr>
          <p:cNvPr id="60" name="TextBox 59"/>
          <p:cNvSpPr txBox="1"/>
          <p:nvPr/>
        </p:nvSpPr>
        <p:spPr>
          <a:xfrm>
            <a:off x="420193" y="5817096"/>
            <a:ext cx="1712662" cy="688256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>
              <a:lnSpc>
                <a:spcPts val="1200"/>
              </a:lnSpc>
            </a:pPr>
            <a:r>
              <a:rPr lang="ko-KR" altLang="en-US" sz="1000" b="1" dirty="0">
                <a:solidFill>
                  <a:srgbClr val="00B050"/>
                </a:solidFill>
              </a:rPr>
              <a:t>낭만주의</a:t>
            </a:r>
            <a:endParaRPr lang="ko-KR" altLang="en-US" sz="1000" dirty="0"/>
          </a:p>
          <a:p>
            <a:pPr algn="just">
              <a:lnSpc>
                <a:spcPts val="1200"/>
              </a:lnSpc>
            </a:pPr>
            <a:r>
              <a:rPr lang="ko-KR" altLang="en-US" sz="800" dirty="0" smtClean="0"/>
              <a:t>예술가의 느낌과 감정을 예술적 표현의 핵심으로 삼음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비합적인</a:t>
            </a:r>
            <a:r>
              <a:rPr lang="ko-KR" altLang="en-US" sz="800" dirty="0" smtClean="0"/>
              <a:t>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주관적인 것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영적인 것을 높이 평가</a:t>
            </a:r>
            <a:r>
              <a:rPr lang="en-US" altLang="ko-KR" sz="800" dirty="0" smtClean="0"/>
              <a:t> </a:t>
            </a:r>
            <a:endParaRPr lang="ko-KR" altLang="en-US" sz="800" dirty="0"/>
          </a:p>
        </p:txBody>
      </p:sp>
      <p:sp>
        <p:nvSpPr>
          <p:cNvPr id="31" name="TextBox 30"/>
          <p:cNvSpPr txBox="1"/>
          <p:nvPr/>
        </p:nvSpPr>
        <p:spPr>
          <a:xfrm>
            <a:off x="655122" y="687031"/>
            <a:ext cx="803591" cy="2462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최초의 백과사전</a:t>
            </a:r>
            <a:endParaRPr lang="en-US" altLang="ko-KR" sz="800" b="1" dirty="0" smtClean="0"/>
          </a:p>
          <a:p>
            <a:pPr algn="ctr"/>
            <a:r>
              <a:rPr lang="en-US" altLang="ko-KR" sz="800" dirty="0" smtClean="0"/>
              <a:t>(1751)</a:t>
            </a:r>
            <a:endParaRPr lang="ko-KR" altLang="en-US" sz="800" dirty="0"/>
          </a:p>
        </p:txBody>
      </p:sp>
      <p:sp>
        <p:nvSpPr>
          <p:cNvPr id="33" name="TextBox 32"/>
          <p:cNvSpPr txBox="1"/>
          <p:nvPr/>
        </p:nvSpPr>
        <p:spPr>
          <a:xfrm>
            <a:off x="1772816" y="696061"/>
            <a:ext cx="1026408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미국 독립선언 </a:t>
            </a:r>
            <a:r>
              <a:rPr lang="en-US" altLang="ko-KR" sz="800" dirty="0" smtClean="0"/>
              <a:t>(1778)</a:t>
            </a:r>
            <a:endParaRPr lang="ko-KR" altLang="en-US" sz="800" dirty="0"/>
          </a:p>
        </p:txBody>
      </p:sp>
      <p:sp>
        <p:nvSpPr>
          <p:cNvPr id="34" name="TextBox 33"/>
          <p:cNvSpPr txBox="1"/>
          <p:nvPr/>
        </p:nvSpPr>
        <p:spPr>
          <a:xfrm>
            <a:off x="2060848" y="848461"/>
            <a:ext cx="886947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프랑스혁명 </a:t>
            </a:r>
            <a:r>
              <a:rPr lang="en-US" altLang="ko-KR" sz="800" dirty="0" smtClean="0"/>
              <a:t>(1789)</a:t>
            </a:r>
            <a:endParaRPr lang="ko-KR" altLang="en-US" sz="800" dirty="0"/>
          </a:p>
        </p:txBody>
      </p:sp>
      <p:sp>
        <p:nvSpPr>
          <p:cNvPr id="36" name="TextBox 35"/>
          <p:cNvSpPr txBox="1"/>
          <p:nvPr/>
        </p:nvSpPr>
        <p:spPr>
          <a:xfrm>
            <a:off x="646096" y="1064568"/>
            <a:ext cx="1774792" cy="54161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임마누엘 칸트 </a:t>
            </a:r>
            <a:r>
              <a:rPr lang="en-US" altLang="ko-KR" sz="800" dirty="0" smtClean="0"/>
              <a:t>(1724~1804)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합리주의와  경험주의의 체계적 종합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개인의 양심에 바탕을 둔 윤리학</a:t>
            </a:r>
            <a:endParaRPr lang="en-US" altLang="ko-KR" sz="800" dirty="0" smtClean="0"/>
          </a:p>
        </p:txBody>
      </p:sp>
      <p:sp>
        <p:nvSpPr>
          <p:cNvPr id="37" name="TextBox 36"/>
          <p:cNvSpPr txBox="1"/>
          <p:nvPr/>
        </p:nvSpPr>
        <p:spPr>
          <a:xfrm>
            <a:off x="1193304" y="2495456"/>
            <a:ext cx="1947664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괴테 </a:t>
            </a:r>
            <a:r>
              <a:rPr lang="en-US" altLang="ko-KR" sz="800" dirty="0" smtClean="0"/>
              <a:t>(1749~1832)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낭만주의자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천재적인 개인</a:t>
            </a:r>
            <a:endParaRPr lang="en-US" altLang="ko-KR" sz="8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420193" y="1919392"/>
            <a:ext cx="1439087" cy="538688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장 </a:t>
            </a:r>
            <a:r>
              <a:rPr lang="ko-KR" altLang="en-US" sz="800" b="1" dirty="0" err="1" smtClean="0"/>
              <a:t>자크</a:t>
            </a:r>
            <a:r>
              <a:rPr lang="ko-KR" altLang="en-US" sz="800" b="1" dirty="0" smtClean="0"/>
              <a:t> 루소 </a:t>
            </a:r>
            <a:r>
              <a:rPr lang="en-US" altLang="ko-KR" sz="800" dirty="0" smtClean="0"/>
              <a:t>(1712~1778)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낭만적 반동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보편의지</a:t>
            </a:r>
            <a:r>
              <a:rPr lang="en-US" altLang="ko-KR" sz="800" dirty="0" smtClean="0"/>
              <a:t>, </a:t>
            </a:r>
          </a:p>
          <a:p>
            <a:pPr algn="ctr">
              <a:lnSpc>
                <a:spcPts val="1200"/>
              </a:lnSpc>
            </a:pPr>
            <a:r>
              <a:rPr lang="en-US" altLang="ko-KR" sz="800" dirty="0" smtClean="0"/>
              <a:t>『</a:t>
            </a:r>
            <a:r>
              <a:rPr lang="ko-KR" altLang="en-US" sz="800" dirty="0" smtClean="0"/>
              <a:t>사회계약론</a:t>
            </a:r>
            <a:r>
              <a:rPr lang="en-US" altLang="ko-KR" sz="800" dirty="0" smtClean="0"/>
              <a:t>』(1762)</a:t>
            </a:r>
          </a:p>
        </p:txBody>
      </p:sp>
      <p:sp>
        <p:nvSpPr>
          <p:cNvPr id="8" name="타원 7"/>
          <p:cNvSpPr/>
          <p:nvPr/>
        </p:nvSpPr>
        <p:spPr>
          <a:xfrm>
            <a:off x="1537362" y="2309024"/>
            <a:ext cx="72006" cy="7200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꺾인 연결선 3"/>
          <p:cNvCxnSpPr>
            <a:stCxn id="8" idx="6"/>
            <a:endCxn id="34" idx="2"/>
          </p:cNvCxnSpPr>
          <p:nvPr/>
        </p:nvCxnSpPr>
        <p:spPr>
          <a:xfrm flipV="1">
            <a:off x="1609368" y="971572"/>
            <a:ext cx="894954" cy="1373455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3078481" y="3868865"/>
            <a:ext cx="1137920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마네 </a:t>
            </a:r>
            <a:r>
              <a:rPr lang="en-US" altLang="ko-KR" b="0" dirty="0" smtClean="0"/>
              <a:t>(1832~1883)</a:t>
            </a:r>
            <a:endParaRPr lang="en-US" altLang="ko-KR" b="0" dirty="0"/>
          </a:p>
          <a:p>
            <a:r>
              <a:rPr lang="ko-KR" altLang="en-US" b="0" dirty="0" err="1" smtClean="0"/>
              <a:t>올랭피아</a:t>
            </a:r>
            <a:endParaRPr lang="en-US" altLang="ko-KR" b="0" dirty="0"/>
          </a:p>
        </p:txBody>
      </p:sp>
      <p:sp>
        <p:nvSpPr>
          <p:cNvPr id="72" name="TextBox 71"/>
          <p:cNvSpPr txBox="1"/>
          <p:nvPr/>
        </p:nvSpPr>
        <p:spPr>
          <a:xfrm>
            <a:off x="3220720" y="3519766"/>
            <a:ext cx="1936471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클로드</a:t>
            </a:r>
            <a:r>
              <a:rPr lang="ko-KR" altLang="en-US" dirty="0" smtClean="0"/>
              <a:t> 모네 </a:t>
            </a:r>
            <a:r>
              <a:rPr lang="en-US" altLang="ko-KR" b="0" dirty="0" smtClean="0"/>
              <a:t>(1840~1926)</a:t>
            </a:r>
            <a:endParaRPr lang="en-US" altLang="ko-KR" b="0" dirty="0"/>
          </a:p>
          <a:p>
            <a:r>
              <a:rPr lang="ko-KR" altLang="en-US" b="0" dirty="0" err="1" smtClean="0"/>
              <a:t>루앙대성당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수련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파라솔을 든 여인</a:t>
            </a:r>
            <a:endParaRPr lang="en-US" altLang="ko-KR" b="0" dirty="0"/>
          </a:p>
        </p:txBody>
      </p:sp>
      <p:sp>
        <p:nvSpPr>
          <p:cNvPr id="74" name="TextBox 73"/>
          <p:cNvSpPr txBox="1"/>
          <p:nvPr/>
        </p:nvSpPr>
        <p:spPr>
          <a:xfrm>
            <a:off x="836712" y="5115424"/>
            <a:ext cx="1829541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>
                <a:solidFill>
                  <a:srgbClr val="00B050"/>
                </a:solidFill>
              </a:rPr>
              <a:t>사실주의</a:t>
            </a:r>
            <a:r>
              <a:rPr lang="ko-KR" altLang="en-US" sz="800" b="1" dirty="0">
                <a:solidFill>
                  <a:srgbClr val="00B050"/>
                </a:solidFill>
              </a:rPr>
              <a:t> </a:t>
            </a:r>
            <a:endParaRPr lang="en-US" altLang="ko-KR" sz="800" b="1" dirty="0" smtClean="0">
              <a:solidFill>
                <a:srgbClr val="00B050"/>
              </a:solidFill>
            </a:endParaRPr>
          </a:p>
          <a:p>
            <a:pPr algn="r"/>
            <a:r>
              <a:rPr lang="ko-KR" altLang="en-US" sz="800" dirty="0" smtClean="0"/>
              <a:t>사회적 상황</a:t>
            </a:r>
            <a:r>
              <a:rPr lang="en-US" altLang="ko-KR" sz="800" dirty="0" smtClean="0"/>
              <a:t>, </a:t>
            </a:r>
            <a:r>
              <a:rPr lang="ko-KR" altLang="en-US" sz="800" dirty="0" smtClean="0"/>
              <a:t>세속적인 일상을 이야기함</a:t>
            </a:r>
            <a:r>
              <a:rPr lang="en-US" altLang="ko-KR" sz="800" dirty="0" smtClean="0"/>
              <a:t>. </a:t>
            </a:r>
            <a:r>
              <a:rPr lang="ko-KR" altLang="en-US" sz="800" dirty="0" smtClean="0"/>
              <a:t>이전에는 이상적인 미만 다루었다</a:t>
            </a:r>
            <a:r>
              <a:rPr lang="en-US" altLang="ko-KR" sz="800" dirty="0" smtClean="0"/>
              <a:t> </a:t>
            </a:r>
            <a:endParaRPr lang="ko-KR" altLang="en-US" sz="1000" dirty="0"/>
          </a:p>
        </p:txBody>
      </p:sp>
      <p:sp>
        <p:nvSpPr>
          <p:cNvPr id="75" name="TextBox 74"/>
          <p:cNvSpPr txBox="1"/>
          <p:nvPr/>
        </p:nvSpPr>
        <p:spPr>
          <a:xfrm>
            <a:off x="1556793" y="509409"/>
            <a:ext cx="102640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증기기관 발명 </a:t>
            </a:r>
            <a:r>
              <a:rPr lang="en-US" altLang="ko-KR" sz="800" dirty="0" smtClean="0"/>
              <a:t>(1768)</a:t>
            </a:r>
            <a:endParaRPr lang="ko-KR" altLang="en-US" sz="800" dirty="0"/>
          </a:p>
        </p:txBody>
      </p:sp>
      <p:sp>
        <p:nvSpPr>
          <p:cNvPr id="76" name="TextBox 75"/>
          <p:cNvSpPr txBox="1"/>
          <p:nvPr/>
        </p:nvSpPr>
        <p:spPr>
          <a:xfrm>
            <a:off x="3957113" y="509409"/>
            <a:ext cx="1085719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전화기 발명 </a:t>
            </a:r>
            <a:r>
              <a:rPr lang="en-US" altLang="ko-KR" sz="800" dirty="0" smtClean="0"/>
              <a:t>(1876, </a:t>
            </a:r>
            <a:r>
              <a:rPr lang="ko-KR" altLang="en-US" sz="800" dirty="0" smtClean="0"/>
              <a:t>벨</a:t>
            </a:r>
            <a:r>
              <a:rPr lang="en-US" altLang="ko-KR" sz="800" dirty="0" smtClean="0"/>
              <a:t>)</a:t>
            </a:r>
            <a:endParaRPr lang="ko-KR" altLang="en-US" sz="800" dirty="0"/>
          </a:p>
        </p:txBody>
      </p:sp>
      <p:sp>
        <p:nvSpPr>
          <p:cNvPr id="77" name="TextBox 76"/>
          <p:cNvSpPr txBox="1"/>
          <p:nvPr/>
        </p:nvSpPr>
        <p:spPr>
          <a:xfrm>
            <a:off x="4611608" y="693683"/>
            <a:ext cx="923815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비행기 발명 </a:t>
            </a:r>
            <a:r>
              <a:rPr lang="en-US" altLang="ko-KR" sz="800" dirty="0" smtClean="0"/>
              <a:t>(1903)</a:t>
            </a:r>
            <a:endParaRPr lang="ko-KR" altLang="en-US" sz="800" dirty="0"/>
          </a:p>
        </p:txBody>
      </p:sp>
      <p:sp>
        <p:nvSpPr>
          <p:cNvPr id="32" name="TextBox 31"/>
          <p:cNvSpPr txBox="1"/>
          <p:nvPr/>
        </p:nvSpPr>
        <p:spPr>
          <a:xfrm>
            <a:off x="2696736" y="5044456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밀레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(1814~1875)</a:t>
            </a:r>
          </a:p>
          <a:p>
            <a:r>
              <a:rPr lang="ko-KR" altLang="en-US" sz="700" b="0" dirty="0" smtClean="0"/>
              <a:t>이삭줍기</a:t>
            </a:r>
            <a:r>
              <a:rPr lang="en-US" altLang="ko-KR" sz="700" b="0" dirty="0" smtClean="0"/>
              <a:t>, </a:t>
            </a:r>
            <a:r>
              <a:rPr lang="ko-KR" altLang="en-US" sz="700" b="0" dirty="0" smtClean="0"/>
              <a:t>만종</a:t>
            </a:r>
            <a:endParaRPr lang="en-US" altLang="ko-KR" sz="7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2750448" y="5421088"/>
            <a:ext cx="1285984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쿠르베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(1819~1877)</a:t>
            </a:r>
          </a:p>
          <a:p>
            <a:r>
              <a:rPr lang="ko-KR" altLang="en-US" sz="700" b="0" dirty="0" smtClean="0"/>
              <a:t>내 화실의 내부</a:t>
            </a:r>
            <a:endParaRPr lang="en-US" altLang="ko-KR" sz="700" b="0" dirty="0"/>
          </a:p>
        </p:txBody>
      </p:sp>
      <p:sp>
        <p:nvSpPr>
          <p:cNvPr id="43" name="TextBox 42"/>
          <p:cNvSpPr txBox="1"/>
          <p:nvPr/>
        </p:nvSpPr>
        <p:spPr>
          <a:xfrm>
            <a:off x="3299192" y="4225992"/>
            <a:ext cx="1641976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르느와르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(1841~1919)</a:t>
            </a:r>
            <a:endParaRPr lang="en-US" altLang="ko-KR" b="0" dirty="0"/>
          </a:p>
          <a:p>
            <a:r>
              <a:rPr lang="ko-KR" altLang="en-US" b="0" dirty="0" err="1" smtClean="0"/>
              <a:t>물랭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드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칼레트의</a:t>
            </a:r>
            <a:r>
              <a:rPr lang="ko-KR" altLang="en-US" b="0" dirty="0" smtClean="0"/>
              <a:t> 무도회</a:t>
            </a:r>
            <a:endParaRPr lang="en-US" altLang="ko-KR" b="0" dirty="0"/>
          </a:p>
        </p:txBody>
      </p:sp>
      <p:sp>
        <p:nvSpPr>
          <p:cNvPr id="45" name="TextBox 44"/>
          <p:cNvSpPr txBox="1"/>
          <p:nvPr/>
        </p:nvSpPr>
        <p:spPr>
          <a:xfrm>
            <a:off x="3078482" y="4577772"/>
            <a:ext cx="184911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드가 </a:t>
            </a:r>
            <a:r>
              <a:rPr lang="en-US" altLang="ko-KR" b="0" dirty="0" smtClean="0"/>
              <a:t>(1834~1917)</a:t>
            </a:r>
          </a:p>
          <a:p>
            <a:r>
              <a:rPr lang="ko-KR" altLang="en-US" b="0" dirty="0" smtClean="0"/>
              <a:t>꽃다발을 든 무용수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드가</a:t>
            </a:r>
            <a:endParaRPr lang="en-US" altLang="ko-KR" b="0" dirty="0"/>
          </a:p>
        </p:txBody>
      </p:sp>
      <p:sp>
        <p:nvSpPr>
          <p:cNvPr id="47" name="TextBox 46"/>
          <p:cNvSpPr txBox="1"/>
          <p:nvPr/>
        </p:nvSpPr>
        <p:spPr>
          <a:xfrm>
            <a:off x="1134904" y="8027844"/>
            <a:ext cx="175053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고야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(1746~1828), </a:t>
            </a:r>
            <a:r>
              <a:rPr lang="ko-KR" altLang="en-US" b="0" dirty="0"/>
              <a:t>옷을 벗은 마야</a:t>
            </a:r>
            <a:r>
              <a:rPr lang="en-US" altLang="ko-KR" b="0" dirty="0"/>
              <a:t>, </a:t>
            </a:r>
            <a:endParaRPr lang="en-US" altLang="ko-KR" b="0" dirty="0" smtClean="0"/>
          </a:p>
          <a:p>
            <a:r>
              <a:rPr lang="ko-KR" altLang="en-US" sz="700" b="0" dirty="0" smtClean="0"/>
              <a:t>자기 자식을 잡아 먹는 </a:t>
            </a:r>
            <a:r>
              <a:rPr lang="ko-KR" altLang="en-US" sz="700" b="0" dirty="0" err="1"/>
              <a:t>사</a:t>
            </a:r>
            <a:r>
              <a:rPr lang="ko-KR" altLang="en-US" sz="700" b="0" dirty="0" err="1" smtClean="0"/>
              <a:t>투르누스</a:t>
            </a:r>
            <a:endParaRPr lang="en-US" altLang="ko-KR" sz="700" b="0" dirty="0"/>
          </a:p>
        </p:txBody>
      </p:sp>
      <p:sp>
        <p:nvSpPr>
          <p:cNvPr id="2" name="타원 1"/>
          <p:cNvSpPr/>
          <p:nvPr/>
        </p:nvSpPr>
        <p:spPr>
          <a:xfrm>
            <a:off x="2799224" y="5017700"/>
            <a:ext cx="1183496" cy="727388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2153176" y="5867604"/>
            <a:ext cx="1575544" cy="792048"/>
            <a:chOff x="2153176" y="5493104"/>
            <a:chExt cx="1575544" cy="792048"/>
          </a:xfrm>
        </p:grpSpPr>
        <p:sp>
          <p:nvSpPr>
            <p:cNvPr id="78" name="TextBox 77"/>
            <p:cNvSpPr txBox="1"/>
            <p:nvPr/>
          </p:nvSpPr>
          <p:spPr>
            <a:xfrm>
              <a:off x="2153176" y="5493104"/>
              <a:ext cx="732264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제리코</a:t>
              </a:r>
              <a:endParaRPr lang="en-US" altLang="ko-KR" b="0" dirty="0" smtClean="0"/>
            </a:p>
            <a:p>
              <a:r>
                <a:rPr lang="ko-KR" altLang="en-US" sz="700" b="0" dirty="0" err="1" smtClean="0"/>
                <a:t>메두사호의</a:t>
              </a:r>
              <a:r>
                <a:rPr lang="ko-KR" altLang="en-US" sz="700" b="0" dirty="0" smtClean="0"/>
                <a:t> 뗏목</a:t>
              </a:r>
              <a:endParaRPr lang="en-US" altLang="ko-KR" sz="700" b="0" dirty="0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2276872" y="5904832"/>
              <a:ext cx="1451848" cy="36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들라크루아</a:t>
              </a:r>
              <a:r>
                <a:rPr lang="ko-KR" altLang="en-US" dirty="0" smtClean="0"/>
                <a:t> </a:t>
              </a:r>
              <a:r>
                <a:rPr lang="en-US" altLang="ko-KR" b="0" dirty="0" smtClean="0"/>
                <a:t>(1798~1863)</a:t>
              </a:r>
            </a:p>
            <a:p>
              <a:r>
                <a:rPr lang="ko-KR" altLang="en-US" sz="700" b="0" dirty="0" smtClean="0"/>
                <a:t>민중을 이끄는 자유의 여신</a:t>
              </a:r>
              <a:endParaRPr lang="en-US" altLang="ko-KR" sz="700" b="0" dirty="0"/>
            </a:p>
          </p:txBody>
        </p:sp>
        <p:sp>
          <p:nvSpPr>
            <p:cNvPr id="48" name="타원 47"/>
            <p:cNvSpPr/>
            <p:nvPr/>
          </p:nvSpPr>
          <p:spPr>
            <a:xfrm>
              <a:off x="2204865" y="5493104"/>
              <a:ext cx="1442576" cy="792048"/>
            </a:xfrm>
            <a:prstGeom prst="ellipse">
              <a:avLst/>
            </a:prstGeom>
            <a:noFill/>
            <a:ln w="19050">
              <a:solidFill>
                <a:srgbClr val="00B05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209974" y="6641703"/>
            <a:ext cx="1562842" cy="61555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ko-KR" altLang="en-US" sz="1000" b="1" dirty="0" smtClean="0">
                <a:solidFill>
                  <a:srgbClr val="00B050"/>
                </a:solidFill>
              </a:rPr>
              <a:t>신고전주의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</a:p>
          <a:p>
            <a:pPr algn="just"/>
            <a:r>
              <a:rPr lang="ko-KR" altLang="en-US" sz="800" dirty="0" smtClean="0"/>
              <a:t>장식적인 로코코에 대한 반동으로</a:t>
            </a:r>
            <a:r>
              <a:rPr lang="en-US" altLang="ko-KR" sz="800" dirty="0"/>
              <a:t> </a:t>
            </a:r>
            <a:r>
              <a:rPr lang="ko-KR" altLang="en-US" sz="800" dirty="0" smtClean="0"/>
              <a:t>나옴</a:t>
            </a:r>
            <a:r>
              <a:rPr lang="en-US" altLang="ko-KR" sz="800" dirty="0" smtClean="0"/>
              <a:t>. 1738</a:t>
            </a:r>
            <a:r>
              <a:rPr lang="ko-KR" altLang="en-US" sz="800" dirty="0" smtClean="0"/>
              <a:t>년 </a:t>
            </a:r>
            <a:r>
              <a:rPr lang="ko-KR" altLang="en-US" sz="800" dirty="0" err="1" smtClean="0"/>
              <a:t>폼페이</a:t>
            </a:r>
            <a:r>
              <a:rPr lang="ko-KR" altLang="en-US" sz="800" dirty="0" smtClean="0"/>
              <a:t> 발굴 등 고고학에 대한 관심도 높아짐</a:t>
            </a:r>
            <a:endParaRPr lang="ko-KR" altLang="en-US" sz="800" dirty="0"/>
          </a:p>
        </p:txBody>
      </p:sp>
      <p:sp>
        <p:nvSpPr>
          <p:cNvPr id="51" name="타원 50"/>
          <p:cNvSpPr/>
          <p:nvPr/>
        </p:nvSpPr>
        <p:spPr>
          <a:xfrm>
            <a:off x="3212976" y="3503568"/>
            <a:ext cx="1728192" cy="1449432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5013176" y="3927517"/>
            <a:ext cx="1505387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색채와 빛을 통하여 찰나의 시각적 감각을 표현</a:t>
            </a:r>
            <a:endParaRPr lang="ko-KR" altLang="en-US" sz="800" dirty="0"/>
          </a:p>
        </p:txBody>
      </p:sp>
      <p:cxnSp>
        <p:nvCxnSpPr>
          <p:cNvPr id="54" name="꺾인 연결선 3"/>
          <p:cNvCxnSpPr>
            <a:stCxn id="105" idx="2"/>
          </p:cNvCxnSpPr>
          <p:nvPr/>
        </p:nvCxnSpPr>
        <p:spPr>
          <a:xfrm rot="16200000" flipH="1">
            <a:off x="538716" y="4515354"/>
            <a:ext cx="2592288" cy="11196"/>
          </a:xfrm>
          <a:prstGeom prst="curved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412526" y="852569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가우디 </a:t>
            </a:r>
            <a:r>
              <a:rPr lang="en-US" altLang="ko-KR" b="0" dirty="0" smtClean="0"/>
              <a:t>(1852~1926), </a:t>
            </a:r>
          </a:p>
          <a:p>
            <a:r>
              <a:rPr lang="ko-KR" altLang="en-US" b="0" dirty="0" err="1" smtClean="0"/>
              <a:t>사그라다</a:t>
            </a:r>
            <a:r>
              <a:rPr lang="ko-KR" altLang="en-US" b="0" dirty="0" smtClean="0"/>
              <a:t> </a:t>
            </a:r>
            <a:r>
              <a:rPr lang="ko-KR" altLang="en-US" b="0" dirty="0" err="1" smtClean="0"/>
              <a:t>파밀리아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구엘공원</a:t>
            </a:r>
            <a:endParaRPr lang="en-US" altLang="ko-KR" b="0" dirty="0"/>
          </a:p>
        </p:txBody>
      </p:sp>
      <p:sp>
        <p:nvSpPr>
          <p:cNvPr id="61" name="TextBox 60"/>
          <p:cNvSpPr txBox="1"/>
          <p:nvPr/>
        </p:nvSpPr>
        <p:spPr>
          <a:xfrm>
            <a:off x="3093017" y="9637752"/>
            <a:ext cx="172819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마리 </a:t>
            </a:r>
            <a:r>
              <a:rPr lang="ko-KR" altLang="en-US" dirty="0" err="1" smtClean="0"/>
              <a:t>퀴리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(1867~1934) </a:t>
            </a:r>
            <a:r>
              <a:rPr lang="ko-KR" altLang="en-US" b="0" dirty="0" smtClean="0"/>
              <a:t>방사능 연구</a:t>
            </a:r>
            <a:endParaRPr lang="en-US" altLang="ko-KR" b="0" dirty="0"/>
          </a:p>
        </p:txBody>
      </p:sp>
      <p:sp>
        <p:nvSpPr>
          <p:cNvPr id="62" name="TextBox 61"/>
          <p:cNvSpPr txBox="1"/>
          <p:nvPr/>
        </p:nvSpPr>
        <p:spPr>
          <a:xfrm>
            <a:off x="188640" y="3555966"/>
            <a:ext cx="1483661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부셰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(1703~1770)</a:t>
            </a:r>
          </a:p>
          <a:p>
            <a:r>
              <a:rPr lang="ko-KR" altLang="en-US" sz="700" b="0" dirty="0" smtClean="0"/>
              <a:t>목욕하는 다이아나</a:t>
            </a:r>
            <a:endParaRPr lang="en-US" altLang="ko-KR" sz="700" b="0" dirty="0"/>
          </a:p>
        </p:txBody>
      </p:sp>
      <p:sp>
        <p:nvSpPr>
          <p:cNvPr id="63" name="타원 62"/>
          <p:cNvSpPr/>
          <p:nvPr/>
        </p:nvSpPr>
        <p:spPr>
          <a:xfrm>
            <a:off x="930470" y="2092242"/>
            <a:ext cx="1819977" cy="889148"/>
          </a:xfrm>
          <a:prstGeom prst="ellipse">
            <a:avLst/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852936" y="509409"/>
            <a:ext cx="821223" cy="1231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none" lIns="24053" tIns="0" rIns="24053" bIns="0" rtlCol="0">
            <a:spAutoFit/>
          </a:bodyPr>
          <a:lstStyle/>
          <a:p>
            <a:pPr algn="ctr"/>
            <a:r>
              <a:rPr lang="ko-KR" altLang="en-US" sz="800" b="1" dirty="0" smtClean="0"/>
              <a:t>사</a:t>
            </a:r>
            <a:r>
              <a:rPr lang="ko-KR" altLang="en-US" sz="800" b="1" dirty="0"/>
              <a:t>진</a:t>
            </a:r>
            <a:r>
              <a:rPr lang="ko-KR" altLang="en-US" sz="800" b="1" dirty="0" smtClean="0"/>
              <a:t> 발명 </a:t>
            </a:r>
            <a:r>
              <a:rPr lang="en-US" altLang="ko-KR" sz="800" dirty="0" smtClean="0"/>
              <a:t>(1826)</a:t>
            </a:r>
            <a:endParaRPr lang="ko-KR" altLang="en-US" sz="800" dirty="0"/>
          </a:p>
        </p:txBody>
      </p:sp>
      <p:cxnSp>
        <p:nvCxnSpPr>
          <p:cNvPr id="58" name="꺾인 연결선 3"/>
          <p:cNvCxnSpPr>
            <a:endCxn id="51" idx="2"/>
          </p:cNvCxnSpPr>
          <p:nvPr/>
        </p:nvCxnSpPr>
        <p:spPr>
          <a:xfrm rot="5400000" flipH="1" flipV="1">
            <a:off x="2409367" y="4311815"/>
            <a:ext cx="887140" cy="720078"/>
          </a:xfrm>
          <a:prstGeom prst="curved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2492896" y="9447129"/>
            <a:ext cx="1627284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찰스</a:t>
            </a:r>
            <a:r>
              <a:rPr lang="ko-KR" altLang="en-US" dirty="0" smtClean="0"/>
              <a:t> 다윈 </a:t>
            </a:r>
            <a:r>
              <a:rPr lang="en-US" altLang="ko-KR" b="0" dirty="0" smtClean="0"/>
              <a:t>(1809~1882) </a:t>
            </a:r>
            <a:r>
              <a:rPr lang="ko-KR" altLang="en-US" b="0" dirty="0" smtClean="0"/>
              <a:t>종의 기원</a:t>
            </a:r>
            <a:endParaRPr lang="en-US" altLang="ko-KR" b="0" dirty="0"/>
          </a:p>
        </p:txBody>
      </p:sp>
      <p:sp>
        <p:nvSpPr>
          <p:cNvPr id="59" name="TextBox 58"/>
          <p:cNvSpPr txBox="1"/>
          <p:nvPr/>
        </p:nvSpPr>
        <p:spPr>
          <a:xfrm>
            <a:off x="4077072" y="8979057"/>
            <a:ext cx="1728192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아인슈타인 </a:t>
            </a:r>
            <a:r>
              <a:rPr lang="en-US" altLang="ko-KR" b="0" dirty="0" smtClean="0"/>
              <a:t>(1879~1955), </a:t>
            </a:r>
          </a:p>
          <a:p>
            <a:r>
              <a:rPr lang="ko-KR" altLang="en-US" b="0" dirty="0" smtClean="0"/>
              <a:t>이론물리학자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특수</a:t>
            </a:r>
            <a:r>
              <a:rPr lang="en-US" altLang="ko-KR" b="0" dirty="0" smtClean="0"/>
              <a:t>/</a:t>
            </a:r>
            <a:r>
              <a:rPr lang="ko-KR" altLang="en-US" b="0" dirty="0" smtClean="0"/>
              <a:t>일반 상대성이론</a:t>
            </a:r>
            <a:endParaRPr lang="en-US" altLang="ko-KR" b="0" dirty="0"/>
          </a:p>
        </p:txBody>
      </p:sp>
      <p:sp>
        <p:nvSpPr>
          <p:cNvPr id="69" name="TextBox 68"/>
          <p:cNvSpPr txBox="1"/>
          <p:nvPr/>
        </p:nvSpPr>
        <p:spPr>
          <a:xfrm>
            <a:off x="3140968" y="1505000"/>
            <a:ext cx="1417487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니체 </a:t>
            </a:r>
            <a:r>
              <a:rPr lang="en-US" altLang="ko-KR" sz="800" dirty="0" smtClean="0"/>
              <a:t>(1844~1900)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실존주의</a:t>
            </a:r>
            <a:r>
              <a:rPr lang="en-US" altLang="ko-KR" sz="800" dirty="0"/>
              <a:t>, </a:t>
            </a:r>
            <a:r>
              <a:rPr lang="en-US" altLang="ko-KR" sz="800" dirty="0" smtClean="0"/>
              <a:t>『</a:t>
            </a:r>
            <a:r>
              <a:rPr lang="ko-KR" altLang="en-US" sz="800" dirty="0" smtClean="0"/>
              <a:t>비극의 탄생</a:t>
            </a:r>
            <a:r>
              <a:rPr lang="en-US" altLang="ko-KR" sz="800" dirty="0"/>
              <a:t>』</a:t>
            </a:r>
            <a:endParaRPr lang="en-US" altLang="ko-KR" sz="800" dirty="0" smtClean="0"/>
          </a:p>
        </p:txBody>
      </p:sp>
      <p:sp>
        <p:nvSpPr>
          <p:cNvPr id="81" name="TextBox 80"/>
          <p:cNvSpPr txBox="1"/>
          <p:nvPr/>
        </p:nvSpPr>
        <p:spPr>
          <a:xfrm>
            <a:off x="3583445" y="992560"/>
            <a:ext cx="1836950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err="1" smtClean="0"/>
              <a:t>프로이</a:t>
            </a:r>
            <a:r>
              <a:rPr lang="ko-KR" altLang="en-US" sz="800" b="1" dirty="0" err="1"/>
              <a:t>드</a:t>
            </a:r>
            <a:r>
              <a:rPr lang="ko-KR" altLang="en-US" sz="800" b="1" dirty="0" smtClean="0"/>
              <a:t> </a:t>
            </a:r>
            <a:r>
              <a:rPr lang="en-US" altLang="ko-KR" sz="800" dirty="0" smtClean="0"/>
              <a:t>(1856~1939)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정신분석의 창시자</a:t>
            </a:r>
            <a:endParaRPr lang="en-US" altLang="ko-KR" sz="800" dirty="0" smtClean="0"/>
          </a:p>
        </p:txBody>
      </p:sp>
      <p:sp>
        <p:nvSpPr>
          <p:cNvPr id="80" name="TextBox 79"/>
          <p:cNvSpPr txBox="1"/>
          <p:nvPr/>
        </p:nvSpPr>
        <p:spPr>
          <a:xfrm>
            <a:off x="2705472" y="1136576"/>
            <a:ext cx="1141699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마르크스 </a:t>
            </a:r>
            <a:r>
              <a:rPr lang="en-US" altLang="ko-KR" sz="800" dirty="0" smtClean="0"/>
              <a:t>(1818~1883)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사회주의 전개</a:t>
            </a:r>
            <a:endParaRPr lang="en-US" altLang="ko-KR" sz="800" dirty="0" smtClean="0"/>
          </a:p>
        </p:txBody>
      </p:sp>
      <p:sp>
        <p:nvSpPr>
          <p:cNvPr id="46" name="TextBox 45"/>
          <p:cNvSpPr txBox="1"/>
          <p:nvPr/>
        </p:nvSpPr>
        <p:spPr>
          <a:xfrm>
            <a:off x="3212976" y="8121352"/>
            <a:ext cx="17281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로댕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(1840~1917), </a:t>
            </a:r>
            <a:r>
              <a:rPr lang="ko-KR" altLang="en-US" b="0" dirty="0"/>
              <a:t>지옥의 문</a:t>
            </a:r>
            <a:r>
              <a:rPr lang="en-US" altLang="ko-KR" b="0" dirty="0" smtClean="0"/>
              <a:t>,,</a:t>
            </a:r>
          </a:p>
          <a:p>
            <a:r>
              <a:rPr lang="ko-KR" altLang="en-US" b="0" dirty="0" smtClean="0"/>
              <a:t>생각하는 사람</a:t>
            </a:r>
            <a:r>
              <a:rPr lang="en-US" altLang="ko-KR" b="0" dirty="0" smtClean="0"/>
              <a:t>, </a:t>
            </a:r>
            <a:r>
              <a:rPr lang="ko-KR" altLang="en-US" b="0" dirty="0" err="1" smtClean="0"/>
              <a:t>발자크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입맞</a:t>
            </a:r>
            <a:r>
              <a:rPr lang="ko-KR" altLang="en-US" b="0" dirty="0"/>
              <a:t>춤</a:t>
            </a:r>
            <a:endParaRPr lang="en-US" altLang="ko-KR" b="0" dirty="0"/>
          </a:p>
        </p:txBody>
      </p:sp>
      <p:sp>
        <p:nvSpPr>
          <p:cNvPr id="105" name="TextBox 104"/>
          <p:cNvSpPr txBox="1"/>
          <p:nvPr/>
        </p:nvSpPr>
        <p:spPr>
          <a:xfrm>
            <a:off x="1453659" y="2978587"/>
            <a:ext cx="7512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낭만주의</a:t>
            </a:r>
            <a:endParaRPr lang="ko-KR" altLang="en-US" sz="800" dirty="0"/>
          </a:p>
        </p:txBody>
      </p:sp>
      <p:sp>
        <p:nvSpPr>
          <p:cNvPr id="82" name="TextBox 81"/>
          <p:cNvSpPr txBox="1"/>
          <p:nvPr/>
        </p:nvSpPr>
        <p:spPr>
          <a:xfrm>
            <a:off x="3057975" y="9142179"/>
            <a:ext cx="101909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맥스</a:t>
            </a:r>
            <a:r>
              <a:rPr lang="ko-KR" altLang="en-US" dirty="0" err="1"/>
              <a:t>웰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(1831~1879), </a:t>
            </a:r>
          </a:p>
          <a:p>
            <a:r>
              <a:rPr lang="ko-KR" altLang="en-US" b="0" dirty="0" smtClean="0"/>
              <a:t>빛의 </a:t>
            </a:r>
            <a:r>
              <a:rPr lang="ko-KR" altLang="en-US" b="0" dirty="0" err="1" smtClean="0"/>
              <a:t>전자기파설</a:t>
            </a:r>
            <a:endParaRPr lang="en-US" altLang="ko-KR" b="0" dirty="0"/>
          </a:p>
        </p:txBody>
      </p:sp>
      <p:sp>
        <p:nvSpPr>
          <p:cNvPr id="91" name="TextBox 90"/>
          <p:cNvSpPr txBox="1"/>
          <p:nvPr/>
        </p:nvSpPr>
        <p:spPr>
          <a:xfrm>
            <a:off x="2050047" y="8932490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/>
              <a:t>패</a:t>
            </a:r>
            <a:r>
              <a:rPr lang="ko-KR" altLang="en-US" dirty="0" err="1" smtClean="0"/>
              <a:t>러데이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(1791~1867) </a:t>
            </a:r>
            <a:r>
              <a:rPr lang="ko-KR" altLang="en-US" b="0" dirty="0" smtClean="0"/>
              <a:t>전기학의 선구자</a:t>
            </a:r>
            <a:endParaRPr lang="en-US" altLang="ko-KR" b="0" dirty="0"/>
          </a:p>
        </p:txBody>
      </p:sp>
      <p:grpSp>
        <p:nvGrpSpPr>
          <p:cNvPr id="25" name="그룹 24"/>
          <p:cNvGrpSpPr/>
          <p:nvPr/>
        </p:nvGrpSpPr>
        <p:grpSpPr>
          <a:xfrm>
            <a:off x="1153404" y="6875716"/>
            <a:ext cx="2635636" cy="936104"/>
            <a:chOff x="1153404" y="6992024"/>
            <a:chExt cx="2635636" cy="936104"/>
          </a:xfrm>
        </p:grpSpPr>
        <p:grpSp>
          <p:nvGrpSpPr>
            <p:cNvPr id="6" name="그룹 5"/>
            <p:cNvGrpSpPr/>
            <p:nvPr/>
          </p:nvGrpSpPr>
          <p:grpSpPr>
            <a:xfrm>
              <a:off x="1153404" y="6992024"/>
              <a:ext cx="2635636" cy="936104"/>
              <a:chOff x="1153404" y="4016896"/>
              <a:chExt cx="2635636" cy="936104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153404" y="4490472"/>
                <a:ext cx="173203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다비드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(1748~1825)</a:t>
                </a:r>
              </a:p>
              <a:p>
                <a:r>
                  <a:rPr lang="ko-KR" altLang="en-US" b="0" dirty="0" smtClean="0"/>
                  <a:t>나폴레옹 황제의 대관식</a:t>
                </a:r>
                <a:endParaRPr lang="en-US" altLang="ko-KR" b="0" dirty="0"/>
              </a:p>
            </p:txBody>
          </p:sp>
          <p:sp>
            <p:nvSpPr>
              <p:cNvPr id="70" name="TextBox 69"/>
              <p:cNvSpPr txBox="1"/>
              <p:nvPr/>
            </p:nvSpPr>
            <p:spPr>
              <a:xfrm>
                <a:off x="1895624" y="4088904"/>
                <a:ext cx="1893416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txBody>
              <a:bodyPr wrap="none" lIns="36000" tIns="36000" rIns="36000" bIns="36000" rtlCol="0" anchor="ctr" anchorCtr="0">
                <a:noAutofit/>
              </a:bodyPr>
              <a:lstStyle>
                <a:defPPr>
                  <a:defRPr lang="ko-KR"/>
                </a:defPPr>
                <a:lvl1pPr algn="ctr">
                  <a:lnSpc>
                    <a:spcPts val="1200"/>
                  </a:lnSpc>
                  <a:defRPr sz="800" b="1"/>
                </a:lvl1pPr>
              </a:lstStyle>
              <a:p>
                <a:r>
                  <a:rPr lang="ko-KR" altLang="en-US" dirty="0" err="1" smtClean="0"/>
                  <a:t>앵그르</a:t>
                </a:r>
                <a:r>
                  <a:rPr lang="ko-KR" altLang="en-US" dirty="0" smtClean="0"/>
                  <a:t> </a:t>
                </a:r>
                <a:r>
                  <a:rPr lang="en-US" altLang="ko-KR" b="0" dirty="0" smtClean="0"/>
                  <a:t>(1780~1867)</a:t>
                </a:r>
              </a:p>
              <a:p>
                <a:r>
                  <a:rPr lang="ko-KR" altLang="en-US" b="0" dirty="0" smtClean="0"/>
                  <a:t>대 </a:t>
                </a:r>
                <a:r>
                  <a:rPr lang="ko-KR" altLang="en-US" b="0" dirty="0" err="1" smtClean="0"/>
                  <a:t>오달리스크</a:t>
                </a:r>
                <a:r>
                  <a:rPr lang="en-US" altLang="ko-KR" b="0" dirty="0" smtClean="0"/>
                  <a:t>, </a:t>
                </a:r>
                <a:r>
                  <a:rPr lang="ko-KR" altLang="en-US" b="0" dirty="0" smtClean="0"/>
                  <a:t>터키탕</a:t>
                </a:r>
                <a:endParaRPr lang="en-US" altLang="ko-KR" b="0" dirty="0"/>
              </a:p>
            </p:txBody>
          </p:sp>
          <p:sp>
            <p:nvSpPr>
              <p:cNvPr id="49" name="타원 48"/>
              <p:cNvSpPr/>
              <p:nvPr/>
            </p:nvSpPr>
            <p:spPr>
              <a:xfrm>
                <a:off x="1412776" y="4016896"/>
                <a:ext cx="1999750" cy="936104"/>
              </a:xfrm>
              <a:prstGeom prst="ellipse">
                <a:avLst/>
              </a:prstGeom>
              <a:noFill/>
              <a:ln w="19050">
                <a:solidFill>
                  <a:srgbClr val="00B050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 anchorCtr="0"/>
              <a:lstStyle/>
              <a:p>
                <a:pPr algn="r"/>
                <a:endParaRPr lang="ko-KR" altLang="en-US" sz="1100" b="1">
                  <a:solidFill>
                    <a:srgbClr val="00B050"/>
                  </a:solidFill>
                </a:endParaRPr>
              </a:p>
            </p:txBody>
          </p:sp>
        </p:grpSp>
        <p:cxnSp>
          <p:nvCxnSpPr>
            <p:cNvPr id="92" name="꺾인 연결선 3"/>
            <p:cNvCxnSpPr>
              <a:stCxn id="44" idx="3"/>
            </p:cNvCxnSpPr>
            <p:nvPr/>
          </p:nvCxnSpPr>
          <p:spPr>
            <a:xfrm flipV="1">
              <a:off x="2885440" y="7425622"/>
              <a:ext cx="313665" cy="219978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/>
            <p:cNvSpPr/>
            <p:nvPr/>
          </p:nvSpPr>
          <p:spPr>
            <a:xfrm>
              <a:off x="2985683" y="7326377"/>
              <a:ext cx="426843" cy="99245"/>
            </a:xfrm>
            <a:prstGeom prst="rect">
              <a:avLst/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3" name="TextBox 92"/>
          <p:cNvSpPr txBox="1"/>
          <p:nvPr/>
        </p:nvSpPr>
        <p:spPr>
          <a:xfrm>
            <a:off x="2899543" y="7343127"/>
            <a:ext cx="43204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smtClean="0"/>
              <a:t>제자</a:t>
            </a:r>
            <a:endParaRPr lang="ko-KR" altLang="en-US" sz="800" dirty="0"/>
          </a:p>
        </p:txBody>
      </p:sp>
      <p:cxnSp>
        <p:nvCxnSpPr>
          <p:cNvPr id="94" name="꺾인 연결선 3"/>
          <p:cNvCxnSpPr>
            <a:endCxn id="49" idx="0"/>
          </p:cNvCxnSpPr>
          <p:nvPr/>
        </p:nvCxnSpPr>
        <p:spPr>
          <a:xfrm flipH="1">
            <a:off x="2412651" y="6659652"/>
            <a:ext cx="284086" cy="216064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/>
          <p:cNvSpPr txBox="1"/>
          <p:nvPr/>
        </p:nvSpPr>
        <p:spPr>
          <a:xfrm>
            <a:off x="439521" y="4480187"/>
            <a:ext cx="1367203" cy="47281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>
            <a:defPPr>
              <a:defRPr lang="ko-KR"/>
            </a:defPPr>
            <a:lvl1pPr algn="r">
              <a:defRPr sz="800" b="1">
                <a:solidFill>
                  <a:srgbClr val="00B050"/>
                </a:solidFill>
              </a:defRPr>
            </a:lvl1pPr>
          </a:lstStyle>
          <a:p>
            <a:pPr algn="just"/>
            <a:r>
              <a:rPr lang="ko-KR" altLang="en-US" sz="1000" dirty="0">
                <a:solidFill>
                  <a:srgbClr val="FF6600"/>
                </a:solidFill>
              </a:rPr>
              <a:t>로코코</a:t>
            </a:r>
            <a:r>
              <a:rPr lang="en-US" altLang="ko-KR" sz="1000" dirty="0">
                <a:solidFill>
                  <a:srgbClr val="FF6600"/>
                </a:solidFill>
              </a:rPr>
              <a:t>:</a:t>
            </a:r>
            <a:r>
              <a:rPr lang="en-US" altLang="ko-KR" dirty="0"/>
              <a:t> </a:t>
            </a:r>
            <a:r>
              <a:rPr lang="ko-KR" altLang="en-US" b="0" dirty="0" err="1">
                <a:solidFill>
                  <a:schemeClr val="tx1"/>
                </a:solidFill>
              </a:rPr>
              <a:t>루이</a:t>
            </a:r>
            <a:r>
              <a:rPr lang="ko-KR" altLang="en-US" b="0" dirty="0">
                <a:solidFill>
                  <a:schemeClr val="tx1"/>
                </a:solidFill>
              </a:rPr>
              <a:t> </a:t>
            </a:r>
            <a:r>
              <a:rPr lang="en-US" altLang="ko-KR" b="0" dirty="0">
                <a:solidFill>
                  <a:schemeClr val="tx1"/>
                </a:solidFill>
              </a:rPr>
              <a:t>15</a:t>
            </a:r>
            <a:r>
              <a:rPr lang="ko-KR" altLang="en-US" b="0" dirty="0">
                <a:solidFill>
                  <a:schemeClr val="tx1"/>
                </a:solidFill>
              </a:rPr>
              <a:t>세 때 귀족 계급을 위해 </a:t>
            </a:r>
            <a:r>
              <a:rPr lang="ko-KR" altLang="en-US" b="0" dirty="0" smtClean="0">
                <a:solidFill>
                  <a:schemeClr val="tx1"/>
                </a:solidFill>
              </a:rPr>
              <a:t>만들어짐</a:t>
            </a:r>
            <a:r>
              <a:rPr lang="en-US" altLang="ko-KR" b="0" dirty="0" smtClean="0">
                <a:solidFill>
                  <a:schemeClr val="tx1"/>
                </a:solidFill>
              </a:rPr>
              <a:t>. </a:t>
            </a:r>
            <a:r>
              <a:rPr lang="ko-KR" altLang="en-US" b="0" dirty="0" smtClean="0">
                <a:solidFill>
                  <a:schemeClr val="tx1"/>
                </a:solidFill>
              </a:rPr>
              <a:t>가볍고 비현실적인 예술 양식</a:t>
            </a:r>
            <a:endParaRPr lang="ko-KR" altLang="en-US" b="0" dirty="0">
              <a:solidFill>
                <a:schemeClr val="tx1"/>
              </a:solidFill>
            </a:endParaRPr>
          </a:p>
        </p:txBody>
      </p:sp>
      <p:sp>
        <p:nvSpPr>
          <p:cNvPr id="109" name="TextBox 108"/>
          <p:cNvSpPr txBox="1"/>
          <p:nvPr/>
        </p:nvSpPr>
        <p:spPr>
          <a:xfrm>
            <a:off x="1672680" y="1577091"/>
            <a:ext cx="1385296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헤겔 </a:t>
            </a:r>
            <a:r>
              <a:rPr lang="en-US" altLang="ko-KR" sz="800" dirty="0" smtClean="0"/>
              <a:t>(1770~1831)</a:t>
            </a:r>
          </a:p>
          <a:p>
            <a:pPr algn="ctr">
              <a:lnSpc>
                <a:spcPts val="1200"/>
              </a:lnSpc>
            </a:pPr>
            <a:r>
              <a:rPr lang="ko-KR" altLang="en-US" sz="800" dirty="0" smtClean="0"/>
              <a:t>예술의 종언</a:t>
            </a:r>
            <a:r>
              <a:rPr lang="en-US" altLang="ko-KR" sz="800" dirty="0" smtClean="0"/>
              <a:t>: </a:t>
            </a:r>
            <a:r>
              <a:rPr lang="ko-KR" altLang="en-US" sz="800" dirty="0" smtClean="0"/>
              <a:t>물질 </a:t>
            </a:r>
            <a:r>
              <a:rPr lang="en-US" altLang="ko-KR" sz="800" dirty="0" smtClean="0">
                <a:sym typeface="Wingdings" panose="05000000000000000000" pitchFamily="2" charset="2"/>
              </a:rPr>
              <a:t> </a:t>
            </a:r>
            <a:r>
              <a:rPr lang="ko-KR" altLang="en-US" sz="800" dirty="0" smtClean="0">
                <a:sym typeface="Wingdings" panose="05000000000000000000" pitchFamily="2" charset="2"/>
              </a:rPr>
              <a:t>정신</a:t>
            </a:r>
            <a:endParaRPr lang="en-US" altLang="ko-KR" sz="800" dirty="0" smtClean="0"/>
          </a:p>
        </p:txBody>
      </p:sp>
      <p:sp>
        <p:nvSpPr>
          <p:cNvPr id="73" name="TextBox 72"/>
          <p:cNvSpPr txBox="1"/>
          <p:nvPr/>
        </p:nvSpPr>
        <p:spPr>
          <a:xfrm>
            <a:off x="3482103" y="2405004"/>
            <a:ext cx="846057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고흐 </a:t>
            </a:r>
            <a:r>
              <a:rPr lang="en-US" altLang="ko-KR" b="0" dirty="0" smtClean="0"/>
              <a:t>(1853~90)</a:t>
            </a:r>
          </a:p>
          <a:p>
            <a:r>
              <a:rPr lang="ko-KR" altLang="en-US" b="0" dirty="0" smtClean="0"/>
              <a:t>별이 빛나는 밤</a:t>
            </a:r>
            <a:endParaRPr lang="en-US" altLang="ko-KR" b="0" dirty="0"/>
          </a:p>
        </p:txBody>
      </p:sp>
      <p:sp>
        <p:nvSpPr>
          <p:cNvPr id="55" name="TextBox 54"/>
          <p:cNvSpPr txBox="1"/>
          <p:nvPr/>
        </p:nvSpPr>
        <p:spPr>
          <a:xfrm>
            <a:off x="3212976" y="2751718"/>
            <a:ext cx="1512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세</a:t>
            </a:r>
            <a:r>
              <a:rPr lang="ko-KR" altLang="en-US" dirty="0"/>
              <a:t>잔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(1839~1906)</a:t>
            </a:r>
          </a:p>
          <a:p>
            <a:r>
              <a:rPr lang="ko-KR" altLang="en-US" b="0" dirty="0" smtClean="0"/>
              <a:t>트럼프를 하는 사람</a:t>
            </a:r>
            <a:endParaRPr lang="en-US" altLang="ko-KR" b="0" dirty="0"/>
          </a:p>
        </p:txBody>
      </p:sp>
      <p:sp>
        <p:nvSpPr>
          <p:cNvPr id="57" name="TextBox 56"/>
          <p:cNvSpPr txBox="1"/>
          <p:nvPr/>
        </p:nvSpPr>
        <p:spPr>
          <a:xfrm>
            <a:off x="3393440" y="3104232"/>
            <a:ext cx="1218168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고갱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(1848~1903)</a:t>
            </a:r>
          </a:p>
          <a:p>
            <a:r>
              <a:rPr lang="ko-KR" altLang="en-US" b="0" dirty="0" err="1" smtClean="0"/>
              <a:t>타히티의</a:t>
            </a:r>
            <a:r>
              <a:rPr lang="ko-KR" altLang="en-US" b="0" dirty="0" smtClean="0"/>
              <a:t> 여인들</a:t>
            </a:r>
            <a:endParaRPr lang="en-US" altLang="ko-KR" b="0" dirty="0"/>
          </a:p>
        </p:txBody>
      </p:sp>
      <p:sp>
        <p:nvSpPr>
          <p:cNvPr id="110" name="TextBox 109"/>
          <p:cNvSpPr txBox="1"/>
          <p:nvPr/>
        </p:nvSpPr>
        <p:spPr>
          <a:xfrm>
            <a:off x="5013176" y="2307294"/>
            <a:ext cx="1678535" cy="349702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36000" rIns="36000" bIns="36000" rtlCol="0">
            <a:spAutoFit/>
          </a:bodyPr>
          <a:lstStyle/>
          <a:p>
            <a:r>
              <a:rPr lang="ko-KR" altLang="en-US" sz="1000" b="1" dirty="0" smtClean="0">
                <a:solidFill>
                  <a:srgbClr val="00B050"/>
                </a:solidFill>
              </a:rPr>
              <a:t>후기인상주의</a:t>
            </a:r>
            <a:r>
              <a:rPr lang="en-US" altLang="ko-KR" sz="1000" b="1" dirty="0" smtClean="0">
                <a:solidFill>
                  <a:srgbClr val="00B050"/>
                </a:solidFill>
              </a:rPr>
              <a:t>:</a:t>
            </a:r>
            <a:r>
              <a:rPr lang="en-US" altLang="ko-KR" sz="800" dirty="0" smtClean="0"/>
              <a:t> </a:t>
            </a:r>
            <a:r>
              <a:rPr lang="ko-KR" altLang="en-US" sz="800" dirty="0" smtClean="0"/>
              <a:t>인상주의의 영향을 받은 미술을 뭉뚱그려 가리킴</a:t>
            </a:r>
            <a:endParaRPr lang="ko-KR" altLang="en-US" sz="800" dirty="0"/>
          </a:p>
        </p:txBody>
      </p:sp>
      <p:sp>
        <p:nvSpPr>
          <p:cNvPr id="111" name="TextBox 110"/>
          <p:cNvSpPr txBox="1"/>
          <p:nvPr/>
        </p:nvSpPr>
        <p:spPr>
          <a:xfrm>
            <a:off x="3658080" y="2062113"/>
            <a:ext cx="769143" cy="324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쇠라 </a:t>
            </a:r>
            <a:r>
              <a:rPr lang="en-US" altLang="ko-KR" b="0" dirty="0" smtClean="0"/>
              <a:t>(1859~91)</a:t>
            </a:r>
          </a:p>
          <a:p>
            <a:r>
              <a:rPr lang="ko-KR" altLang="en-US" b="0" dirty="0" smtClean="0"/>
              <a:t>점묘법</a:t>
            </a:r>
            <a:endParaRPr lang="en-US" altLang="ko-KR" b="0" dirty="0"/>
          </a:p>
        </p:txBody>
      </p:sp>
      <p:sp>
        <p:nvSpPr>
          <p:cNvPr id="97" name="타원 96"/>
          <p:cNvSpPr/>
          <p:nvPr/>
        </p:nvSpPr>
        <p:spPr>
          <a:xfrm>
            <a:off x="3423964" y="2005899"/>
            <a:ext cx="1589212" cy="1460434"/>
          </a:xfrm>
          <a:prstGeom prst="ellipse">
            <a:avLst/>
          </a:prstGeom>
          <a:noFill/>
          <a:ln w="190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grpSp>
        <p:nvGrpSpPr>
          <p:cNvPr id="9" name="그룹 8"/>
          <p:cNvGrpSpPr/>
          <p:nvPr/>
        </p:nvGrpSpPr>
        <p:grpSpPr>
          <a:xfrm>
            <a:off x="3662893" y="6935316"/>
            <a:ext cx="2934459" cy="1123504"/>
            <a:chOff x="3662893" y="5917728"/>
            <a:chExt cx="2934459" cy="1123504"/>
          </a:xfrm>
        </p:grpSpPr>
        <p:sp>
          <p:nvSpPr>
            <p:cNvPr id="83" name="TextBox 82"/>
            <p:cNvSpPr txBox="1"/>
            <p:nvPr/>
          </p:nvSpPr>
          <p:spPr>
            <a:xfrm>
              <a:off x="4159240" y="5988820"/>
              <a:ext cx="2006064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smtClean="0"/>
                <a:t>피카소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(1881~1973)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3861048" y="6217687"/>
              <a:ext cx="2304256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마티스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(1869~1973)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43215" y="6442095"/>
              <a:ext cx="1592207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몬드리안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(1872~1944)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3717032" y="6663589"/>
              <a:ext cx="1818390" cy="18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뭉크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(1863~1944)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3662893" y="6870964"/>
              <a:ext cx="1414582" cy="17026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none" lIns="36000" tIns="36000" rIns="36000" bIns="36000" rtlCol="0" anchor="ctr" anchorCtr="0">
              <a:noAutofit/>
            </a:bodyPr>
            <a:lstStyle>
              <a:defPPr>
                <a:defRPr lang="ko-KR"/>
              </a:defPPr>
              <a:lvl1pPr algn="ctr">
                <a:lnSpc>
                  <a:spcPts val="1200"/>
                </a:lnSpc>
                <a:defRPr sz="800" b="1"/>
              </a:lvl1pPr>
            </a:lstStyle>
            <a:p>
              <a:r>
                <a:rPr lang="ko-KR" altLang="en-US" dirty="0" err="1" smtClean="0"/>
                <a:t>구스타프</a:t>
              </a:r>
              <a:r>
                <a:rPr lang="ko-KR" altLang="en-US" dirty="0" smtClean="0"/>
                <a:t> 클림트</a:t>
              </a:r>
              <a:r>
                <a:rPr lang="ko-KR" altLang="en-US" b="0" dirty="0" smtClean="0"/>
                <a:t> </a:t>
              </a:r>
              <a:r>
                <a:rPr lang="en-US" altLang="ko-KR" b="0" dirty="0" smtClean="0"/>
                <a:t>(1862~1918)</a:t>
              </a:r>
            </a:p>
          </p:txBody>
        </p:sp>
        <p:sp>
          <p:nvSpPr>
            <p:cNvPr id="98" name="타원 97"/>
            <p:cNvSpPr/>
            <p:nvPr/>
          </p:nvSpPr>
          <p:spPr>
            <a:xfrm>
              <a:off x="4626226" y="5917728"/>
              <a:ext cx="1215041" cy="31440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99" name="타원 98"/>
            <p:cNvSpPr/>
            <p:nvPr/>
          </p:nvSpPr>
          <p:spPr>
            <a:xfrm>
              <a:off x="4077072" y="6628234"/>
              <a:ext cx="1267227" cy="261780"/>
            </a:xfrm>
            <a:prstGeom prst="ellipse">
              <a:avLst/>
            </a:prstGeom>
            <a:noFill/>
            <a:ln w="12700">
              <a:solidFill>
                <a:srgbClr val="0066F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r"/>
              <a:endParaRPr lang="ko-KR" altLang="en-US" sz="1100" b="1">
                <a:solidFill>
                  <a:srgbClr val="00B050"/>
                </a:solidFill>
              </a:endParaRP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517233" y="6637808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표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현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5805264" y="5961112"/>
              <a:ext cx="79208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000" b="1" dirty="0" smtClean="0">
                  <a:solidFill>
                    <a:srgbClr val="0066FF"/>
                  </a:solidFill>
                </a:rPr>
                <a:t>입</a:t>
              </a:r>
              <a:r>
                <a:rPr lang="ko-KR" altLang="en-US" sz="1000" b="1" dirty="0">
                  <a:solidFill>
                    <a:srgbClr val="0066FF"/>
                  </a:solidFill>
                </a:rPr>
                <a:t>체</a:t>
              </a:r>
              <a:r>
                <a:rPr lang="ko-KR" altLang="en-US" sz="1000" b="1" dirty="0" smtClean="0">
                  <a:solidFill>
                    <a:srgbClr val="0066FF"/>
                  </a:solidFill>
                </a:rPr>
                <a:t>주의</a:t>
              </a:r>
              <a:endParaRPr lang="ko-KR" altLang="en-US" sz="800" dirty="0">
                <a:solidFill>
                  <a:srgbClr val="0066FF"/>
                </a:solidFill>
              </a:endParaRPr>
            </a:p>
          </p:txBody>
        </p:sp>
      </p:grpSp>
      <p:sp>
        <p:nvSpPr>
          <p:cNvPr id="106" name="TextBox 105"/>
          <p:cNvSpPr txBox="1"/>
          <p:nvPr/>
        </p:nvSpPr>
        <p:spPr>
          <a:xfrm>
            <a:off x="4604469" y="4953000"/>
            <a:ext cx="121670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프라다</a:t>
            </a:r>
            <a:r>
              <a:rPr lang="ko-KR" altLang="en-US" dirty="0" smtClean="0"/>
              <a:t> 칼로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(1907~1954)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5308638" y="5358136"/>
            <a:ext cx="154936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백남준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(1932~2006)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274905" y="6027334"/>
            <a:ext cx="2153603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샤갈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(1887~1985)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4274906" y="6243358"/>
            <a:ext cx="174638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뒤샹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(1887~1968)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4418921" y="6459382"/>
            <a:ext cx="1988805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미</a:t>
            </a:r>
            <a:r>
              <a:rPr lang="ko-KR" altLang="en-US" dirty="0"/>
              <a:t>로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(1893~1983)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4653136" y="6675406"/>
            <a:ext cx="186542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달리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(1904~1989)</a:t>
            </a:r>
          </a:p>
        </p:txBody>
      </p:sp>
      <p:sp>
        <p:nvSpPr>
          <p:cNvPr id="95" name="타원 94"/>
          <p:cNvSpPr/>
          <p:nvPr/>
        </p:nvSpPr>
        <p:spPr>
          <a:xfrm>
            <a:off x="4558455" y="6185833"/>
            <a:ext cx="1678857" cy="711383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2" name="TextBox 111"/>
          <p:cNvSpPr txBox="1"/>
          <p:nvPr/>
        </p:nvSpPr>
        <p:spPr>
          <a:xfrm>
            <a:off x="5157192" y="5552952"/>
            <a:ext cx="1319808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앤디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워홀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(1928~1987)</a:t>
            </a:r>
          </a:p>
        </p:txBody>
      </p:sp>
      <p:sp>
        <p:nvSpPr>
          <p:cNvPr id="113" name="TextBox 112"/>
          <p:cNvSpPr txBox="1"/>
          <p:nvPr/>
        </p:nvSpPr>
        <p:spPr>
          <a:xfrm>
            <a:off x="5085184" y="5768976"/>
            <a:ext cx="1584176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리히텐슈타인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(1923~1997)</a:t>
            </a:r>
          </a:p>
        </p:txBody>
      </p:sp>
      <p:sp>
        <p:nvSpPr>
          <p:cNvPr id="115" name="타원 114"/>
          <p:cNvSpPr/>
          <p:nvPr/>
        </p:nvSpPr>
        <p:spPr>
          <a:xfrm>
            <a:off x="5233746" y="5506385"/>
            <a:ext cx="1336480" cy="482849"/>
          </a:xfrm>
          <a:prstGeom prst="ellipse">
            <a:avLst/>
          </a:prstGeom>
          <a:noFill/>
          <a:ln w="12700">
            <a:solidFill>
              <a:srgbClr val="7030A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>
              <a:solidFill>
                <a:srgbClr val="00B050"/>
              </a:solidFill>
            </a:endParaRPr>
          </a:p>
        </p:txBody>
      </p:sp>
      <p:sp>
        <p:nvSpPr>
          <p:cNvPr id="116" name="TextBox 115"/>
          <p:cNvSpPr txBox="1"/>
          <p:nvPr/>
        </p:nvSpPr>
        <p:spPr>
          <a:xfrm>
            <a:off x="4531980" y="5585282"/>
            <a:ext cx="6721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>
                <a:solidFill>
                  <a:srgbClr val="7030A0"/>
                </a:solidFill>
              </a:rPr>
              <a:t>팝 아트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3861048" y="6459382"/>
            <a:ext cx="12654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err="1" smtClean="0">
                <a:solidFill>
                  <a:srgbClr val="7030A0"/>
                </a:solidFill>
              </a:rPr>
              <a:t>다다와</a:t>
            </a:r>
            <a:r>
              <a:rPr lang="ko-KR" altLang="en-US" sz="1000" b="1" dirty="0" smtClean="0">
                <a:solidFill>
                  <a:srgbClr val="7030A0"/>
                </a:solidFill>
              </a:rPr>
              <a:t> </a:t>
            </a:r>
            <a:endParaRPr lang="en-US" altLang="ko-KR" sz="1000" b="1" dirty="0" smtClean="0">
              <a:solidFill>
                <a:srgbClr val="7030A0"/>
              </a:solidFill>
            </a:endParaRPr>
          </a:p>
          <a:p>
            <a:r>
              <a:rPr lang="ko-KR" altLang="en-US" sz="1000" b="1" dirty="0" smtClean="0">
                <a:solidFill>
                  <a:srgbClr val="7030A0"/>
                </a:solidFill>
              </a:rPr>
              <a:t>초현실주의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7" name="TextBox 116"/>
          <p:cNvSpPr txBox="1"/>
          <p:nvPr/>
        </p:nvSpPr>
        <p:spPr>
          <a:xfrm>
            <a:off x="5217927" y="8697416"/>
            <a:ext cx="1528313" cy="195814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r>
              <a:rPr lang="ko-KR" altLang="en-US" sz="800" dirty="0" err="1" smtClean="0">
                <a:solidFill>
                  <a:srgbClr val="7030A0"/>
                </a:solidFill>
              </a:rPr>
              <a:t>소운이를</a:t>
            </a:r>
            <a:r>
              <a:rPr lang="ko-KR" altLang="en-US" sz="800" dirty="0" smtClean="0">
                <a:solidFill>
                  <a:srgbClr val="7030A0"/>
                </a:solidFill>
              </a:rPr>
              <a:t> 위한 서양 미술사 연표</a:t>
            </a:r>
            <a:endParaRPr lang="ko-KR" altLang="en-US" sz="800" dirty="0">
              <a:solidFill>
                <a:srgbClr val="7030A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-243408" y="8994314"/>
            <a:ext cx="936104" cy="586223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endParaRPr lang="en-US" altLang="ko-KR" b="0" dirty="0" smtClean="0"/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-171400" y="1089660"/>
            <a:ext cx="2880320" cy="2135148"/>
          </a:xfrm>
          <a:prstGeom prst="roundRect">
            <a:avLst>
              <a:gd name="adj" fmla="val 11535"/>
            </a:avLst>
          </a:prstGeom>
          <a:noFill/>
          <a:ln w="19050">
            <a:solidFill>
              <a:srgbClr val="FFC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00B050"/>
              </a:solidFill>
            </a:endParaRPr>
          </a:p>
        </p:txBody>
      </p:sp>
      <p:sp>
        <p:nvSpPr>
          <p:cNvPr id="103" name="TextBox 102"/>
          <p:cNvSpPr txBox="1"/>
          <p:nvPr/>
        </p:nvSpPr>
        <p:spPr>
          <a:xfrm>
            <a:off x="620688" y="9165488"/>
            <a:ext cx="1821802" cy="18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smtClean="0"/>
              <a:t>파스</a:t>
            </a:r>
            <a:r>
              <a:rPr lang="ko-KR" altLang="en-US" dirty="0"/>
              <a:t>칼</a:t>
            </a:r>
            <a:r>
              <a:rPr lang="ko-KR" altLang="en-US" dirty="0" smtClean="0"/>
              <a:t> </a:t>
            </a:r>
            <a:r>
              <a:rPr lang="en-US" altLang="ko-KR" b="0" dirty="0" smtClean="0"/>
              <a:t>(1623~1662) </a:t>
            </a:r>
            <a:r>
              <a:rPr lang="ko-KR" altLang="en-US" b="0" dirty="0" smtClean="0"/>
              <a:t>과학자</a:t>
            </a:r>
            <a:r>
              <a:rPr lang="en-US" altLang="ko-KR" b="0" dirty="0" smtClean="0"/>
              <a:t>, </a:t>
            </a:r>
            <a:r>
              <a:rPr lang="ko-KR" altLang="en-US" b="0" dirty="0" smtClean="0"/>
              <a:t>신학자</a:t>
            </a:r>
            <a:endParaRPr lang="en-US" altLang="ko-KR" b="0" dirty="0"/>
          </a:p>
        </p:txBody>
      </p:sp>
      <p:sp>
        <p:nvSpPr>
          <p:cNvPr id="114" name="TextBox 113"/>
          <p:cNvSpPr txBox="1"/>
          <p:nvPr/>
        </p:nvSpPr>
        <p:spPr>
          <a:xfrm>
            <a:off x="-171400" y="1388648"/>
            <a:ext cx="367108" cy="396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endParaRPr lang="en-US" altLang="ko-KR" sz="800" dirty="0" smtClean="0"/>
          </a:p>
        </p:txBody>
      </p:sp>
      <p:sp>
        <p:nvSpPr>
          <p:cNvPr id="118" name="모서리가 둥근 직사각형 117"/>
          <p:cNvSpPr/>
          <p:nvPr/>
        </p:nvSpPr>
        <p:spPr>
          <a:xfrm>
            <a:off x="-459432" y="3800873"/>
            <a:ext cx="764530" cy="2020808"/>
          </a:xfrm>
          <a:prstGeom prst="roundRect">
            <a:avLst>
              <a:gd name="adj" fmla="val 20651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04" name="TextBox 103"/>
          <p:cNvSpPr txBox="1"/>
          <p:nvPr/>
        </p:nvSpPr>
        <p:spPr>
          <a:xfrm>
            <a:off x="73131" y="3944888"/>
            <a:ext cx="1458458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윌리엄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호가스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(1697~1764)</a:t>
            </a:r>
          </a:p>
          <a:p>
            <a:r>
              <a:rPr lang="ko-KR" altLang="en-US" sz="700" b="0" dirty="0" smtClean="0"/>
              <a:t>유행에 따른 결혼</a:t>
            </a:r>
            <a:endParaRPr lang="en-US" altLang="ko-KR" sz="700" b="0" dirty="0"/>
          </a:p>
        </p:txBody>
      </p:sp>
      <p:sp>
        <p:nvSpPr>
          <p:cNvPr id="68" name="모서리가 둥근 직사각형 67"/>
          <p:cNvSpPr/>
          <p:nvPr/>
        </p:nvSpPr>
        <p:spPr>
          <a:xfrm>
            <a:off x="305097" y="3461157"/>
            <a:ext cx="1226491" cy="947022"/>
          </a:xfrm>
          <a:prstGeom prst="roundRect">
            <a:avLst>
              <a:gd name="adj" fmla="val 38080"/>
            </a:avLst>
          </a:prstGeom>
          <a:noFill/>
          <a:ln w="19050">
            <a:solidFill>
              <a:srgbClr val="FF66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r"/>
            <a:endParaRPr lang="ko-KR" altLang="en-US" sz="1100" b="1" dirty="0">
              <a:solidFill>
                <a:srgbClr val="FF6600"/>
              </a:solidFill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4838490" y="5167676"/>
            <a:ext cx="1143593" cy="169976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>
            <a:defPPr>
              <a:defRPr lang="ko-KR"/>
            </a:defPPr>
            <a:lvl1pPr algn="ctr">
              <a:lnSpc>
                <a:spcPts val="1200"/>
              </a:lnSpc>
              <a:defRPr sz="800" b="1"/>
            </a:lvl1pPr>
          </a:lstStyle>
          <a:p>
            <a:r>
              <a:rPr lang="ko-KR" altLang="en-US" dirty="0" err="1" smtClean="0"/>
              <a:t>잭슨폴락</a:t>
            </a:r>
            <a:r>
              <a:rPr lang="ko-KR" altLang="en-US" b="0" dirty="0" smtClean="0"/>
              <a:t> </a:t>
            </a:r>
            <a:r>
              <a:rPr lang="en-US" altLang="ko-KR" b="0" dirty="0" smtClean="0"/>
              <a:t>(1912~1956)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2091328" y="2000672"/>
            <a:ext cx="1535792" cy="3600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none" lIns="36000" tIns="36000" rIns="36000" bIns="36000" rtlCol="0" anchor="ctr" anchorCtr="0">
            <a:noAutofit/>
          </a:bodyPr>
          <a:lstStyle/>
          <a:p>
            <a:pPr algn="ctr">
              <a:lnSpc>
                <a:spcPts val="1200"/>
              </a:lnSpc>
            </a:pPr>
            <a:r>
              <a:rPr lang="ko-KR" altLang="en-US" sz="800" b="1" dirty="0" smtClean="0"/>
              <a:t>쇼펜하우어 </a:t>
            </a:r>
            <a:r>
              <a:rPr lang="en-US" altLang="ko-KR" sz="800" dirty="0" smtClean="0"/>
              <a:t>(</a:t>
            </a:r>
            <a:r>
              <a:rPr lang="en-US" altLang="ko-KR" sz="800" dirty="0" smtClean="0"/>
              <a:t>1788~1860)</a:t>
            </a:r>
            <a:endParaRPr lang="en-US" altLang="ko-KR" sz="800" dirty="0" smtClean="0"/>
          </a:p>
          <a:p>
            <a:pPr algn="ctr">
              <a:lnSpc>
                <a:spcPts val="1200"/>
              </a:lnSpc>
            </a:pPr>
            <a:endParaRPr lang="en-US" altLang="ko-KR" sz="800" dirty="0" smtClean="0"/>
          </a:p>
        </p:txBody>
      </p:sp>
    </p:spTree>
    <p:extLst>
      <p:ext uri="{BB962C8B-B14F-4D97-AF65-F5344CB8AC3E}">
        <p14:creationId xmlns:p14="http://schemas.microsoft.com/office/powerpoint/2010/main" val="39113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2445</TotalTime>
  <Words>871</Words>
  <Application>Microsoft Office PowerPoint</Application>
  <PresentationFormat>A4 용지(210x297mm)</PresentationFormat>
  <Paragraphs>203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Wingdings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신명근(SHIN MYUNG KEUN)/ICT혁신팀/SK</cp:lastModifiedBy>
  <cp:revision>104</cp:revision>
  <cp:lastPrinted>2018-12-30T14:38:21Z</cp:lastPrinted>
  <dcterms:created xsi:type="dcterms:W3CDTF">2018-12-26T01:23:39Z</dcterms:created>
  <dcterms:modified xsi:type="dcterms:W3CDTF">2021-06-08T06:59:11Z</dcterms:modified>
</cp:coreProperties>
</file>