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8" r:id="rId5"/>
    <p:sldId id="257" r:id="rId6"/>
    <p:sldId id="258" r:id="rId7"/>
    <p:sldId id="259" r:id="rId8"/>
    <p:sldId id="279" r:id="rId9"/>
    <p:sldId id="277" r:id="rId10"/>
    <p:sldId id="260" r:id="rId11"/>
    <p:sldId id="261" r:id="rId12"/>
    <p:sldId id="262" r:id="rId13"/>
    <p:sldId id="269" r:id="rId14"/>
    <p:sldId id="263" r:id="rId15"/>
    <p:sldId id="270" r:id="rId16"/>
    <p:sldId id="273" r:id="rId17"/>
    <p:sldId id="264" r:id="rId18"/>
    <p:sldId id="266" r:id="rId19"/>
    <p:sldId id="267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221845-0AAF-4AB9-A8FA-FBEC2F09E4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EB1D0BF-C1C4-4E5C-9E6F-A8C64DC3A357}">
      <dgm:prSet/>
      <dgm:spPr/>
      <dgm:t>
        <a:bodyPr/>
        <a:lstStyle/>
        <a:p>
          <a:pPr algn="just"/>
          <a:r>
            <a:rPr lang="ru-RU" dirty="0" smtClean="0"/>
            <a:t>Статистика — это наука об изучении данных. Знания в этой области позволяют использовать подходящие методы сбора и анализа данных, а также эффективно представлять результаты такого анализа.</a:t>
          </a:r>
        </a:p>
      </dgm:t>
    </dgm:pt>
    <dgm:pt modelId="{AEEEFFD6-803B-4CC6-9FAC-2FFFB01B10B0}" type="parTrans" cxnId="{078D4206-265A-49B9-A856-22BADD99D7F3}">
      <dgm:prSet/>
      <dgm:spPr/>
      <dgm:t>
        <a:bodyPr/>
        <a:lstStyle/>
        <a:p>
          <a:endParaRPr lang="ru-RU"/>
        </a:p>
      </dgm:t>
    </dgm:pt>
    <dgm:pt modelId="{4FBFEE3E-62A3-4793-B533-E4338D120788}" type="sibTrans" cxnId="{078D4206-265A-49B9-A856-22BADD99D7F3}">
      <dgm:prSet/>
      <dgm:spPr/>
      <dgm:t>
        <a:bodyPr/>
        <a:lstStyle/>
        <a:p>
          <a:endParaRPr lang="ru-RU"/>
        </a:p>
      </dgm:t>
    </dgm:pt>
    <dgm:pt modelId="{E19C9651-00B9-415B-A1FC-27F29F58405C}">
      <dgm:prSet/>
      <dgm:spPr/>
      <dgm:t>
        <a:bodyPr/>
        <a:lstStyle/>
        <a:p>
          <a:pPr algn="just"/>
          <a:r>
            <a:rPr lang="ru-RU" dirty="0" smtClean="0"/>
            <a:t>Статистика играет ключевую роль в научных открытиях, принятии решений и составлении прогнозов, основанных на данных. Она позволяет гораздо глубже разобраться в объекте исследования.</a:t>
          </a:r>
          <a:endParaRPr lang="ru-RU" dirty="0"/>
        </a:p>
      </dgm:t>
    </dgm:pt>
    <dgm:pt modelId="{EC531C1B-3BB8-4AB7-9061-65B0DBD3933B}" type="parTrans" cxnId="{3E663186-A035-4917-BCE4-84E7F7D87324}">
      <dgm:prSet/>
      <dgm:spPr/>
      <dgm:t>
        <a:bodyPr/>
        <a:lstStyle/>
        <a:p>
          <a:endParaRPr lang="ru-RU"/>
        </a:p>
      </dgm:t>
    </dgm:pt>
    <dgm:pt modelId="{2C91B82A-9E3C-4CB0-95CF-8465EBFB0D7D}" type="sibTrans" cxnId="{3E663186-A035-4917-BCE4-84E7F7D87324}">
      <dgm:prSet/>
      <dgm:spPr/>
      <dgm:t>
        <a:bodyPr/>
        <a:lstStyle/>
        <a:p>
          <a:endParaRPr lang="ru-RU"/>
        </a:p>
      </dgm:t>
    </dgm:pt>
    <dgm:pt modelId="{92112D52-CFE2-446D-98B1-143D7E7C4FBD}" type="pres">
      <dgm:prSet presAssocID="{A5221845-0AAF-4AB9-A8FA-FBEC2F09E48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68F879E-8E30-4C6D-9949-1C665F8769B9}" type="pres">
      <dgm:prSet presAssocID="{E19C9651-00B9-415B-A1FC-27F29F58405C}" presName="parentText" presStyleLbl="node1" presStyleIdx="0" presStyleCnt="2" custScaleY="50877" custLinFactY="100000" custLinFactNeighborX="1181" custLinFactNeighborY="13489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778242-F173-48FC-B34D-1BE43CAFFB47}" type="pres">
      <dgm:prSet presAssocID="{2C91B82A-9E3C-4CB0-95CF-8465EBFB0D7D}" presName="spacer" presStyleCnt="0"/>
      <dgm:spPr/>
    </dgm:pt>
    <dgm:pt modelId="{2BB90156-F9D4-41B2-A9E1-C474DCA7DCFE}" type="pres">
      <dgm:prSet presAssocID="{BEB1D0BF-C1C4-4E5C-9E6F-A8C64DC3A357}" presName="parentText" presStyleLbl="node1" presStyleIdx="1" presStyleCnt="2" custScaleY="54457" custLinFactY="-183838" custLinFactNeighborX="-17719" custLinFactNeighborY="-20000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BAE6C69-24A2-4EC9-8505-5C41BFA2F33A}" type="presOf" srcId="{E19C9651-00B9-415B-A1FC-27F29F58405C}" destId="{F68F879E-8E30-4C6D-9949-1C665F8769B9}" srcOrd="0" destOrd="0" presId="urn:microsoft.com/office/officeart/2005/8/layout/vList2"/>
    <dgm:cxn modelId="{D097C04A-39F6-4313-AD9B-CE618B4410EC}" type="presOf" srcId="{BEB1D0BF-C1C4-4E5C-9E6F-A8C64DC3A357}" destId="{2BB90156-F9D4-41B2-A9E1-C474DCA7DCFE}" srcOrd="0" destOrd="0" presId="urn:microsoft.com/office/officeart/2005/8/layout/vList2"/>
    <dgm:cxn modelId="{3E663186-A035-4917-BCE4-84E7F7D87324}" srcId="{A5221845-0AAF-4AB9-A8FA-FBEC2F09E488}" destId="{E19C9651-00B9-415B-A1FC-27F29F58405C}" srcOrd="0" destOrd="0" parTransId="{EC531C1B-3BB8-4AB7-9061-65B0DBD3933B}" sibTransId="{2C91B82A-9E3C-4CB0-95CF-8465EBFB0D7D}"/>
    <dgm:cxn modelId="{712FF012-9DC2-45A0-B852-95147A5F8940}" type="presOf" srcId="{A5221845-0AAF-4AB9-A8FA-FBEC2F09E488}" destId="{92112D52-CFE2-446D-98B1-143D7E7C4FBD}" srcOrd="0" destOrd="0" presId="urn:microsoft.com/office/officeart/2005/8/layout/vList2"/>
    <dgm:cxn modelId="{078D4206-265A-49B9-A856-22BADD99D7F3}" srcId="{A5221845-0AAF-4AB9-A8FA-FBEC2F09E488}" destId="{BEB1D0BF-C1C4-4E5C-9E6F-A8C64DC3A357}" srcOrd="1" destOrd="0" parTransId="{AEEEFFD6-803B-4CC6-9FAC-2FFFB01B10B0}" sibTransId="{4FBFEE3E-62A3-4793-B533-E4338D120788}"/>
    <dgm:cxn modelId="{13A9124E-9AD6-4C6C-A59F-059A5B00D72C}" type="presParOf" srcId="{92112D52-CFE2-446D-98B1-143D7E7C4FBD}" destId="{F68F879E-8E30-4C6D-9949-1C665F8769B9}" srcOrd="0" destOrd="0" presId="urn:microsoft.com/office/officeart/2005/8/layout/vList2"/>
    <dgm:cxn modelId="{875073D8-D1CC-4B1A-A72F-FE48AF9CEC1A}" type="presParOf" srcId="{92112D52-CFE2-446D-98B1-143D7E7C4FBD}" destId="{FE778242-F173-48FC-B34D-1BE43CAFFB47}" srcOrd="1" destOrd="0" presId="urn:microsoft.com/office/officeart/2005/8/layout/vList2"/>
    <dgm:cxn modelId="{95F98890-6110-4C61-B3D6-E28022E83419}" type="presParOf" srcId="{92112D52-CFE2-446D-98B1-143D7E7C4FBD}" destId="{2BB90156-F9D4-41B2-A9E1-C474DCA7DCF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8D349-9AF8-41A4-BF5A-05C711A00A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272DC60-BE43-4335-A658-7D72CD635FBE}">
      <dgm:prSet phldrT="[Текст]"/>
      <dgm:spPr/>
      <dgm:t>
        <a:bodyPr/>
        <a:lstStyle/>
        <a:p>
          <a:r>
            <a:rPr lang="ru-RU" dirty="0" smtClean="0"/>
            <a:t>Генеральная совокупность </a:t>
          </a:r>
          <a:endParaRPr lang="ru-RU" dirty="0"/>
        </a:p>
      </dgm:t>
    </dgm:pt>
    <dgm:pt modelId="{49DF3081-30AB-4FF7-AEA4-EB828E277470}" type="parTrans" cxnId="{23CD3348-FA67-40EE-B3C0-527C6987A6F7}">
      <dgm:prSet/>
      <dgm:spPr/>
      <dgm:t>
        <a:bodyPr/>
        <a:lstStyle/>
        <a:p>
          <a:endParaRPr lang="ru-RU"/>
        </a:p>
      </dgm:t>
    </dgm:pt>
    <dgm:pt modelId="{E485CCF5-75E2-48B3-81D4-6BF2C9727D73}" type="sibTrans" cxnId="{23CD3348-FA67-40EE-B3C0-527C6987A6F7}">
      <dgm:prSet/>
      <dgm:spPr/>
      <dgm:t>
        <a:bodyPr/>
        <a:lstStyle/>
        <a:p>
          <a:endParaRPr lang="ru-RU"/>
        </a:p>
      </dgm:t>
    </dgm:pt>
    <dgm:pt modelId="{724E07EC-E9D2-4EE1-86E2-378E45C15B56}">
      <dgm:prSet phldrT="[Текст]"/>
      <dgm:spPr/>
      <dgm:t>
        <a:bodyPr/>
        <a:lstStyle/>
        <a:p>
          <a:r>
            <a:rPr lang="ru-RU" dirty="0" smtClean="0"/>
            <a:t>вся интересующая исследователя совокупность изучаемых объектов.</a:t>
          </a:r>
          <a:endParaRPr lang="ru-RU" dirty="0"/>
        </a:p>
      </dgm:t>
    </dgm:pt>
    <dgm:pt modelId="{12924651-C916-47C1-987C-89755A8C547B}" type="parTrans" cxnId="{8241DF41-F843-4DA9-AA7F-25C4D63A3512}">
      <dgm:prSet/>
      <dgm:spPr/>
      <dgm:t>
        <a:bodyPr/>
        <a:lstStyle/>
        <a:p>
          <a:endParaRPr lang="ru-RU"/>
        </a:p>
      </dgm:t>
    </dgm:pt>
    <dgm:pt modelId="{2A0DB819-B0BC-45C2-AFF4-71CD50B26833}" type="sibTrans" cxnId="{8241DF41-F843-4DA9-AA7F-25C4D63A3512}">
      <dgm:prSet/>
      <dgm:spPr/>
      <dgm:t>
        <a:bodyPr/>
        <a:lstStyle/>
        <a:p>
          <a:endParaRPr lang="ru-RU"/>
        </a:p>
      </dgm:t>
    </dgm:pt>
    <dgm:pt modelId="{BDD475F8-118E-44E7-91FE-47A3F5FC2C20}">
      <dgm:prSet phldrT="[Текст]"/>
      <dgm:spPr/>
      <dgm:t>
        <a:bodyPr/>
        <a:lstStyle/>
        <a:p>
          <a:r>
            <a:rPr lang="ru-RU" dirty="0" smtClean="0"/>
            <a:t>Выборка, выборочная совокупность </a:t>
          </a:r>
          <a:endParaRPr lang="ru-RU" dirty="0"/>
        </a:p>
      </dgm:t>
    </dgm:pt>
    <dgm:pt modelId="{93521065-8411-4B1D-BC74-BA8F5840FC91}" type="parTrans" cxnId="{886F4E3E-EDC3-4854-9903-3141C3A3BDCD}">
      <dgm:prSet/>
      <dgm:spPr/>
      <dgm:t>
        <a:bodyPr/>
        <a:lstStyle/>
        <a:p>
          <a:endParaRPr lang="ru-RU"/>
        </a:p>
      </dgm:t>
    </dgm:pt>
    <dgm:pt modelId="{46011E6D-2872-40E0-A1B6-C77DE882C9C1}" type="sibTrans" cxnId="{886F4E3E-EDC3-4854-9903-3141C3A3BDCD}">
      <dgm:prSet/>
      <dgm:spPr/>
      <dgm:t>
        <a:bodyPr/>
        <a:lstStyle/>
        <a:p>
          <a:endParaRPr lang="ru-RU"/>
        </a:p>
      </dgm:t>
    </dgm:pt>
    <dgm:pt modelId="{025658F1-D55F-4F35-9E8F-B8F650BA155A}">
      <dgm:prSet phldrT="[Текст]"/>
      <dgm:spPr/>
      <dgm:t>
        <a:bodyPr/>
        <a:lstStyle/>
        <a:p>
          <a:r>
            <a:rPr lang="ru-RU" dirty="0" smtClean="0"/>
            <a:t>некоторая часть генеральной совокупности, отбираемая специальным образом и исследуемая с целью получения выводов о генеральной совокупности.</a:t>
          </a:r>
          <a:endParaRPr lang="ru-RU" dirty="0"/>
        </a:p>
      </dgm:t>
    </dgm:pt>
    <dgm:pt modelId="{79AE77AA-6714-47DD-A9A4-FB3FED17402C}" type="parTrans" cxnId="{FB954718-1F33-4C03-881C-C69690BDC8BC}">
      <dgm:prSet/>
      <dgm:spPr/>
      <dgm:t>
        <a:bodyPr/>
        <a:lstStyle/>
        <a:p>
          <a:endParaRPr lang="ru-RU"/>
        </a:p>
      </dgm:t>
    </dgm:pt>
    <dgm:pt modelId="{B34A60B5-3CE3-4977-9605-E537659FED38}" type="sibTrans" cxnId="{FB954718-1F33-4C03-881C-C69690BDC8BC}">
      <dgm:prSet/>
      <dgm:spPr/>
      <dgm:t>
        <a:bodyPr/>
        <a:lstStyle/>
        <a:p>
          <a:endParaRPr lang="ru-RU"/>
        </a:p>
      </dgm:t>
    </dgm:pt>
    <dgm:pt modelId="{4821FF65-C033-4424-A57F-0DE227C2BAC9}" type="pres">
      <dgm:prSet presAssocID="{CF38D349-9AF8-41A4-BF5A-05C711A00A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FFC7CA1-14C6-4E68-90B0-086B5168B4F8}" type="pres">
      <dgm:prSet presAssocID="{D272DC60-BE43-4335-A658-7D72CD635FBE}" presName="linNode" presStyleCnt="0"/>
      <dgm:spPr/>
    </dgm:pt>
    <dgm:pt modelId="{2A68CD8B-4B6F-4233-83B9-4E08B54913F8}" type="pres">
      <dgm:prSet presAssocID="{D272DC60-BE43-4335-A658-7D72CD635FBE}" presName="parentText" presStyleLbl="node1" presStyleIdx="0" presStyleCnt="2" custLinFactNeighborX="607" custLinFactNeighborY="79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DFAFF3-D948-4EE8-AF98-B33B6441C4D5}" type="pres">
      <dgm:prSet presAssocID="{D272DC60-BE43-4335-A658-7D72CD635FBE}" presName="descendantText" presStyleLbl="alignAccFollowNode1" presStyleIdx="0" presStyleCnt="2" custLinFactNeighborX="1717" custLinFactNeighborY="565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8F45840-084D-4614-B90E-FDB3D2FF42C8}" type="pres">
      <dgm:prSet presAssocID="{E485CCF5-75E2-48B3-81D4-6BF2C9727D73}" presName="sp" presStyleCnt="0"/>
      <dgm:spPr/>
    </dgm:pt>
    <dgm:pt modelId="{0ED89325-CCBF-4939-BAA8-772CF7EA4049}" type="pres">
      <dgm:prSet presAssocID="{BDD475F8-118E-44E7-91FE-47A3F5FC2C20}" presName="linNode" presStyleCnt="0"/>
      <dgm:spPr/>
    </dgm:pt>
    <dgm:pt modelId="{0321F82F-8858-437F-BF24-024051DD7C53}" type="pres">
      <dgm:prSet presAssocID="{BDD475F8-118E-44E7-91FE-47A3F5FC2C2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E55A98-1A17-4D41-B0D6-BB0A9BC660FC}" type="pres">
      <dgm:prSet presAssocID="{BDD475F8-118E-44E7-91FE-47A3F5FC2C2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3CD3348-FA67-40EE-B3C0-527C6987A6F7}" srcId="{CF38D349-9AF8-41A4-BF5A-05C711A00ACE}" destId="{D272DC60-BE43-4335-A658-7D72CD635FBE}" srcOrd="0" destOrd="0" parTransId="{49DF3081-30AB-4FF7-AEA4-EB828E277470}" sibTransId="{E485CCF5-75E2-48B3-81D4-6BF2C9727D73}"/>
    <dgm:cxn modelId="{FB954718-1F33-4C03-881C-C69690BDC8BC}" srcId="{BDD475F8-118E-44E7-91FE-47A3F5FC2C20}" destId="{025658F1-D55F-4F35-9E8F-B8F650BA155A}" srcOrd="0" destOrd="0" parTransId="{79AE77AA-6714-47DD-A9A4-FB3FED17402C}" sibTransId="{B34A60B5-3CE3-4977-9605-E537659FED38}"/>
    <dgm:cxn modelId="{9DC3C0F5-C52C-4E49-A08B-6A99ACF5FE6F}" type="presOf" srcId="{724E07EC-E9D2-4EE1-86E2-378E45C15B56}" destId="{05DFAFF3-D948-4EE8-AF98-B33B6441C4D5}" srcOrd="0" destOrd="0" presId="urn:microsoft.com/office/officeart/2005/8/layout/vList5"/>
    <dgm:cxn modelId="{54A3EC78-A724-4ACD-B827-0F3CD9A746BD}" type="presOf" srcId="{025658F1-D55F-4F35-9E8F-B8F650BA155A}" destId="{DEE55A98-1A17-4D41-B0D6-BB0A9BC660FC}" srcOrd="0" destOrd="0" presId="urn:microsoft.com/office/officeart/2005/8/layout/vList5"/>
    <dgm:cxn modelId="{AAC314B7-8ECC-40F8-B295-CA3D9F8604C2}" type="presOf" srcId="{BDD475F8-118E-44E7-91FE-47A3F5FC2C20}" destId="{0321F82F-8858-437F-BF24-024051DD7C53}" srcOrd="0" destOrd="0" presId="urn:microsoft.com/office/officeart/2005/8/layout/vList5"/>
    <dgm:cxn modelId="{2406A0A4-E9A8-4DBD-B961-BC3F922010C4}" type="presOf" srcId="{CF38D349-9AF8-41A4-BF5A-05C711A00ACE}" destId="{4821FF65-C033-4424-A57F-0DE227C2BAC9}" srcOrd="0" destOrd="0" presId="urn:microsoft.com/office/officeart/2005/8/layout/vList5"/>
    <dgm:cxn modelId="{E4ABC5C3-DF7A-4BFB-A53A-4B2CAEDF613C}" type="presOf" srcId="{D272DC60-BE43-4335-A658-7D72CD635FBE}" destId="{2A68CD8B-4B6F-4233-83B9-4E08B54913F8}" srcOrd="0" destOrd="0" presId="urn:microsoft.com/office/officeart/2005/8/layout/vList5"/>
    <dgm:cxn modelId="{886F4E3E-EDC3-4854-9903-3141C3A3BDCD}" srcId="{CF38D349-9AF8-41A4-BF5A-05C711A00ACE}" destId="{BDD475F8-118E-44E7-91FE-47A3F5FC2C20}" srcOrd="1" destOrd="0" parTransId="{93521065-8411-4B1D-BC74-BA8F5840FC91}" sibTransId="{46011E6D-2872-40E0-A1B6-C77DE882C9C1}"/>
    <dgm:cxn modelId="{8241DF41-F843-4DA9-AA7F-25C4D63A3512}" srcId="{D272DC60-BE43-4335-A658-7D72CD635FBE}" destId="{724E07EC-E9D2-4EE1-86E2-378E45C15B56}" srcOrd="0" destOrd="0" parTransId="{12924651-C916-47C1-987C-89755A8C547B}" sibTransId="{2A0DB819-B0BC-45C2-AFF4-71CD50B26833}"/>
    <dgm:cxn modelId="{8AEEF27A-8F0D-4FE6-870C-178644D4495F}" type="presParOf" srcId="{4821FF65-C033-4424-A57F-0DE227C2BAC9}" destId="{EFFC7CA1-14C6-4E68-90B0-086B5168B4F8}" srcOrd="0" destOrd="0" presId="urn:microsoft.com/office/officeart/2005/8/layout/vList5"/>
    <dgm:cxn modelId="{94FE9DF1-7D00-44E8-BCC9-741BD4C1C2B2}" type="presParOf" srcId="{EFFC7CA1-14C6-4E68-90B0-086B5168B4F8}" destId="{2A68CD8B-4B6F-4233-83B9-4E08B54913F8}" srcOrd="0" destOrd="0" presId="urn:microsoft.com/office/officeart/2005/8/layout/vList5"/>
    <dgm:cxn modelId="{1109CA07-6D70-4CC7-B4F3-856BD8908E08}" type="presParOf" srcId="{EFFC7CA1-14C6-4E68-90B0-086B5168B4F8}" destId="{05DFAFF3-D948-4EE8-AF98-B33B6441C4D5}" srcOrd="1" destOrd="0" presId="urn:microsoft.com/office/officeart/2005/8/layout/vList5"/>
    <dgm:cxn modelId="{0C0040B3-C6BD-49C1-92A2-AEBA7BBE44FB}" type="presParOf" srcId="{4821FF65-C033-4424-A57F-0DE227C2BAC9}" destId="{98F45840-084D-4614-B90E-FDB3D2FF42C8}" srcOrd="1" destOrd="0" presId="urn:microsoft.com/office/officeart/2005/8/layout/vList5"/>
    <dgm:cxn modelId="{E4B1CD8F-1248-4924-86D4-6E3988353631}" type="presParOf" srcId="{4821FF65-C033-4424-A57F-0DE227C2BAC9}" destId="{0ED89325-CCBF-4939-BAA8-772CF7EA4049}" srcOrd="2" destOrd="0" presId="urn:microsoft.com/office/officeart/2005/8/layout/vList5"/>
    <dgm:cxn modelId="{24963FBA-B284-4445-8BC0-90A08378B459}" type="presParOf" srcId="{0ED89325-CCBF-4939-BAA8-772CF7EA4049}" destId="{0321F82F-8858-437F-BF24-024051DD7C53}" srcOrd="0" destOrd="0" presId="urn:microsoft.com/office/officeart/2005/8/layout/vList5"/>
    <dgm:cxn modelId="{5EF8A8D0-4CBF-4510-B268-E42A1EF4120E}" type="presParOf" srcId="{0ED89325-CCBF-4939-BAA8-772CF7EA4049}" destId="{DEE55A98-1A17-4D41-B0D6-BB0A9BC660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81AE5-BDB1-48FF-A643-3DB95D3B9D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F60D237-518A-4FC8-9941-6FC82F72672A}">
      <dgm:prSet phldrT="[Текст]"/>
      <dgm:spPr/>
      <dgm:t>
        <a:bodyPr/>
        <a:lstStyle/>
        <a:p>
          <a:r>
            <a:rPr lang="ru-RU" b="1" dirty="0" smtClean="0">
              <a:solidFill>
                <a:srgbClr val="92D050"/>
              </a:solidFill>
            </a:rPr>
            <a:t>Дискретные данные </a:t>
          </a:r>
          <a:r>
            <a:rPr lang="ru-RU" dirty="0" smtClean="0"/>
            <a:t>представляют собой отдельные значения признака, общее число которых конечно либо если бесконечно, то является счётным. </a:t>
          </a:r>
          <a:endParaRPr lang="ru-RU" dirty="0"/>
        </a:p>
      </dgm:t>
    </dgm:pt>
    <dgm:pt modelId="{3E50B900-0CD2-4770-A7DF-85C5EA70D8F8}" type="parTrans" cxnId="{2CA33DAF-778A-4C13-988A-C27F6A4B0BB6}">
      <dgm:prSet/>
      <dgm:spPr/>
      <dgm:t>
        <a:bodyPr/>
        <a:lstStyle/>
        <a:p>
          <a:endParaRPr lang="ru-RU"/>
        </a:p>
      </dgm:t>
    </dgm:pt>
    <dgm:pt modelId="{78D96FF4-DBC9-4A40-8D1B-AA28FB3865D3}" type="sibTrans" cxnId="{2CA33DAF-778A-4C13-988A-C27F6A4B0BB6}">
      <dgm:prSet/>
      <dgm:spPr/>
      <dgm:t>
        <a:bodyPr/>
        <a:lstStyle/>
        <a:p>
          <a:endParaRPr lang="ru-RU"/>
        </a:p>
      </dgm:t>
    </dgm:pt>
    <dgm:pt modelId="{4BD79E85-BEC5-434D-913B-E9230A72EB2F}">
      <dgm:prSet/>
      <dgm:spPr/>
      <dgm:t>
        <a:bodyPr/>
        <a:lstStyle/>
        <a:p>
          <a:r>
            <a:rPr lang="ru-RU" b="1" dirty="0" smtClean="0">
              <a:solidFill>
                <a:srgbClr val="92D050"/>
              </a:solidFill>
            </a:rPr>
            <a:t>Непрерывные данные </a:t>
          </a:r>
          <a:r>
            <a:rPr lang="ru-RU" dirty="0" smtClean="0"/>
            <a:t>могут принимать любое значение в некотором интервале числовой прямой.</a:t>
          </a:r>
          <a:endParaRPr lang="ru-RU" dirty="0"/>
        </a:p>
      </dgm:t>
    </dgm:pt>
    <dgm:pt modelId="{DE209DF9-3074-43EA-A1B5-B11FAA07B952}" type="parTrans" cxnId="{8A85FF68-990C-4D43-AE11-3F95BBE2DF8D}">
      <dgm:prSet/>
      <dgm:spPr/>
      <dgm:t>
        <a:bodyPr/>
        <a:lstStyle/>
        <a:p>
          <a:endParaRPr lang="ru-RU"/>
        </a:p>
      </dgm:t>
    </dgm:pt>
    <dgm:pt modelId="{FD68F58D-0073-4B84-997D-A188539DF170}" type="sibTrans" cxnId="{8A85FF68-990C-4D43-AE11-3F95BBE2DF8D}">
      <dgm:prSet/>
      <dgm:spPr/>
      <dgm:t>
        <a:bodyPr/>
        <a:lstStyle/>
        <a:p>
          <a:endParaRPr lang="ru-RU"/>
        </a:p>
      </dgm:t>
    </dgm:pt>
    <dgm:pt modelId="{D02191EE-55A0-4BF3-87EA-1B037111B372}" type="pres">
      <dgm:prSet presAssocID="{B1781AE5-BDB1-48FF-A643-3DB95D3B9D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E1AA120-EFA6-4C09-900F-4FB9488F7B26}" type="pres">
      <dgm:prSet presAssocID="{DF60D237-518A-4FC8-9941-6FC82F72672A}" presName="parentText" presStyleLbl="node1" presStyleIdx="0" presStyleCnt="2" custScaleY="63507" custLinFactNeighborX="-38981" custLinFactNeighborY="-2723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46A2CC-0CE9-4339-9ACE-08B85386AC3B}" type="pres">
      <dgm:prSet presAssocID="{78D96FF4-DBC9-4A40-8D1B-AA28FB3865D3}" presName="spacer" presStyleCnt="0"/>
      <dgm:spPr/>
    </dgm:pt>
    <dgm:pt modelId="{3F333032-45DE-40D6-A8E6-32FA4F22934B}" type="pres">
      <dgm:prSet presAssocID="{4BD79E85-BEC5-434D-913B-E9230A72EB2F}" presName="parentText" presStyleLbl="node1" presStyleIdx="1" presStyleCnt="2" custScaleY="47180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682F93B-ACEB-4368-A9B0-778784E393E5}" type="presOf" srcId="{DF60D237-518A-4FC8-9941-6FC82F72672A}" destId="{9E1AA120-EFA6-4C09-900F-4FB9488F7B26}" srcOrd="0" destOrd="0" presId="urn:microsoft.com/office/officeart/2005/8/layout/vList2"/>
    <dgm:cxn modelId="{76AB3E61-C4B2-4982-8469-34E352EB6D13}" type="presOf" srcId="{B1781AE5-BDB1-48FF-A643-3DB95D3B9D02}" destId="{D02191EE-55A0-4BF3-87EA-1B037111B372}" srcOrd="0" destOrd="0" presId="urn:microsoft.com/office/officeart/2005/8/layout/vList2"/>
    <dgm:cxn modelId="{8A85FF68-990C-4D43-AE11-3F95BBE2DF8D}" srcId="{B1781AE5-BDB1-48FF-A643-3DB95D3B9D02}" destId="{4BD79E85-BEC5-434D-913B-E9230A72EB2F}" srcOrd="1" destOrd="0" parTransId="{DE209DF9-3074-43EA-A1B5-B11FAA07B952}" sibTransId="{FD68F58D-0073-4B84-997D-A188539DF170}"/>
    <dgm:cxn modelId="{3F166CEB-325D-4732-9A44-F01370E26DCA}" type="presOf" srcId="{4BD79E85-BEC5-434D-913B-E9230A72EB2F}" destId="{3F333032-45DE-40D6-A8E6-32FA4F22934B}" srcOrd="0" destOrd="0" presId="urn:microsoft.com/office/officeart/2005/8/layout/vList2"/>
    <dgm:cxn modelId="{2CA33DAF-778A-4C13-988A-C27F6A4B0BB6}" srcId="{B1781AE5-BDB1-48FF-A643-3DB95D3B9D02}" destId="{DF60D237-518A-4FC8-9941-6FC82F72672A}" srcOrd="0" destOrd="0" parTransId="{3E50B900-0CD2-4770-A7DF-85C5EA70D8F8}" sibTransId="{78D96FF4-DBC9-4A40-8D1B-AA28FB3865D3}"/>
    <dgm:cxn modelId="{F4867F6E-7F8D-4698-9826-FDB9A8C7B01F}" type="presParOf" srcId="{D02191EE-55A0-4BF3-87EA-1B037111B372}" destId="{9E1AA120-EFA6-4C09-900F-4FB9488F7B26}" srcOrd="0" destOrd="0" presId="urn:microsoft.com/office/officeart/2005/8/layout/vList2"/>
    <dgm:cxn modelId="{FAD47F5E-6ACD-4DD0-BC42-3BD6D16E34AF}" type="presParOf" srcId="{D02191EE-55A0-4BF3-87EA-1B037111B372}" destId="{BB46A2CC-0CE9-4339-9ACE-08B85386AC3B}" srcOrd="1" destOrd="0" presId="urn:microsoft.com/office/officeart/2005/8/layout/vList2"/>
    <dgm:cxn modelId="{8CB79CEE-D87F-4820-B4CE-E766B24C91E9}" type="presParOf" srcId="{D02191EE-55A0-4BF3-87EA-1B037111B372}" destId="{3F333032-45DE-40D6-A8E6-32FA4F22934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CA50D5-9513-4DF0-9199-B5407D9F1F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65E33E-9EB6-4AAF-827A-57F5AEA9DF8C}">
      <dgm:prSet phldrT="[Текст]"/>
      <dgm:spPr/>
      <dgm:t>
        <a:bodyPr/>
        <a:lstStyle/>
        <a:p>
          <a:r>
            <a:rPr lang="ru-RU" dirty="0" smtClean="0"/>
            <a:t>Этим типам данных в свою очередь соответствуют несколько шкал, которые зависят уже от природы исходных данных: </a:t>
          </a:r>
          <a:endParaRPr lang="ru-RU" dirty="0"/>
        </a:p>
      </dgm:t>
    </dgm:pt>
    <dgm:pt modelId="{B8CA3C76-1D36-4326-841D-FFCB0662C4A9}" type="parTrans" cxnId="{99EF8784-8917-42D0-B607-2B72C8DCAC77}">
      <dgm:prSet/>
      <dgm:spPr/>
      <dgm:t>
        <a:bodyPr/>
        <a:lstStyle/>
        <a:p>
          <a:endParaRPr lang="ru-RU"/>
        </a:p>
      </dgm:t>
    </dgm:pt>
    <dgm:pt modelId="{B11F810D-53B6-416C-BBD2-394D1DE12142}" type="sibTrans" cxnId="{99EF8784-8917-42D0-B607-2B72C8DCAC77}">
      <dgm:prSet/>
      <dgm:spPr/>
      <dgm:t>
        <a:bodyPr/>
        <a:lstStyle/>
        <a:p>
          <a:endParaRPr lang="ru-RU"/>
        </a:p>
      </dgm:t>
    </dgm:pt>
    <dgm:pt modelId="{63C54D7C-0748-4F72-ABBD-4609E79005A3}">
      <dgm:prSet phldrT="[Текст]"/>
      <dgm:spPr/>
      <dgm:t>
        <a:bodyPr/>
        <a:lstStyle/>
        <a:p>
          <a:r>
            <a:rPr lang="ru-RU" dirty="0" smtClean="0"/>
            <a:t>номинальная шкала</a:t>
          </a:r>
          <a:endParaRPr lang="ru-RU" dirty="0"/>
        </a:p>
      </dgm:t>
    </dgm:pt>
    <dgm:pt modelId="{689A4CAB-FB8A-4A39-8175-FD4A4569C15F}" type="parTrans" cxnId="{6AED27EF-D15A-4D01-AB93-BDC51615DEBD}">
      <dgm:prSet/>
      <dgm:spPr/>
      <dgm:t>
        <a:bodyPr/>
        <a:lstStyle/>
        <a:p>
          <a:endParaRPr lang="ru-RU"/>
        </a:p>
      </dgm:t>
    </dgm:pt>
    <dgm:pt modelId="{096E18B9-62AE-41F3-A843-9A87131008C6}" type="sibTrans" cxnId="{6AED27EF-D15A-4D01-AB93-BDC51615DEBD}">
      <dgm:prSet/>
      <dgm:spPr/>
      <dgm:t>
        <a:bodyPr/>
        <a:lstStyle/>
        <a:p>
          <a:endParaRPr lang="ru-RU"/>
        </a:p>
      </dgm:t>
    </dgm:pt>
    <dgm:pt modelId="{11A57511-574A-4DA0-9876-C720139BD596}">
      <dgm:prSet phldrT="[Текст]"/>
      <dgm:spPr/>
      <dgm:t>
        <a:bodyPr/>
        <a:lstStyle/>
        <a:p>
          <a:r>
            <a:rPr lang="ru-RU" dirty="0" smtClean="0"/>
            <a:t>порядковая шкала</a:t>
          </a:r>
          <a:endParaRPr lang="ru-RU" dirty="0"/>
        </a:p>
      </dgm:t>
    </dgm:pt>
    <dgm:pt modelId="{C4462A2C-8D68-4F6B-8B24-87ED6744E853}" type="parTrans" cxnId="{96CD0284-DBDD-4D8A-B682-613D52C83DB9}">
      <dgm:prSet/>
      <dgm:spPr/>
      <dgm:t>
        <a:bodyPr/>
        <a:lstStyle/>
        <a:p>
          <a:endParaRPr lang="ru-RU"/>
        </a:p>
      </dgm:t>
    </dgm:pt>
    <dgm:pt modelId="{A08C73BE-6B2F-4DF0-A649-EAF82BEC5D52}" type="sibTrans" cxnId="{96CD0284-DBDD-4D8A-B682-613D52C83DB9}">
      <dgm:prSet/>
      <dgm:spPr/>
      <dgm:t>
        <a:bodyPr/>
        <a:lstStyle/>
        <a:p>
          <a:endParaRPr lang="ru-RU"/>
        </a:p>
      </dgm:t>
    </dgm:pt>
    <dgm:pt modelId="{8F9C829F-F84E-4F70-826D-12CBF6203535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 smtClean="0"/>
            <a:t>относительная шкала</a:t>
          </a:r>
        </a:p>
        <a:p>
          <a:pPr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dirty="0" smtClean="0"/>
        </a:p>
      </dgm:t>
    </dgm:pt>
    <dgm:pt modelId="{6777309F-BCE9-4B9D-8A0E-95EC579572A1}" type="parTrans" cxnId="{447F559D-1FFE-4227-A66A-88393874CE09}">
      <dgm:prSet/>
      <dgm:spPr/>
      <dgm:t>
        <a:bodyPr/>
        <a:lstStyle/>
        <a:p>
          <a:endParaRPr lang="ru-RU"/>
        </a:p>
      </dgm:t>
    </dgm:pt>
    <dgm:pt modelId="{6C703B89-0536-42A7-8BE0-FDEAA7BDA01B}" type="sibTrans" cxnId="{447F559D-1FFE-4227-A66A-88393874CE09}">
      <dgm:prSet/>
      <dgm:spPr/>
      <dgm:t>
        <a:bodyPr/>
        <a:lstStyle/>
        <a:p>
          <a:endParaRPr lang="ru-RU"/>
        </a:p>
      </dgm:t>
    </dgm:pt>
    <dgm:pt modelId="{EE10A25F-7D1F-499E-A9C8-37619A6B2E7F}">
      <dgm:prSet/>
      <dgm:spPr/>
      <dgm:t>
        <a:bodyPr/>
        <a:lstStyle/>
        <a:p>
          <a:r>
            <a:rPr lang="ru-RU" dirty="0" smtClean="0"/>
            <a:t>интервальная шкала</a:t>
          </a:r>
          <a:endParaRPr lang="ru-RU" dirty="0"/>
        </a:p>
      </dgm:t>
    </dgm:pt>
    <dgm:pt modelId="{72ECE16F-74A6-4CA1-8CA8-B7DA04B613D6}" type="parTrans" cxnId="{9C0878B4-DADE-4361-964A-8E30C47B6CF8}">
      <dgm:prSet/>
      <dgm:spPr/>
      <dgm:t>
        <a:bodyPr/>
        <a:lstStyle/>
        <a:p>
          <a:endParaRPr lang="ru-RU"/>
        </a:p>
      </dgm:t>
    </dgm:pt>
    <dgm:pt modelId="{DA8EA447-57AC-4193-AFCC-A3E14DA0C8E9}" type="sibTrans" cxnId="{9C0878B4-DADE-4361-964A-8E30C47B6CF8}">
      <dgm:prSet/>
      <dgm:spPr/>
      <dgm:t>
        <a:bodyPr/>
        <a:lstStyle/>
        <a:p>
          <a:endParaRPr lang="ru-RU"/>
        </a:p>
      </dgm:t>
    </dgm:pt>
    <dgm:pt modelId="{27CCC576-9F5E-4D1E-BAF0-0507692B2192}" type="pres">
      <dgm:prSet presAssocID="{EACA50D5-9513-4DF0-9199-B5407D9F1F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2429173-9614-41D7-B671-AAE7BD27A08E}" type="pres">
      <dgm:prSet presAssocID="{3E65E33E-9EB6-4AAF-827A-57F5AEA9DF8C}" presName="root" presStyleCnt="0"/>
      <dgm:spPr/>
    </dgm:pt>
    <dgm:pt modelId="{AF1CF48F-6C66-4030-A5DF-6695CFE9BAAB}" type="pres">
      <dgm:prSet presAssocID="{3E65E33E-9EB6-4AAF-827A-57F5AEA9DF8C}" presName="rootComposite" presStyleCnt="0"/>
      <dgm:spPr/>
    </dgm:pt>
    <dgm:pt modelId="{763723B5-ED7B-4F19-84F4-8DE07CCE6273}" type="pres">
      <dgm:prSet presAssocID="{3E65E33E-9EB6-4AAF-827A-57F5AEA9DF8C}" presName="rootText" presStyleLbl="node1" presStyleIdx="0" presStyleCnt="1" custScaleX="359703" custScaleY="121673"/>
      <dgm:spPr/>
      <dgm:t>
        <a:bodyPr/>
        <a:lstStyle/>
        <a:p>
          <a:endParaRPr lang="ru-RU"/>
        </a:p>
      </dgm:t>
    </dgm:pt>
    <dgm:pt modelId="{61293516-59EB-49E7-8D8D-80B595259002}" type="pres">
      <dgm:prSet presAssocID="{3E65E33E-9EB6-4AAF-827A-57F5AEA9DF8C}" presName="rootConnector" presStyleLbl="node1" presStyleIdx="0" presStyleCnt="1"/>
      <dgm:spPr/>
      <dgm:t>
        <a:bodyPr/>
        <a:lstStyle/>
        <a:p>
          <a:endParaRPr lang="ru-RU"/>
        </a:p>
      </dgm:t>
    </dgm:pt>
    <dgm:pt modelId="{09849156-EE36-468A-B6DE-8CC01F68F543}" type="pres">
      <dgm:prSet presAssocID="{3E65E33E-9EB6-4AAF-827A-57F5AEA9DF8C}" presName="childShape" presStyleCnt="0"/>
      <dgm:spPr/>
    </dgm:pt>
    <dgm:pt modelId="{B8A495CD-FA26-4544-9D44-6CC77EF2BFC5}" type="pres">
      <dgm:prSet presAssocID="{689A4CAB-FB8A-4A39-8175-FD4A4569C15F}" presName="Name13" presStyleLbl="parChTrans1D2" presStyleIdx="0" presStyleCnt="4"/>
      <dgm:spPr/>
      <dgm:t>
        <a:bodyPr/>
        <a:lstStyle/>
        <a:p>
          <a:endParaRPr lang="ru-RU"/>
        </a:p>
      </dgm:t>
    </dgm:pt>
    <dgm:pt modelId="{9D6739D1-1071-4DEB-B6B2-BA16ED5CD6AD}" type="pres">
      <dgm:prSet presAssocID="{63C54D7C-0748-4F72-ABBD-4609E79005A3}" presName="childText" presStyleLbl="bgAcc1" presStyleIdx="0" presStyleCnt="4" custScaleX="17138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A7F236-C3A2-47D4-BBE5-D871B2598F26}" type="pres">
      <dgm:prSet presAssocID="{C4462A2C-8D68-4F6B-8B24-87ED6744E853}" presName="Name13" presStyleLbl="parChTrans1D2" presStyleIdx="1" presStyleCnt="4"/>
      <dgm:spPr/>
      <dgm:t>
        <a:bodyPr/>
        <a:lstStyle/>
        <a:p>
          <a:endParaRPr lang="ru-RU"/>
        </a:p>
      </dgm:t>
    </dgm:pt>
    <dgm:pt modelId="{39E19FA8-6999-475D-9779-72058DA3EB29}" type="pres">
      <dgm:prSet presAssocID="{11A57511-574A-4DA0-9876-C720139BD596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EC204F-91E0-4AEC-BA56-B423356BD4A7}" type="pres">
      <dgm:prSet presAssocID="{72ECE16F-74A6-4CA1-8CA8-B7DA04B613D6}" presName="Name13" presStyleLbl="parChTrans1D2" presStyleIdx="2" presStyleCnt="4"/>
      <dgm:spPr/>
      <dgm:t>
        <a:bodyPr/>
        <a:lstStyle/>
        <a:p>
          <a:endParaRPr lang="ru-RU"/>
        </a:p>
      </dgm:t>
    </dgm:pt>
    <dgm:pt modelId="{C3A54EC3-871C-43CC-8EB3-1396EEC3D491}" type="pres">
      <dgm:prSet presAssocID="{EE10A25F-7D1F-499E-A9C8-37619A6B2E7F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1B6485-FA4C-4054-A24D-91BE3547D8D5}" type="pres">
      <dgm:prSet presAssocID="{6777309F-BCE9-4B9D-8A0E-95EC579572A1}" presName="Name13" presStyleLbl="parChTrans1D2" presStyleIdx="3" presStyleCnt="4"/>
      <dgm:spPr/>
      <dgm:t>
        <a:bodyPr/>
        <a:lstStyle/>
        <a:p>
          <a:endParaRPr lang="ru-RU"/>
        </a:p>
      </dgm:t>
    </dgm:pt>
    <dgm:pt modelId="{547B44AC-A8B8-422C-9340-5C188B68068E}" type="pres">
      <dgm:prSet presAssocID="{8F9C829F-F84E-4F70-826D-12CBF6203535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C0878B4-DADE-4361-964A-8E30C47B6CF8}" srcId="{3E65E33E-9EB6-4AAF-827A-57F5AEA9DF8C}" destId="{EE10A25F-7D1F-499E-A9C8-37619A6B2E7F}" srcOrd="2" destOrd="0" parTransId="{72ECE16F-74A6-4CA1-8CA8-B7DA04B613D6}" sibTransId="{DA8EA447-57AC-4193-AFCC-A3E14DA0C8E9}"/>
    <dgm:cxn modelId="{8D3348A8-B564-4E83-A053-F36FC61035BB}" type="presOf" srcId="{72ECE16F-74A6-4CA1-8CA8-B7DA04B613D6}" destId="{26EC204F-91E0-4AEC-BA56-B423356BD4A7}" srcOrd="0" destOrd="0" presId="urn:microsoft.com/office/officeart/2005/8/layout/hierarchy3"/>
    <dgm:cxn modelId="{96CD0284-DBDD-4D8A-B682-613D52C83DB9}" srcId="{3E65E33E-9EB6-4AAF-827A-57F5AEA9DF8C}" destId="{11A57511-574A-4DA0-9876-C720139BD596}" srcOrd="1" destOrd="0" parTransId="{C4462A2C-8D68-4F6B-8B24-87ED6744E853}" sibTransId="{A08C73BE-6B2F-4DF0-A649-EAF82BEC5D52}"/>
    <dgm:cxn modelId="{19096A6E-8534-4352-AE92-38C857756A71}" type="presOf" srcId="{C4462A2C-8D68-4F6B-8B24-87ED6744E853}" destId="{0CA7F236-C3A2-47D4-BBE5-D871B2598F26}" srcOrd="0" destOrd="0" presId="urn:microsoft.com/office/officeart/2005/8/layout/hierarchy3"/>
    <dgm:cxn modelId="{5AD9AFD7-80D7-4FB3-80F4-71F824F82005}" type="presOf" srcId="{3E65E33E-9EB6-4AAF-827A-57F5AEA9DF8C}" destId="{763723B5-ED7B-4F19-84F4-8DE07CCE6273}" srcOrd="0" destOrd="0" presId="urn:microsoft.com/office/officeart/2005/8/layout/hierarchy3"/>
    <dgm:cxn modelId="{580B7824-C365-4A6B-946E-57204CC74677}" type="presOf" srcId="{63C54D7C-0748-4F72-ABBD-4609E79005A3}" destId="{9D6739D1-1071-4DEB-B6B2-BA16ED5CD6AD}" srcOrd="0" destOrd="0" presId="urn:microsoft.com/office/officeart/2005/8/layout/hierarchy3"/>
    <dgm:cxn modelId="{8FAAF625-2D22-42AA-B4C3-E64FEBA8D7F1}" type="presOf" srcId="{EE10A25F-7D1F-499E-A9C8-37619A6B2E7F}" destId="{C3A54EC3-871C-43CC-8EB3-1396EEC3D491}" srcOrd="0" destOrd="0" presId="urn:microsoft.com/office/officeart/2005/8/layout/hierarchy3"/>
    <dgm:cxn modelId="{1CBE5BC5-521A-4302-A7A4-E48AF68B4D86}" type="presOf" srcId="{EACA50D5-9513-4DF0-9199-B5407D9F1FC6}" destId="{27CCC576-9F5E-4D1E-BAF0-0507692B2192}" srcOrd="0" destOrd="0" presId="urn:microsoft.com/office/officeart/2005/8/layout/hierarchy3"/>
    <dgm:cxn modelId="{9A3D8FBD-8FCD-443D-942F-8CF81E8F7D21}" type="presOf" srcId="{11A57511-574A-4DA0-9876-C720139BD596}" destId="{39E19FA8-6999-475D-9779-72058DA3EB29}" srcOrd="0" destOrd="0" presId="urn:microsoft.com/office/officeart/2005/8/layout/hierarchy3"/>
    <dgm:cxn modelId="{6AED27EF-D15A-4D01-AB93-BDC51615DEBD}" srcId="{3E65E33E-9EB6-4AAF-827A-57F5AEA9DF8C}" destId="{63C54D7C-0748-4F72-ABBD-4609E79005A3}" srcOrd="0" destOrd="0" parTransId="{689A4CAB-FB8A-4A39-8175-FD4A4569C15F}" sibTransId="{096E18B9-62AE-41F3-A843-9A87131008C6}"/>
    <dgm:cxn modelId="{99EF8784-8917-42D0-B607-2B72C8DCAC77}" srcId="{EACA50D5-9513-4DF0-9199-B5407D9F1FC6}" destId="{3E65E33E-9EB6-4AAF-827A-57F5AEA9DF8C}" srcOrd="0" destOrd="0" parTransId="{B8CA3C76-1D36-4326-841D-FFCB0662C4A9}" sibTransId="{B11F810D-53B6-416C-BBD2-394D1DE12142}"/>
    <dgm:cxn modelId="{6A670390-6C61-4758-A423-F6FA0B66847C}" type="presOf" srcId="{3E65E33E-9EB6-4AAF-827A-57F5AEA9DF8C}" destId="{61293516-59EB-49E7-8D8D-80B595259002}" srcOrd="1" destOrd="0" presId="urn:microsoft.com/office/officeart/2005/8/layout/hierarchy3"/>
    <dgm:cxn modelId="{60655535-F788-4FB2-B0C0-19B66E950C48}" type="presOf" srcId="{689A4CAB-FB8A-4A39-8175-FD4A4569C15F}" destId="{B8A495CD-FA26-4544-9D44-6CC77EF2BFC5}" srcOrd="0" destOrd="0" presId="urn:microsoft.com/office/officeart/2005/8/layout/hierarchy3"/>
    <dgm:cxn modelId="{447F559D-1FFE-4227-A66A-88393874CE09}" srcId="{3E65E33E-9EB6-4AAF-827A-57F5AEA9DF8C}" destId="{8F9C829F-F84E-4F70-826D-12CBF6203535}" srcOrd="3" destOrd="0" parTransId="{6777309F-BCE9-4B9D-8A0E-95EC579572A1}" sibTransId="{6C703B89-0536-42A7-8BE0-FDEAA7BDA01B}"/>
    <dgm:cxn modelId="{9FB1546B-5214-471B-87E8-9A6BAB5CE2F8}" type="presOf" srcId="{6777309F-BCE9-4B9D-8A0E-95EC579572A1}" destId="{B11B6485-FA4C-4054-A24D-91BE3547D8D5}" srcOrd="0" destOrd="0" presId="urn:microsoft.com/office/officeart/2005/8/layout/hierarchy3"/>
    <dgm:cxn modelId="{65B38683-BE77-4D1F-A40C-E3E0D5F8CDDE}" type="presOf" srcId="{8F9C829F-F84E-4F70-826D-12CBF6203535}" destId="{547B44AC-A8B8-422C-9340-5C188B68068E}" srcOrd="0" destOrd="0" presId="urn:microsoft.com/office/officeart/2005/8/layout/hierarchy3"/>
    <dgm:cxn modelId="{4FC4CD3D-B509-4907-A68A-D686CD9EA9C4}" type="presParOf" srcId="{27CCC576-9F5E-4D1E-BAF0-0507692B2192}" destId="{72429173-9614-41D7-B671-AAE7BD27A08E}" srcOrd="0" destOrd="0" presId="urn:microsoft.com/office/officeart/2005/8/layout/hierarchy3"/>
    <dgm:cxn modelId="{999C0564-4A0D-48FC-B6BD-29B56BC6C51E}" type="presParOf" srcId="{72429173-9614-41D7-B671-AAE7BD27A08E}" destId="{AF1CF48F-6C66-4030-A5DF-6695CFE9BAAB}" srcOrd="0" destOrd="0" presId="urn:microsoft.com/office/officeart/2005/8/layout/hierarchy3"/>
    <dgm:cxn modelId="{C205C20B-FDBE-426B-A303-82D4B441DCDB}" type="presParOf" srcId="{AF1CF48F-6C66-4030-A5DF-6695CFE9BAAB}" destId="{763723B5-ED7B-4F19-84F4-8DE07CCE6273}" srcOrd="0" destOrd="0" presId="urn:microsoft.com/office/officeart/2005/8/layout/hierarchy3"/>
    <dgm:cxn modelId="{5CC83AD8-7D17-455B-895A-7F92A14119BF}" type="presParOf" srcId="{AF1CF48F-6C66-4030-A5DF-6695CFE9BAAB}" destId="{61293516-59EB-49E7-8D8D-80B595259002}" srcOrd="1" destOrd="0" presId="urn:microsoft.com/office/officeart/2005/8/layout/hierarchy3"/>
    <dgm:cxn modelId="{AF8377AC-73F9-4BC3-A2D6-F292B51AED81}" type="presParOf" srcId="{72429173-9614-41D7-B671-AAE7BD27A08E}" destId="{09849156-EE36-468A-B6DE-8CC01F68F543}" srcOrd="1" destOrd="0" presId="urn:microsoft.com/office/officeart/2005/8/layout/hierarchy3"/>
    <dgm:cxn modelId="{80D36385-C517-43EA-8F4F-05CF6EC0B4E0}" type="presParOf" srcId="{09849156-EE36-468A-B6DE-8CC01F68F543}" destId="{B8A495CD-FA26-4544-9D44-6CC77EF2BFC5}" srcOrd="0" destOrd="0" presId="urn:microsoft.com/office/officeart/2005/8/layout/hierarchy3"/>
    <dgm:cxn modelId="{218530C8-A5A9-4E83-B7B7-42EE483B6C24}" type="presParOf" srcId="{09849156-EE36-468A-B6DE-8CC01F68F543}" destId="{9D6739D1-1071-4DEB-B6B2-BA16ED5CD6AD}" srcOrd="1" destOrd="0" presId="urn:microsoft.com/office/officeart/2005/8/layout/hierarchy3"/>
    <dgm:cxn modelId="{69FE3ED4-396B-41BD-81BF-4EE49428893A}" type="presParOf" srcId="{09849156-EE36-468A-B6DE-8CC01F68F543}" destId="{0CA7F236-C3A2-47D4-BBE5-D871B2598F26}" srcOrd="2" destOrd="0" presId="urn:microsoft.com/office/officeart/2005/8/layout/hierarchy3"/>
    <dgm:cxn modelId="{D01CF73C-B059-4B12-B9FA-345CC0708004}" type="presParOf" srcId="{09849156-EE36-468A-B6DE-8CC01F68F543}" destId="{39E19FA8-6999-475D-9779-72058DA3EB29}" srcOrd="3" destOrd="0" presId="urn:microsoft.com/office/officeart/2005/8/layout/hierarchy3"/>
    <dgm:cxn modelId="{5E496FB9-A220-4AB1-86F7-639E96455BF6}" type="presParOf" srcId="{09849156-EE36-468A-B6DE-8CC01F68F543}" destId="{26EC204F-91E0-4AEC-BA56-B423356BD4A7}" srcOrd="4" destOrd="0" presId="urn:microsoft.com/office/officeart/2005/8/layout/hierarchy3"/>
    <dgm:cxn modelId="{108EB51C-E233-44DB-8919-4C5676EEFAC7}" type="presParOf" srcId="{09849156-EE36-468A-B6DE-8CC01F68F543}" destId="{C3A54EC3-871C-43CC-8EB3-1396EEC3D491}" srcOrd="5" destOrd="0" presId="urn:microsoft.com/office/officeart/2005/8/layout/hierarchy3"/>
    <dgm:cxn modelId="{78AFE965-ED92-47CE-8CF1-70ECD1149A93}" type="presParOf" srcId="{09849156-EE36-468A-B6DE-8CC01F68F543}" destId="{B11B6485-FA4C-4054-A24D-91BE3547D8D5}" srcOrd="6" destOrd="0" presId="urn:microsoft.com/office/officeart/2005/8/layout/hierarchy3"/>
    <dgm:cxn modelId="{76960ACB-1325-4B6E-A937-CE022044C5AC}" type="presParOf" srcId="{09849156-EE36-468A-B6DE-8CC01F68F543}" destId="{547B44AC-A8B8-422C-9340-5C188B68068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CA50D5-9513-4DF0-9199-B5407D9F1FC6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E65E33E-9EB6-4AAF-827A-57F5AEA9DF8C}">
      <dgm:prSet phldrT="[Текст]"/>
      <dgm:spPr/>
      <dgm:t>
        <a:bodyPr/>
        <a:lstStyle/>
        <a:p>
          <a:r>
            <a:rPr lang="ru-RU" dirty="0" smtClean="0"/>
            <a:t>При моделировании в основном используются данные трёх типов:</a:t>
          </a:r>
          <a:endParaRPr lang="ru-RU" dirty="0"/>
        </a:p>
      </dgm:t>
    </dgm:pt>
    <dgm:pt modelId="{B8CA3C76-1D36-4326-841D-FFCB0662C4A9}" type="parTrans" cxnId="{99EF8784-8917-42D0-B607-2B72C8DCAC77}">
      <dgm:prSet/>
      <dgm:spPr/>
      <dgm:t>
        <a:bodyPr/>
        <a:lstStyle/>
        <a:p>
          <a:endParaRPr lang="ru-RU"/>
        </a:p>
      </dgm:t>
    </dgm:pt>
    <dgm:pt modelId="{B11F810D-53B6-416C-BBD2-394D1DE12142}" type="sibTrans" cxnId="{99EF8784-8917-42D0-B607-2B72C8DCAC77}">
      <dgm:prSet/>
      <dgm:spPr/>
      <dgm:t>
        <a:bodyPr/>
        <a:lstStyle/>
        <a:p>
          <a:endParaRPr lang="ru-RU"/>
        </a:p>
      </dgm:t>
    </dgm:pt>
    <dgm:pt modelId="{63C54D7C-0748-4F72-ABBD-4609E79005A3}">
      <dgm:prSet phldrT="[Текст]"/>
      <dgm:spPr/>
      <dgm:t>
        <a:bodyPr/>
        <a:lstStyle/>
        <a:p>
          <a:r>
            <a:rPr lang="ru-RU" dirty="0" smtClean="0"/>
            <a:t>пространственные данные</a:t>
          </a:r>
        </a:p>
        <a:p>
          <a:r>
            <a:rPr lang="ru-RU" dirty="0" smtClean="0"/>
            <a:t> (</a:t>
          </a:r>
          <a:r>
            <a:rPr lang="ru-RU" dirty="0" err="1" smtClean="0"/>
            <a:t>cross-sectional</a:t>
          </a:r>
          <a:r>
            <a:rPr lang="ru-RU" dirty="0" smtClean="0"/>
            <a:t> </a:t>
          </a:r>
          <a:r>
            <a:rPr lang="ru-RU" dirty="0" err="1" smtClean="0"/>
            <a:t>data</a:t>
          </a:r>
          <a:r>
            <a:rPr lang="ru-RU" dirty="0" smtClean="0"/>
            <a:t>)</a:t>
          </a:r>
          <a:endParaRPr lang="ru-RU" dirty="0"/>
        </a:p>
      </dgm:t>
    </dgm:pt>
    <dgm:pt modelId="{689A4CAB-FB8A-4A39-8175-FD4A4569C15F}" type="parTrans" cxnId="{6AED27EF-D15A-4D01-AB93-BDC51615DEBD}">
      <dgm:prSet/>
      <dgm:spPr/>
      <dgm:t>
        <a:bodyPr/>
        <a:lstStyle/>
        <a:p>
          <a:endParaRPr lang="ru-RU"/>
        </a:p>
      </dgm:t>
    </dgm:pt>
    <dgm:pt modelId="{096E18B9-62AE-41F3-A843-9A87131008C6}" type="sibTrans" cxnId="{6AED27EF-D15A-4D01-AB93-BDC51615DEBD}">
      <dgm:prSet/>
      <dgm:spPr/>
      <dgm:t>
        <a:bodyPr/>
        <a:lstStyle/>
        <a:p>
          <a:endParaRPr lang="ru-RU"/>
        </a:p>
      </dgm:t>
    </dgm:pt>
    <dgm:pt modelId="{11A57511-574A-4DA0-9876-C720139BD596}">
      <dgm:prSet phldrT="[Текст]"/>
      <dgm:spPr/>
      <dgm:t>
        <a:bodyPr/>
        <a:lstStyle/>
        <a:p>
          <a:r>
            <a:rPr lang="ru-RU" dirty="0" smtClean="0"/>
            <a:t>временные ряды</a:t>
          </a:r>
          <a:r>
            <a:rPr lang="en-US" dirty="0" smtClean="0"/>
            <a:t> (time-series data)</a:t>
          </a:r>
          <a:endParaRPr lang="ru-RU" dirty="0"/>
        </a:p>
      </dgm:t>
    </dgm:pt>
    <dgm:pt modelId="{C4462A2C-8D68-4F6B-8B24-87ED6744E853}" type="parTrans" cxnId="{96CD0284-DBDD-4D8A-B682-613D52C83DB9}">
      <dgm:prSet/>
      <dgm:spPr/>
      <dgm:t>
        <a:bodyPr/>
        <a:lstStyle/>
        <a:p>
          <a:endParaRPr lang="ru-RU"/>
        </a:p>
      </dgm:t>
    </dgm:pt>
    <dgm:pt modelId="{A08C73BE-6B2F-4DF0-A649-EAF82BEC5D52}" type="sibTrans" cxnId="{96CD0284-DBDD-4D8A-B682-613D52C83DB9}">
      <dgm:prSet/>
      <dgm:spPr/>
      <dgm:t>
        <a:bodyPr/>
        <a:lstStyle/>
        <a:p>
          <a:endParaRPr lang="ru-RU"/>
        </a:p>
      </dgm:t>
    </dgm:pt>
    <dgm:pt modelId="{EE10A25F-7D1F-499E-A9C8-37619A6B2E7F}">
      <dgm:prSet/>
      <dgm:spPr/>
      <dgm:t>
        <a:bodyPr/>
        <a:lstStyle/>
        <a:p>
          <a:r>
            <a:rPr lang="ru-RU" dirty="0" smtClean="0"/>
            <a:t>панельные данные (</a:t>
          </a:r>
          <a:r>
            <a:rPr lang="ru-RU" dirty="0" err="1" smtClean="0"/>
            <a:t>panel</a:t>
          </a:r>
          <a:r>
            <a:rPr lang="ru-RU" dirty="0" smtClean="0"/>
            <a:t> </a:t>
          </a:r>
          <a:r>
            <a:rPr lang="ru-RU" dirty="0" err="1" smtClean="0"/>
            <a:t>data</a:t>
          </a:r>
          <a:r>
            <a:rPr lang="ru-RU" dirty="0" smtClean="0"/>
            <a:t>)</a:t>
          </a:r>
          <a:endParaRPr lang="ru-RU" dirty="0"/>
        </a:p>
      </dgm:t>
    </dgm:pt>
    <dgm:pt modelId="{72ECE16F-74A6-4CA1-8CA8-B7DA04B613D6}" type="parTrans" cxnId="{9C0878B4-DADE-4361-964A-8E30C47B6CF8}">
      <dgm:prSet/>
      <dgm:spPr/>
      <dgm:t>
        <a:bodyPr/>
        <a:lstStyle/>
        <a:p>
          <a:endParaRPr lang="ru-RU"/>
        </a:p>
      </dgm:t>
    </dgm:pt>
    <dgm:pt modelId="{DA8EA447-57AC-4193-AFCC-A3E14DA0C8E9}" type="sibTrans" cxnId="{9C0878B4-DADE-4361-964A-8E30C47B6CF8}">
      <dgm:prSet/>
      <dgm:spPr/>
      <dgm:t>
        <a:bodyPr/>
        <a:lstStyle/>
        <a:p>
          <a:endParaRPr lang="ru-RU"/>
        </a:p>
      </dgm:t>
    </dgm:pt>
    <dgm:pt modelId="{27CCC576-9F5E-4D1E-BAF0-0507692B2192}" type="pres">
      <dgm:prSet presAssocID="{EACA50D5-9513-4DF0-9199-B5407D9F1F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2429173-9614-41D7-B671-AAE7BD27A08E}" type="pres">
      <dgm:prSet presAssocID="{3E65E33E-9EB6-4AAF-827A-57F5AEA9DF8C}" presName="root" presStyleCnt="0"/>
      <dgm:spPr/>
    </dgm:pt>
    <dgm:pt modelId="{AF1CF48F-6C66-4030-A5DF-6695CFE9BAAB}" type="pres">
      <dgm:prSet presAssocID="{3E65E33E-9EB6-4AAF-827A-57F5AEA9DF8C}" presName="rootComposite" presStyleCnt="0"/>
      <dgm:spPr/>
    </dgm:pt>
    <dgm:pt modelId="{763723B5-ED7B-4F19-84F4-8DE07CCE6273}" type="pres">
      <dgm:prSet presAssocID="{3E65E33E-9EB6-4AAF-827A-57F5AEA9DF8C}" presName="rootText" presStyleLbl="node1" presStyleIdx="0" presStyleCnt="1" custScaleX="359703" custScaleY="121673"/>
      <dgm:spPr/>
      <dgm:t>
        <a:bodyPr/>
        <a:lstStyle/>
        <a:p>
          <a:endParaRPr lang="ru-RU"/>
        </a:p>
      </dgm:t>
    </dgm:pt>
    <dgm:pt modelId="{61293516-59EB-49E7-8D8D-80B595259002}" type="pres">
      <dgm:prSet presAssocID="{3E65E33E-9EB6-4AAF-827A-57F5AEA9DF8C}" presName="rootConnector" presStyleLbl="node1" presStyleIdx="0" presStyleCnt="1"/>
      <dgm:spPr/>
      <dgm:t>
        <a:bodyPr/>
        <a:lstStyle/>
        <a:p>
          <a:endParaRPr lang="ru-RU"/>
        </a:p>
      </dgm:t>
    </dgm:pt>
    <dgm:pt modelId="{09849156-EE36-468A-B6DE-8CC01F68F543}" type="pres">
      <dgm:prSet presAssocID="{3E65E33E-9EB6-4AAF-827A-57F5AEA9DF8C}" presName="childShape" presStyleCnt="0"/>
      <dgm:spPr/>
    </dgm:pt>
    <dgm:pt modelId="{B8A495CD-FA26-4544-9D44-6CC77EF2BFC5}" type="pres">
      <dgm:prSet presAssocID="{689A4CAB-FB8A-4A39-8175-FD4A4569C15F}" presName="Name13" presStyleLbl="parChTrans1D2" presStyleIdx="0" presStyleCnt="3"/>
      <dgm:spPr/>
      <dgm:t>
        <a:bodyPr/>
        <a:lstStyle/>
        <a:p>
          <a:endParaRPr lang="ru-RU"/>
        </a:p>
      </dgm:t>
    </dgm:pt>
    <dgm:pt modelId="{9D6739D1-1071-4DEB-B6B2-BA16ED5CD6AD}" type="pres">
      <dgm:prSet presAssocID="{63C54D7C-0748-4F72-ABBD-4609E79005A3}" presName="childText" presStyleLbl="bgAcc1" presStyleIdx="0" presStyleCnt="3" custScaleX="3159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A7F236-C3A2-47D4-BBE5-D871B2598F26}" type="pres">
      <dgm:prSet presAssocID="{C4462A2C-8D68-4F6B-8B24-87ED6744E853}" presName="Name13" presStyleLbl="parChTrans1D2" presStyleIdx="1" presStyleCnt="3"/>
      <dgm:spPr/>
      <dgm:t>
        <a:bodyPr/>
        <a:lstStyle/>
        <a:p>
          <a:endParaRPr lang="ru-RU"/>
        </a:p>
      </dgm:t>
    </dgm:pt>
    <dgm:pt modelId="{39E19FA8-6999-475D-9779-72058DA3EB29}" type="pres">
      <dgm:prSet presAssocID="{11A57511-574A-4DA0-9876-C720139BD596}" presName="childText" presStyleLbl="bgAcc1" presStyleIdx="1" presStyleCnt="3" custScaleX="3204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6EC204F-91E0-4AEC-BA56-B423356BD4A7}" type="pres">
      <dgm:prSet presAssocID="{72ECE16F-74A6-4CA1-8CA8-B7DA04B613D6}" presName="Name13" presStyleLbl="parChTrans1D2" presStyleIdx="2" presStyleCnt="3"/>
      <dgm:spPr/>
      <dgm:t>
        <a:bodyPr/>
        <a:lstStyle/>
        <a:p>
          <a:endParaRPr lang="ru-RU"/>
        </a:p>
      </dgm:t>
    </dgm:pt>
    <dgm:pt modelId="{C3A54EC3-871C-43CC-8EB3-1396EEC3D491}" type="pres">
      <dgm:prSet presAssocID="{EE10A25F-7D1F-499E-A9C8-37619A6B2E7F}" presName="childText" presStyleLbl="bgAcc1" presStyleIdx="2" presStyleCnt="3" custScaleX="32289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EFF36A-C23D-4136-AB94-A6BE369F6D09}" type="presOf" srcId="{3E65E33E-9EB6-4AAF-827A-57F5AEA9DF8C}" destId="{61293516-59EB-49E7-8D8D-80B595259002}" srcOrd="1" destOrd="0" presId="urn:microsoft.com/office/officeart/2005/8/layout/hierarchy3"/>
    <dgm:cxn modelId="{6B4E7A61-BBD8-41D8-918D-1145E7BB594B}" type="presOf" srcId="{11A57511-574A-4DA0-9876-C720139BD596}" destId="{39E19FA8-6999-475D-9779-72058DA3EB29}" srcOrd="0" destOrd="0" presId="urn:microsoft.com/office/officeart/2005/8/layout/hierarchy3"/>
    <dgm:cxn modelId="{96CD0284-DBDD-4D8A-B682-613D52C83DB9}" srcId="{3E65E33E-9EB6-4AAF-827A-57F5AEA9DF8C}" destId="{11A57511-574A-4DA0-9876-C720139BD596}" srcOrd="1" destOrd="0" parTransId="{C4462A2C-8D68-4F6B-8B24-87ED6744E853}" sibTransId="{A08C73BE-6B2F-4DF0-A649-EAF82BEC5D52}"/>
    <dgm:cxn modelId="{CF22E339-0D52-4C86-B953-E2F3E29B8B19}" type="presOf" srcId="{72ECE16F-74A6-4CA1-8CA8-B7DA04B613D6}" destId="{26EC204F-91E0-4AEC-BA56-B423356BD4A7}" srcOrd="0" destOrd="0" presId="urn:microsoft.com/office/officeart/2005/8/layout/hierarchy3"/>
    <dgm:cxn modelId="{99EF8784-8917-42D0-B607-2B72C8DCAC77}" srcId="{EACA50D5-9513-4DF0-9199-B5407D9F1FC6}" destId="{3E65E33E-9EB6-4AAF-827A-57F5AEA9DF8C}" srcOrd="0" destOrd="0" parTransId="{B8CA3C76-1D36-4326-841D-FFCB0662C4A9}" sibTransId="{B11F810D-53B6-416C-BBD2-394D1DE12142}"/>
    <dgm:cxn modelId="{1E82B04F-68A6-4852-BE55-11258DAFF0C8}" type="presOf" srcId="{EACA50D5-9513-4DF0-9199-B5407D9F1FC6}" destId="{27CCC576-9F5E-4D1E-BAF0-0507692B2192}" srcOrd="0" destOrd="0" presId="urn:microsoft.com/office/officeart/2005/8/layout/hierarchy3"/>
    <dgm:cxn modelId="{E9F86E81-5A07-4A65-871C-777E7BB39541}" type="presOf" srcId="{63C54D7C-0748-4F72-ABBD-4609E79005A3}" destId="{9D6739D1-1071-4DEB-B6B2-BA16ED5CD6AD}" srcOrd="0" destOrd="0" presId="urn:microsoft.com/office/officeart/2005/8/layout/hierarchy3"/>
    <dgm:cxn modelId="{A3421DDF-32E3-4A84-BADF-B538FE048EB6}" type="presOf" srcId="{3E65E33E-9EB6-4AAF-827A-57F5AEA9DF8C}" destId="{763723B5-ED7B-4F19-84F4-8DE07CCE6273}" srcOrd="0" destOrd="0" presId="urn:microsoft.com/office/officeart/2005/8/layout/hierarchy3"/>
    <dgm:cxn modelId="{6AED27EF-D15A-4D01-AB93-BDC51615DEBD}" srcId="{3E65E33E-9EB6-4AAF-827A-57F5AEA9DF8C}" destId="{63C54D7C-0748-4F72-ABBD-4609E79005A3}" srcOrd="0" destOrd="0" parTransId="{689A4CAB-FB8A-4A39-8175-FD4A4569C15F}" sibTransId="{096E18B9-62AE-41F3-A843-9A87131008C6}"/>
    <dgm:cxn modelId="{E189A50B-49F7-4EE8-84FE-B96A194470D0}" type="presOf" srcId="{C4462A2C-8D68-4F6B-8B24-87ED6744E853}" destId="{0CA7F236-C3A2-47D4-BBE5-D871B2598F26}" srcOrd="0" destOrd="0" presId="urn:microsoft.com/office/officeart/2005/8/layout/hierarchy3"/>
    <dgm:cxn modelId="{9C0878B4-DADE-4361-964A-8E30C47B6CF8}" srcId="{3E65E33E-9EB6-4AAF-827A-57F5AEA9DF8C}" destId="{EE10A25F-7D1F-499E-A9C8-37619A6B2E7F}" srcOrd="2" destOrd="0" parTransId="{72ECE16F-74A6-4CA1-8CA8-B7DA04B613D6}" sibTransId="{DA8EA447-57AC-4193-AFCC-A3E14DA0C8E9}"/>
    <dgm:cxn modelId="{33F5A3E4-60E5-43FA-869A-E02A63FF0F84}" type="presOf" srcId="{EE10A25F-7D1F-499E-A9C8-37619A6B2E7F}" destId="{C3A54EC3-871C-43CC-8EB3-1396EEC3D491}" srcOrd="0" destOrd="0" presId="urn:microsoft.com/office/officeart/2005/8/layout/hierarchy3"/>
    <dgm:cxn modelId="{5BB46CDD-F141-4A27-8340-2A8D8CCE9481}" type="presOf" srcId="{689A4CAB-FB8A-4A39-8175-FD4A4569C15F}" destId="{B8A495CD-FA26-4544-9D44-6CC77EF2BFC5}" srcOrd="0" destOrd="0" presId="urn:microsoft.com/office/officeart/2005/8/layout/hierarchy3"/>
    <dgm:cxn modelId="{B95C56B9-B4ED-43DD-8EF8-58227B555141}" type="presParOf" srcId="{27CCC576-9F5E-4D1E-BAF0-0507692B2192}" destId="{72429173-9614-41D7-B671-AAE7BD27A08E}" srcOrd="0" destOrd="0" presId="urn:microsoft.com/office/officeart/2005/8/layout/hierarchy3"/>
    <dgm:cxn modelId="{2E8AC249-64B1-4CFF-82AA-16E62AE9298B}" type="presParOf" srcId="{72429173-9614-41D7-B671-AAE7BD27A08E}" destId="{AF1CF48F-6C66-4030-A5DF-6695CFE9BAAB}" srcOrd="0" destOrd="0" presId="urn:microsoft.com/office/officeart/2005/8/layout/hierarchy3"/>
    <dgm:cxn modelId="{78C9EF59-FC4E-4B66-ACD0-B5DEA7E3E5F2}" type="presParOf" srcId="{AF1CF48F-6C66-4030-A5DF-6695CFE9BAAB}" destId="{763723B5-ED7B-4F19-84F4-8DE07CCE6273}" srcOrd="0" destOrd="0" presId="urn:microsoft.com/office/officeart/2005/8/layout/hierarchy3"/>
    <dgm:cxn modelId="{A78DC681-745C-44DE-945E-19594A3C32F6}" type="presParOf" srcId="{AF1CF48F-6C66-4030-A5DF-6695CFE9BAAB}" destId="{61293516-59EB-49E7-8D8D-80B595259002}" srcOrd="1" destOrd="0" presId="urn:microsoft.com/office/officeart/2005/8/layout/hierarchy3"/>
    <dgm:cxn modelId="{4B46803F-380C-4441-9B71-BC72E1AE9710}" type="presParOf" srcId="{72429173-9614-41D7-B671-AAE7BD27A08E}" destId="{09849156-EE36-468A-B6DE-8CC01F68F543}" srcOrd="1" destOrd="0" presId="urn:microsoft.com/office/officeart/2005/8/layout/hierarchy3"/>
    <dgm:cxn modelId="{E1B146D9-3317-4202-ABF9-4F287AAC6ED0}" type="presParOf" srcId="{09849156-EE36-468A-B6DE-8CC01F68F543}" destId="{B8A495CD-FA26-4544-9D44-6CC77EF2BFC5}" srcOrd="0" destOrd="0" presId="urn:microsoft.com/office/officeart/2005/8/layout/hierarchy3"/>
    <dgm:cxn modelId="{37712851-20F1-4A57-8138-03B818DAB108}" type="presParOf" srcId="{09849156-EE36-468A-B6DE-8CC01F68F543}" destId="{9D6739D1-1071-4DEB-B6B2-BA16ED5CD6AD}" srcOrd="1" destOrd="0" presId="urn:microsoft.com/office/officeart/2005/8/layout/hierarchy3"/>
    <dgm:cxn modelId="{B8B87BF3-3681-4D88-B830-72F2985B110C}" type="presParOf" srcId="{09849156-EE36-468A-B6DE-8CC01F68F543}" destId="{0CA7F236-C3A2-47D4-BBE5-D871B2598F26}" srcOrd="2" destOrd="0" presId="urn:microsoft.com/office/officeart/2005/8/layout/hierarchy3"/>
    <dgm:cxn modelId="{DA0E9CF4-DFE2-4376-932A-6F3425CE696D}" type="presParOf" srcId="{09849156-EE36-468A-B6DE-8CC01F68F543}" destId="{39E19FA8-6999-475D-9779-72058DA3EB29}" srcOrd="3" destOrd="0" presId="urn:microsoft.com/office/officeart/2005/8/layout/hierarchy3"/>
    <dgm:cxn modelId="{8F036EC9-0E77-401A-B48F-D5887D80DB16}" type="presParOf" srcId="{09849156-EE36-468A-B6DE-8CC01F68F543}" destId="{26EC204F-91E0-4AEC-BA56-B423356BD4A7}" srcOrd="4" destOrd="0" presId="urn:microsoft.com/office/officeart/2005/8/layout/hierarchy3"/>
    <dgm:cxn modelId="{FC51C205-B958-4AC0-88E0-6F8BCD87B80E}" type="presParOf" srcId="{09849156-EE36-468A-B6DE-8CC01F68F543}" destId="{C3A54EC3-871C-43CC-8EB3-1396EEC3D49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8F879E-8E30-4C6D-9949-1C665F8769B9}">
      <dsp:nvSpPr>
        <dsp:cNvPr id="0" name=""/>
        <dsp:cNvSpPr/>
      </dsp:nvSpPr>
      <dsp:spPr>
        <a:xfrm>
          <a:off x="0" y="2944664"/>
          <a:ext cx="7032104" cy="2023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Статистика играет ключевую роль в научных открытиях, принятии решений и составлении прогнозов, основанных на данных. Она позволяет гораздо глубже разобраться в объекте исследования.</a:t>
          </a:r>
          <a:endParaRPr lang="ru-RU" sz="2300" kern="1200" dirty="0"/>
        </a:p>
      </dsp:txBody>
      <dsp:txXfrm>
        <a:off x="0" y="2944664"/>
        <a:ext cx="7032104" cy="2023887"/>
      </dsp:txXfrm>
    </dsp:sp>
    <dsp:sp modelId="{2BB90156-F9D4-41B2-A9E1-C474DCA7DCFE}">
      <dsp:nvSpPr>
        <dsp:cNvPr id="0" name=""/>
        <dsp:cNvSpPr/>
      </dsp:nvSpPr>
      <dsp:spPr>
        <a:xfrm>
          <a:off x="0" y="0"/>
          <a:ext cx="7032104" cy="2166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Статистика — это наука об изучении данных. Знания в этой области позволяют использовать подходящие методы сбора и анализа данных, а также эффективно представлять результаты такого анализа.</a:t>
          </a:r>
        </a:p>
      </dsp:txBody>
      <dsp:txXfrm>
        <a:off x="0" y="0"/>
        <a:ext cx="7032104" cy="216629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5DFAFF3-D948-4EE8-AF98-B33B6441C4D5}">
      <dsp:nvSpPr>
        <dsp:cNvPr id="0" name=""/>
        <dsp:cNvSpPr/>
      </dsp:nvSpPr>
      <dsp:spPr>
        <a:xfrm rot="5400000">
          <a:off x="3500874" y="-882420"/>
          <a:ext cx="1714099" cy="4101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вся интересующая исследователя совокупность изучаемых объектов.</a:t>
          </a:r>
          <a:endParaRPr lang="ru-RU" sz="1700" kern="1200" dirty="0"/>
        </a:p>
      </dsp:txBody>
      <dsp:txXfrm rot="5400000">
        <a:off x="3500874" y="-882420"/>
        <a:ext cx="1714099" cy="4101575"/>
      </dsp:txXfrm>
    </dsp:sp>
    <dsp:sp modelId="{2A68CD8B-4B6F-4233-83B9-4E08B54913F8}">
      <dsp:nvSpPr>
        <dsp:cNvPr id="0" name=""/>
        <dsp:cNvSpPr/>
      </dsp:nvSpPr>
      <dsp:spPr>
        <a:xfrm>
          <a:off x="24896" y="17044"/>
          <a:ext cx="2307136" cy="214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Генеральная совокупность </a:t>
          </a:r>
          <a:endParaRPr lang="ru-RU" sz="2500" kern="1200" dirty="0"/>
        </a:p>
      </dsp:txBody>
      <dsp:txXfrm>
        <a:off x="24896" y="17044"/>
        <a:ext cx="2307136" cy="2142624"/>
      </dsp:txXfrm>
    </dsp:sp>
    <dsp:sp modelId="{DEE55A98-1A17-4D41-B0D6-BB0A9BC660FC}">
      <dsp:nvSpPr>
        <dsp:cNvPr id="0" name=""/>
        <dsp:cNvSpPr/>
      </dsp:nvSpPr>
      <dsp:spPr>
        <a:xfrm rot="5400000">
          <a:off x="3500874" y="1270334"/>
          <a:ext cx="1714099" cy="41015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700" kern="1200" dirty="0" smtClean="0"/>
            <a:t>некоторая часть генеральной совокупности, отбираемая специальным образом и исследуемая с целью получения выводов о генеральной совокупности.</a:t>
          </a:r>
          <a:endParaRPr lang="ru-RU" sz="1700" kern="1200" dirty="0"/>
        </a:p>
      </dsp:txBody>
      <dsp:txXfrm rot="5400000">
        <a:off x="3500874" y="1270334"/>
        <a:ext cx="1714099" cy="4101575"/>
      </dsp:txXfrm>
    </dsp:sp>
    <dsp:sp modelId="{0321F82F-8858-437F-BF24-024051DD7C53}">
      <dsp:nvSpPr>
        <dsp:cNvPr id="0" name=""/>
        <dsp:cNvSpPr/>
      </dsp:nvSpPr>
      <dsp:spPr>
        <a:xfrm>
          <a:off x="0" y="2249809"/>
          <a:ext cx="2307136" cy="2142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 smtClean="0"/>
            <a:t>Выборка, выборочная совокупность </a:t>
          </a:r>
          <a:endParaRPr lang="ru-RU" sz="2500" kern="1200" dirty="0"/>
        </a:p>
      </dsp:txBody>
      <dsp:txXfrm>
        <a:off x="0" y="2249809"/>
        <a:ext cx="2307136" cy="214262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1AA120-EFA6-4C09-900F-4FB9488F7B26}">
      <dsp:nvSpPr>
        <dsp:cNvPr id="0" name=""/>
        <dsp:cNvSpPr/>
      </dsp:nvSpPr>
      <dsp:spPr>
        <a:xfrm>
          <a:off x="0" y="303706"/>
          <a:ext cx="6552728" cy="1759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rgbClr val="92D050"/>
              </a:solidFill>
            </a:rPr>
            <a:t>Дискретные данные </a:t>
          </a:r>
          <a:r>
            <a:rPr lang="ru-RU" sz="2300" kern="1200" dirty="0" smtClean="0"/>
            <a:t>представляют собой отдельные значения признака, общее число которых конечно либо если бесконечно, то является счётным. </a:t>
          </a:r>
          <a:endParaRPr lang="ru-RU" sz="2300" kern="1200" dirty="0"/>
        </a:p>
      </dsp:txBody>
      <dsp:txXfrm>
        <a:off x="0" y="303706"/>
        <a:ext cx="6552728" cy="1759499"/>
      </dsp:txXfrm>
    </dsp:sp>
    <dsp:sp modelId="{3F333032-45DE-40D6-A8E6-32FA4F22934B}">
      <dsp:nvSpPr>
        <dsp:cNvPr id="0" name=""/>
        <dsp:cNvSpPr/>
      </dsp:nvSpPr>
      <dsp:spPr>
        <a:xfrm>
          <a:off x="0" y="2180466"/>
          <a:ext cx="6552728" cy="1307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b="1" kern="1200" dirty="0" smtClean="0">
              <a:solidFill>
                <a:srgbClr val="92D050"/>
              </a:solidFill>
            </a:rPr>
            <a:t>Непрерывные данные </a:t>
          </a:r>
          <a:r>
            <a:rPr lang="ru-RU" sz="2300" kern="1200" dirty="0" smtClean="0"/>
            <a:t>могут принимать любое значение в некотором интервале числовой прямой.</a:t>
          </a:r>
          <a:endParaRPr lang="ru-RU" sz="2300" kern="1200" dirty="0"/>
        </a:p>
      </dsp:txBody>
      <dsp:txXfrm>
        <a:off x="0" y="2180466"/>
        <a:ext cx="6552728" cy="130715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3723B5-ED7B-4F19-84F4-8DE07CCE6273}">
      <dsp:nvSpPr>
        <dsp:cNvPr id="0" name=""/>
        <dsp:cNvSpPr/>
      </dsp:nvSpPr>
      <dsp:spPr>
        <a:xfrm>
          <a:off x="2048" y="143724"/>
          <a:ext cx="6500287" cy="1099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Этим типам данных в свою очередь соответствуют несколько шкал, которые зависят уже от природы исходных данных: </a:t>
          </a:r>
          <a:endParaRPr lang="ru-RU" sz="2300" kern="1200" dirty="0"/>
        </a:p>
      </dsp:txBody>
      <dsp:txXfrm>
        <a:off x="2048" y="143724"/>
        <a:ext cx="6500287" cy="1099392"/>
      </dsp:txXfrm>
    </dsp:sp>
    <dsp:sp modelId="{B8A495CD-FA26-4544-9D44-6CC77EF2BFC5}">
      <dsp:nvSpPr>
        <dsp:cNvPr id="0" name=""/>
        <dsp:cNvSpPr/>
      </dsp:nvSpPr>
      <dsp:spPr>
        <a:xfrm>
          <a:off x="652077" y="1243116"/>
          <a:ext cx="650028" cy="67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672"/>
              </a:lnTo>
              <a:lnTo>
                <a:pt x="650028" y="677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739D1-1071-4DEB-B6B2-BA16ED5CD6AD}">
      <dsp:nvSpPr>
        <dsp:cNvPr id="0" name=""/>
        <dsp:cNvSpPr/>
      </dsp:nvSpPr>
      <dsp:spPr>
        <a:xfrm>
          <a:off x="1302105" y="1469007"/>
          <a:ext cx="2477656" cy="903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номинальная шкала</a:t>
          </a:r>
          <a:endParaRPr lang="ru-RU" sz="1600" kern="1200" dirty="0"/>
        </a:p>
      </dsp:txBody>
      <dsp:txXfrm>
        <a:off x="1302105" y="1469007"/>
        <a:ext cx="2477656" cy="903563"/>
      </dsp:txXfrm>
    </dsp:sp>
    <dsp:sp modelId="{0CA7F236-C3A2-47D4-BBE5-D871B2598F26}">
      <dsp:nvSpPr>
        <dsp:cNvPr id="0" name=""/>
        <dsp:cNvSpPr/>
      </dsp:nvSpPr>
      <dsp:spPr>
        <a:xfrm>
          <a:off x="652077" y="1243116"/>
          <a:ext cx="650028" cy="180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126"/>
              </a:lnTo>
              <a:lnTo>
                <a:pt x="650028" y="18071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19FA8-6999-475D-9779-72058DA3EB29}">
      <dsp:nvSpPr>
        <dsp:cNvPr id="0" name=""/>
        <dsp:cNvSpPr/>
      </dsp:nvSpPr>
      <dsp:spPr>
        <a:xfrm>
          <a:off x="1302105" y="2598461"/>
          <a:ext cx="1445700" cy="903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порядковая шкала</a:t>
          </a:r>
          <a:endParaRPr lang="ru-RU" sz="1600" kern="1200" dirty="0"/>
        </a:p>
      </dsp:txBody>
      <dsp:txXfrm>
        <a:off x="1302105" y="2598461"/>
        <a:ext cx="1445700" cy="903563"/>
      </dsp:txXfrm>
    </dsp:sp>
    <dsp:sp modelId="{26EC204F-91E0-4AEC-BA56-B423356BD4A7}">
      <dsp:nvSpPr>
        <dsp:cNvPr id="0" name=""/>
        <dsp:cNvSpPr/>
      </dsp:nvSpPr>
      <dsp:spPr>
        <a:xfrm>
          <a:off x="652077" y="1243116"/>
          <a:ext cx="650028" cy="2936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6580"/>
              </a:lnTo>
              <a:lnTo>
                <a:pt x="650028" y="2936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54EC3-871C-43CC-8EB3-1396EEC3D491}">
      <dsp:nvSpPr>
        <dsp:cNvPr id="0" name=""/>
        <dsp:cNvSpPr/>
      </dsp:nvSpPr>
      <dsp:spPr>
        <a:xfrm>
          <a:off x="1302105" y="3727914"/>
          <a:ext cx="1445700" cy="903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интервальная шкала</a:t>
          </a:r>
          <a:endParaRPr lang="ru-RU" sz="1600" kern="1200" dirty="0"/>
        </a:p>
      </dsp:txBody>
      <dsp:txXfrm>
        <a:off x="1302105" y="3727914"/>
        <a:ext cx="1445700" cy="903563"/>
      </dsp:txXfrm>
    </dsp:sp>
    <dsp:sp modelId="{B11B6485-FA4C-4054-A24D-91BE3547D8D5}">
      <dsp:nvSpPr>
        <dsp:cNvPr id="0" name=""/>
        <dsp:cNvSpPr/>
      </dsp:nvSpPr>
      <dsp:spPr>
        <a:xfrm>
          <a:off x="652077" y="1243116"/>
          <a:ext cx="650028" cy="4066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6033"/>
              </a:lnTo>
              <a:lnTo>
                <a:pt x="650028" y="40660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B44AC-A8B8-422C-9340-5C188B68068E}">
      <dsp:nvSpPr>
        <dsp:cNvPr id="0" name=""/>
        <dsp:cNvSpPr/>
      </dsp:nvSpPr>
      <dsp:spPr>
        <a:xfrm>
          <a:off x="1302105" y="4857368"/>
          <a:ext cx="1445700" cy="903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1600" kern="1200" dirty="0" smtClean="0"/>
            <a:t>относительная шкала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 smtClean="0"/>
        </a:p>
      </dsp:txBody>
      <dsp:txXfrm>
        <a:off x="1302105" y="4857368"/>
        <a:ext cx="1445700" cy="90356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3723B5-ED7B-4F19-84F4-8DE07CCE6273}">
      <dsp:nvSpPr>
        <dsp:cNvPr id="0" name=""/>
        <dsp:cNvSpPr/>
      </dsp:nvSpPr>
      <dsp:spPr>
        <a:xfrm>
          <a:off x="2048" y="708450"/>
          <a:ext cx="6500287" cy="10993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 smtClean="0"/>
            <a:t>При моделировании в основном используются данные трёх типов:</a:t>
          </a:r>
          <a:endParaRPr lang="ru-RU" sz="3300" kern="1200" dirty="0"/>
        </a:p>
      </dsp:txBody>
      <dsp:txXfrm>
        <a:off x="2048" y="708450"/>
        <a:ext cx="6500287" cy="1099392"/>
      </dsp:txXfrm>
    </dsp:sp>
    <dsp:sp modelId="{B8A495CD-FA26-4544-9D44-6CC77EF2BFC5}">
      <dsp:nvSpPr>
        <dsp:cNvPr id="0" name=""/>
        <dsp:cNvSpPr/>
      </dsp:nvSpPr>
      <dsp:spPr>
        <a:xfrm>
          <a:off x="652077" y="1807843"/>
          <a:ext cx="650028" cy="677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672"/>
              </a:lnTo>
              <a:lnTo>
                <a:pt x="650028" y="6776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739D1-1071-4DEB-B6B2-BA16ED5CD6AD}">
      <dsp:nvSpPr>
        <dsp:cNvPr id="0" name=""/>
        <dsp:cNvSpPr/>
      </dsp:nvSpPr>
      <dsp:spPr>
        <a:xfrm>
          <a:off x="1302105" y="2033734"/>
          <a:ext cx="4567200" cy="903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пространственные данные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 (</a:t>
          </a:r>
          <a:r>
            <a:rPr lang="ru-RU" sz="2300" kern="1200" dirty="0" err="1" smtClean="0"/>
            <a:t>cross-sectional</a:t>
          </a:r>
          <a:r>
            <a:rPr lang="ru-RU" sz="2300" kern="1200" dirty="0" smtClean="0"/>
            <a:t> </a:t>
          </a:r>
          <a:r>
            <a:rPr lang="ru-RU" sz="2300" kern="1200" dirty="0" err="1" smtClean="0"/>
            <a:t>data</a:t>
          </a:r>
          <a:r>
            <a:rPr lang="ru-RU" sz="2300" kern="1200" dirty="0" smtClean="0"/>
            <a:t>)</a:t>
          </a:r>
          <a:endParaRPr lang="ru-RU" sz="2300" kern="1200" dirty="0"/>
        </a:p>
      </dsp:txBody>
      <dsp:txXfrm>
        <a:off x="1302105" y="2033734"/>
        <a:ext cx="4567200" cy="903563"/>
      </dsp:txXfrm>
    </dsp:sp>
    <dsp:sp modelId="{0CA7F236-C3A2-47D4-BBE5-D871B2598F26}">
      <dsp:nvSpPr>
        <dsp:cNvPr id="0" name=""/>
        <dsp:cNvSpPr/>
      </dsp:nvSpPr>
      <dsp:spPr>
        <a:xfrm>
          <a:off x="652077" y="1807843"/>
          <a:ext cx="650028" cy="180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7126"/>
              </a:lnTo>
              <a:lnTo>
                <a:pt x="650028" y="18071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19FA8-6999-475D-9779-72058DA3EB29}">
      <dsp:nvSpPr>
        <dsp:cNvPr id="0" name=""/>
        <dsp:cNvSpPr/>
      </dsp:nvSpPr>
      <dsp:spPr>
        <a:xfrm>
          <a:off x="1302105" y="3163188"/>
          <a:ext cx="4632459" cy="903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временные ряды</a:t>
          </a:r>
          <a:r>
            <a:rPr lang="en-US" sz="2300" kern="1200" dirty="0" smtClean="0"/>
            <a:t> (time-series data)</a:t>
          </a:r>
          <a:endParaRPr lang="ru-RU" sz="2300" kern="1200" dirty="0"/>
        </a:p>
      </dsp:txBody>
      <dsp:txXfrm>
        <a:off x="1302105" y="3163188"/>
        <a:ext cx="4632459" cy="903563"/>
      </dsp:txXfrm>
    </dsp:sp>
    <dsp:sp modelId="{26EC204F-91E0-4AEC-BA56-B423356BD4A7}">
      <dsp:nvSpPr>
        <dsp:cNvPr id="0" name=""/>
        <dsp:cNvSpPr/>
      </dsp:nvSpPr>
      <dsp:spPr>
        <a:xfrm>
          <a:off x="652077" y="1807843"/>
          <a:ext cx="650028" cy="2936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6580"/>
              </a:lnTo>
              <a:lnTo>
                <a:pt x="650028" y="2936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54EC3-871C-43CC-8EB3-1396EEC3D491}">
      <dsp:nvSpPr>
        <dsp:cNvPr id="0" name=""/>
        <dsp:cNvSpPr/>
      </dsp:nvSpPr>
      <dsp:spPr>
        <a:xfrm>
          <a:off x="1302105" y="4292641"/>
          <a:ext cx="4668139" cy="903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 smtClean="0"/>
            <a:t>панельные данные (</a:t>
          </a:r>
          <a:r>
            <a:rPr lang="ru-RU" sz="2300" kern="1200" dirty="0" err="1" smtClean="0"/>
            <a:t>panel</a:t>
          </a:r>
          <a:r>
            <a:rPr lang="ru-RU" sz="2300" kern="1200" dirty="0" smtClean="0"/>
            <a:t> </a:t>
          </a:r>
          <a:r>
            <a:rPr lang="ru-RU" sz="2300" kern="1200" dirty="0" err="1" smtClean="0"/>
            <a:t>data</a:t>
          </a:r>
          <a:r>
            <a:rPr lang="ru-RU" sz="2300" kern="1200" dirty="0" smtClean="0"/>
            <a:t>)</a:t>
          </a:r>
          <a:endParaRPr lang="ru-RU" sz="2300" kern="1200" dirty="0"/>
        </a:p>
      </dsp:txBody>
      <dsp:txXfrm>
        <a:off x="1302105" y="4292641"/>
        <a:ext cx="4668139" cy="903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72E-D0C9-48CE-920D-A43DA6BA4D85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6347E-12D0-4451-A0DF-C9AF3CE56A2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7772400" cy="1470025"/>
          </a:xfrm>
        </p:spPr>
        <p:txBody>
          <a:bodyPr/>
          <a:lstStyle/>
          <a:p>
            <a:r>
              <a:rPr lang="ru-RU" b="1" dirty="0"/>
              <a:t>Введение в статистику</a:t>
            </a:r>
          </a:p>
        </p:txBody>
      </p:sp>
      <p:sp>
        <p:nvSpPr>
          <p:cNvPr id="13314" name="AutoShape 2" descr="https://miro.medium.com/max/296/1*j4d903kFjsLE8rNpabtJZ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2348880"/>
            <a:ext cx="3096344" cy="3138186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7200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sz="2400" dirty="0" smtClean="0"/>
              <a:t>Данные измерений бывают двух типов:</a:t>
            </a:r>
          </a:p>
          <a:p>
            <a:pPr>
              <a:buNone/>
            </a:pPr>
            <a:endParaRPr lang="ru-RU" dirty="0" smtClean="0"/>
          </a:p>
        </p:txBody>
      </p:sp>
      <p:graphicFrame>
        <p:nvGraphicFramePr>
          <p:cNvPr id="4" name="Схема 3"/>
          <p:cNvGraphicFramePr/>
          <p:nvPr/>
        </p:nvGraphicFramePr>
        <p:xfrm>
          <a:off x="1043608" y="1628800"/>
          <a:ext cx="655272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1115616" y="548680"/>
          <a:ext cx="650438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Шкалы для дискретных данных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Номинальные значения </a:t>
            </a:r>
            <a:r>
              <a:rPr lang="ru-RU" sz="2400" dirty="0"/>
              <a:t>представляют собой дискретные единицы и используются для обозначения переменных, которые не имеют количественного значения. </a:t>
            </a:r>
            <a:endParaRPr lang="ru-RU" sz="2400" dirty="0" smtClean="0"/>
          </a:p>
          <a:p>
            <a:pPr algn="just"/>
            <a:endParaRPr lang="ru-RU" sz="2400" dirty="0" smtClean="0"/>
          </a:p>
          <a:p>
            <a:pPr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Примерами номинальной шкалы служат семейное положение, профессия, страна проживания, оператор связи. </a:t>
            </a:r>
          </a:p>
          <a:p>
            <a:pPr algn="just">
              <a:buNone/>
            </a:pPr>
            <a:endParaRPr lang="ru-RU" sz="2400" dirty="0" smtClean="0"/>
          </a:p>
          <a:p>
            <a:pPr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Номинальная шкала, которая состоит из двух категорий, называется дихотомической или бинарной.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5591472" cy="58092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Пример номинальных данных</a:t>
            </a:r>
            <a:endParaRPr lang="ru-RU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632848" cy="2606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Шкалы для дискретных данных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81642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i="1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ru-RU" sz="2600" i="1" dirty="0" smtClean="0">
                <a:solidFill>
                  <a:schemeClr val="tx2">
                    <a:lumMod val="50000"/>
                  </a:schemeClr>
                </a:solidFill>
              </a:rPr>
              <a:t>Порядковые </a:t>
            </a:r>
            <a:r>
              <a:rPr lang="ru-RU" sz="2600" i="1" dirty="0">
                <a:solidFill>
                  <a:schemeClr val="tx2">
                    <a:lumMod val="50000"/>
                  </a:schemeClr>
                </a:solidFill>
              </a:rPr>
              <a:t>значения </a:t>
            </a:r>
            <a:r>
              <a:rPr lang="ru-RU" sz="2600" dirty="0"/>
              <a:t>представляют собой дискретные и упорядоченные </a:t>
            </a:r>
            <a:r>
              <a:rPr lang="ru-RU" sz="2600" dirty="0" smtClean="0"/>
              <a:t>единицы, в которых, в отличие от номинальных данных, порядок </a:t>
            </a:r>
            <a:r>
              <a:rPr lang="ru-RU" sz="2600" dirty="0"/>
              <a:t>имеет значение</a:t>
            </a:r>
            <a:r>
              <a:rPr lang="ru-RU" sz="2600" dirty="0" smtClean="0"/>
              <a:t>.</a:t>
            </a:r>
          </a:p>
          <a:p>
            <a:pPr algn="just">
              <a:buNone/>
            </a:pPr>
            <a:endParaRPr lang="ru-RU" sz="2600" dirty="0" smtClean="0"/>
          </a:p>
          <a:p>
            <a:pPr algn="just">
              <a:buNone/>
            </a:pPr>
            <a:r>
              <a:rPr lang="ru-RU" sz="2600" dirty="0"/>
              <a:t>	</a:t>
            </a:r>
            <a:r>
              <a:rPr lang="ru-RU" sz="2600" dirty="0" smtClean="0"/>
              <a:t>Порядковые данные могут быть расположены в естественном порядке, но размер интервала между ними не может быть выражен количественно.</a:t>
            </a:r>
            <a:r>
              <a:rPr lang="ru-RU" sz="2400" dirty="0" smtClean="0"/>
              <a:t> </a:t>
            </a:r>
          </a:p>
          <a:p>
            <a:pPr algn="just">
              <a:buNone/>
            </a:pPr>
            <a:r>
              <a:rPr lang="ru-RU" sz="2400" dirty="0"/>
              <a:t>	</a:t>
            </a:r>
            <a:endParaRPr lang="ru-RU" sz="2400" dirty="0" smtClean="0"/>
          </a:p>
          <a:p>
            <a:pPr algn="just">
              <a:buNone/>
            </a:pPr>
            <a:r>
              <a:rPr lang="ru-RU" sz="2400" dirty="0"/>
              <a:t>	</a:t>
            </a:r>
            <a:r>
              <a:rPr lang="ru-RU" sz="2600" dirty="0" smtClean="0"/>
              <a:t>Например, школьные оценки, учёная степень, итоговые места спортсменов, степени тяжести заболевания.</a:t>
            </a:r>
          </a:p>
          <a:p>
            <a:pPr algn="just">
              <a:buNone/>
            </a:pPr>
            <a:endParaRPr lang="ru-RU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 smtClean="0"/>
              <a:t>Пример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/>
              <a:t>Обратите внимание, что разница между начальной и средней школой отличается от разницы между средней школой и колледжем. Это основное ограничение порядковых данных, различия между значениями на самом деле не известны.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По </a:t>
            </a:r>
            <a:r>
              <a:rPr lang="ru-RU" dirty="0"/>
              <a:t>этой причине порядковые шкалы обычно используются для измерения нечисловых характеристик, таких как счастье, удовлетворенность клиентов и так далее.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476672"/>
            <a:ext cx="5148064" cy="281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s://s1.slide-share.ru/s_slide/6a774e6708c42b3770b126cb86f471bd/72e718bb-19dc-4139-bc31-6b691e5a940d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806489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Шкалы для непрерывных данных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Интервальная шкала </a:t>
            </a:r>
            <a:r>
              <a:rPr lang="ru-RU" sz="2400" dirty="0" smtClean="0"/>
              <a:t>позволяет указать количественное значение измеряемого признака и находить разницу между двумя величинами. Недостатком служит отсутствие абсолютного нуля в качестве точки отсчета.</a:t>
            </a:r>
          </a:p>
          <a:p>
            <a:pPr algn="just">
              <a:buNone/>
            </a:pPr>
            <a:r>
              <a:rPr lang="ru-RU" sz="2400" dirty="0" smtClean="0"/>
              <a:t>	Шкала времени, например, может быть разделена на годы, каждый год разделен на дни, дни на часы и далее. </a:t>
            </a:r>
          </a:p>
          <a:p>
            <a:pPr algn="just">
              <a:buNone/>
            </a:pPr>
            <a:endParaRPr lang="ru-RU" sz="2400" dirty="0" smtClean="0"/>
          </a:p>
          <a:p>
            <a:pPr algn="just">
              <a:buNone/>
            </a:pP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Относительная шкала </a:t>
            </a:r>
            <a:r>
              <a:rPr lang="ru-RU" sz="2400" dirty="0" smtClean="0"/>
              <a:t>обладает абсолютным нулем в качестве точки отсчета. Для данных этой шкалы осмысленными являются все операции, включая вычитание и деление.</a:t>
            </a:r>
            <a:endParaRPr lang="ru-RU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/>
          <p:cNvGraphicFramePr/>
          <p:nvPr/>
        </p:nvGraphicFramePr>
        <p:xfrm>
          <a:off x="1115616" y="404664"/>
          <a:ext cx="6504384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5740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Пространственными </a:t>
            </a: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данными</a:t>
            </a:r>
            <a:r>
              <a:rPr lang="ru-RU" sz="2400" dirty="0"/>
              <a:t> </a:t>
            </a:r>
            <a:r>
              <a:rPr lang="ru-RU" sz="2400" dirty="0" smtClean="0"/>
              <a:t>называется </a:t>
            </a:r>
            <a:r>
              <a:rPr lang="ru-RU" sz="2400" dirty="0"/>
              <a:t>совокупность информации, которая характеризует различные </a:t>
            </a:r>
            <a:r>
              <a:rPr lang="ru-RU" sz="2400" dirty="0" smtClean="0"/>
              <a:t>объекты за </a:t>
            </a:r>
            <a:r>
              <a:rPr lang="ru-RU" sz="2400" dirty="0"/>
              <a:t>один и тот же период или момент времени</a:t>
            </a:r>
            <a:r>
              <a:rPr lang="ru-RU" sz="2400" dirty="0" smtClean="0"/>
              <a:t>.</a:t>
            </a:r>
          </a:p>
          <a:p>
            <a:pPr algn="just">
              <a:buNone/>
            </a:pPr>
            <a:endParaRPr lang="ru-RU" sz="2400" dirty="0"/>
          </a:p>
          <a:p>
            <a:pPr algn="just">
              <a:buNone/>
            </a:pPr>
            <a:r>
              <a:rPr lang="ru-RU" sz="2400" dirty="0" smtClean="0"/>
              <a:t>	Примером </a:t>
            </a:r>
            <a:r>
              <a:rPr lang="ru-RU" sz="2400" dirty="0"/>
              <a:t>пространственных данных может служить комплекс экономической информации по какому-либо предприятию (численность работников, объём производства, размер основных фондов), объёмах потребления продукции определённого вида, данные о ВВП различных стран в каком-либо конкретном году и т. д.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827584" y="980728"/>
          <a:ext cx="703210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Временными данными</a:t>
            </a:r>
            <a:r>
              <a:rPr lang="ru-RU" sz="2400" dirty="0"/>
              <a:t> называется совокупность информации, которая характеризует один и тот же объект, но за разные периоды времени</a:t>
            </a:r>
            <a:r>
              <a:rPr lang="ru-RU" sz="2400" dirty="0" smtClean="0"/>
              <a:t>.</a:t>
            </a:r>
          </a:p>
          <a:p>
            <a:pPr>
              <a:buNone/>
            </a:pPr>
            <a:endParaRPr lang="ru-RU" sz="2400" dirty="0"/>
          </a:p>
          <a:p>
            <a:pPr algn="just">
              <a:buNone/>
            </a:pPr>
            <a:r>
              <a:rPr lang="ru-RU" sz="2400" dirty="0" smtClean="0"/>
              <a:t>	Отдельно </a:t>
            </a:r>
            <a:r>
              <a:rPr lang="ru-RU" sz="2400" dirty="0"/>
              <a:t>взятый временной ряд можно рассматривать как выборку из бесконечного ряда значений показателей во времени. </a:t>
            </a:r>
            <a:endParaRPr lang="ru-RU" sz="2400" dirty="0" smtClean="0"/>
          </a:p>
          <a:p>
            <a:pPr algn="just">
              <a:buNone/>
            </a:pPr>
            <a:endParaRPr lang="ru-RU" sz="2400" dirty="0"/>
          </a:p>
          <a:p>
            <a:pPr algn="just">
              <a:buNone/>
            </a:pP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002060"/>
                </a:solidFill>
              </a:rPr>
              <a:t>Отличия </a:t>
            </a:r>
            <a:r>
              <a:rPr lang="ru-RU" sz="2400" dirty="0">
                <a:solidFill>
                  <a:srgbClr val="002060"/>
                </a:solidFill>
              </a:rPr>
              <a:t>временных данных от пространственных данных:</a:t>
            </a:r>
          </a:p>
          <a:p>
            <a:pPr algn="just"/>
            <a:r>
              <a:rPr lang="ru-RU" sz="2400" dirty="0"/>
              <a:t>1) единицы временных рядов подвержены явлению автокорреляции (зависимости между прошлыми и текущими наблюдениями временного ряда), т. е. они не являются статистически независимыми в отличие от единиц случайной пространственной выборки;</a:t>
            </a:r>
          </a:p>
          <a:p>
            <a:pPr algn="just"/>
            <a:r>
              <a:rPr lang="ru-RU" sz="2400" dirty="0"/>
              <a:t>2) единицы временных рядов не являются одинаково распределёнными величинами;</a:t>
            </a:r>
          </a:p>
          <a:p>
            <a:pPr algn="just"/>
            <a:r>
              <a:rPr lang="ru-RU" sz="2400" dirty="0"/>
              <a:t>3) в отличие от пространственных данных временные данные естественным образом упорядочены во времени.</a:t>
            </a:r>
          </a:p>
          <a:p>
            <a:pPr algn="just">
              <a:buNone/>
            </a:pP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Временной </a:t>
            </a:r>
            <a:r>
              <a:rPr lang="ru-RU" sz="2400" i="1" dirty="0" smtClean="0">
                <a:solidFill>
                  <a:schemeClr val="tx2">
                    <a:lumMod val="50000"/>
                  </a:schemeClr>
                </a:solidFill>
              </a:rPr>
              <a:t>ряд </a:t>
            </a:r>
            <a:r>
              <a:rPr lang="ru-RU" sz="2400" dirty="0" smtClean="0"/>
              <a:t>– </a:t>
            </a:r>
            <a:r>
              <a:rPr lang="ru-RU" sz="2400" dirty="0"/>
              <a:t>это совокупность значений какого-либо показателя за несколько последовательных моментов или периодов времени. </a:t>
            </a:r>
            <a:endParaRPr lang="ru-RU" sz="2400" dirty="0" smtClean="0"/>
          </a:p>
          <a:p>
            <a:pPr algn="just">
              <a:buNone/>
            </a:pPr>
            <a:endParaRPr lang="ru-RU" sz="2400" dirty="0" smtClean="0"/>
          </a:p>
          <a:p>
            <a:pPr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Каждый </a:t>
            </a:r>
            <a:r>
              <a:rPr lang="ru-RU" sz="2400" dirty="0"/>
              <a:t>уровень временного ряда формируется под воздействием большого числа факторов, которые условно можно подразделить на три группы</a:t>
            </a:r>
            <a:r>
              <a:rPr lang="ru-RU" sz="2400" dirty="0" smtClean="0"/>
              <a:t>:</a:t>
            </a:r>
          </a:p>
          <a:p>
            <a:pPr marL="620713" indent="0" algn="just"/>
            <a:r>
              <a:rPr lang="ru-RU" sz="2400" dirty="0" smtClean="0"/>
              <a:t> </a:t>
            </a:r>
            <a:r>
              <a:rPr lang="ru-RU" sz="2400" dirty="0"/>
              <a:t>факторы, формирующие тенденцию ряда;</a:t>
            </a:r>
          </a:p>
          <a:p>
            <a:pPr marL="620713" indent="0" algn="just"/>
            <a:r>
              <a:rPr lang="ru-RU" sz="2400" dirty="0" smtClean="0"/>
              <a:t>факторы</a:t>
            </a:r>
            <a:r>
              <a:rPr lang="ru-RU" sz="2400" dirty="0"/>
              <a:t>, формирующие циклические колебания ряда;</a:t>
            </a:r>
          </a:p>
          <a:p>
            <a:pPr marL="620713" indent="0" algn="just"/>
            <a:r>
              <a:rPr lang="ru-RU" sz="2400" dirty="0" smtClean="0"/>
              <a:t>случайные </a:t>
            </a:r>
            <a:r>
              <a:rPr lang="ru-RU" sz="2400" dirty="0"/>
              <a:t>факторы.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i="1" dirty="0">
                <a:solidFill>
                  <a:schemeClr val="tx2">
                    <a:lumMod val="50000"/>
                  </a:schemeClr>
                </a:solidFill>
              </a:rPr>
              <a:t>Панельными данными</a:t>
            </a:r>
            <a:r>
              <a:rPr lang="ru-RU" dirty="0"/>
              <a:t> называются данные, содержащие сведения об одном и том же множестве объектов за ряд последовательных периодов времени</a:t>
            </a:r>
            <a:r>
              <a:rPr lang="ru-RU" dirty="0" smtClean="0"/>
              <a:t>.</a:t>
            </a:r>
          </a:p>
          <a:p>
            <a:pPr algn="just">
              <a:buNone/>
            </a:pPr>
            <a:endParaRPr lang="ru-RU" dirty="0"/>
          </a:p>
          <a:p>
            <a:pPr algn="just">
              <a:buNone/>
            </a:pPr>
            <a:r>
              <a:rPr lang="ru-RU" dirty="0" smtClean="0"/>
              <a:t>	Панельные </a:t>
            </a:r>
            <a:r>
              <a:rPr lang="ru-RU" dirty="0"/>
              <a:t>данные являются обобщением или комбинацией пространственных и временных данных. Примером панельных данных могут служить показатели хозяйственной деятельности совокупности предприятий, которые собираются каждый год. В этом случае мы получим массив данных, в котором содержатся и данные об однородных объектах за один и тот же период времени, и последовательные значения одной экономической переменной в различные периоды времени. Но если совокупность предприятий из года в год будет различна, то такие данные уже не будут панельными.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	</a:t>
            </a:r>
            <a:r>
              <a:rPr lang="ru-RU" sz="2400" dirty="0" smtClean="0"/>
              <a:t>В программе </a:t>
            </a:r>
            <a:r>
              <a:rPr lang="en-US" sz="2400" dirty="0" err="1" smtClean="0"/>
              <a:t>Rstudio</a:t>
            </a:r>
            <a:r>
              <a:rPr lang="en-US" sz="2400" dirty="0" smtClean="0"/>
              <a:t> </a:t>
            </a:r>
            <a:r>
              <a:rPr lang="ru-RU" sz="2400" dirty="0" smtClean="0"/>
              <a:t>выделяют 5 основных типов данных, хранящихся в столбцах таблицы:</a:t>
            </a:r>
          </a:p>
          <a:p>
            <a:pPr>
              <a:buNone/>
            </a:pPr>
            <a:endParaRPr lang="ru-RU" sz="2400" dirty="0" smtClean="0"/>
          </a:p>
          <a:p>
            <a:pPr marL="712788" indent="-355600"/>
            <a:r>
              <a:rPr lang="ru-RU" sz="2400" dirty="0" smtClean="0">
                <a:solidFill>
                  <a:srgbClr val="002060"/>
                </a:solidFill>
              </a:rPr>
              <a:t>числовой (</a:t>
            </a:r>
            <a:r>
              <a:rPr lang="en-US" sz="2400" dirty="0" smtClean="0">
                <a:solidFill>
                  <a:srgbClr val="002060"/>
                </a:solidFill>
              </a:rPr>
              <a:t>numeric);</a:t>
            </a:r>
          </a:p>
          <a:p>
            <a:pPr marL="712788" indent="-355600"/>
            <a:r>
              <a:rPr lang="ru-RU" sz="2400" dirty="0" smtClean="0">
                <a:solidFill>
                  <a:srgbClr val="002060"/>
                </a:solidFill>
              </a:rPr>
              <a:t>целочисленный </a:t>
            </a:r>
            <a:r>
              <a:rPr lang="en-US" sz="2400" dirty="0" smtClean="0">
                <a:solidFill>
                  <a:srgbClr val="002060"/>
                </a:solidFill>
              </a:rPr>
              <a:t>(integer);</a:t>
            </a:r>
          </a:p>
          <a:p>
            <a:pPr marL="712788" indent="-355600"/>
            <a:r>
              <a:rPr lang="ru-RU" sz="2400" dirty="0" smtClean="0">
                <a:solidFill>
                  <a:srgbClr val="002060"/>
                </a:solidFill>
              </a:rPr>
              <a:t>текстовый </a:t>
            </a:r>
            <a:r>
              <a:rPr lang="en-US" sz="2400" dirty="0" smtClean="0">
                <a:solidFill>
                  <a:srgbClr val="002060"/>
                </a:solidFill>
              </a:rPr>
              <a:t>(character);</a:t>
            </a:r>
          </a:p>
          <a:p>
            <a:pPr marL="712788" indent="-355600"/>
            <a:r>
              <a:rPr lang="ru-RU" sz="2400" dirty="0" smtClean="0">
                <a:solidFill>
                  <a:srgbClr val="002060"/>
                </a:solidFill>
              </a:rPr>
              <a:t>категориальный </a:t>
            </a:r>
            <a:r>
              <a:rPr lang="en-US" sz="2400" dirty="0" smtClean="0">
                <a:solidFill>
                  <a:srgbClr val="002060"/>
                </a:solidFill>
              </a:rPr>
              <a:t>(factor);</a:t>
            </a:r>
          </a:p>
          <a:p>
            <a:pPr marL="712788" indent="-355600"/>
            <a:r>
              <a:rPr lang="ru-RU" sz="2400" dirty="0" smtClean="0">
                <a:solidFill>
                  <a:srgbClr val="002060"/>
                </a:solidFill>
              </a:rPr>
              <a:t>логический </a:t>
            </a:r>
            <a:r>
              <a:rPr lang="en-US" sz="2400" dirty="0" smtClean="0">
                <a:solidFill>
                  <a:srgbClr val="002060"/>
                </a:solidFill>
              </a:rPr>
              <a:t>(logical).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2592288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sz="2800" dirty="0" smtClean="0"/>
              <a:t>Чтобы </a:t>
            </a:r>
            <a:r>
              <a:rPr lang="ru-RU" sz="2800" dirty="0"/>
              <a:t>стать успешным специалистом по теории и методам анализа данных, необходимо знать основы статистики. Математика и статистика — “строительные блоки” алгоритмов машинного обучения. Чтобы понимать, как и когда следует использовать различные алгоритмы, нужно знать, какие методы за ними стоят. Тут встаёт вопрос — что именно собой представляет статистика</a:t>
            </a:r>
            <a:r>
              <a:rPr lang="ru-RU" sz="2800" dirty="0" smtClean="0"/>
              <a:t>?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71600" y="4365104"/>
            <a:ext cx="7128792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ru-RU" sz="2400" b="1" dirty="0" smtClean="0"/>
              <a:t>Статистика </a:t>
            </a:r>
            <a:r>
              <a:rPr lang="ru-RU" sz="2400" dirty="0" smtClean="0"/>
              <a:t>— это математическая наука о сборе, анализе, интерпретации и представлении данных.</a:t>
            </a:r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sz="2800" dirty="0" smtClean="0"/>
              <a:t>Хорошее </a:t>
            </a:r>
            <a:r>
              <a:rPr lang="ru-RU" sz="2800" dirty="0"/>
              <a:t>понимание различных типов данных, также называемых шкалами измерений, является критически важным условием для проведения исследовательского анализа </a:t>
            </a:r>
            <a:r>
              <a:rPr lang="ru-RU" sz="2800" dirty="0" smtClean="0"/>
              <a:t>данных, </a:t>
            </a:r>
            <a:r>
              <a:rPr lang="ru-RU" sz="2800" dirty="0"/>
              <a:t>поскольку </a:t>
            </a:r>
            <a:r>
              <a:rPr lang="ru-RU" sz="2800" dirty="0" smtClean="0"/>
              <a:t> нужно </a:t>
            </a:r>
            <a:r>
              <a:rPr lang="ru-RU" sz="2800" dirty="0"/>
              <a:t>использовать определенные статистические измерения только для определенных типов данных.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sz="2400" dirty="0" smtClean="0"/>
              <a:t>Исследуя некоторое множество объектов зачастую мы не имеем возможности получить о нём всю информацию. Нам приходится работать только с некоторым его подмножеством, которое, как правило, невелико. </a:t>
            </a:r>
            <a:endParaRPr lang="ru-RU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/>
        </p:nvGraphicFramePr>
        <p:xfrm>
          <a:off x="1259632" y="764704"/>
          <a:ext cx="640871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410445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dirty="0" smtClean="0"/>
              <a:t>	</a:t>
            </a:r>
            <a:r>
              <a:rPr lang="ru-RU" sz="3100" dirty="0" smtClean="0"/>
              <a:t>Выборка должна быть </a:t>
            </a:r>
            <a:r>
              <a:rPr lang="ru-RU" sz="3100" b="1" i="1" dirty="0" smtClean="0">
                <a:solidFill>
                  <a:schemeClr val="tx2">
                    <a:lumMod val="75000"/>
                  </a:schemeClr>
                </a:solidFill>
              </a:rPr>
              <a:t>представительной</a:t>
            </a:r>
            <a:r>
              <a:rPr lang="ru-RU" sz="3100" i="1" dirty="0" smtClean="0"/>
              <a:t> </a:t>
            </a:r>
            <a:r>
              <a:rPr lang="ru-RU" sz="3100" dirty="0" smtClean="0"/>
              <a:t>или </a:t>
            </a:r>
            <a:r>
              <a:rPr lang="ru-RU" sz="3100" b="1" i="1" dirty="0" smtClean="0">
                <a:solidFill>
                  <a:schemeClr val="tx2">
                    <a:lumMod val="75000"/>
                  </a:schemeClr>
                </a:solidFill>
              </a:rPr>
              <a:t>репрезентативной</a:t>
            </a:r>
            <a:r>
              <a:rPr lang="ru-RU" sz="3100" i="1" dirty="0" smtClean="0"/>
              <a:t>.</a:t>
            </a:r>
          </a:p>
          <a:p>
            <a:pPr algn="just">
              <a:buNone/>
            </a:pPr>
            <a:r>
              <a:rPr lang="ru-RU" sz="3100" dirty="0" smtClean="0"/>
              <a:t> </a:t>
            </a:r>
          </a:p>
          <a:p>
            <a:pPr algn="just">
              <a:buNone/>
            </a:pPr>
            <a:r>
              <a:rPr lang="ru-RU" sz="3100" b="1" dirty="0"/>
              <a:t>	</a:t>
            </a:r>
            <a:r>
              <a:rPr lang="ru-RU" sz="3100" b="1" i="1" dirty="0" smtClean="0">
                <a:solidFill>
                  <a:schemeClr val="tx2">
                    <a:lumMod val="75000"/>
                  </a:schemeClr>
                </a:solidFill>
              </a:rPr>
              <a:t>Репрезентативная</a:t>
            </a:r>
            <a:r>
              <a:rPr lang="ru-RU" sz="3100" b="1" i="1" dirty="0">
                <a:solidFill>
                  <a:schemeClr val="tx2">
                    <a:lumMod val="75000"/>
                  </a:schemeClr>
                </a:solidFill>
              </a:rPr>
              <a:t> выборка</a:t>
            </a:r>
            <a:r>
              <a:rPr lang="ru-RU" sz="3100" dirty="0"/>
              <a:t> - это такая выборка, в которой все основные признаки генеральной совокупности, из которой извлечена данная выборка, представлены приблизительно в той же пропорции или с той же частотой, с которой данный признак выступает в этой генеральной совокупности</a:t>
            </a:r>
            <a:r>
              <a:rPr lang="ru-RU" sz="3100" dirty="0" smtClean="0"/>
              <a:t>.</a:t>
            </a:r>
          </a:p>
          <a:p>
            <a:pPr algn="just">
              <a:buNone/>
            </a:pPr>
            <a:endParaRPr lang="ru-RU" sz="3100" dirty="0"/>
          </a:p>
          <a:p>
            <a:pPr algn="just">
              <a:buNone/>
            </a:pPr>
            <a:r>
              <a:rPr lang="ru-RU" sz="3100" dirty="0" smtClean="0"/>
              <a:t>	Неправильный отбор является причиной многих ошибок и неверных выводов.</a:t>
            </a:r>
            <a:endParaRPr lang="ru-RU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365104"/>
            <a:ext cx="627697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078" y="1556792"/>
            <a:ext cx="7403322" cy="364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rmAutofit fontScale="77500" lnSpcReduction="20000"/>
          </a:bodyPr>
          <a:lstStyle/>
          <a:p>
            <a:pPr indent="14288">
              <a:buNone/>
            </a:pPr>
            <a:r>
              <a:rPr lang="ru-RU" sz="3100" i="1" dirty="0" smtClean="0">
                <a:solidFill>
                  <a:schemeClr val="tx2">
                    <a:lumMod val="50000"/>
                  </a:schemeClr>
                </a:solidFill>
              </a:rPr>
              <a:t>Различают зависимые и независимые выборки.</a:t>
            </a:r>
          </a:p>
          <a:p>
            <a:pPr indent="14288">
              <a:buNone/>
            </a:pPr>
            <a:endParaRPr lang="ru-RU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ru-RU" sz="3100" dirty="0" smtClean="0"/>
              <a:t> </a:t>
            </a:r>
            <a:r>
              <a:rPr lang="ru-RU" sz="3100" i="1" dirty="0" smtClean="0">
                <a:solidFill>
                  <a:srgbClr val="002060"/>
                </a:solidFill>
              </a:rPr>
              <a:t>Независимые выборки </a:t>
            </a:r>
            <a:r>
              <a:rPr lang="ru-RU" sz="3100" dirty="0" smtClean="0"/>
              <a:t>характеризуются тем, что вероятность отбора любого испытуемого одной выборки не зависит от отбора любого из испытуемых другой выборки. </a:t>
            </a:r>
          </a:p>
          <a:p>
            <a:pPr algn="just"/>
            <a:r>
              <a:rPr lang="ru-RU" sz="3100" dirty="0" smtClean="0"/>
              <a:t> Напротив, </a:t>
            </a:r>
            <a:r>
              <a:rPr lang="ru-RU" sz="3100" i="1" dirty="0" smtClean="0">
                <a:solidFill>
                  <a:srgbClr val="002060"/>
                </a:solidFill>
              </a:rPr>
              <a:t>зависимые выборки </a:t>
            </a:r>
            <a:r>
              <a:rPr lang="ru-RU" sz="3100" dirty="0" smtClean="0"/>
              <a:t>характеризуются тем, что каждому испытуемому одной выборки поставлен в соответствие по определенному критерию испытуемый из другой выборки.</a:t>
            </a:r>
          </a:p>
          <a:p>
            <a:pPr indent="14288" algn="just"/>
            <a:endParaRPr lang="ru-RU" sz="3100" dirty="0" smtClean="0"/>
          </a:p>
          <a:p>
            <a:pPr indent="14288" algn="just">
              <a:buNone/>
            </a:pPr>
            <a:r>
              <a:rPr lang="ru-RU" sz="3100" dirty="0" smtClean="0"/>
              <a:t>В общем случае зависимые выборки предполагают </a:t>
            </a:r>
            <a:r>
              <a:rPr lang="ru-RU" sz="3100" dirty="0" err="1" smtClean="0"/>
              <a:t>по-парный</a:t>
            </a:r>
            <a:r>
              <a:rPr lang="ru-RU" sz="3100" dirty="0" smtClean="0"/>
              <a:t> подбор испытуемых в сравниваемые выборки, а независимые выборки – независимый отбор испытуемых.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389</Words>
  <Application>Microsoft Office PowerPoint</Application>
  <PresentationFormat>Экран (4:3)</PresentationFormat>
  <Paragraphs>92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Введение в статистику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Шкалы для дискретных данных</vt:lpstr>
      <vt:lpstr>Пример номинальных данных</vt:lpstr>
      <vt:lpstr>Шкалы для дискретных данных</vt:lpstr>
      <vt:lpstr>Слайд 15</vt:lpstr>
      <vt:lpstr>Слайд 16</vt:lpstr>
      <vt:lpstr>Шкалы для непрерывных данных</vt:lpstr>
      <vt:lpstr>Слайд 18</vt:lpstr>
      <vt:lpstr>Слайд 19</vt:lpstr>
      <vt:lpstr>Слайд 20</vt:lpstr>
      <vt:lpstr>Слайд 21</vt:lpstr>
      <vt:lpstr>Слайд 22</vt:lpstr>
      <vt:lpstr>Слайд 23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статистику</dc:title>
  <dc:creator>Катерина</dc:creator>
  <cp:lastModifiedBy>Катерина</cp:lastModifiedBy>
  <cp:revision>8</cp:revision>
  <dcterms:created xsi:type="dcterms:W3CDTF">2022-09-14T23:29:01Z</dcterms:created>
  <dcterms:modified xsi:type="dcterms:W3CDTF">2023-09-12T04:05:44Z</dcterms:modified>
</cp:coreProperties>
</file>