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6" r:id="rId14"/>
    <p:sldId id="273" r:id="rId15"/>
    <p:sldId id="267" r:id="rId16"/>
    <p:sldId id="274" r:id="rId17"/>
    <p:sldId id="271" r:id="rId18"/>
    <p:sldId id="275"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6"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D2788-33FA-4464-97E8-A381C7A28D3C}" type="doc">
      <dgm:prSet loTypeId="urn:microsoft.com/office/officeart/2005/8/layout/process1" loCatId="process" qsTypeId="urn:microsoft.com/office/officeart/2005/8/quickstyle/simple1" qsCatId="simple" csTypeId="urn:microsoft.com/office/officeart/2005/8/colors/accent1_2" csCatId="accent1" phldr="1"/>
      <dgm:spPr/>
    </dgm:pt>
    <dgm:pt modelId="{34447EE6-E685-4DF6-A8B2-85A3838BA858}">
      <dgm:prSet phldrT="[Текст]"/>
      <dgm:spPr/>
      <dgm:t>
        <a:bodyPr/>
        <a:lstStyle/>
        <a:p>
          <a:r>
            <a:rPr lang="ru-RU" dirty="0" smtClean="0"/>
            <a:t>Сбор данных</a:t>
          </a:r>
          <a:endParaRPr lang="ru-RU" dirty="0"/>
        </a:p>
      </dgm:t>
    </dgm:pt>
    <dgm:pt modelId="{A1D75DFE-4870-4A6D-AF3E-A920E0C29163}" type="parTrans" cxnId="{838FBD01-C190-44C3-8D6C-2B09C4C1839B}">
      <dgm:prSet/>
      <dgm:spPr/>
      <dgm:t>
        <a:bodyPr/>
        <a:lstStyle/>
        <a:p>
          <a:endParaRPr lang="ru-RU"/>
        </a:p>
      </dgm:t>
    </dgm:pt>
    <dgm:pt modelId="{ED63DA42-8D70-4825-9F9C-690953C255E3}" type="sibTrans" cxnId="{838FBD01-C190-44C3-8D6C-2B09C4C1839B}">
      <dgm:prSet/>
      <dgm:spPr/>
      <dgm:t>
        <a:bodyPr/>
        <a:lstStyle/>
        <a:p>
          <a:endParaRPr lang="ru-RU"/>
        </a:p>
      </dgm:t>
    </dgm:pt>
    <dgm:pt modelId="{BD5D0FE5-B81C-421E-8A8D-4F58FF824DAC}">
      <dgm:prSet phldrT="[Текст]"/>
      <dgm:spPr/>
      <dgm:t>
        <a:bodyPr/>
        <a:lstStyle/>
        <a:p>
          <a:r>
            <a:rPr lang="ru-RU" dirty="0" smtClean="0"/>
            <a:t>Подготовка данных </a:t>
          </a:r>
          <a:endParaRPr lang="ru-RU" dirty="0"/>
        </a:p>
      </dgm:t>
    </dgm:pt>
    <dgm:pt modelId="{7920DF70-03C2-418B-B7E4-64CB4EF6B018}" type="parTrans" cxnId="{9D754911-DDD7-44C0-A0FB-6E9024C54FD8}">
      <dgm:prSet/>
      <dgm:spPr/>
      <dgm:t>
        <a:bodyPr/>
        <a:lstStyle/>
        <a:p>
          <a:endParaRPr lang="ru-RU"/>
        </a:p>
      </dgm:t>
    </dgm:pt>
    <dgm:pt modelId="{BFB84425-5A56-4BB1-AA06-18E709568DB5}" type="sibTrans" cxnId="{9D754911-DDD7-44C0-A0FB-6E9024C54FD8}">
      <dgm:prSet/>
      <dgm:spPr/>
      <dgm:t>
        <a:bodyPr/>
        <a:lstStyle/>
        <a:p>
          <a:endParaRPr lang="ru-RU"/>
        </a:p>
      </dgm:t>
    </dgm:pt>
    <dgm:pt modelId="{D526E037-F9D4-4D49-9FFA-3775E7F91502}">
      <dgm:prSet phldrT="[Текст]"/>
      <dgm:spPr/>
      <dgm:t>
        <a:bodyPr/>
        <a:lstStyle/>
        <a:p>
          <a:r>
            <a:rPr lang="ru-RU" dirty="0" smtClean="0"/>
            <a:t>Статистическая обработка данных</a:t>
          </a:r>
          <a:endParaRPr lang="ru-RU" dirty="0"/>
        </a:p>
      </dgm:t>
    </dgm:pt>
    <dgm:pt modelId="{4FC82A82-8E54-411A-AD1F-E2302A5411DE}" type="parTrans" cxnId="{3B5403D2-DFAE-4209-8B2C-E4AA442AB99A}">
      <dgm:prSet/>
      <dgm:spPr/>
      <dgm:t>
        <a:bodyPr/>
        <a:lstStyle/>
        <a:p>
          <a:endParaRPr lang="ru-RU"/>
        </a:p>
      </dgm:t>
    </dgm:pt>
    <dgm:pt modelId="{34EEF134-122D-4F65-97D6-A8479A462028}" type="sibTrans" cxnId="{3B5403D2-DFAE-4209-8B2C-E4AA442AB99A}">
      <dgm:prSet/>
      <dgm:spPr/>
      <dgm:t>
        <a:bodyPr/>
        <a:lstStyle/>
        <a:p>
          <a:endParaRPr lang="ru-RU"/>
        </a:p>
      </dgm:t>
    </dgm:pt>
    <dgm:pt modelId="{8AA098F8-21F4-41F4-8BBE-66404B590136}" type="pres">
      <dgm:prSet presAssocID="{9E8D2788-33FA-4464-97E8-A381C7A28D3C}" presName="Name0" presStyleCnt="0">
        <dgm:presLayoutVars>
          <dgm:dir/>
          <dgm:resizeHandles val="exact"/>
        </dgm:presLayoutVars>
      </dgm:prSet>
      <dgm:spPr/>
    </dgm:pt>
    <dgm:pt modelId="{04691B28-F621-45CE-BCE2-B8B7A83F4430}" type="pres">
      <dgm:prSet presAssocID="{34447EE6-E685-4DF6-A8B2-85A3838BA858}" presName="node" presStyleLbl="node1" presStyleIdx="0" presStyleCnt="3">
        <dgm:presLayoutVars>
          <dgm:bulletEnabled val="1"/>
        </dgm:presLayoutVars>
      </dgm:prSet>
      <dgm:spPr/>
      <dgm:t>
        <a:bodyPr/>
        <a:lstStyle/>
        <a:p>
          <a:endParaRPr lang="ru-RU"/>
        </a:p>
      </dgm:t>
    </dgm:pt>
    <dgm:pt modelId="{96A2ECB6-F65C-4DD1-9254-896B38899B4D}" type="pres">
      <dgm:prSet presAssocID="{ED63DA42-8D70-4825-9F9C-690953C255E3}" presName="sibTrans" presStyleLbl="sibTrans2D1" presStyleIdx="0" presStyleCnt="2"/>
      <dgm:spPr/>
      <dgm:t>
        <a:bodyPr/>
        <a:lstStyle/>
        <a:p>
          <a:endParaRPr lang="ru-RU"/>
        </a:p>
      </dgm:t>
    </dgm:pt>
    <dgm:pt modelId="{A360C8F8-8406-4A58-8D2D-ACF942EEE451}" type="pres">
      <dgm:prSet presAssocID="{ED63DA42-8D70-4825-9F9C-690953C255E3}" presName="connectorText" presStyleLbl="sibTrans2D1" presStyleIdx="0" presStyleCnt="2"/>
      <dgm:spPr/>
      <dgm:t>
        <a:bodyPr/>
        <a:lstStyle/>
        <a:p>
          <a:endParaRPr lang="ru-RU"/>
        </a:p>
      </dgm:t>
    </dgm:pt>
    <dgm:pt modelId="{2FD146EE-3569-42C0-B035-C7CFFF635594}" type="pres">
      <dgm:prSet presAssocID="{BD5D0FE5-B81C-421E-8A8D-4F58FF824DAC}" presName="node" presStyleLbl="node1" presStyleIdx="1" presStyleCnt="3">
        <dgm:presLayoutVars>
          <dgm:bulletEnabled val="1"/>
        </dgm:presLayoutVars>
      </dgm:prSet>
      <dgm:spPr/>
      <dgm:t>
        <a:bodyPr/>
        <a:lstStyle/>
        <a:p>
          <a:endParaRPr lang="ru-RU"/>
        </a:p>
      </dgm:t>
    </dgm:pt>
    <dgm:pt modelId="{85A88EF7-F3F5-414E-9CE1-F7A7B8CEC0EF}" type="pres">
      <dgm:prSet presAssocID="{BFB84425-5A56-4BB1-AA06-18E709568DB5}" presName="sibTrans" presStyleLbl="sibTrans2D1" presStyleIdx="1" presStyleCnt="2"/>
      <dgm:spPr/>
      <dgm:t>
        <a:bodyPr/>
        <a:lstStyle/>
        <a:p>
          <a:endParaRPr lang="ru-RU"/>
        </a:p>
      </dgm:t>
    </dgm:pt>
    <dgm:pt modelId="{CC5B38EA-9AE1-40F4-A908-5549DFAFC80D}" type="pres">
      <dgm:prSet presAssocID="{BFB84425-5A56-4BB1-AA06-18E709568DB5}" presName="connectorText" presStyleLbl="sibTrans2D1" presStyleIdx="1" presStyleCnt="2"/>
      <dgm:spPr/>
      <dgm:t>
        <a:bodyPr/>
        <a:lstStyle/>
        <a:p>
          <a:endParaRPr lang="ru-RU"/>
        </a:p>
      </dgm:t>
    </dgm:pt>
    <dgm:pt modelId="{354C5ED6-99BD-4DE4-8982-403A94367FE3}" type="pres">
      <dgm:prSet presAssocID="{D526E037-F9D4-4D49-9FFA-3775E7F91502}" presName="node" presStyleLbl="node1" presStyleIdx="2" presStyleCnt="3">
        <dgm:presLayoutVars>
          <dgm:bulletEnabled val="1"/>
        </dgm:presLayoutVars>
      </dgm:prSet>
      <dgm:spPr/>
      <dgm:t>
        <a:bodyPr/>
        <a:lstStyle/>
        <a:p>
          <a:endParaRPr lang="ru-RU"/>
        </a:p>
      </dgm:t>
    </dgm:pt>
  </dgm:ptLst>
  <dgm:cxnLst>
    <dgm:cxn modelId="{9ABCA0FC-118C-4A6E-85B0-1C3FD27AB120}" type="presOf" srcId="{ED63DA42-8D70-4825-9F9C-690953C255E3}" destId="{96A2ECB6-F65C-4DD1-9254-896B38899B4D}" srcOrd="0" destOrd="0" presId="urn:microsoft.com/office/officeart/2005/8/layout/process1"/>
    <dgm:cxn modelId="{C294C851-EDC0-4CA3-A652-A823371FA466}" type="presOf" srcId="{BFB84425-5A56-4BB1-AA06-18E709568DB5}" destId="{85A88EF7-F3F5-414E-9CE1-F7A7B8CEC0EF}" srcOrd="0" destOrd="0" presId="urn:microsoft.com/office/officeart/2005/8/layout/process1"/>
    <dgm:cxn modelId="{92AD0D3A-C782-4B94-B8FF-58521DB40DA4}" type="presOf" srcId="{D526E037-F9D4-4D49-9FFA-3775E7F91502}" destId="{354C5ED6-99BD-4DE4-8982-403A94367FE3}" srcOrd="0" destOrd="0" presId="urn:microsoft.com/office/officeart/2005/8/layout/process1"/>
    <dgm:cxn modelId="{9D754911-DDD7-44C0-A0FB-6E9024C54FD8}" srcId="{9E8D2788-33FA-4464-97E8-A381C7A28D3C}" destId="{BD5D0FE5-B81C-421E-8A8D-4F58FF824DAC}" srcOrd="1" destOrd="0" parTransId="{7920DF70-03C2-418B-B7E4-64CB4EF6B018}" sibTransId="{BFB84425-5A56-4BB1-AA06-18E709568DB5}"/>
    <dgm:cxn modelId="{838FBD01-C190-44C3-8D6C-2B09C4C1839B}" srcId="{9E8D2788-33FA-4464-97E8-A381C7A28D3C}" destId="{34447EE6-E685-4DF6-A8B2-85A3838BA858}" srcOrd="0" destOrd="0" parTransId="{A1D75DFE-4870-4A6D-AF3E-A920E0C29163}" sibTransId="{ED63DA42-8D70-4825-9F9C-690953C255E3}"/>
    <dgm:cxn modelId="{3B5403D2-DFAE-4209-8B2C-E4AA442AB99A}" srcId="{9E8D2788-33FA-4464-97E8-A381C7A28D3C}" destId="{D526E037-F9D4-4D49-9FFA-3775E7F91502}" srcOrd="2" destOrd="0" parTransId="{4FC82A82-8E54-411A-AD1F-E2302A5411DE}" sibTransId="{34EEF134-122D-4F65-97D6-A8479A462028}"/>
    <dgm:cxn modelId="{DD92D3F6-0400-4E2B-8B39-BEDFD39BCEED}" type="presOf" srcId="{9E8D2788-33FA-4464-97E8-A381C7A28D3C}" destId="{8AA098F8-21F4-41F4-8BBE-66404B590136}" srcOrd="0" destOrd="0" presId="urn:microsoft.com/office/officeart/2005/8/layout/process1"/>
    <dgm:cxn modelId="{F982C658-AE6B-42EF-A864-A920DB8B9F05}" type="presOf" srcId="{ED63DA42-8D70-4825-9F9C-690953C255E3}" destId="{A360C8F8-8406-4A58-8D2D-ACF942EEE451}" srcOrd="1" destOrd="0" presId="urn:microsoft.com/office/officeart/2005/8/layout/process1"/>
    <dgm:cxn modelId="{BD6B410E-4342-4459-B7D8-2C6584DD4D5E}" type="presOf" srcId="{BD5D0FE5-B81C-421E-8A8D-4F58FF824DAC}" destId="{2FD146EE-3569-42C0-B035-C7CFFF635594}" srcOrd="0" destOrd="0" presId="urn:microsoft.com/office/officeart/2005/8/layout/process1"/>
    <dgm:cxn modelId="{2F48F032-FA09-48E5-8B06-BEB8F5334A7A}" type="presOf" srcId="{BFB84425-5A56-4BB1-AA06-18E709568DB5}" destId="{CC5B38EA-9AE1-40F4-A908-5549DFAFC80D}" srcOrd="1" destOrd="0" presId="urn:microsoft.com/office/officeart/2005/8/layout/process1"/>
    <dgm:cxn modelId="{35E57B47-2B2E-42F1-91D7-9EFD880A10FF}" type="presOf" srcId="{34447EE6-E685-4DF6-A8B2-85A3838BA858}" destId="{04691B28-F621-45CE-BCE2-B8B7A83F4430}" srcOrd="0" destOrd="0" presId="urn:microsoft.com/office/officeart/2005/8/layout/process1"/>
    <dgm:cxn modelId="{83140C8B-E2C5-45AF-AFFF-7CB1E90EE9E7}" type="presParOf" srcId="{8AA098F8-21F4-41F4-8BBE-66404B590136}" destId="{04691B28-F621-45CE-BCE2-B8B7A83F4430}" srcOrd="0" destOrd="0" presId="urn:microsoft.com/office/officeart/2005/8/layout/process1"/>
    <dgm:cxn modelId="{3C09B894-823A-4D8F-912F-95BCE5DD02DF}" type="presParOf" srcId="{8AA098F8-21F4-41F4-8BBE-66404B590136}" destId="{96A2ECB6-F65C-4DD1-9254-896B38899B4D}" srcOrd="1" destOrd="0" presId="urn:microsoft.com/office/officeart/2005/8/layout/process1"/>
    <dgm:cxn modelId="{A1B9BE7A-2E7A-405A-9D07-C9A4A912D4FF}" type="presParOf" srcId="{96A2ECB6-F65C-4DD1-9254-896B38899B4D}" destId="{A360C8F8-8406-4A58-8D2D-ACF942EEE451}" srcOrd="0" destOrd="0" presId="urn:microsoft.com/office/officeart/2005/8/layout/process1"/>
    <dgm:cxn modelId="{12FA3964-D4DE-44A5-85CE-DED43D47F7EC}" type="presParOf" srcId="{8AA098F8-21F4-41F4-8BBE-66404B590136}" destId="{2FD146EE-3569-42C0-B035-C7CFFF635594}" srcOrd="2" destOrd="0" presId="urn:microsoft.com/office/officeart/2005/8/layout/process1"/>
    <dgm:cxn modelId="{1395C5E4-16C1-442A-94B8-FD4D0894BB8F}" type="presParOf" srcId="{8AA098F8-21F4-41F4-8BBE-66404B590136}" destId="{85A88EF7-F3F5-414E-9CE1-F7A7B8CEC0EF}" srcOrd="3" destOrd="0" presId="urn:microsoft.com/office/officeart/2005/8/layout/process1"/>
    <dgm:cxn modelId="{91CBD8BE-27C9-4E1E-B961-D4BD7ECA4A91}" type="presParOf" srcId="{85A88EF7-F3F5-414E-9CE1-F7A7B8CEC0EF}" destId="{CC5B38EA-9AE1-40F4-A908-5549DFAFC80D}" srcOrd="0" destOrd="0" presId="urn:microsoft.com/office/officeart/2005/8/layout/process1"/>
    <dgm:cxn modelId="{FF0E48BB-3B9A-44AF-B9F1-DAA66C58B281}" type="presParOf" srcId="{8AA098F8-21F4-41F4-8BBE-66404B590136}" destId="{354C5ED6-99BD-4DE4-8982-403A94367FE3}"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BAD85-6880-4B4E-BD8A-D28006CC59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CFCFCD7E-B404-4216-8F83-1CEFFAA5C1A4}">
      <dgm:prSet phldrT="[Текст]" custT="1"/>
      <dgm:spPr/>
      <dgm:t>
        <a:bodyPr/>
        <a:lstStyle/>
        <a:p>
          <a:r>
            <a:rPr lang="ru-RU" sz="2800" dirty="0" smtClean="0"/>
            <a:t>Сбор данных</a:t>
          </a:r>
          <a:endParaRPr lang="ru-RU" sz="2800" dirty="0"/>
        </a:p>
      </dgm:t>
    </dgm:pt>
    <dgm:pt modelId="{C918C6F8-9A7B-4F87-B9E1-5097438EA449}" type="parTrans" cxnId="{7C7E86C8-8144-409D-860F-4AAFC4A8C1F5}">
      <dgm:prSet/>
      <dgm:spPr/>
      <dgm:t>
        <a:bodyPr/>
        <a:lstStyle/>
        <a:p>
          <a:endParaRPr lang="ru-RU"/>
        </a:p>
      </dgm:t>
    </dgm:pt>
    <dgm:pt modelId="{186EA3E8-0026-4127-957D-CB5EA244DC63}" type="sibTrans" cxnId="{7C7E86C8-8144-409D-860F-4AAFC4A8C1F5}">
      <dgm:prSet/>
      <dgm:spPr/>
      <dgm:t>
        <a:bodyPr/>
        <a:lstStyle/>
        <a:p>
          <a:endParaRPr lang="ru-RU"/>
        </a:p>
      </dgm:t>
    </dgm:pt>
    <dgm:pt modelId="{29BF9A2E-7C1F-4F0F-81B9-12A6FDA22CFF}">
      <dgm:prSet phldrT="[Текст]"/>
      <dgm:spPr/>
      <dgm:t>
        <a:bodyPr/>
        <a:lstStyle/>
        <a:p>
          <a:r>
            <a:rPr lang="ru-RU" dirty="0" smtClean="0"/>
            <a:t> процесс формирования структурированного набора данных в цифровом виде. </a:t>
          </a:r>
          <a:endParaRPr lang="ru-RU" dirty="0"/>
        </a:p>
      </dgm:t>
    </dgm:pt>
    <dgm:pt modelId="{43B0B782-5B4C-4B71-991F-FC76125670D3}" type="parTrans" cxnId="{2229809D-0249-408D-A3B0-5FF8E92F2F30}">
      <dgm:prSet/>
      <dgm:spPr/>
      <dgm:t>
        <a:bodyPr/>
        <a:lstStyle/>
        <a:p>
          <a:endParaRPr lang="ru-RU"/>
        </a:p>
      </dgm:t>
    </dgm:pt>
    <dgm:pt modelId="{897550CE-AC25-41C2-AC3D-9B1E4D2E97BB}" type="sibTrans" cxnId="{2229809D-0249-408D-A3B0-5FF8E92F2F30}">
      <dgm:prSet/>
      <dgm:spPr/>
      <dgm:t>
        <a:bodyPr/>
        <a:lstStyle/>
        <a:p>
          <a:endParaRPr lang="ru-RU"/>
        </a:p>
      </dgm:t>
    </dgm:pt>
    <dgm:pt modelId="{98F9040A-2DC4-4CB3-A808-45ED61C0F9C5}">
      <dgm:prSet phldrT="[Текст]" custT="1"/>
      <dgm:spPr/>
      <dgm:t>
        <a:bodyPr/>
        <a:lstStyle/>
        <a:p>
          <a:r>
            <a:rPr lang="ru-RU" sz="2800" dirty="0" smtClean="0"/>
            <a:t>Подготовка данных</a:t>
          </a:r>
          <a:endParaRPr lang="ru-RU" sz="2800" dirty="0"/>
        </a:p>
      </dgm:t>
    </dgm:pt>
    <dgm:pt modelId="{5CB832EF-595E-42C0-ABED-2D555B27FBCF}" type="parTrans" cxnId="{9B03012A-F802-4650-80F5-AD5C529CEF6C}">
      <dgm:prSet/>
      <dgm:spPr/>
      <dgm:t>
        <a:bodyPr/>
        <a:lstStyle/>
        <a:p>
          <a:endParaRPr lang="ru-RU"/>
        </a:p>
      </dgm:t>
    </dgm:pt>
    <dgm:pt modelId="{83F3B066-62D6-4A05-8E1C-DBEFC86EEC84}" type="sibTrans" cxnId="{9B03012A-F802-4650-80F5-AD5C529CEF6C}">
      <dgm:prSet/>
      <dgm:spPr/>
      <dgm:t>
        <a:bodyPr/>
        <a:lstStyle/>
        <a:p>
          <a:endParaRPr lang="ru-RU"/>
        </a:p>
      </dgm:t>
    </dgm:pt>
    <dgm:pt modelId="{84EB7317-B07A-4419-887A-CB7BCDD1A037}">
      <dgm:prSet phldrT="[Текст]"/>
      <dgm:spPr/>
      <dgm:t>
        <a:bodyPr/>
        <a:lstStyle/>
        <a:p>
          <a:r>
            <a:rPr lang="ru-RU" dirty="0" smtClean="0"/>
            <a:t>Данные должны быть представлены в определенном, как правило, в табличном виде.</a:t>
          </a:r>
          <a:endParaRPr lang="ru-RU" dirty="0"/>
        </a:p>
      </dgm:t>
    </dgm:pt>
    <dgm:pt modelId="{BADEC27F-793B-43FB-ABD0-CFD53EB8439B}" type="parTrans" cxnId="{C8997EC5-BCC0-42A8-967C-E0BF5915D2FD}">
      <dgm:prSet/>
      <dgm:spPr/>
      <dgm:t>
        <a:bodyPr/>
        <a:lstStyle/>
        <a:p>
          <a:endParaRPr lang="ru-RU"/>
        </a:p>
      </dgm:t>
    </dgm:pt>
    <dgm:pt modelId="{6ADC53CE-6456-435E-B3ED-88D69DCE4220}" type="sibTrans" cxnId="{C8997EC5-BCC0-42A8-967C-E0BF5915D2FD}">
      <dgm:prSet/>
      <dgm:spPr/>
      <dgm:t>
        <a:bodyPr/>
        <a:lstStyle/>
        <a:p>
          <a:endParaRPr lang="ru-RU"/>
        </a:p>
      </dgm:t>
    </dgm:pt>
    <dgm:pt modelId="{014AD843-C0F7-413C-8270-5C678EF52E3B}" type="pres">
      <dgm:prSet presAssocID="{386BAD85-6880-4B4E-BD8A-D28006CC5994}" presName="Name0" presStyleCnt="0">
        <dgm:presLayoutVars>
          <dgm:dir/>
          <dgm:animLvl val="lvl"/>
          <dgm:resizeHandles val="exact"/>
        </dgm:presLayoutVars>
      </dgm:prSet>
      <dgm:spPr/>
      <dgm:t>
        <a:bodyPr/>
        <a:lstStyle/>
        <a:p>
          <a:endParaRPr lang="ru-RU"/>
        </a:p>
      </dgm:t>
    </dgm:pt>
    <dgm:pt modelId="{6197BCCD-07CB-4B38-ACB2-1F6E0AEA1B6E}" type="pres">
      <dgm:prSet presAssocID="{CFCFCD7E-B404-4216-8F83-1CEFFAA5C1A4}" presName="linNode" presStyleCnt="0"/>
      <dgm:spPr/>
    </dgm:pt>
    <dgm:pt modelId="{79D3557B-0801-47B2-BC44-162C89A672E7}" type="pres">
      <dgm:prSet presAssocID="{CFCFCD7E-B404-4216-8F83-1CEFFAA5C1A4}" presName="parentText" presStyleLbl="node1" presStyleIdx="0" presStyleCnt="2">
        <dgm:presLayoutVars>
          <dgm:chMax val="1"/>
          <dgm:bulletEnabled val="1"/>
        </dgm:presLayoutVars>
      </dgm:prSet>
      <dgm:spPr/>
      <dgm:t>
        <a:bodyPr/>
        <a:lstStyle/>
        <a:p>
          <a:endParaRPr lang="ru-RU"/>
        </a:p>
      </dgm:t>
    </dgm:pt>
    <dgm:pt modelId="{AD6D2279-5401-444C-92AC-829F937317DB}" type="pres">
      <dgm:prSet presAssocID="{CFCFCD7E-B404-4216-8F83-1CEFFAA5C1A4}" presName="descendantText" presStyleLbl="alignAccFollowNode1" presStyleIdx="0" presStyleCnt="2">
        <dgm:presLayoutVars>
          <dgm:bulletEnabled val="1"/>
        </dgm:presLayoutVars>
      </dgm:prSet>
      <dgm:spPr/>
      <dgm:t>
        <a:bodyPr/>
        <a:lstStyle/>
        <a:p>
          <a:endParaRPr lang="ru-RU"/>
        </a:p>
      </dgm:t>
    </dgm:pt>
    <dgm:pt modelId="{1FD96FC1-5D7D-4CCD-AE6F-A8AEAEFEA6A4}" type="pres">
      <dgm:prSet presAssocID="{186EA3E8-0026-4127-957D-CB5EA244DC63}" presName="sp" presStyleCnt="0"/>
      <dgm:spPr/>
    </dgm:pt>
    <dgm:pt modelId="{A47E7154-7913-4342-B612-EB3465FC1926}" type="pres">
      <dgm:prSet presAssocID="{98F9040A-2DC4-4CB3-A808-45ED61C0F9C5}" presName="linNode" presStyleCnt="0"/>
      <dgm:spPr/>
    </dgm:pt>
    <dgm:pt modelId="{F3414D96-8B1B-4369-B604-2B2D686C2A58}" type="pres">
      <dgm:prSet presAssocID="{98F9040A-2DC4-4CB3-A808-45ED61C0F9C5}" presName="parentText" presStyleLbl="node1" presStyleIdx="1" presStyleCnt="2">
        <dgm:presLayoutVars>
          <dgm:chMax val="1"/>
          <dgm:bulletEnabled val="1"/>
        </dgm:presLayoutVars>
      </dgm:prSet>
      <dgm:spPr/>
      <dgm:t>
        <a:bodyPr/>
        <a:lstStyle/>
        <a:p>
          <a:endParaRPr lang="ru-RU"/>
        </a:p>
      </dgm:t>
    </dgm:pt>
    <dgm:pt modelId="{5FA55974-7083-4753-870C-12F4B3560AC5}" type="pres">
      <dgm:prSet presAssocID="{98F9040A-2DC4-4CB3-A808-45ED61C0F9C5}" presName="descendantText" presStyleLbl="alignAccFollowNode1" presStyleIdx="1" presStyleCnt="2">
        <dgm:presLayoutVars>
          <dgm:bulletEnabled val="1"/>
        </dgm:presLayoutVars>
      </dgm:prSet>
      <dgm:spPr/>
      <dgm:t>
        <a:bodyPr/>
        <a:lstStyle/>
        <a:p>
          <a:endParaRPr lang="ru-RU"/>
        </a:p>
      </dgm:t>
    </dgm:pt>
  </dgm:ptLst>
  <dgm:cxnLst>
    <dgm:cxn modelId="{4BAA7F14-6399-404A-941E-8F5863173511}" type="presOf" srcId="{29BF9A2E-7C1F-4F0F-81B9-12A6FDA22CFF}" destId="{AD6D2279-5401-444C-92AC-829F937317DB}" srcOrd="0" destOrd="0" presId="urn:microsoft.com/office/officeart/2005/8/layout/vList5"/>
    <dgm:cxn modelId="{7C7E86C8-8144-409D-860F-4AAFC4A8C1F5}" srcId="{386BAD85-6880-4B4E-BD8A-D28006CC5994}" destId="{CFCFCD7E-B404-4216-8F83-1CEFFAA5C1A4}" srcOrd="0" destOrd="0" parTransId="{C918C6F8-9A7B-4F87-B9E1-5097438EA449}" sibTransId="{186EA3E8-0026-4127-957D-CB5EA244DC63}"/>
    <dgm:cxn modelId="{9B03012A-F802-4650-80F5-AD5C529CEF6C}" srcId="{386BAD85-6880-4B4E-BD8A-D28006CC5994}" destId="{98F9040A-2DC4-4CB3-A808-45ED61C0F9C5}" srcOrd="1" destOrd="0" parTransId="{5CB832EF-595E-42C0-ABED-2D555B27FBCF}" sibTransId="{83F3B066-62D6-4A05-8E1C-DBEFC86EEC84}"/>
    <dgm:cxn modelId="{9F689216-6C3E-4000-A7EA-00CF0A9065BB}" type="presOf" srcId="{84EB7317-B07A-4419-887A-CB7BCDD1A037}" destId="{5FA55974-7083-4753-870C-12F4B3560AC5}" srcOrd="0" destOrd="0" presId="urn:microsoft.com/office/officeart/2005/8/layout/vList5"/>
    <dgm:cxn modelId="{2229809D-0249-408D-A3B0-5FF8E92F2F30}" srcId="{CFCFCD7E-B404-4216-8F83-1CEFFAA5C1A4}" destId="{29BF9A2E-7C1F-4F0F-81B9-12A6FDA22CFF}" srcOrd="0" destOrd="0" parTransId="{43B0B782-5B4C-4B71-991F-FC76125670D3}" sibTransId="{897550CE-AC25-41C2-AC3D-9B1E4D2E97BB}"/>
    <dgm:cxn modelId="{87197B06-C3FE-445A-B9D3-A7B68AF561BA}" type="presOf" srcId="{CFCFCD7E-B404-4216-8F83-1CEFFAA5C1A4}" destId="{79D3557B-0801-47B2-BC44-162C89A672E7}" srcOrd="0" destOrd="0" presId="urn:microsoft.com/office/officeart/2005/8/layout/vList5"/>
    <dgm:cxn modelId="{C8997EC5-BCC0-42A8-967C-E0BF5915D2FD}" srcId="{98F9040A-2DC4-4CB3-A808-45ED61C0F9C5}" destId="{84EB7317-B07A-4419-887A-CB7BCDD1A037}" srcOrd="0" destOrd="0" parTransId="{BADEC27F-793B-43FB-ABD0-CFD53EB8439B}" sibTransId="{6ADC53CE-6456-435E-B3ED-88D69DCE4220}"/>
    <dgm:cxn modelId="{7D245446-EEC2-458B-BCA9-B78D4C176C0A}" type="presOf" srcId="{386BAD85-6880-4B4E-BD8A-D28006CC5994}" destId="{014AD843-C0F7-413C-8270-5C678EF52E3B}" srcOrd="0" destOrd="0" presId="urn:microsoft.com/office/officeart/2005/8/layout/vList5"/>
    <dgm:cxn modelId="{CD7E3055-E988-44A0-B18B-D1D96915A96B}" type="presOf" srcId="{98F9040A-2DC4-4CB3-A808-45ED61C0F9C5}" destId="{F3414D96-8B1B-4369-B604-2B2D686C2A58}" srcOrd="0" destOrd="0" presId="urn:microsoft.com/office/officeart/2005/8/layout/vList5"/>
    <dgm:cxn modelId="{99D1D22F-08FC-4B63-8B7C-670E58063F9D}" type="presParOf" srcId="{014AD843-C0F7-413C-8270-5C678EF52E3B}" destId="{6197BCCD-07CB-4B38-ACB2-1F6E0AEA1B6E}" srcOrd="0" destOrd="0" presId="urn:microsoft.com/office/officeart/2005/8/layout/vList5"/>
    <dgm:cxn modelId="{C9F133A5-079B-477A-BE5B-C30B7E8A1F39}" type="presParOf" srcId="{6197BCCD-07CB-4B38-ACB2-1F6E0AEA1B6E}" destId="{79D3557B-0801-47B2-BC44-162C89A672E7}" srcOrd="0" destOrd="0" presId="urn:microsoft.com/office/officeart/2005/8/layout/vList5"/>
    <dgm:cxn modelId="{DDAAB785-0F94-4533-833F-2A9B1C806752}" type="presParOf" srcId="{6197BCCD-07CB-4B38-ACB2-1F6E0AEA1B6E}" destId="{AD6D2279-5401-444C-92AC-829F937317DB}" srcOrd="1" destOrd="0" presId="urn:microsoft.com/office/officeart/2005/8/layout/vList5"/>
    <dgm:cxn modelId="{E56871DC-26B7-40D5-82E0-6106FE22152B}" type="presParOf" srcId="{014AD843-C0F7-413C-8270-5C678EF52E3B}" destId="{1FD96FC1-5D7D-4CCD-AE6F-A8AEAEFEA6A4}" srcOrd="1" destOrd="0" presId="urn:microsoft.com/office/officeart/2005/8/layout/vList5"/>
    <dgm:cxn modelId="{D61671D6-EC51-44B3-9CB7-B0E8F803954B}" type="presParOf" srcId="{014AD843-C0F7-413C-8270-5C678EF52E3B}" destId="{A47E7154-7913-4342-B612-EB3465FC1926}" srcOrd="2" destOrd="0" presId="urn:microsoft.com/office/officeart/2005/8/layout/vList5"/>
    <dgm:cxn modelId="{3B80BA72-9A1B-4B0D-8951-085D4CDF5FB2}" type="presParOf" srcId="{A47E7154-7913-4342-B612-EB3465FC1926}" destId="{F3414D96-8B1B-4369-B604-2B2D686C2A58}" srcOrd="0" destOrd="0" presId="urn:microsoft.com/office/officeart/2005/8/layout/vList5"/>
    <dgm:cxn modelId="{A330F582-D7DE-4D55-8165-91189A3D7120}" type="presParOf" srcId="{A47E7154-7913-4342-B612-EB3465FC1926}" destId="{5FA55974-7083-4753-870C-12F4B3560AC5}"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691B28-F621-45CE-BCE2-B8B7A83F4430}">
      <dsp:nvSpPr>
        <dsp:cNvPr id="0" name=""/>
        <dsp:cNvSpPr/>
      </dsp:nvSpPr>
      <dsp:spPr>
        <a:xfrm>
          <a:off x="5843" y="1860200"/>
          <a:ext cx="1746503" cy="10479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Сбор данных</a:t>
          </a:r>
          <a:endParaRPr lang="ru-RU" sz="1800" kern="1200" dirty="0"/>
        </a:p>
      </dsp:txBody>
      <dsp:txXfrm>
        <a:off x="5843" y="1860200"/>
        <a:ext cx="1746503" cy="1047902"/>
      </dsp:txXfrm>
    </dsp:sp>
    <dsp:sp modelId="{96A2ECB6-F65C-4DD1-9254-896B38899B4D}">
      <dsp:nvSpPr>
        <dsp:cNvPr id="0" name=""/>
        <dsp:cNvSpPr/>
      </dsp:nvSpPr>
      <dsp:spPr>
        <a:xfrm>
          <a:off x="1926997" y="2167585"/>
          <a:ext cx="370258" cy="433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ru-RU" sz="1400" kern="1200"/>
        </a:p>
      </dsp:txBody>
      <dsp:txXfrm>
        <a:off x="1926997" y="2167585"/>
        <a:ext cx="370258" cy="433132"/>
      </dsp:txXfrm>
    </dsp:sp>
    <dsp:sp modelId="{2FD146EE-3569-42C0-B035-C7CFFF635594}">
      <dsp:nvSpPr>
        <dsp:cNvPr id="0" name=""/>
        <dsp:cNvSpPr/>
      </dsp:nvSpPr>
      <dsp:spPr>
        <a:xfrm>
          <a:off x="2450948" y="1860200"/>
          <a:ext cx="1746503" cy="10479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Подготовка данных </a:t>
          </a:r>
          <a:endParaRPr lang="ru-RU" sz="1800" kern="1200" dirty="0"/>
        </a:p>
      </dsp:txBody>
      <dsp:txXfrm>
        <a:off x="2450948" y="1860200"/>
        <a:ext cx="1746503" cy="1047902"/>
      </dsp:txXfrm>
    </dsp:sp>
    <dsp:sp modelId="{85A88EF7-F3F5-414E-9CE1-F7A7B8CEC0EF}">
      <dsp:nvSpPr>
        <dsp:cNvPr id="0" name=""/>
        <dsp:cNvSpPr/>
      </dsp:nvSpPr>
      <dsp:spPr>
        <a:xfrm>
          <a:off x="4372102" y="2167585"/>
          <a:ext cx="370258" cy="433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ru-RU" sz="1400" kern="1200"/>
        </a:p>
      </dsp:txBody>
      <dsp:txXfrm>
        <a:off x="4372102" y="2167585"/>
        <a:ext cx="370258" cy="433132"/>
      </dsp:txXfrm>
    </dsp:sp>
    <dsp:sp modelId="{354C5ED6-99BD-4DE4-8982-403A94367FE3}">
      <dsp:nvSpPr>
        <dsp:cNvPr id="0" name=""/>
        <dsp:cNvSpPr/>
      </dsp:nvSpPr>
      <dsp:spPr>
        <a:xfrm>
          <a:off x="4896053" y="1860200"/>
          <a:ext cx="1746503" cy="10479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Статистическая обработка данных</a:t>
          </a:r>
          <a:endParaRPr lang="ru-RU" sz="1800" kern="1200" dirty="0"/>
        </a:p>
      </dsp:txBody>
      <dsp:txXfrm>
        <a:off x="4896053" y="1860200"/>
        <a:ext cx="1746503" cy="10479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6D2279-5401-444C-92AC-829F937317DB}">
      <dsp:nvSpPr>
        <dsp:cNvPr id="0" name=""/>
        <dsp:cNvSpPr/>
      </dsp:nvSpPr>
      <dsp:spPr>
        <a:xfrm rot="5400000">
          <a:off x="4459938" y="-1447650"/>
          <a:ext cx="1670725" cy="498381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ru-RU" sz="2500" kern="1200" dirty="0" smtClean="0"/>
            <a:t> процесс формирования структурированного набора данных в цифровом виде. </a:t>
          </a:r>
          <a:endParaRPr lang="ru-RU" sz="2500" kern="1200" dirty="0"/>
        </a:p>
      </dsp:txBody>
      <dsp:txXfrm rot="5400000">
        <a:off x="4459938" y="-1447650"/>
        <a:ext cx="1670725" cy="4983813"/>
      </dsp:txXfrm>
    </dsp:sp>
    <dsp:sp modelId="{79D3557B-0801-47B2-BC44-162C89A672E7}">
      <dsp:nvSpPr>
        <dsp:cNvPr id="0" name=""/>
        <dsp:cNvSpPr/>
      </dsp:nvSpPr>
      <dsp:spPr>
        <a:xfrm>
          <a:off x="0" y="52"/>
          <a:ext cx="2803394" cy="20884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ru-RU" sz="2800" kern="1200" dirty="0" smtClean="0"/>
            <a:t>Сбор данных</a:t>
          </a:r>
          <a:endParaRPr lang="ru-RU" sz="2800" kern="1200" dirty="0"/>
        </a:p>
      </dsp:txBody>
      <dsp:txXfrm>
        <a:off x="0" y="52"/>
        <a:ext cx="2803394" cy="2088407"/>
      </dsp:txXfrm>
    </dsp:sp>
    <dsp:sp modelId="{5FA55974-7083-4753-870C-12F4B3560AC5}">
      <dsp:nvSpPr>
        <dsp:cNvPr id="0" name=""/>
        <dsp:cNvSpPr/>
      </dsp:nvSpPr>
      <dsp:spPr>
        <a:xfrm rot="5400000">
          <a:off x="4459938" y="745176"/>
          <a:ext cx="1670725" cy="498381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ru-RU" sz="2500" kern="1200" dirty="0" smtClean="0"/>
            <a:t>Данные должны быть представлены в определенном, как правило, в табличном виде.</a:t>
          </a:r>
          <a:endParaRPr lang="ru-RU" sz="2500" kern="1200" dirty="0"/>
        </a:p>
      </dsp:txBody>
      <dsp:txXfrm rot="5400000">
        <a:off x="4459938" y="745176"/>
        <a:ext cx="1670725" cy="4983813"/>
      </dsp:txXfrm>
    </dsp:sp>
    <dsp:sp modelId="{F3414D96-8B1B-4369-B604-2B2D686C2A58}">
      <dsp:nvSpPr>
        <dsp:cNvPr id="0" name=""/>
        <dsp:cNvSpPr/>
      </dsp:nvSpPr>
      <dsp:spPr>
        <a:xfrm>
          <a:off x="0" y="2192879"/>
          <a:ext cx="2803394" cy="20884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ru-RU" sz="2800" kern="1200" dirty="0" smtClean="0"/>
            <a:t>Подготовка данных</a:t>
          </a:r>
          <a:endParaRPr lang="ru-RU" sz="2800" kern="1200" dirty="0"/>
        </a:p>
      </dsp:txBody>
      <dsp:txXfrm>
        <a:off x="0" y="2192879"/>
        <a:ext cx="2803394" cy="20884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14315F8-E43F-42A3-8856-7503EDACBA7F}" type="datetimeFigureOut">
              <a:rPr lang="ru-RU" smtClean="0"/>
              <a:pPr/>
              <a:t>12.09.2023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7B07DA-2B98-4DC3-960A-B68B121B9823}"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315F8-E43F-42A3-8856-7503EDACBA7F}" type="datetimeFigureOut">
              <a:rPr lang="ru-RU" smtClean="0"/>
              <a:pPr/>
              <a:t>12.09.2023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B07DA-2B98-4DC3-960A-B68B121B9823}"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836712"/>
            <a:ext cx="7772400" cy="1470025"/>
          </a:xfrm>
        </p:spPr>
        <p:txBody>
          <a:bodyPr/>
          <a:lstStyle/>
          <a:p>
            <a:r>
              <a:rPr lang="ru-RU" dirty="0" smtClean="0"/>
              <a:t>Введение в анализ данных</a:t>
            </a:r>
            <a:endParaRPr lang="ru-RU" dirty="0"/>
          </a:p>
        </p:txBody>
      </p:sp>
      <p:sp>
        <p:nvSpPr>
          <p:cNvPr id="25602" name="AutoShape 2" descr="https://i.siteapi.org/H_E-Y7JYdcvVVGvIKkIqXUerlvk=/fit-in/1400x1000/center/top/s2.siteapi.org/741f60042372420/img/4w2skyc0xpmo0k404o8gks0cgooo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25603" name="Picture 3"/>
          <p:cNvPicPr>
            <a:picLocks noChangeAspect="1" noChangeArrowheads="1"/>
          </p:cNvPicPr>
          <p:nvPr/>
        </p:nvPicPr>
        <p:blipFill>
          <a:blip r:embed="rId2" cstate="print"/>
          <a:srcRect/>
          <a:stretch>
            <a:fillRect/>
          </a:stretch>
        </p:blipFill>
        <p:spPr bwMode="auto">
          <a:xfrm>
            <a:off x="3256018" y="3068960"/>
            <a:ext cx="5168251" cy="3789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600201"/>
            <a:ext cx="8229600" cy="4061048"/>
          </a:xfrm>
        </p:spPr>
        <p:txBody>
          <a:bodyPr>
            <a:normAutofit/>
          </a:bodyPr>
          <a:lstStyle/>
          <a:p>
            <a:pPr algn="just"/>
            <a:r>
              <a:rPr lang="ru-RU" altLang="ru-RU" sz="2400" dirty="0" smtClean="0">
                <a:latin typeface="Times New Roman" pitchFamily="18" charset="0"/>
              </a:rPr>
              <a:t>Бывают ситуации, когда  применять параметрические методы нельзя. Как правило, это обусловлено тем,  что распределение не является нормальным или слишком велико различие дисперсий, либо исследуемый признак не является числовым. Во всех таких случаях следует использовать </a:t>
            </a:r>
            <a:r>
              <a:rPr lang="ru-RU" altLang="ru-RU" sz="2400" b="1" i="1" dirty="0" smtClean="0">
                <a:latin typeface="Times New Roman" pitchFamily="18" charset="0"/>
              </a:rPr>
              <a:t>непараметрические методы</a:t>
            </a:r>
            <a:r>
              <a:rPr lang="ru-RU" altLang="ru-RU" sz="2400" dirty="0" smtClean="0">
                <a:latin typeface="Times New Roman" pitchFamily="18" charset="0"/>
              </a:rPr>
              <a:t>, основанные на  анализе рангов.</a:t>
            </a:r>
            <a:endParaRPr lang="ru-R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268761"/>
            <a:ext cx="8229600" cy="3888431"/>
          </a:xfrm>
        </p:spPr>
        <p:txBody>
          <a:bodyPr>
            <a:normAutofit fontScale="85000" lnSpcReduction="20000"/>
          </a:bodyPr>
          <a:lstStyle/>
          <a:p>
            <a:pPr algn="just"/>
            <a:r>
              <a:rPr lang="ru-RU" sz="2800" dirty="0" smtClean="0">
                <a:latin typeface="Times New Roman" pitchFamily="18" charset="0"/>
                <a:cs typeface="Times New Roman" pitchFamily="18" charset="0"/>
              </a:rPr>
              <a:t>В природе существуют явления, которые могут либо быть, либо нет. В  это случае используют  </a:t>
            </a:r>
            <a:r>
              <a:rPr lang="ru-RU" sz="2800" b="1" i="1" dirty="0" smtClean="0">
                <a:latin typeface="Times New Roman" pitchFamily="18" charset="0"/>
                <a:cs typeface="Times New Roman" pitchFamily="18" charset="0"/>
              </a:rPr>
              <a:t>номинальные методы. </a:t>
            </a:r>
          </a:p>
          <a:p>
            <a:pPr algn="just">
              <a:buNone/>
            </a:pPr>
            <a:r>
              <a:rPr lang="ru-RU" sz="2800" dirty="0" smtClean="0">
                <a:latin typeface="Times New Roman" pitchFamily="18" charset="0"/>
                <a:cs typeface="Times New Roman" pitchFamily="18" charset="0"/>
              </a:rPr>
              <a:t>	Данные, представленные в номинальной шкале могут быть диморфными (т.е. принимают только два значения, например, «да» - «нет») и полиморфными. Качественные признаки не связаны между собой никакими арифметическими соотношениями, и их нельзя упорядочить. Единственный способ описания качественных признаков – подсчитать число объектов, имеющих одно и тоже значение и оценить долю, которая приходится на то или иное значение.</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620688"/>
            <a:ext cx="8229600" cy="1296144"/>
          </a:xfrm>
        </p:spPr>
        <p:txBody>
          <a:bodyPr>
            <a:normAutofit lnSpcReduction="10000"/>
          </a:bodyPr>
          <a:lstStyle/>
          <a:p>
            <a:pPr algn="just">
              <a:buNone/>
            </a:pPr>
            <a:r>
              <a:rPr lang="ru-RU" dirty="0" smtClean="0"/>
              <a:t>	</a:t>
            </a:r>
            <a:r>
              <a:rPr lang="ru-RU" sz="2400" dirty="0" smtClean="0"/>
              <a:t>Первичный статистический анализ данных подразумевает расчет описательных статистик.	</a:t>
            </a:r>
          </a:p>
          <a:p>
            <a:pPr algn="just">
              <a:buNone/>
            </a:pPr>
            <a:r>
              <a:rPr lang="ru-RU" sz="2400" dirty="0" smtClean="0"/>
              <a:t> </a:t>
            </a:r>
            <a:endParaRPr lang="ru-RU" sz="2400" dirty="0"/>
          </a:p>
        </p:txBody>
      </p:sp>
      <p:pic>
        <p:nvPicPr>
          <p:cNvPr id="16386" name="Picture 2"/>
          <p:cNvPicPr>
            <a:picLocks noChangeAspect="1" noChangeArrowheads="1"/>
          </p:cNvPicPr>
          <p:nvPr/>
        </p:nvPicPr>
        <p:blipFill>
          <a:blip r:embed="rId2" cstate="print"/>
          <a:srcRect/>
          <a:stretch>
            <a:fillRect/>
          </a:stretch>
        </p:blipFill>
        <p:spPr bwMode="auto">
          <a:xfrm>
            <a:off x="1403648" y="1628800"/>
            <a:ext cx="6030430" cy="451693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052737"/>
            <a:ext cx="8229600" cy="4032448"/>
          </a:xfrm>
        </p:spPr>
        <p:txBody>
          <a:bodyPr>
            <a:normAutofit/>
          </a:bodyPr>
          <a:lstStyle/>
          <a:p>
            <a:pPr algn="just">
              <a:buNone/>
            </a:pPr>
            <a:r>
              <a:rPr lang="ru-RU" sz="2400" i="1" dirty="0" smtClean="0">
                <a:solidFill>
                  <a:schemeClr val="tx2">
                    <a:lumMod val="50000"/>
                  </a:schemeClr>
                </a:solidFill>
              </a:rPr>
              <a:t>Среднее </a:t>
            </a:r>
            <a:r>
              <a:rPr lang="ru-RU" sz="2400" i="1" dirty="0">
                <a:solidFill>
                  <a:schemeClr val="tx2">
                    <a:lumMod val="50000"/>
                  </a:schemeClr>
                </a:solidFill>
              </a:rPr>
              <a:t>арифметическое </a:t>
            </a:r>
            <a:r>
              <a:rPr lang="ru-RU" sz="2400" dirty="0"/>
              <a:t>(</a:t>
            </a:r>
            <a:r>
              <a:rPr lang="ru-RU" sz="2400" dirty="0" err="1"/>
              <a:t>mean</a:t>
            </a:r>
            <a:r>
              <a:rPr lang="ru-RU" sz="2400" dirty="0"/>
              <a:t>) — это сумма всех значений, поделенная на их </a:t>
            </a:r>
            <a:r>
              <a:rPr lang="ru-RU" sz="2400" dirty="0" smtClean="0"/>
              <a:t>количество.</a:t>
            </a:r>
          </a:p>
          <a:p>
            <a:pPr algn="just">
              <a:buNone/>
            </a:pPr>
            <a:r>
              <a:rPr lang="ru-RU" sz="2400" dirty="0" smtClean="0"/>
              <a:t>	Свойство</a:t>
            </a:r>
            <a:r>
              <a:rPr lang="ru-RU" sz="2400" dirty="0"/>
              <a:t>, определяющее среднюю арифметическую, формулируется следующим образом: сумма наблюдений должна остаться неизменной, если каждое из них заменить средней </a:t>
            </a:r>
            <a:r>
              <a:rPr lang="ru-RU" sz="2400" dirty="0" smtClean="0"/>
              <a:t>арифметической.</a:t>
            </a:r>
          </a:p>
          <a:p>
            <a:pPr algn="just">
              <a:buNone/>
            </a:pPr>
            <a:r>
              <a:rPr lang="ru-RU" sz="2400" dirty="0"/>
              <a:t>Среднее арифметическое используется для представления количественных переменных с нормальным </a:t>
            </a:r>
            <a:r>
              <a:rPr lang="ru-RU" sz="2400" dirty="0" smtClean="0"/>
              <a:t>видом распределения.</a:t>
            </a:r>
            <a:endParaRPr lang="ru-RU"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908720"/>
            <a:ext cx="8229600" cy="4525963"/>
          </a:xfrm>
        </p:spPr>
        <p:txBody>
          <a:bodyPr/>
          <a:lstStyle/>
          <a:p>
            <a:pPr>
              <a:buNone/>
            </a:pPr>
            <a:r>
              <a:rPr lang="ru-RU" sz="2400" dirty="0" smtClean="0"/>
              <a:t>Форма представления результатов средних значений:</a:t>
            </a:r>
          </a:p>
          <a:p>
            <a:pPr>
              <a:buNone/>
            </a:pPr>
            <a:r>
              <a:rPr lang="ru-RU" sz="2400" dirty="0" smtClean="0"/>
              <a:t>	1.               ,</a:t>
            </a:r>
          </a:p>
          <a:p>
            <a:pPr>
              <a:buNone/>
            </a:pPr>
            <a:r>
              <a:rPr lang="ru-RU" sz="2400" dirty="0"/>
              <a:t>	</a:t>
            </a:r>
            <a:r>
              <a:rPr lang="ru-RU" sz="2200" dirty="0" smtClean="0"/>
              <a:t>где </a:t>
            </a:r>
            <a:r>
              <a:rPr lang="en-US" sz="2200" dirty="0" smtClean="0"/>
              <a:t>s – </a:t>
            </a:r>
            <a:r>
              <a:rPr lang="ru-RU" sz="2200" dirty="0" smtClean="0"/>
              <a:t>стандартное отклонение.</a:t>
            </a:r>
          </a:p>
          <a:p>
            <a:pPr>
              <a:buNone/>
            </a:pPr>
            <a:r>
              <a:rPr lang="ru-RU" sz="2200" dirty="0" smtClean="0"/>
              <a:t>	В этот диапазон при нормальном распределении укладывается порядка 70% всех значений признака.</a:t>
            </a:r>
          </a:p>
          <a:p>
            <a:pPr>
              <a:buNone/>
            </a:pPr>
            <a:r>
              <a:rPr lang="ru-RU" sz="2400" dirty="0" smtClean="0"/>
              <a:t>	2.                                              ,</a:t>
            </a:r>
          </a:p>
          <a:p>
            <a:pPr>
              <a:buNone/>
            </a:pPr>
            <a:endParaRPr lang="ru-RU" sz="2400" dirty="0"/>
          </a:p>
          <a:p>
            <a:pPr>
              <a:buNone/>
            </a:pPr>
            <a:r>
              <a:rPr lang="ru-RU" sz="2200" dirty="0" smtClean="0"/>
              <a:t>	где </a:t>
            </a:r>
            <a:r>
              <a:rPr lang="en-US" sz="2200" dirty="0" smtClean="0"/>
              <a:t>t</a:t>
            </a:r>
            <a:r>
              <a:rPr lang="ru-RU" sz="2200" dirty="0" smtClean="0"/>
              <a:t> – значение </a:t>
            </a:r>
            <a:r>
              <a:rPr lang="en-US" sz="2200" dirty="0" smtClean="0"/>
              <a:t>t</a:t>
            </a:r>
            <a:r>
              <a:rPr lang="ru-RU" sz="2200" dirty="0" smtClean="0"/>
              <a:t>-статистики , соответствующее выбранному уровню значимости; </a:t>
            </a:r>
            <a:r>
              <a:rPr lang="en-US" sz="2200" dirty="0" smtClean="0"/>
              <a:t>m</a:t>
            </a:r>
            <a:r>
              <a:rPr lang="ru-RU" sz="2200" dirty="0" smtClean="0"/>
              <a:t> – стандартная ошибка среднего значения.</a:t>
            </a:r>
          </a:p>
        </p:txBody>
      </p:sp>
      <p:pic>
        <p:nvPicPr>
          <p:cNvPr id="28678" name="Picture 6"/>
          <p:cNvPicPr>
            <a:picLocks noChangeAspect="1" noChangeArrowheads="1"/>
          </p:cNvPicPr>
          <p:nvPr/>
        </p:nvPicPr>
        <p:blipFill>
          <a:blip r:embed="rId2" cstate="print"/>
          <a:srcRect/>
          <a:stretch>
            <a:fillRect/>
          </a:stretch>
        </p:blipFill>
        <p:spPr bwMode="auto">
          <a:xfrm>
            <a:off x="1259632" y="1340768"/>
            <a:ext cx="980109" cy="360040"/>
          </a:xfrm>
          <a:prstGeom prst="rect">
            <a:avLst/>
          </a:prstGeom>
          <a:noFill/>
          <a:ln w="9525">
            <a:noFill/>
            <a:miter lim="800000"/>
            <a:headEnd/>
            <a:tailEnd/>
          </a:ln>
        </p:spPr>
      </p:pic>
      <p:pic>
        <p:nvPicPr>
          <p:cNvPr id="28679" name="Picture 7"/>
          <p:cNvPicPr>
            <a:picLocks noChangeAspect="1" noChangeArrowheads="1"/>
          </p:cNvPicPr>
          <p:nvPr/>
        </p:nvPicPr>
        <p:blipFill>
          <a:blip r:embed="rId3" cstate="print"/>
          <a:srcRect/>
          <a:stretch>
            <a:fillRect/>
          </a:stretch>
        </p:blipFill>
        <p:spPr bwMode="auto">
          <a:xfrm>
            <a:off x="1403648" y="3212976"/>
            <a:ext cx="2944098" cy="64807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268760"/>
            <a:ext cx="8229600" cy="4525963"/>
          </a:xfrm>
        </p:spPr>
        <p:txBody>
          <a:bodyPr>
            <a:normAutofit/>
          </a:bodyPr>
          <a:lstStyle/>
          <a:p>
            <a:pPr algn="just">
              <a:buNone/>
            </a:pPr>
            <a:r>
              <a:rPr lang="ru-RU" sz="2600" i="1" dirty="0">
                <a:solidFill>
                  <a:schemeClr val="tx2">
                    <a:lumMod val="50000"/>
                  </a:schemeClr>
                </a:solidFill>
              </a:rPr>
              <a:t>Медианой </a:t>
            </a:r>
            <a:r>
              <a:rPr lang="ru-RU" sz="2600" dirty="0"/>
              <a:t> называется значение признака, приходящееся на середину ранжированного </a:t>
            </a:r>
            <a:r>
              <a:rPr lang="ru-RU" sz="2600" dirty="0" smtClean="0"/>
              <a:t>(упорядоченного</a:t>
            </a:r>
            <a:r>
              <a:rPr lang="ru-RU" sz="2600" dirty="0"/>
              <a:t>) ряда наблюдений</a:t>
            </a:r>
            <a:r>
              <a:rPr lang="ru-RU" sz="2600" dirty="0" smtClean="0"/>
              <a:t>.</a:t>
            </a:r>
          </a:p>
          <a:p>
            <a:pPr algn="just">
              <a:buNone/>
            </a:pPr>
            <a:r>
              <a:rPr lang="ru-RU" sz="2600" i="1" dirty="0">
                <a:solidFill>
                  <a:schemeClr val="tx2">
                    <a:lumMod val="50000"/>
                  </a:schemeClr>
                </a:solidFill>
              </a:rPr>
              <a:t>М</a:t>
            </a:r>
            <a:r>
              <a:rPr lang="ru-RU" sz="2600" i="1" dirty="0" smtClean="0">
                <a:solidFill>
                  <a:schemeClr val="tx2">
                    <a:lumMod val="50000"/>
                  </a:schemeClr>
                </a:solidFill>
              </a:rPr>
              <a:t>едиана</a:t>
            </a:r>
            <a:r>
              <a:rPr lang="ru-RU" sz="2600" dirty="0" smtClean="0"/>
              <a:t> </a:t>
            </a:r>
            <a:r>
              <a:rPr lang="ru-RU" sz="2600" dirty="0"/>
              <a:t>– это значение признака, который делит ранжированный ряд наблюдений на две равные по объему группы. </a:t>
            </a:r>
            <a:endParaRPr lang="ru-RU" sz="2600" dirty="0" smtClean="0"/>
          </a:p>
          <a:p>
            <a:pPr algn="just">
              <a:buNone/>
            </a:pPr>
            <a:r>
              <a:rPr lang="ru-RU" sz="2600" dirty="0"/>
              <a:t>	</a:t>
            </a:r>
            <a:r>
              <a:rPr lang="ru-RU" sz="2600" dirty="0" smtClean="0"/>
              <a:t>Главное </a:t>
            </a:r>
            <a:r>
              <a:rPr lang="ru-RU" sz="2600" dirty="0"/>
              <a:t>свойство медианы состоит в том, что сумма абсолютных величин отклонения вариантов от медианы меньше, чем от любой другой величины (в том числе и от средней арифметической</a:t>
            </a:r>
            <a:r>
              <a:rPr lang="ru-RU" sz="2600" dirty="0" smtClean="0"/>
              <a:t>).</a:t>
            </a:r>
          </a:p>
          <a:p>
            <a:pPr>
              <a:buNone/>
            </a:pP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pPr>
              <a:buNone/>
            </a:pPr>
            <a:r>
              <a:rPr lang="ru-RU" sz="2400" i="1" dirty="0" smtClean="0"/>
              <a:t>Доверительный интервал для медианы</a:t>
            </a:r>
            <a:r>
              <a:rPr lang="en-US" sz="2400" i="1" dirty="0" smtClean="0"/>
              <a:t> </a:t>
            </a:r>
            <a:r>
              <a:rPr lang="en-US" sz="2400" dirty="0" smtClean="0"/>
              <a:t>- [Q</a:t>
            </a:r>
            <a:r>
              <a:rPr lang="en-US" sz="2000" dirty="0" smtClean="0"/>
              <a:t>1</a:t>
            </a:r>
            <a:r>
              <a:rPr lang="en-US" sz="2400" dirty="0" smtClean="0"/>
              <a:t>, Q</a:t>
            </a:r>
            <a:r>
              <a:rPr lang="en-US" sz="2000" dirty="0" smtClean="0"/>
              <a:t>3</a:t>
            </a:r>
            <a:r>
              <a:rPr lang="en-US" sz="2400" dirty="0" smtClean="0"/>
              <a:t>],</a:t>
            </a:r>
            <a:endParaRPr lang="ru-RU" sz="2400" dirty="0" smtClean="0"/>
          </a:p>
          <a:p>
            <a:pPr>
              <a:buNone/>
            </a:pPr>
            <a:r>
              <a:rPr lang="en-US" sz="2400" dirty="0" smtClean="0"/>
              <a:t> </a:t>
            </a:r>
            <a:endParaRPr lang="ru-RU" sz="2400" dirty="0" smtClean="0"/>
          </a:p>
          <a:p>
            <a:pPr>
              <a:buNone/>
            </a:pPr>
            <a:r>
              <a:rPr lang="ru-RU" sz="2400" dirty="0" smtClean="0"/>
              <a:t>	где </a:t>
            </a:r>
            <a:r>
              <a:rPr lang="en-US" sz="2400" dirty="0" smtClean="0"/>
              <a:t>Q</a:t>
            </a:r>
            <a:r>
              <a:rPr lang="en-US" sz="2000" dirty="0" smtClean="0"/>
              <a:t>1</a:t>
            </a:r>
            <a:r>
              <a:rPr lang="ru-RU" sz="2400" dirty="0" smtClean="0"/>
              <a:t> - первый квартиль  или нижний квартиль(отделяет первые 25% значений в вариационном ряду)</a:t>
            </a:r>
            <a:r>
              <a:rPr lang="en-US" sz="2400" dirty="0" smtClean="0"/>
              <a:t>, Q</a:t>
            </a:r>
            <a:r>
              <a:rPr lang="en-US" sz="2000" dirty="0" smtClean="0"/>
              <a:t>3</a:t>
            </a:r>
            <a:r>
              <a:rPr lang="ru-RU" sz="2400" dirty="0" smtClean="0"/>
              <a:t> – третий квартиль  или верхний квантиль (первые 75% значений).</a:t>
            </a:r>
          </a:p>
          <a:p>
            <a:pPr>
              <a:buNone/>
            </a:pPr>
            <a:r>
              <a:rPr lang="ru-RU" sz="2400" dirty="0"/>
              <a:t>	</a:t>
            </a:r>
            <a:endParaRPr lang="ru-RU" sz="2400" dirty="0" smtClean="0"/>
          </a:p>
          <a:p>
            <a:pPr>
              <a:buNone/>
            </a:pPr>
            <a:r>
              <a:rPr lang="ru-RU" sz="2400" dirty="0" smtClean="0"/>
              <a:t>	Нижний квартиль – это медиана нижней половины выборки, а верхний квартиль – это медиана верхней половины выборки.</a:t>
            </a:r>
            <a:endParaRPr lang="ru-RU"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idx="1"/>
          </p:nvPr>
        </p:nvSpPr>
        <p:spPr>
          <a:xfrm>
            <a:off x="457200" y="1600201"/>
            <a:ext cx="8229600" cy="3989040"/>
          </a:xfrm>
        </p:spPr>
        <p:txBody>
          <a:bodyPr>
            <a:normAutofit/>
          </a:bodyPr>
          <a:lstStyle/>
          <a:p>
            <a:pPr algn="just">
              <a:buNone/>
            </a:pPr>
            <a:r>
              <a:rPr lang="ru-RU" sz="2400" i="1" dirty="0" smtClean="0">
                <a:solidFill>
                  <a:schemeClr val="tx2">
                    <a:lumMod val="50000"/>
                  </a:schemeClr>
                </a:solidFill>
              </a:rPr>
              <a:t>Основное различие между средним значением и медианой </a:t>
            </a:r>
            <a:r>
              <a:rPr lang="ru-RU" sz="2400" dirty="0" smtClean="0"/>
              <a:t>состоит в том, что среднее значение является средним значением набора данных чисел, в то время как медиана является центральным значением или средней точкой набора чисел, который показывает более низкое значение до него и более высокое значение после него. </a:t>
            </a:r>
            <a:endParaRPr lang="ru-RU"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500" dirty="0"/>
              <a:t>Показатели вариации</a:t>
            </a:r>
          </a:p>
        </p:txBody>
      </p:sp>
      <p:sp>
        <p:nvSpPr>
          <p:cNvPr id="3" name="Содержимое 2"/>
          <p:cNvSpPr>
            <a:spLocks noGrp="1"/>
          </p:cNvSpPr>
          <p:nvPr>
            <p:ph idx="1"/>
          </p:nvPr>
        </p:nvSpPr>
        <p:spPr/>
        <p:txBody>
          <a:bodyPr>
            <a:normAutofit/>
          </a:bodyPr>
          <a:lstStyle/>
          <a:p>
            <a:pPr algn="just"/>
            <a:r>
              <a:rPr lang="ru-RU" sz="2600" dirty="0"/>
              <a:t>Простейшим показателем вариации является </a:t>
            </a:r>
            <a:r>
              <a:rPr lang="ru-RU" sz="2600" i="1" dirty="0"/>
              <a:t>вариационный размах</a:t>
            </a:r>
            <a:r>
              <a:rPr lang="ru-RU" sz="2600" dirty="0"/>
              <a:t> (</a:t>
            </a:r>
            <a:r>
              <a:rPr lang="en-US" sz="2600" dirty="0"/>
              <a:t>R</a:t>
            </a:r>
            <a:r>
              <a:rPr lang="ru-RU" sz="2600" baseline="-25000" dirty="0"/>
              <a:t>в</a:t>
            </a:r>
            <a:r>
              <a:rPr lang="ru-RU" sz="2600" dirty="0"/>
              <a:t>), равный разности между наибольшим и </a:t>
            </a:r>
            <a:r>
              <a:rPr lang="ru-RU" sz="2600" dirty="0" smtClean="0"/>
              <a:t>наименьшим вариантами.</a:t>
            </a:r>
          </a:p>
          <a:p>
            <a:pPr algn="just"/>
            <a:r>
              <a:rPr lang="ru-RU" sz="2600" i="1" dirty="0"/>
              <a:t>Дисперсией </a:t>
            </a:r>
            <a:r>
              <a:rPr lang="ru-RU" sz="2600" dirty="0"/>
              <a:t>(</a:t>
            </a:r>
            <a:r>
              <a:rPr lang="en-US" sz="2600" dirty="0"/>
              <a:t>s</a:t>
            </a:r>
            <a:r>
              <a:rPr lang="ru-RU" sz="2600" baseline="30000" dirty="0"/>
              <a:t>2</a:t>
            </a:r>
            <a:r>
              <a:rPr lang="ru-RU" sz="2600" dirty="0"/>
              <a:t>) называется средняя арифметическая квадратов отклонений от их средней </a:t>
            </a:r>
            <a:r>
              <a:rPr lang="ru-RU" sz="2600" dirty="0" smtClean="0"/>
              <a:t>арифметической.</a:t>
            </a:r>
          </a:p>
          <a:p>
            <a:pPr algn="just"/>
            <a:r>
              <a:rPr lang="ru-RU" sz="2600" dirty="0"/>
              <a:t>Арифметическое значение корня квадратного из дисперсии называется </a:t>
            </a:r>
            <a:r>
              <a:rPr lang="ru-RU" sz="2600" i="1" dirty="0"/>
              <a:t>средним </a:t>
            </a:r>
            <a:r>
              <a:rPr lang="ru-RU" sz="2600" i="1" dirty="0" err="1"/>
              <a:t>квадратическим</a:t>
            </a:r>
            <a:r>
              <a:rPr lang="ru-RU" sz="2600" i="1" dirty="0"/>
              <a:t> </a:t>
            </a:r>
            <a:r>
              <a:rPr lang="ru-RU" sz="2600" i="1" dirty="0" smtClean="0"/>
              <a:t>отклонением (</a:t>
            </a:r>
            <a:r>
              <a:rPr lang="en-US" sz="2600" i="1" dirty="0" smtClean="0"/>
              <a:t>s</a:t>
            </a:r>
            <a:r>
              <a:rPr lang="ru-RU" sz="2600" i="1" dirty="0" smtClean="0"/>
              <a:t>).</a:t>
            </a:r>
            <a:endParaRPr lang="ru-RU" sz="2600" dirty="0"/>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196752"/>
            <a:ext cx="8229600" cy="3744416"/>
          </a:xfrm>
        </p:spPr>
        <p:txBody>
          <a:bodyPr>
            <a:normAutofit/>
          </a:bodyPr>
          <a:lstStyle/>
          <a:p>
            <a:pPr algn="just">
              <a:buNone/>
            </a:pPr>
            <a:r>
              <a:rPr lang="ru-RU" sz="2800" dirty="0" smtClean="0"/>
              <a:t>Анализ данных </a:t>
            </a:r>
            <a:r>
              <a:rPr lang="ru-RU" sz="2400" dirty="0" smtClean="0"/>
              <a:t>— это исследования, связанные с обсчетом многомерной системы данных, имеющей множество параметров. </a:t>
            </a:r>
          </a:p>
          <a:p>
            <a:pPr algn="just">
              <a:buNone/>
            </a:pPr>
            <a:r>
              <a:rPr lang="ru-RU" sz="2400" dirty="0"/>
              <a:t>	</a:t>
            </a:r>
            <a:r>
              <a:rPr lang="ru-RU" sz="2400" dirty="0" smtClean="0"/>
              <a:t>В процессе анализа данных исследователь производит совокупность действий с целью формирования определенных представлений о характере явления, описываемого этими данными. Для анализа данных используются различные математические методы. </a:t>
            </a:r>
            <a:endParaRPr lang="ru-RU"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2132856"/>
            <a:ext cx="8229600" cy="3517851"/>
          </a:xfrm>
        </p:spPr>
        <p:txBody>
          <a:bodyPr>
            <a:normAutofit/>
          </a:bodyPr>
          <a:lstStyle/>
          <a:p>
            <a:pPr>
              <a:buNone/>
            </a:pPr>
            <a:r>
              <a:rPr lang="ru-RU" sz="2400" dirty="0" smtClean="0"/>
              <a:t>Первичный анализ данных включает три основных этапа :</a:t>
            </a:r>
            <a:endParaRPr lang="ru-RU" sz="2400" dirty="0"/>
          </a:p>
        </p:txBody>
      </p:sp>
      <p:graphicFrame>
        <p:nvGraphicFramePr>
          <p:cNvPr id="4" name="Схема 3"/>
          <p:cNvGraphicFramePr/>
          <p:nvPr/>
        </p:nvGraphicFramePr>
        <p:xfrm>
          <a:off x="971600" y="1397000"/>
          <a:ext cx="6648400"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одержимое 4"/>
          <p:cNvGraphicFramePr>
            <a:graphicFrameLocks noGrp="1"/>
          </p:cNvGraphicFramePr>
          <p:nvPr>
            <p:ph idx="1"/>
          </p:nvPr>
        </p:nvGraphicFramePr>
        <p:xfrm>
          <a:off x="755576" y="1124744"/>
          <a:ext cx="7787208" cy="4281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400" b="1" dirty="0" smtClean="0"/>
              <a:t>Подготовка данных</a:t>
            </a:r>
            <a:endParaRPr lang="ru-RU" sz="2400" b="1" dirty="0"/>
          </a:p>
        </p:txBody>
      </p:sp>
      <p:sp>
        <p:nvSpPr>
          <p:cNvPr id="3" name="Содержимое 2"/>
          <p:cNvSpPr>
            <a:spLocks noGrp="1"/>
          </p:cNvSpPr>
          <p:nvPr>
            <p:ph idx="1"/>
          </p:nvPr>
        </p:nvSpPr>
        <p:spPr/>
        <p:txBody>
          <a:bodyPr/>
          <a:lstStyle/>
          <a:p>
            <a:pPr>
              <a:buNone/>
            </a:pPr>
            <a:r>
              <a:rPr lang="ru-RU" dirty="0" smtClean="0"/>
              <a:t>	</a:t>
            </a:r>
            <a:r>
              <a:rPr lang="ru-RU" sz="2400" dirty="0" smtClean="0"/>
              <a:t>Зачастую наборы данных имеют следующие особенности: </a:t>
            </a:r>
          </a:p>
          <a:p>
            <a:pPr>
              <a:buNone/>
            </a:pPr>
            <a:endParaRPr lang="ru-RU" sz="2400" dirty="0" smtClean="0"/>
          </a:p>
          <a:p>
            <a:pPr indent="14288">
              <a:buFontTx/>
              <a:buChar char="-"/>
            </a:pPr>
            <a:r>
              <a:rPr lang="ru-RU" sz="2400" dirty="0" smtClean="0"/>
              <a:t> отличную от табличной форму представления; </a:t>
            </a:r>
          </a:p>
          <a:p>
            <a:pPr indent="14288">
              <a:buFontTx/>
              <a:buChar char="-"/>
            </a:pPr>
            <a:r>
              <a:rPr lang="ru-RU" sz="2400" dirty="0" smtClean="0"/>
              <a:t> пропуски отдельных данных; </a:t>
            </a:r>
          </a:p>
          <a:p>
            <a:pPr indent="14288">
              <a:buFontTx/>
              <a:buChar char="-"/>
            </a:pPr>
            <a:r>
              <a:rPr lang="ru-RU" sz="2400" dirty="0" smtClean="0"/>
              <a:t> некорректные значения и выбросы;</a:t>
            </a:r>
          </a:p>
          <a:p>
            <a:pPr indent="14288">
              <a:buFontTx/>
              <a:buChar char="-"/>
            </a:pPr>
            <a:r>
              <a:rPr lang="ru-RU" sz="2400" dirty="0" smtClean="0"/>
              <a:t> большие числовые значения;</a:t>
            </a:r>
          </a:p>
          <a:p>
            <a:pPr indent="14288">
              <a:buFontTx/>
              <a:buChar char="-"/>
            </a:pPr>
            <a:r>
              <a:rPr lang="ru-RU" sz="2400" dirty="0" smtClean="0"/>
              <a:t> текстовые данные.</a:t>
            </a:r>
            <a:endParaRPr lang="ru-RU"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04664"/>
            <a:ext cx="8229600" cy="5721499"/>
          </a:xfrm>
        </p:spPr>
        <p:txBody>
          <a:bodyPr>
            <a:normAutofit fontScale="70000" lnSpcReduction="20000"/>
          </a:bodyPr>
          <a:lstStyle/>
          <a:p>
            <a:pPr>
              <a:buNone/>
            </a:pPr>
            <a:r>
              <a:rPr lang="ru-RU" dirty="0" smtClean="0"/>
              <a:t>	</a:t>
            </a:r>
          </a:p>
          <a:p>
            <a:pPr algn="just">
              <a:buNone/>
            </a:pPr>
            <a:r>
              <a:rPr lang="ru-RU" dirty="0" smtClean="0"/>
              <a:t>	Для устранения отмеченных несоответствий могут быть применены следующие операции: </a:t>
            </a:r>
          </a:p>
          <a:p>
            <a:pPr algn="just">
              <a:buNone/>
            </a:pPr>
            <a:endParaRPr lang="ru-RU" dirty="0" smtClean="0"/>
          </a:p>
          <a:p>
            <a:pPr algn="just">
              <a:buFont typeface="Wingdings" pitchFamily="2" charset="2"/>
              <a:buChar char="§"/>
            </a:pPr>
            <a:r>
              <a:rPr lang="ru-RU" b="1" i="1" dirty="0" smtClean="0">
                <a:solidFill>
                  <a:srgbClr val="002060"/>
                </a:solidFill>
              </a:rPr>
              <a:t>структурирование</a:t>
            </a:r>
            <a:r>
              <a:rPr lang="ru-RU" dirty="0" smtClean="0"/>
              <a:t> – приведение данных к табличному (матричному) виду; </a:t>
            </a:r>
          </a:p>
          <a:p>
            <a:pPr algn="just">
              <a:buFont typeface="Wingdings" pitchFamily="2" charset="2"/>
              <a:buChar char="§"/>
            </a:pPr>
            <a:r>
              <a:rPr lang="ru-RU" b="1" i="1" dirty="0" smtClean="0">
                <a:solidFill>
                  <a:srgbClr val="002060"/>
                </a:solidFill>
              </a:rPr>
              <a:t>отбор</a:t>
            </a:r>
            <a:r>
              <a:rPr lang="ru-RU" dirty="0" smtClean="0"/>
              <a:t> – исключение записей с отсутствующими или некорректными значениями ; </a:t>
            </a:r>
          </a:p>
          <a:p>
            <a:pPr algn="just">
              <a:buFont typeface="Wingdings" pitchFamily="2" charset="2"/>
              <a:buChar char="§"/>
            </a:pPr>
            <a:r>
              <a:rPr lang="ru-RU" b="1" i="1" dirty="0" smtClean="0">
                <a:solidFill>
                  <a:srgbClr val="002060"/>
                </a:solidFill>
              </a:rPr>
              <a:t>нормализация</a:t>
            </a:r>
            <a:r>
              <a:rPr lang="ru-RU" dirty="0" smtClean="0"/>
              <a:t> – приведение числовых значений к определенному диапазону, например к диапазону 0...1; </a:t>
            </a:r>
          </a:p>
          <a:p>
            <a:pPr algn="just">
              <a:buFont typeface="Wingdings" pitchFamily="2" charset="2"/>
              <a:buChar char="§"/>
            </a:pPr>
            <a:r>
              <a:rPr lang="ru-RU" b="1" i="1" dirty="0" smtClean="0">
                <a:solidFill>
                  <a:srgbClr val="002060"/>
                </a:solidFill>
              </a:rPr>
              <a:t>кодирование</a:t>
            </a:r>
            <a:r>
              <a:rPr lang="ru-RU" dirty="0" smtClean="0"/>
              <a:t> – это представление категориальных данных в числовой форме. Например, при бинарной классификации один из классов можно представить числом «0», а другой класс – числом «1». При множественной классификации система кодирования несколько усложняется: создается несколько числовых полей по количеству классов в выборке данных, каждый класс кодируется проставлением числа «1» в соответствующем поле.</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861048"/>
            <a:ext cx="8229600" cy="2295128"/>
          </a:xfrm>
        </p:spPr>
        <p:txBody>
          <a:bodyPr>
            <a:normAutofit/>
          </a:bodyPr>
          <a:lstStyle/>
          <a:p>
            <a:pPr algn="l"/>
            <a:r>
              <a:rPr lang="ru-RU" sz="2000" dirty="0" smtClean="0"/>
              <a:t>Провели следующие операции:</a:t>
            </a:r>
            <a:br>
              <a:rPr lang="ru-RU" sz="2000" dirty="0" smtClean="0"/>
            </a:br>
            <a:r>
              <a:rPr lang="ru-RU" sz="2000" dirty="0" smtClean="0"/>
              <a:t> 1) исключить записи №3 и №6 как имеющие отсутствующие или некорректные значения; </a:t>
            </a:r>
            <a:br>
              <a:rPr lang="ru-RU" sz="2000" dirty="0" smtClean="0"/>
            </a:br>
            <a:r>
              <a:rPr lang="ru-RU" sz="2000" dirty="0" smtClean="0"/>
              <a:t>2) нормализовать числовые значения в столбцах </a:t>
            </a:r>
            <a:r>
              <a:rPr lang="ru-RU" sz="2000" dirty="0" err="1" smtClean="0"/>
              <a:t>Age</a:t>
            </a:r>
            <a:r>
              <a:rPr lang="ru-RU" sz="2000" dirty="0" smtClean="0"/>
              <a:t> и </a:t>
            </a:r>
            <a:r>
              <a:rPr lang="ru-RU" sz="2000" dirty="0" err="1" smtClean="0"/>
              <a:t>Balance</a:t>
            </a:r>
            <a:r>
              <a:rPr lang="ru-RU" sz="2000" dirty="0" smtClean="0"/>
              <a:t>;</a:t>
            </a:r>
            <a:br>
              <a:rPr lang="ru-RU" sz="2000" dirty="0" smtClean="0"/>
            </a:br>
            <a:r>
              <a:rPr lang="ru-RU" sz="2000" dirty="0" smtClean="0"/>
              <a:t> 3) закодировать категориальные данные в столбцах </a:t>
            </a:r>
            <a:r>
              <a:rPr lang="ru-RU" sz="2000" dirty="0" err="1" smtClean="0"/>
              <a:t>Marital</a:t>
            </a:r>
            <a:r>
              <a:rPr lang="ru-RU" sz="2000" dirty="0" smtClean="0"/>
              <a:t> и </a:t>
            </a:r>
            <a:r>
              <a:rPr lang="ru-RU" sz="2000" dirty="0" err="1" smtClean="0"/>
              <a:t>Housing</a:t>
            </a:r>
            <a:r>
              <a:rPr lang="ru-RU" sz="2000" dirty="0" smtClean="0"/>
              <a:t>.</a:t>
            </a:r>
            <a:endParaRPr lang="ru-RU" sz="2000" dirty="0"/>
          </a:p>
        </p:txBody>
      </p:sp>
      <p:pic>
        <p:nvPicPr>
          <p:cNvPr id="1026" name="Picture 2"/>
          <p:cNvPicPr>
            <a:picLocks noChangeAspect="1" noChangeArrowheads="1"/>
          </p:cNvPicPr>
          <p:nvPr/>
        </p:nvPicPr>
        <p:blipFill>
          <a:blip r:embed="rId2" cstate="print"/>
          <a:srcRect/>
          <a:stretch>
            <a:fillRect/>
          </a:stretch>
        </p:blipFill>
        <p:spPr bwMode="auto">
          <a:xfrm>
            <a:off x="323528" y="836712"/>
            <a:ext cx="5400601" cy="1620181"/>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411760" y="2564904"/>
            <a:ext cx="6048672" cy="1440160"/>
          </a:xfrm>
          <a:prstGeom prst="rect">
            <a:avLst/>
          </a:prstGeom>
          <a:noFill/>
          <a:ln w="9525">
            <a:noFill/>
            <a:miter lim="800000"/>
            <a:headEnd/>
            <a:tailEnd/>
          </a:ln>
        </p:spPr>
      </p:pic>
      <p:sp>
        <p:nvSpPr>
          <p:cNvPr id="6" name="Заголовок 1"/>
          <p:cNvSpPr txBox="1">
            <a:spLocks/>
          </p:cNvSpPr>
          <p:nvPr/>
        </p:nvSpPr>
        <p:spPr>
          <a:xfrm>
            <a:off x="323528" y="188640"/>
            <a:ext cx="2160240" cy="79208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smtClean="0">
                <a:ln>
                  <a:noFill/>
                </a:ln>
                <a:solidFill>
                  <a:schemeClr val="tx1"/>
                </a:solidFill>
                <a:effectLst/>
                <a:uLnTx/>
                <a:uFillTx/>
                <a:latin typeface="+mj-lt"/>
                <a:ea typeface="+mj-ea"/>
                <a:cs typeface="+mj-cs"/>
              </a:rPr>
              <a:t>Пример</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400" b="1" dirty="0" smtClean="0"/>
              <a:t>Статистическая обработка данных</a:t>
            </a:r>
            <a:endParaRPr lang="ru-RU" sz="2400" b="1" dirty="0"/>
          </a:p>
        </p:txBody>
      </p:sp>
      <p:sp>
        <p:nvSpPr>
          <p:cNvPr id="3" name="Содержимое 2"/>
          <p:cNvSpPr>
            <a:spLocks noGrp="1"/>
          </p:cNvSpPr>
          <p:nvPr>
            <p:ph idx="1"/>
          </p:nvPr>
        </p:nvSpPr>
        <p:spPr/>
        <p:txBody>
          <a:bodyPr>
            <a:normAutofit/>
          </a:bodyPr>
          <a:lstStyle/>
          <a:p>
            <a:pPr algn="just">
              <a:buNone/>
            </a:pPr>
            <a:r>
              <a:rPr lang="ru-RU" sz="2400" dirty="0" smtClean="0"/>
              <a:t>	Статистическую обработку данных следует начинать с проверки количественных данных на нормальность распределения. </a:t>
            </a:r>
            <a:endParaRPr lang="en-US" sz="2400" dirty="0" smtClean="0"/>
          </a:p>
          <a:p>
            <a:pPr algn="just">
              <a:buNone/>
            </a:pPr>
            <a:r>
              <a:rPr lang="en-US" sz="2400" dirty="0" smtClean="0"/>
              <a:t>	</a:t>
            </a:r>
            <a:r>
              <a:rPr lang="ru-RU" sz="2400" dirty="0" smtClean="0"/>
              <a:t>От результатов проверки зависит выбор метода </a:t>
            </a:r>
            <a:r>
              <a:rPr lang="ru-RU" altLang="ru-RU" sz="2400" dirty="0" smtClean="0">
                <a:latin typeface="Times New Roman" pitchFamily="18" charset="0"/>
              </a:rPr>
              <a:t>статистических критериев.</a:t>
            </a:r>
          </a:p>
          <a:p>
            <a:pPr algn="just">
              <a:buNone/>
            </a:pPr>
            <a:endParaRPr lang="ru-RU" altLang="ru-RU" sz="2400" dirty="0" smtClean="0">
              <a:latin typeface="Times New Roman" pitchFamily="18" charset="0"/>
            </a:endParaRPr>
          </a:p>
          <a:p>
            <a:pPr algn="just">
              <a:buNone/>
            </a:pPr>
            <a:r>
              <a:rPr lang="ru-RU" altLang="ru-RU" sz="2400" dirty="0" smtClean="0">
                <a:latin typeface="Times New Roman" pitchFamily="18" charset="0"/>
              </a:rPr>
              <a:t>	Разделяют три группы статистических критериев: </a:t>
            </a:r>
            <a:r>
              <a:rPr lang="ru-RU" altLang="ru-RU" sz="2400" i="1" dirty="0" smtClean="0">
                <a:latin typeface="Times New Roman" pitchFamily="18" charset="0"/>
              </a:rPr>
              <a:t>параметрические, непараметрические и номинальные</a:t>
            </a:r>
            <a:r>
              <a:rPr lang="ru-RU" altLang="ru-RU" sz="2400" dirty="0" smtClean="0">
                <a:latin typeface="Times New Roman" pitchFamily="18" charset="0"/>
              </a:rPr>
              <a:t>.</a:t>
            </a:r>
            <a:endParaRPr lang="ru-RU"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600201"/>
            <a:ext cx="8229600" cy="3484984"/>
          </a:xfrm>
        </p:spPr>
        <p:txBody>
          <a:bodyPr>
            <a:normAutofit/>
          </a:bodyPr>
          <a:lstStyle/>
          <a:p>
            <a:pPr algn="just"/>
            <a:r>
              <a:rPr lang="ru-RU" altLang="ru-RU" sz="2400" b="1" i="1" dirty="0" smtClean="0">
                <a:latin typeface="Times New Roman" pitchFamily="18" charset="0"/>
              </a:rPr>
              <a:t>Параметрические критерии</a:t>
            </a:r>
            <a:r>
              <a:rPr lang="ru-RU" altLang="ru-RU" sz="2400" i="1" dirty="0" smtClean="0">
                <a:latin typeface="Times New Roman" pitchFamily="18" charset="0"/>
              </a:rPr>
              <a:t> </a:t>
            </a:r>
            <a:r>
              <a:rPr lang="ru-RU" altLang="ru-RU" sz="2400" dirty="0" smtClean="0">
                <a:latin typeface="Times New Roman" pitchFamily="18" charset="0"/>
              </a:rPr>
              <a:t>основаны на сравнении числовых характеристик распределений (средних, дисперсий и др.). Эти критерии используются в случае, когда изучаемая совокупность подчиняется нормальному закону распределения или закону, приводящему к нему после соответствующих преобразований.	</a:t>
            </a:r>
            <a:endParaRPr lang="ru-RU" sz="24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343</Words>
  <Application>Microsoft Office PowerPoint</Application>
  <PresentationFormat>Экран (4:3)</PresentationFormat>
  <Paragraphs>62</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Тема Office</vt:lpstr>
      <vt:lpstr>Введение в анализ данных</vt:lpstr>
      <vt:lpstr>Слайд 2</vt:lpstr>
      <vt:lpstr>Слайд 3</vt:lpstr>
      <vt:lpstr>Слайд 4</vt:lpstr>
      <vt:lpstr>Подготовка данных</vt:lpstr>
      <vt:lpstr>Слайд 6</vt:lpstr>
      <vt:lpstr>Провели следующие операции:  1) исключить записи №3 и №6 как имеющие отсутствующие или некорректные значения;  2) нормализовать числовые значения в столбцах Age и Balance;  3) закодировать категориальные данные в столбцах Marital и Housing.</vt:lpstr>
      <vt:lpstr>Статистическая обработка данных</vt:lpstr>
      <vt:lpstr>Слайд 9</vt:lpstr>
      <vt:lpstr>Слайд 10</vt:lpstr>
      <vt:lpstr>Слайд 11</vt:lpstr>
      <vt:lpstr>Слайд 12</vt:lpstr>
      <vt:lpstr>Слайд 13</vt:lpstr>
      <vt:lpstr>Слайд 14</vt:lpstr>
      <vt:lpstr>Слайд 15</vt:lpstr>
      <vt:lpstr>Слайд 16</vt:lpstr>
      <vt:lpstr>Слайд 17</vt:lpstr>
      <vt:lpstr>Показатели вариации</vt:lpstr>
    </vt:vector>
  </TitlesOfParts>
  <Company>RePack by SPecialiST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анализ данных</dc:title>
  <dc:creator>Катерина</dc:creator>
  <cp:lastModifiedBy>Катерина</cp:lastModifiedBy>
  <cp:revision>7</cp:revision>
  <dcterms:created xsi:type="dcterms:W3CDTF">2022-09-15T02:30:27Z</dcterms:created>
  <dcterms:modified xsi:type="dcterms:W3CDTF">2023-09-12T03:22:30Z</dcterms:modified>
</cp:coreProperties>
</file>