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97" r:id="rId5"/>
    <p:sldId id="302" r:id="rId6"/>
    <p:sldId id="257" r:id="rId7"/>
    <p:sldId id="263" r:id="rId8"/>
    <p:sldId id="303" r:id="rId9"/>
    <p:sldId id="307" r:id="rId10"/>
    <p:sldId id="308" r:id="rId11"/>
    <p:sldId id="309" r:id="rId12"/>
    <p:sldId id="310" r:id="rId13"/>
    <p:sldId id="311" r:id="rId14"/>
    <p:sldId id="262" r:id="rId15"/>
    <p:sldId id="305" r:id="rId16"/>
    <p:sldId id="306" r:id="rId17"/>
    <p:sldId id="276" r:id="rId18"/>
    <p:sldId id="317" r:id="rId19"/>
    <p:sldId id="318" r:id="rId20"/>
    <p:sldId id="312" r:id="rId21"/>
    <p:sldId id="313" r:id="rId22"/>
    <p:sldId id="314" r:id="rId23"/>
    <p:sldId id="315" r:id="rId24"/>
    <p:sldId id="316"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486"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FA70C66F-3A07-4251-9BD4-B3F78B561BD5}" type="datetimeFigureOut">
              <a:rPr lang="en-US" smtClean="0"/>
              <a:pPr/>
              <a:t>12/9/2022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29303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A70C66F-3A07-4251-9BD4-B3F78B561BD5}" type="datetimeFigureOut">
              <a:rPr lang="en-US" smtClean="0"/>
              <a:pPr/>
              <a:t>12/9/2022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259656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A70C66F-3A07-4251-9BD4-B3F78B561BD5}" type="datetimeFigureOut">
              <a:rPr lang="en-US" smtClean="0"/>
              <a:pPr/>
              <a:t>12/9/2022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203031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A70C66F-3A07-4251-9BD4-B3F78B561BD5}" type="datetimeFigureOut">
              <a:rPr lang="en-US" smtClean="0"/>
              <a:pPr/>
              <a:t>12/9/2022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365769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A70C66F-3A07-4251-9BD4-B3F78B561BD5}" type="datetimeFigureOut">
              <a:rPr lang="en-US" smtClean="0"/>
              <a:pPr/>
              <a:t>12/9/2022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387096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FA70C66F-3A07-4251-9BD4-B3F78B561BD5}" type="datetimeFigureOut">
              <a:rPr lang="en-US" smtClean="0"/>
              <a:pPr/>
              <a:t>12/9/2022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327763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FA70C66F-3A07-4251-9BD4-B3F78B561BD5}" type="datetimeFigureOut">
              <a:rPr lang="en-US" smtClean="0"/>
              <a:pPr/>
              <a:t>12/9/2022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226605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FA70C66F-3A07-4251-9BD4-B3F78B561BD5}" type="datetimeFigureOut">
              <a:rPr lang="en-US" smtClean="0"/>
              <a:pPr/>
              <a:t>12/9/2022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67172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A70C66F-3A07-4251-9BD4-B3F78B561BD5}" type="datetimeFigureOut">
              <a:rPr lang="en-US" smtClean="0"/>
              <a:pPr/>
              <a:t>12/9/2022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190063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A70C66F-3A07-4251-9BD4-B3F78B561BD5}" type="datetimeFigureOut">
              <a:rPr lang="en-US" smtClean="0"/>
              <a:pPr/>
              <a:t>12/9/2022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1940681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A70C66F-3A07-4251-9BD4-B3F78B561BD5}" type="datetimeFigureOut">
              <a:rPr lang="en-US" smtClean="0"/>
              <a:pPr/>
              <a:t>12/9/2022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14644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0C66F-3A07-4251-9BD4-B3F78B561BD5}" type="datetimeFigureOut">
              <a:rPr lang="en-US" smtClean="0"/>
              <a:pPr/>
              <a:t>12/9/2022</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E8519-F544-4046-89E9-9A11F282F934}" type="slidenum">
              <a:rPr lang="en-US" smtClean="0"/>
              <a:pPr/>
              <a:t>‹#›</a:t>
            </a:fld>
            <a:endParaRPr lang="en-US"/>
          </a:p>
        </p:txBody>
      </p:sp>
    </p:spTree>
    <p:extLst>
      <p:ext uri="{BB962C8B-B14F-4D97-AF65-F5344CB8AC3E}">
        <p14:creationId xmlns:p14="http://schemas.microsoft.com/office/powerpoint/2010/main" xmlns="" val="179924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4.bp.blogspot.com/-B4gIhSUUTiI/UvvHYtxH24I/AAAAAAAAAhY/lVOMb9-c8Ro/s1600/bp3.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57200" y="990600"/>
            <a:ext cx="7772400" cy="1470025"/>
          </a:xfrm>
        </p:spPr>
        <p:txBody>
          <a:bodyPr>
            <a:normAutofit/>
          </a:bodyPr>
          <a:lstStyle/>
          <a:p>
            <a:r>
              <a:rPr lang="ru-RU" i="1" dirty="0"/>
              <a:t>Межгрупповые </a:t>
            </a:r>
            <a:r>
              <a:rPr lang="ru-RU" i="1" dirty="0" smtClean="0"/>
              <a:t>сравнения</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29000" y="2681482"/>
            <a:ext cx="2755183" cy="232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1200" y="3704166"/>
            <a:ext cx="3067050" cy="2726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3893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normAutofit/>
          </a:bodyPr>
          <a:lstStyle/>
          <a:p>
            <a:r>
              <a:rPr lang="ru-RU" sz="2000" b="1" dirty="0" smtClean="0"/>
              <a:t>Сравнение двух независимых </a:t>
            </a:r>
            <a:r>
              <a:rPr lang="ru-RU" sz="2000" b="1" dirty="0" smtClean="0"/>
              <a:t>выборок с помощью критерия Стьюдента</a:t>
            </a:r>
            <a:endParaRPr lang="ru-RU" sz="2000" dirty="0"/>
          </a:p>
        </p:txBody>
      </p:sp>
      <p:sp>
        <p:nvSpPr>
          <p:cNvPr id="3" name="Содержимое 2"/>
          <p:cNvSpPr>
            <a:spLocks noGrp="1"/>
          </p:cNvSpPr>
          <p:nvPr>
            <p:ph idx="1"/>
          </p:nvPr>
        </p:nvSpPr>
        <p:spPr>
          <a:xfrm>
            <a:off x="457200" y="1143000"/>
            <a:ext cx="8229600" cy="5029200"/>
          </a:xfrm>
        </p:spPr>
        <p:txBody>
          <a:bodyPr>
            <a:normAutofit fontScale="47500" lnSpcReduction="20000"/>
          </a:bodyPr>
          <a:lstStyle/>
          <a:p>
            <a:pPr algn="just">
              <a:buNone/>
            </a:pPr>
            <a:r>
              <a:rPr lang="ru-RU" dirty="0" smtClean="0"/>
              <a:t>	При </a:t>
            </a:r>
            <a:r>
              <a:rPr lang="ru-RU" dirty="0" smtClean="0"/>
              <a:t>сравнении двух выборок проверяемая нулевая гипотеза состоит в том, что обе эти выборки происходят из нормально распределенных генеральных совокупностей с одинаковыми средними значениями: H0: m1= m2</a:t>
            </a:r>
            <a:r>
              <a:rPr lang="ru-RU" dirty="0" smtClean="0"/>
              <a:t>.</a:t>
            </a:r>
          </a:p>
          <a:p>
            <a:pPr algn="just">
              <a:buNone/>
            </a:pPr>
            <a:r>
              <a:rPr lang="ru-RU" dirty="0" smtClean="0"/>
              <a:t>Пример</a:t>
            </a:r>
          </a:p>
          <a:p>
            <a:pPr>
              <a:buNone/>
            </a:pPr>
            <a:r>
              <a:rPr lang="ru-RU" dirty="0" smtClean="0"/>
              <a:t>	</a:t>
            </a:r>
            <a:r>
              <a:rPr lang="ru-RU" dirty="0" err="1" smtClean="0"/>
              <a:t>t.test</a:t>
            </a:r>
            <a:r>
              <a:rPr lang="ru-RU" dirty="0" smtClean="0"/>
              <a:t>(</a:t>
            </a:r>
            <a:r>
              <a:rPr lang="ru-RU" dirty="0" err="1" smtClean="0"/>
              <a:t>expend</a:t>
            </a:r>
            <a:r>
              <a:rPr lang="ru-RU" dirty="0" smtClean="0"/>
              <a:t> </a:t>
            </a:r>
            <a:r>
              <a:rPr lang="ru-RU" dirty="0" smtClean="0"/>
              <a:t>~ </a:t>
            </a:r>
            <a:r>
              <a:rPr lang="ru-RU" dirty="0" err="1" smtClean="0"/>
              <a:t>stature</a:t>
            </a:r>
            <a:r>
              <a:rPr lang="ru-RU" dirty="0" smtClean="0"/>
              <a:t>)</a:t>
            </a:r>
          </a:p>
          <a:p>
            <a:pPr>
              <a:buNone/>
            </a:pPr>
            <a:r>
              <a:rPr lang="ru-RU" dirty="0" smtClean="0"/>
              <a:t>	        </a:t>
            </a:r>
            <a:r>
              <a:rPr lang="en-US" dirty="0" smtClean="0"/>
              <a:t>Welch Two Sample t-test</a:t>
            </a:r>
            <a:endParaRPr lang="ru-RU" dirty="0" smtClean="0"/>
          </a:p>
          <a:p>
            <a:pPr>
              <a:buNone/>
            </a:pPr>
            <a:r>
              <a:rPr lang="ru-RU" dirty="0" smtClean="0"/>
              <a:t>	</a:t>
            </a:r>
            <a:r>
              <a:rPr lang="en-US" dirty="0" smtClean="0"/>
              <a:t>data</a:t>
            </a:r>
            <a:r>
              <a:rPr lang="en-US" dirty="0" smtClean="0"/>
              <a:t>:  expend by stature</a:t>
            </a:r>
            <a:endParaRPr lang="ru-RU" dirty="0" smtClean="0"/>
          </a:p>
          <a:p>
            <a:pPr>
              <a:buNone/>
            </a:pPr>
            <a:r>
              <a:rPr lang="ru-RU" dirty="0" smtClean="0"/>
              <a:t>	</a:t>
            </a:r>
            <a:r>
              <a:rPr lang="en-US" dirty="0" smtClean="0"/>
              <a:t>t </a:t>
            </a:r>
            <a:r>
              <a:rPr lang="en-US" dirty="0" smtClean="0"/>
              <a:t>= -3.8555, </a:t>
            </a:r>
            <a:r>
              <a:rPr lang="en-US" dirty="0" err="1" smtClean="0"/>
              <a:t>df</a:t>
            </a:r>
            <a:r>
              <a:rPr lang="en-US" dirty="0" smtClean="0"/>
              <a:t> = 15.919, p-value = 0.001411</a:t>
            </a:r>
            <a:endParaRPr lang="ru-RU" dirty="0" smtClean="0"/>
          </a:p>
          <a:p>
            <a:pPr>
              <a:buNone/>
            </a:pPr>
            <a:r>
              <a:rPr lang="ru-RU" dirty="0" smtClean="0"/>
              <a:t>	</a:t>
            </a:r>
            <a:r>
              <a:rPr lang="en-US" dirty="0" smtClean="0"/>
              <a:t>alternative </a:t>
            </a:r>
            <a:r>
              <a:rPr lang="en-US" dirty="0" smtClean="0"/>
              <a:t>hypothesis: true difference in means is not equal to 0 95 percent confidence interval:</a:t>
            </a:r>
            <a:endParaRPr lang="ru-RU" dirty="0" smtClean="0"/>
          </a:p>
          <a:p>
            <a:pPr>
              <a:buNone/>
            </a:pPr>
            <a:r>
              <a:rPr lang="ru-RU" dirty="0" smtClean="0"/>
              <a:t>	</a:t>
            </a:r>
            <a:r>
              <a:rPr lang="en-US" dirty="0" smtClean="0"/>
              <a:t> </a:t>
            </a:r>
            <a:r>
              <a:rPr lang="en-US" dirty="0" smtClean="0"/>
              <a:t>-3.459167 -1.004081</a:t>
            </a:r>
            <a:endParaRPr lang="ru-RU" dirty="0" smtClean="0"/>
          </a:p>
          <a:p>
            <a:pPr>
              <a:buNone/>
            </a:pPr>
            <a:r>
              <a:rPr lang="ru-RU" dirty="0" smtClean="0"/>
              <a:t>	</a:t>
            </a:r>
            <a:r>
              <a:rPr lang="en-US" dirty="0" smtClean="0"/>
              <a:t>sample </a:t>
            </a:r>
            <a:r>
              <a:rPr lang="en-US" dirty="0" smtClean="0"/>
              <a:t>estimates:</a:t>
            </a:r>
            <a:endParaRPr lang="ru-RU" dirty="0" smtClean="0"/>
          </a:p>
          <a:p>
            <a:pPr>
              <a:buNone/>
            </a:pPr>
            <a:r>
              <a:rPr lang="ru-RU" dirty="0" smtClean="0"/>
              <a:t>	</a:t>
            </a:r>
            <a:r>
              <a:rPr lang="en-US" dirty="0" smtClean="0"/>
              <a:t> </a:t>
            </a:r>
            <a:r>
              <a:rPr lang="en-US" dirty="0" smtClean="0"/>
              <a:t>mean in group lean mean in group obese</a:t>
            </a:r>
            <a:endParaRPr lang="ru-RU" dirty="0" smtClean="0"/>
          </a:p>
          <a:p>
            <a:pPr>
              <a:buNone/>
            </a:pPr>
            <a:r>
              <a:rPr lang="ru-RU" dirty="0" smtClean="0"/>
              <a:t>	</a:t>
            </a:r>
            <a:r>
              <a:rPr lang="en-US" dirty="0" smtClean="0"/>
              <a:t>           </a:t>
            </a:r>
            <a:r>
              <a:rPr lang="ru-RU" dirty="0" smtClean="0"/>
              <a:t>8.066154           </a:t>
            </a:r>
            <a:r>
              <a:rPr lang="ru-RU" dirty="0" smtClean="0"/>
              <a:t>10.297778</a:t>
            </a:r>
          </a:p>
          <a:p>
            <a:pPr>
              <a:buNone/>
            </a:pPr>
            <a:endParaRPr lang="ru-RU" dirty="0" smtClean="0"/>
          </a:p>
          <a:p>
            <a:pPr marL="0" indent="0" algn="just">
              <a:buNone/>
            </a:pPr>
            <a:r>
              <a:rPr lang="ru-RU" dirty="0" smtClean="0"/>
              <a:t>Обратите </a:t>
            </a:r>
            <a:r>
              <a:rPr lang="ru-RU" dirty="0" smtClean="0"/>
              <a:t>внимание на использование знака ~ в вызове функции </a:t>
            </a:r>
            <a:r>
              <a:rPr lang="ru-RU" dirty="0" err="1" smtClean="0"/>
              <a:t>t.test</a:t>
            </a:r>
            <a:r>
              <a:rPr lang="ru-RU" dirty="0" smtClean="0"/>
              <a:t>(). Это стандартный для R способ записи формул, описывающих связь между переменными. В нашем случае выражение </a:t>
            </a:r>
            <a:r>
              <a:rPr lang="ru-RU" dirty="0" err="1" smtClean="0"/>
              <a:t>expend</a:t>
            </a:r>
            <a:r>
              <a:rPr lang="ru-RU" dirty="0" smtClean="0"/>
              <a:t> ~ </a:t>
            </a:r>
            <a:r>
              <a:rPr lang="ru-RU" dirty="0" err="1" smtClean="0"/>
              <a:t>stature</a:t>
            </a:r>
            <a:r>
              <a:rPr lang="ru-RU" dirty="0" smtClean="0"/>
              <a:t> можно расшифровать как "зависимость суточного потребления энергии (</a:t>
            </a:r>
            <a:r>
              <a:rPr lang="ru-RU" dirty="0" err="1" smtClean="0"/>
              <a:t>expend</a:t>
            </a:r>
            <a:r>
              <a:rPr lang="ru-RU" dirty="0" smtClean="0"/>
              <a:t>) от статуса пациентки (</a:t>
            </a:r>
            <a:r>
              <a:rPr lang="ru-RU" dirty="0" err="1" smtClean="0"/>
              <a:t>stature</a:t>
            </a:r>
            <a:r>
              <a:rPr lang="ru-RU" dirty="0" smtClean="0"/>
              <a:t>)".</a:t>
            </a:r>
          </a:p>
          <a:p>
            <a:pPr marL="0" indent="0" algn="just">
              <a:buNone/>
            </a:pPr>
            <a:r>
              <a:rPr lang="ru-RU" dirty="0" smtClean="0"/>
              <a:t>Согласно </a:t>
            </a:r>
            <a:r>
              <a:rPr lang="ru-RU" dirty="0" smtClean="0"/>
              <a:t>величине полученного </a:t>
            </a:r>
            <a:r>
              <a:rPr lang="ru-RU" dirty="0" err="1" smtClean="0"/>
              <a:t>р-значения</a:t>
            </a:r>
            <a:r>
              <a:rPr lang="ru-RU" dirty="0" smtClean="0"/>
              <a:t> (</a:t>
            </a:r>
            <a:r>
              <a:rPr lang="ru-RU" dirty="0" err="1" smtClean="0"/>
              <a:t>p-value</a:t>
            </a:r>
            <a:r>
              <a:rPr lang="ru-RU" dirty="0" smtClean="0"/>
              <a:t> = 0.001411), </a:t>
            </a:r>
            <a:r>
              <a:rPr lang="ru-RU" dirty="0" smtClean="0"/>
              <a:t>нулевую гипотезу отвергли. Средний </a:t>
            </a:r>
            <a:r>
              <a:rPr lang="ru-RU" dirty="0" smtClean="0"/>
              <a:t>уровень потребления энергии у женщин из рассматриваемых весовых групп статистически значимо различается. При этом истинная разница между средними значениями с вероятностью 95% находится в диапазоне от -3.5 до -1.0 (см. 95 </a:t>
            </a:r>
            <a:r>
              <a:rPr lang="ru-RU" dirty="0" err="1" smtClean="0"/>
              <a:t>percent</a:t>
            </a:r>
            <a:r>
              <a:rPr lang="ru-RU" dirty="0" smtClean="0"/>
              <a:t> </a:t>
            </a:r>
            <a:r>
              <a:rPr lang="ru-RU" dirty="0" err="1" smtClean="0"/>
              <a:t>confidence</a:t>
            </a:r>
            <a:r>
              <a:rPr lang="ru-RU" dirty="0" smtClean="0"/>
              <a:t> </a:t>
            </a:r>
            <a:r>
              <a:rPr lang="ru-RU" dirty="0" err="1" smtClean="0"/>
              <a:t>interval</a:t>
            </a:r>
            <a:r>
              <a:rPr lang="ru-RU" dirty="0" smtClean="0"/>
              <a:t>).</a:t>
            </a:r>
          </a:p>
          <a:p>
            <a:pPr>
              <a:buNone/>
            </a:pPr>
            <a:endParaRPr lang="ru-RU" dirty="0" smtClean="0"/>
          </a:p>
          <a:p>
            <a:pPr>
              <a:buNone/>
            </a:pPr>
            <a:endParaRPr lang="ru-RU" dirty="0" smtClean="0"/>
          </a:p>
          <a:p>
            <a:pPr>
              <a:buNone/>
            </a:pP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838200"/>
            <a:ext cx="8229600" cy="4876800"/>
          </a:xfrm>
        </p:spPr>
        <p:txBody>
          <a:bodyPr>
            <a:normAutofit fontScale="47500" lnSpcReduction="20000"/>
          </a:bodyPr>
          <a:lstStyle/>
          <a:p>
            <a:pPr marL="0" indent="0">
              <a:buNone/>
            </a:pPr>
            <a:r>
              <a:rPr lang="ru-RU" dirty="0" smtClean="0"/>
              <a:t>Следует подчеркнуть, что при выполнении </a:t>
            </a:r>
            <a:r>
              <a:rPr lang="ru-RU" dirty="0" err="1" smtClean="0"/>
              <a:t>двухвыборочного</a:t>
            </a:r>
            <a:r>
              <a:rPr lang="ru-RU" dirty="0" smtClean="0"/>
              <a:t> t-теста функция R по умолчанию принимает, что дисперсии сравниваемых совокупностей не равны,  и,  как следствие, выполняет t-тест в модификации Уэлча. Мы можем изменить такое поведение программы, воспользовавшись аргументом </a:t>
            </a:r>
            <a:r>
              <a:rPr lang="ru-RU" dirty="0" err="1" smtClean="0"/>
              <a:t>var.equal</a:t>
            </a:r>
            <a:r>
              <a:rPr lang="ru-RU" dirty="0" smtClean="0"/>
              <a:t> = TRUE: (от </a:t>
            </a:r>
            <a:r>
              <a:rPr lang="ru-RU" dirty="0" err="1" smtClean="0"/>
              <a:t>variance</a:t>
            </a:r>
            <a:r>
              <a:rPr lang="ru-RU" dirty="0" smtClean="0"/>
              <a:t> – дисперсия, и </a:t>
            </a:r>
            <a:r>
              <a:rPr lang="ru-RU" dirty="0" err="1" smtClean="0"/>
              <a:t>equal</a:t>
            </a:r>
            <a:r>
              <a:rPr lang="ru-RU" dirty="0" smtClean="0"/>
              <a:t> – равный</a:t>
            </a:r>
            <a:r>
              <a:rPr lang="ru-RU" dirty="0" smtClean="0"/>
              <a:t>):</a:t>
            </a:r>
          </a:p>
          <a:p>
            <a:pPr marL="0" indent="0">
              <a:buNone/>
            </a:pPr>
            <a:endParaRPr lang="ru-RU" dirty="0" smtClean="0"/>
          </a:p>
          <a:p>
            <a:pPr>
              <a:buNone/>
            </a:pPr>
            <a:r>
              <a:rPr lang="ru-RU" dirty="0" smtClean="0"/>
              <a:t>	</a:t>
            </a:r>
            <a:r>
              <a:rPr lang="en-US" dirty="0" err="1" smtClean="0"/>
              <a:t>t.test</a:t>
            </a:r>
            <a:r>
              <a:rPr lang="en-US" dirty="0" smtClean="0"/>
              <a:t>(expend </a:t>
            </a:r>
            <a:r>
              <a:rPr lang="en-US" dirty="0" smtClean="0"/>
              <a:t>~ stature, </a:t>
            </a:r>
            <a:r>
              <a:rPr lang="en-US" dirty="0" err="1" smtClean="0"/>
              <a:t>var.equal</a:t>
            </a:r>
            <a:r>
              <a:rPr lang="en-US" dirty="0" smtClean="0"/>
              <a:t> = TRUE)</a:t>
            </a:r>
            <a:endParaRPr lang="ru-RU" dirty="0" smtClean="0"/>
          </a:p>
          <a:p>
            <a:pPr>
              <a:buNone/>
            </a:pPr>
            <a:r>
              <a:rPr lang="ru-RU" dirty="0" smtClean="0"/>
              <a:t>	</a:t>
            </a:r>
            <a:r>
              <a:rPr lang="en-US" dirty="0" smtClean="0"/>
              <a:t>        </a:t>
            </a:r>
            <a:r>
              <a:rPr lang="en-US" dirty="0" smtClean="0"/>
              <a:t>Two Sample t-test</a:t>
            </a:r>
            <a:endParaRPr lang="ru-RU" dirty="0" smtClean="0"/>
          </a:p>
          <a:p>
            <a:pPr lvl="1">
              <a:buNone/>
            </a:pPr>
            <a:r>
              <a:rPr lang="en-US" dirty="0" smtClean="0"/>
              <a:t>data:  expend by stature</a:t>
            </a:r>
            <a:endParaRPr lang="ru-RU" dirty="0" smtClean="0"/>
          </a:p>
          <a:p>
            <a:pPr>
              <a:buNone/>
            </a:pPr>
            <a:r>
              <a:rPr lang="ru-RU" dirty="0" smtClean="0"/>
              <a:t>	</a:t>
            </a:r>
            <a:r>
              <a:rPr lang="en-US" dirty="0" smtClean="0"/>
              <a:t>t </a:t>
            </a:r>
            <a:r>
              <a:rPr lang="en-US" dirty="0" smtClean="0"/>
              <a:t>= -3.9456, </a:t>
            </a:r>
            <a:r>
              <a:rPr lang="en-US" dirty="0" err="1" smtClean="0"/>
              <a:t>df</a:t>
            </a:r>
            <a:r>
              <a:rPr lang="en-US" dirty="0" smtClean="0"/>
              <a:t> = 20, p-value = 0.000799</a:t>
            </a:r>
            <a:endParaRPr lang="ru-RU" dirty="0" smtClean="0"/>
          </a:p>
          <a:p>
            <a:pPr>
              <a:buNone/>
            </a:pPr>
            <a:r>
              <a:rPr lang="ru-RU" dirty="0" smtClean="0"/>
              <a:t>	</a:t>
            </a:r>
            <a:r>
              <a:rPr lang="en-US" dirty="0" smtClean="0"/>
              <a:t>alternative </a:t>
            </a:r>
            <a:r>
              <a:rPr lang="en-US" dirty="0" smtClean="0"/>
              <a:t>hypothesis: true difference in means is not </a:t>
            </a:r>
            <a:r>
              <a:rPr lang="en-US" dirty="0" smtClean="0"/>
              <a:t>equal</a:t>
            </a:r>
            <a:r>
              <a:rPr lang="ru-RU" dirty="0" smtClean="0"/>
              <a:t> </a:t>
            </a:r>
            <a:r>
              <a:rPr lang="en-US" dirty="0" smtClean="0"/>
              <a:t>to </a:t>
            </a:r>
            <a:r>
              <a:rPr lang="en-US" dirty="0" smtClean="0"/>
              <a:t>0</a:t>
            </a:r>
            <a:endParaRPr lang="ru-RU" dirty="0" smtClean="0"/>
          </a:p>
          <a:p>
            <a:pPr>
              <a:buNone/>
            </a:pPr>
            <a:r>
              <a:rPr lang="ru-RU" dirty="0" smtClean="0"/>
              <a:t>	</a:t>
            </a:r>
            <a:r>
              <a:rPr lang="en-US" dirty="0" smtClean="0"/>
              <a:t>95 </a:t>
            </a:r>
            <a:r>
              <a:rPr lang="en-US" dirty="0" smtClean="0"/>
              <a:t>percent confidence interval:</a:t>
            </a:r>
            <a:endParaRPr lang="ru-RU" dirty="0" smtClean="0"/>
          </a:p>
          <a:p>
            <a:pPr>
              <a:buNone/>
            </a:pPr>
            <a:r>
              <a:rPr lang="ru-RU" dirty="0" smtClean="0"/>
              <a:t>	</a:t>
            </a:r>
            <a:r>
              <a:rPr lang="en-US" dirty="0" smtClean="0"/>
              <a:t> </a:t>
            </a:r>
            <a:r>
              <a:rPr lang="en-US" dirty="0" smtClean="0"/>
              <a:t>-3.411451 -1.051796</a:t>
            </a:r>
            <a:endParaRPr lang="ru-RU" dirty="0" smtClean="0"/>
          </a:p>
          <a:p>
            <a:pPr>
              <a:buNone/>
            </a:pPr>
            <a:r>
              <a:rPr lang="ru-RU" dirty="0" smtClean="0"/>
              <a:t>	</a:t>
            </a:r>
            <a:r>
              <a:rPr lang="en-US" dirty="0" smtClean="0"/>
              <a:t>sample </a:t>
            </a:r>
            <a:r>
              <a:rPr lang="en-US" dirty="0" smtClean="0"/>
              <a:t>estimates:</a:t>
            </a:r>
            <a:endParaRPr lang="ru-RU" dirty="0" smtClean="0"/>
          </a:p>
          <a:p>
            <a:pPr>
              <a:buNone/>
            </a:pPr>
            <a:r>
              <a:rPr lang="ru-RU" dirty="0" smtClean="0"/>
              <a:t>	</a:t>
            </a:r>
            <a:r>
              <a:rPr lang="en-US" dirty="0" smtClean="0"/>
              <a:t> </a:t>
            </a:r>
            <a:r>
              <a:rPr lang="en-US" dirty="0" smtClean="0"/>
              <a:t>mean in group lean mean in group obese</a:t>
            </a:r>
            <a:endParaRPr lang="ru-RU" dirty="0" smtClean="0"/>
          </a:p>
          <a:p>
            <a:pPr lvl="1">
              <a:buNone/>
            </a:pPr>
            <a:r>
              <a:rPr lang="en-US" dirty="0" smtClean="0"/>
              <a:t>          </a:t>
            </a:r>
            <a:r>
              <a:rPr lang="ru-RU" dirty="0" smtClean="0"/>
              <a:t>8.066154           </a:t>
            </a:r>
            <a:r>
              <a:rPr lang="ru-RU" dirty="0" smtClean="0"/>
              <a:t>10.297778</a:t>
            </a:r>
          </a:p>
          <a:p>
            <a:endParaRPr lang="ru-RU" dirty="0" smtClean="0"/>
          </a:p>
          <a:p>
            <a:pPr marL="0" indent="0">
              <a:buNone/>
            </a:pPr>
            <a:r>
              <a:rPr lang="ru-RU" dirty="0" err="1" smtClean="0"/>
              <a:t>Р-значение</a:t>
            </a:r>
            <a:r>
              <a:rPr lang="ru-RU" dirty="0" smtClean="0"/>
              <a:t> стало еще меньше, и мы так же, как и после теста в модификации Уэлча, можем сделать вывод о наличии существенной разницы групповых средних.</a:t>
            </a:r>
          </a:p>
          <a:p>
            <a:pPr marL="0" indent="0">
              <a:buNone/>
            </a:pPr>
            <a:r>
              <a:rPr lang="ru-RU" dirty="0" smtClean="0"/>
              <a:t>Однако такое совпадение выводов будет иметь место не всегда и, следовательно, на разницу между групповыми дисперсиями (или ее отсутствие) следует обращать серьезное внимание при выборе и интерпретации того или иного варианта t-теста.</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normAutofit/>
          </a:bodyPr>
          <a:lstStyle/>
          <a:p>
            <a:r>
              <a:rPr lang="ru-RU" sz="2000" b="1" dirty="0" smtClean="0"/>
              <a:t>Сравнение двух зависимых </a:t>
            </a:r>
            <a:r>
              <a:rPr lang="ru-RU" sz="2000" b="1" dirty="0" smtClean="0"/>
              <a:t>выборок </a:t>
            </a:r>
            <a:r>
              <a:rPr lang="ru-RU" sz="2000" b="1" dirty="0" smtClean="0"/>
              <a:t>с помощью критерия Стьюдента </a:t>
            </a:r>
            <a:endParaRPr lang="ru-RU" sz="2000" dirty="0"/>
          </a:p>
        </p:txBody>
      </p:sp>
      <p:sp>
        <p:nvSpPr>
          <p:cNvPr id="3" name="Содержимое 2"/>
          <p:cNvSpPr>
            <a:spLocks noGrp="1"/>
          </p:cNvSpPr>
          <p:nvPr>
            <p:ph idx="1"/>
          </p:nvPr>
        </p:nvSpPr>
        <p:spPr>
          <a:xfrm>
            <a:off x="457200" y="1600201"/>
            <a:ext cx="8229600" cy="4267199"/>
          </a:xfrm>
        </p:spPr>
        <p:txBody>
          <a:bodyPr>
            <a:normAutofit fontScale="55000" lnSpcReduction="20000"/>
          </a:bodyPr>
          <a:lstStyle/>
          <a:p>
            <a:pPr marL="0" indent="0" algn="just">
              <a:lnSpc>
                <a:spcPct val="120000"/>
              </a:lnSpc>
              <a:buNone/>
            </a:pPr>
            <a:r>
              <a:rPr lang="ru-RU" dirty="0" smtClean="0"/>
              <a:t>Зависимыми, или парными, являются две выборки, содержащие результаты измерений какого-либо количественного признака, выполненных на одних и тех же объектах. Во многих исследованиях определенный отклик измеряется у одних и тех же объектов до и после экспериментального воздействия. При такой схеме эксперимента исследователь более точно оценивает эффект воздействия именно потому, что прослеживает его фактически у каждого уникального объекта</a:t>
            </a:r>
            <a:r>
              <a:rPr lang="ru-RU" dirty="0" smtClean="0"/>
              <a:t>.</a:t>
            </a:r>
          </a:p>
          <a:p>
            <a:pPr marL="0" indent="0" algn="just">
              <a:lnSpc>
                <a:spcPct val="120000"/>
              </a:lnSpc>
              <a:buNone/>
            </a:pPr>
            <a:endParaRPr lang="ru-RU" dirty="0" smtClean="0"/>
          </a:p>
          <a:p>
            <a:pPr marL="0" indent="0" algn="just">
              <a:lnSpc>
                <a:spcPct val="120000"/>
              </a:lnSpc>
              <a:buNone/>
            </a:pPr>
            <a:r>
              <a:rPr lang="ru-RU" dirty="0" smtClean="0"/>
              <a:t>Нас интересуют свойства выборки, составленной из разностей значений признака у одних и тех же объектов, а точнее – "истинная средняя разность" как результат экспериментального воздействия (обозначим его </a:t>
            </a:r>
            <a:r>
              <a:rPr lang="ru-RU" dirty="0" err="1" smtClean="0"/>
              <a:t>δ</a:t>
            </a:r>
            <a:r>
              <a:rPr lang="ru-RU" dirty="0" smtClean="0"/>
              <a:t>). Если верна нулевая гипотеза H0: </a:t>
            </a:r>
            <a:r>
              <a:rPr lang="ru-RU" dirty="0" err="1" smtClean="0"/>
              <a:t>δ </a:t>
            </a:r>
            <a:r>
              <a:rPr lang="ru-RU" dirty="0" smtClean="0"/>
              <a:t>= 0, утверждающая, </a:t>
            </a:r>
            <a:r>
              <a:rPr lang="ru-RU" i="1" dirty="0" smtClean="0"/>
              <a:t>что средняя разность </a:t>
            </a:r>
            <a:r>
              <a:rPr lang="ru-RU" i="1" dirty="0" err="1" smtClean="0"/>
              <a:t>δ </a:t>
            </a:r>
            <a:r>
              <a:rPr lang="ru-RU" i="1" dirty="0" smtClean="0"/>
              <a:t>между парами реализаций случайных величин статистически значимо не отличается от нуля</a:t>
            </a:r>
            <a:r>
              <a:rPr lang="ru-RU" dirty="0" smtClean="0"/>
              <a:t>, </a:t>
            </a:r>
            <a:r>
              <a:rPr lang="ru-RU" i="1" dirty="0" smtClean="0"/>
              <a:t>то нет оснований предполагать, что эффект воздействия имеет место</a:t>
            </a:r>
            <a:r>
              <a:rPr lang="ru-RU" dirty="0" smtClean="0"/>
              <a:t>. </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020762"/>
          </a:xfrm>
        </p:spPr>
        <p:txBody>
          <a:bodyPr>
            <a:normAutofit/>
          </a:bodyPr>
          <a:lstStyle/>
          <a:p>
            <a:r>
              <a:rPr lang="ru-RU" sz="2400" b="1" dirty="0" smtClean="0"/>
              <a:t>Сравнение двух зависимых выборок с помощью критерия Стьюдента </a:t>
            </a:r>
            <a:endParaRPr lang="ru-RU" sz="2400" dirty="0"/>
          </a:p>
        </p:txBody>
      </p:sp>
      <p:sp>
        <p:nvSpPr>
          <p:cNvPr id="3" name="Содержимое 2"/>
          <p:cNvSpPr>
            <a:spLocks noGrp="1"/>
          </p:cNvSpPr>
          <p:nvPr>
            <p:ph idx="1"/>
          </p:nvPr>
        </p:nvSpPr>
        <p:spPr>
          <a:xfrm>
            <a:off x="457200" y="1371600"/>
            <a:ext cx="8229600" cy="4876800"/>
          </a:xfrm>
        </p:spPr>
        <p:txBody>
          <a:bodyPr>
            <a:normAutofit fontScale="47500" lnSpcReduction="20000"/>
          </a:bodyPr>
          <a:lstStyle/>
          <a:p>
            <a:pPr marL="0" indent="0" algn="just">
              <a:buNone/>
            </a:pPr>
            <a:r>
              <a:rPr lang="ru-RU" dirty="0" smtClean="0"/>
              <a:t>Возьмем </a:t>
            </a:r>
            <a:r>
              <a:rPr lang="ru-RU" dirty="0" smtClean="0"/>
              <a:t>другой пример о суточном потреблении энергии, измеренном уже у одних и тех же 11 женщин до и после определенного цикла:</a:t>
            </a:r>
          </a:p>
          <a:p>
            <a:pPr>
              <a:buNone/>
            </a:pPr>
            <a:r>
              <a:rPr lang="ru-RU" dirty="0" smtClean="0"/>
              <a:t>	</a:t>
            </a:r>
            <a:r>
              <a:rPr lang="en-US" dirty="0" smtClean="0"/>
              <a:t>data(intake</a:t>
            </a:r>
            <a:r>
              <a:rPr lang="en-US" dirty="0" smtClean="0"/>
              <a:t>) # </a:t>
            </a:r>
            <a:r>
              <a:rPr lang="ru-RU" dirty="0" smtClean="0"/>
              <a:t>из пакета</a:t>
            </a:r>
            <a:r>
              <a:rPr lang="en-US" dirty="0" smtClean="0"/>
              <a:t> </a:t>
            </a:r>
            <a:r>
              <a:rPr lang="en-US" dirty="0" err="1" smtClean="0"/>
              <a:t>ISwR</a:t>
            </a:r>
            <a:endParaRPr lang="ru-RU" dirty="0" smtClean="0"/>
          </a:p>
          <a:p>
            <a:pPr marL="0" indent="0" algn="just">
              <a:buNone/>
            </a:pPr>
            <a:r>
              <a:rPr lang="ru-RU" dirty="0" smtClean="0"/>
              <a:t>Задача заключается в том, чтобы оценить, насколько статистически значимо эта средняя разность отличается от нуля. Применим парный критерий Стьюдента (обратите внимание на использование аргумента </a:t>
            </a:r>
            <a:r>
              <a:rPr lang="ru-RU" b="1" i="1" dirty="0" err="1" smtClean="0"/>
              <a:t>paired</a:t>
            </a:r>
            <a:r>
              <a:rPr lang="ru-RU" b="1" i="1" dirty="0" smtClean="0"/>
              <a:t> = TRUE</a:t>
            </a:r>
            <a:r>
              <a:rPr lang="ru-RU" dirty="0" smtClean="0"/>
              <a:t>):</a:t>
            </a:r>
          </a:p>
          <a:p>
            <a:pPr>
              <a:buNone/>
            </a:pPr>
            <a:r>
              <a:rPr lang="ru-RU" dirty="0" smtClean="0"/>
              <a:t>	</a:t>
            </a:r>
            <a:r>
              <a:rPr lang="en-US" dirty="0" err="1" smtClean="0"/>
              <a:t>t.test</a:t>
            </a:r>
            <a:r>
              <a:rPr lang="en-US" dirty="0" smtClean="0"/>
              <a:t>(pre</a:t>
            </a:r>
            <a:r>
              <a:rPr lang="en-US" dirty="0" smtClean="0"/>
              <a:t>, post, paired = TRUE)</a:t>
            </a:r>
            <a:endParaRPr lang="ru-RU" dirty="0" smtClean="0"/>
          </a:p>
          <a:p>
            <a:pPr>
              <a:buNone/>
            </a:pPr>
            <a:r>
              <a:rPr lang="ru-RU" dirty="0" smtClean="0"/>
              <a:t>	</a:t>
            </a:r>
            <a:r>
              <a:rPr lang="en-US" dirty="0" smtClean="0"/>
              <a:t>        </a:t>
            </a:r>
            <a:r>
              <a:rPr lang="en-US" dirty="0" smtClean="0"/>
              <a:t>Paired t-test</a:t>
            </a:r>
            <a:endParaRPr lang="ru-RU" dirty="0" smtClean="0"/>
          </a:p>
          <a:p>
            <a:pPr>
              <a:buNone/>
            </a:pPr>
            <a:r>
              <a:rPr lang="ru-RU" dirty="0" smtClean="0"/>
              <a:t>	</a:t>
            </a:r>
            <a:r>
              <a:rPr lang="en-US" dirty="0" smtClean="0"/>
              <a:t>data</a:t>
            </a:r>
            <a:r>
              <a:rPr lang="en-US" dirty="0" smtClean="0"/>
              <a:t>:  pre and post</a:t>
            </a:r>
            <a:endParaRPr lang="ru-RU" dirty="0" smtClean="0"/>
          </a:p>
          <a:p>
            <a:pPr>
              <a:buNone/>
            </a:pPr>
            <a:r>
              <a:rPr lang="ru-RU" dirty="0" smtClean="0"/>
              <a:t>	</a:t>
            </a:r>
            <a:r>
              <a:rPr lang="en-US" dirty="0" smtClean="0"/>
              <a:t>t </a:t>
            </a:r>
            <a:r>
              <a:rPr lang="en-US" dirty="0" smtClean="0"/>
              <a:t>= 11.9414, </a:t>
            </a:r>
            <a:r>
              <a:rPr lang="en-US" dirty="0" err="1" smtClean="0"/>
              <a:t>df</a:t>
            </a:r>
            <a:r>
              <a:rPr lang="en-US" dirty="0" smtClean="0"/>
              <a:t> = 10, p-value = 3.059e-07</a:t>
            </a:r>
            <a:endParaRPr lang="ru-RU" dirty="0" smtClean="0"/>
          </a:p>
          <a:p>
            <a:pPr>
              <a:buNone/>
            </a:pPr>
            <a:r>
              <a:rPr lang="ru-RU" dirty="0" smtClean="0"/>
              <a:t>	</a:t>
            </a:r>
            <a:r>
              <a:rPr lang="en-US" dirty="0" smtClean="0"/>
              <a:t>alternative </a:t>
            </a:r>
            <a:r>
              <a:rPr lang="en-US" dirty="0" smtClean="0"/>
              <a:t>hypothesis: true difference in means is not </a:t>
            </a:r>
            <a:r>
              <a:rPr lang="en-US" dirty="0" smtClean="0"/>
              <a:t>equal</a:t>
            </a:r>
            <a:r>
              <a:rPr lang="ru-RU" dirty="0" smtClean="0"/>
              <a:t> </a:t>
            </a:r>
            <a:r>
              <a:rPr lang="en-US" dirty="0" smtClean="0"/>
              <a:t>to </a:t>
            </a:r>
            <a:r>
              <a:rPr lang="en-US" dirty="0" smtClean="0"/>
              <a:t>0</a:t>
            </a:r>
            <a:endParaRPr lang="ru-RU" dirty="0" smtClean="0"/>
          </a:p>
          <a:p>
            <a:pPr>
              <a:buNone/>
            </a:pPr>
            <a:r>
              <a:rPr lang="ru-RU" dirty="0" smtClean="0"/>
              <a:t>	</a:t>
            </a:r>
            <a:r>
              <a:rPr lang="en-US" dirty="0" smtClean="0"/>
              <a:t>95 </a:t>
            </a:r>
            <a:r>
              <a:rPr lang="en-US" dirty="0" smtClean="0"/>
              <a:t>percent confidence interval:</a:t>
            </a:r>
            <a:endParaRPr lang="ru-RU" dirty="0" smtClean="0"/>
          </a:p>
          <a:p>
            <a:pPr>
              <a:buNone/>
            </a:pPr>
            <a:r>
              <a:rPr lang="ru-RU" dirty="0" smtClean="0"/>
              <a:t>	</a:t>
            </a:r>
            <a:r>
              <a:rPr lang="en-US" dirty="0" smtClean="0"/>
              <a:t> </a:t>
            </a:r>
            <a:r>
              <a:rPr lang="en-US" dirty="0" smtClean="0"/>
              <a:t>1074.072 1566.838</a:t>
            </a:r>
            <a:endParaRPr lang="ru-RU" dirty="0" smtClean="0"/>
          </a:p>
          <a:p>
            <a:pPr>
              <a:buNone/>
            </a:pPr>
            <a:r>
              <a:rPr lang="ru-RU" dirty="0" smtClean="0"/>
              <a:t>	</a:t>
            </a:r>
            <a:r>
              <a:rPr lang="en-US" dirty="0" smtClean="0"/>
              <a:t>sample </a:t>
            </a:r>
            <a:r>
              <a:rPr lang="en-US" dirty="0" smtClean="0"/>
              <a:t>estimates:</a:t>
            </a:r>
            <a:endParaRPr lang="ru-RU" dirty="0" smtClean="0"/>
          </a:p>
          <a:p>
            <a:pPr>
              <a:buNone/>
            </a:pPr>
            <a:r>
              <a:rPr lang="ru-RU" dirty="0" smtClean="0"/>
              <a:t>	</a:t>
            </a:r>
            <a:r>
              <a:rPr lang="ru-RU" dirty="0" err="1" smtClean="0"/>
              <a:t>mean</a:t>
            </a:r>
            <a:r>
              <a:rPr lang="ru-RU" dirty="0" smtClean="0"/>
              <a:t> </a:t>
            </a:r>
            <a:r>
              <a:rPr lang="ru-RU" dirty="0" err="1" smtClean="0"/>
              <a:t>of</a:t>
            </a:r>
            <a:r>
              <a:rPr lang="ru-RU" dirty="0" smtClean="0"/>
              <a:t> </a:t>
            </a:r>
            <a:r>
              <a:rPr lang="ru-RU" dirty="0" err="1" smtClean="0"/>
              <a:t>the</a:t>
            </a:r>
            <a:r>
              <a:rPr lang="ru-RU" dirty="0" smtClean="0"/>
              <a:t> </a:t>
            </a:r>
            <a:r>
              <a:rPr lang="ru-RU" dirty="0" err="1" smtClean="0"/>
              <a:t>differences</a:t>
            </a:r>
            <a:endParaRPr lang="ru-RU" dirty="0" smtClean="0"/>
          </a:p>
          <a:p>
            <a:pPr>
              <a:buNone/>
            </a:pPr>
            <a:r>
              <a:rPr lang="ru-RU" dirty="0" smtClean="0"/>
              <a:t>	               1320.455</a:t>
            </a:r>
          </a:p>
          <a:p>
            <a:pPr>
              <a:buNone/>
            </a:pPr>
            <a:endParaRPr lang="ru-RU" dirty="0" smtClean="0"/>
          </a:p>
          <a:p>
            <a:pPr marL="0" indent="0" algn="just">
              <a:buNone/>
            </a:pPr>
            <a:r>
              <a:rPr lang="ru-RU" dirty="0" smtClean="0"/>
              <a:t>Как видим, рассчитанное </a:t>
            </a:r>
            <a:r>
              <a:rPr lang="ru-RU" dirty="0" err="1" smtClean="0"/>
              <a:t>р-значение</a:t>
            </a:r>
            <a:r>
              <a:rPr lang="ru-RU" dirty="0" smtClean="0"/>
              <a:t> </a:t>
            </a:r>
            <a:r>
              <a:rPr lang="ru-RU" dirty="0" smtClean="0"/>
              <a:t>оказалось намного меньше </a:t>
            </a:r>
            <a:r>
              <a:rPr lang="ru-RU" dirty="0" smtClean="0"/>
              <a:t>0.05. Нулевую гипотезу отвергаем, </a:t>
            </a:r>
            <a:r>
              <a:rPr lang="ru-RU" dirty="0" smtClean="0"/>
              <a:t>что позволяет нам сделать заключение о наличии существенной разницы в потреблении энергии у исследованных женщин до и после. Истинная величина эффекта (в абсолютном выражении) с вероятностью 95% находится в интервале от 1074.1 до 1566.8 кДж/сутки.</a:t>
            </a:r>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715962"/>
          </a:xfrm>
        </p:spPr>
        <p:txBody>
          <a:bodyPr>
            <a:normAutofit/>
          </a:bodyPr>
          <a:lstStyle/>
          <a:p>
            <a:r>
              <a:rPr lang="ru-RU" sz="2800" b="1" dirty="0" smtClean="0">
                <a:latin typeface="Times New Roman" pitchFamily="18" charset="0"/>
                <a:cs typeface="Times New Roman" pitchFamily="18" charset="0"/>
              </a:rPr>
              <a:t>Критерий </a:t>
            </a:r>
            <a:r>
              <a:rPr lang="ru-RU" altLang="ru-RU" sz="2800" b="1" dirty="0" err="1" smtClean="0">
                <a:latin typeface="Times New Roman" pitchFamily="18" charset="0"/>
                <a:cs typeface="Times New Roman" pitchFamily="18" charset="0"/>
              </a:rPr>
              <a:t>хи-квадрат</a:t>
            </a:r>
            <a:r>
              <a:rPr lang="ru-RU" altLang="ru-RU" sz="2800" b="1" dirty="0" smtClean="0">
                <a:latin typeface="Times New Roman" pitchFamily="18" charset="0"/>
                <a:cs typeface="Times New Roman" pitchFamily="18" charset="0"/>
              </a:rPr>
              <a:t> </a:t>
            </a:r>
            <a:r>
              <a:rPr lang="ru-RU" altLang="ru-RU" sz="2800" b="1" dirty="0" smtClean="0">
                <a:latin typeface="Times New Roman" pitchFamily="18" charset="0"/>
                <a:cs typeface="Times New Roman" pitchFamily="18" charset="0"/>
              </a:rPr>
              <a:t>Пирсона </a:t>
            </a:r>
            <a:endParaRPr lang="ru-RU" sz="2800" b="1" dirty="0"/>
          </a:p>
        </p:txBody>
      </p:sp>
      <p:sp>
        <p:nvSpPr>
          <p:cNvPr id="3" name="Содержимое 2"/>
          <p:cNvSpPr>
            <a:spLocks noGrp="1"/>
          </p:cNvSpPr>
          <p:nvPr>
            <p:ph idx="1"/>
          </p:nvPr>
        </p:nvSpPr>
        <p:spPr>
          <a:xfrm>
            <a:off x="457200" y="990600"/>
            <a:ext cx="8382000" cy="4953001"/>
          </a:xfrm>
        </p:spPr>
        <p:txBody>
          <a:bodyPr>
            <a:normAutofit fontScale="92500" lnSpcReduction="10000"/>
          </a:bodyPr>
          <a:lstStyle/>
          <a:p>
            <a:pPr marL="0" lvl="0" indent="0" algn="just">
              <a:buNone/>
            </a:pPr>
            <a:r>
              <a:rPr lang="ru-RU" sz="1600" dirty="0" smtClean="0">
                <a:solidFill>
                  <a:schemeClr val="tx1"/>
                </a:solidFill>
                <a:latin typeface="Times New Roman" pitchFamily="18" charset="0"/>
                <a:cs typeface="Times New Roman" pitchFamily="18" charset="0"/>
              </a:rPr>
              <a:t>Критерий </a:t>
            </a:r>
            <a:r>
              <a:rPr lang="ru-RU" altLang="ru-RU" sz="1600" dirty="0" smtClean="0">
                <a:latin typeface="Times New Roman" pitchFamily="18" charset="0"/>
                <a:cs typeface="Times New Roman" pitchFamily="18" charset="0"/>
              </a:rPr>
              <a:t>Пирсона </a:t>
            </a:r>
            <a:r>
              <a:rPr lang="ru-RU" altLang="ru-RU" sz="1600" dirty="0" smtClean="0">
                <a:latin typeface="Times New Roman" pitchFamily="18" charset="0"/>
                <a:cs typeface="Times New Roman" pitchFamily="18" charset="0"/>
              </a:rPr>
              <a:t>(</a:t>
            </a:r>
            <a:r>
              <a:rPr lang="ru-RU" altLang="ru-RU" sz="1600" dirty="0" smtClean="0">
                <a:latin typeface="Times New Roman" pitchFamily="18" charset="0"/>
                <a:cs typeface="Times New Roman" pitchFamily="18" charset="0"/>
                <a:sym typeface="Symbol" pitchFamily="18" charset="2"/>
              </a:rPr>
              <a:t></a:t>
            </a:r>
            <a:r>
              <a:rPr lang="ru-RU" altLang="ru-RU" sz="1600" baseline="30000" dirty="0" smtClean="0">
                <a:latin typeface="Times New Roman" pitchFamily="18" charset="0"/>
                <a:cs typeface="Times New Roman" pitchFamily="18" charset="0"/>
              </a:rPr>
              <a:t>2</a:t>
            </a:r>
            <a:r>
              <a:rPr lang="ru-RU" altLang="ru-RU" sz="1600" dirty="0" smtClean="0">
                <a:latin typeface="Times New Roman" pitchFamily="18" charset="0"/>
                <a:cs typeface="Times New Roman" pitchFamily="18" charset="0"/>
              </a:rPr>
              <a:t>) используется </a:t>
            </a:r>
            <a:r>
              <a:rPr lang="ru-RU" sz="1600" dirty="0" smtClean="0">
                <a:latin typeface="Times New Roman" pitchFamily="18" charset="0"/>
                <a:cs typeface="Times New Roman" pitchFamily="18" charset="0"/>
              </a:rPr>
              <a:t>для проверки нулевой гипотезы о независимости </a:t>
            </a:r>
            <a:r>
              <a:rPr lang="ru-RU" sz="1600" dirty="0" smtClean="0">
                <a:latin typeface="Times New Roman" pitchFamily="18" charset="0"/>
                <a:cs typeface="Times New Roman" pitchFamily="18" charset="0"/>
              </a:rPr>
              <a:t>двух признаков</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x </a:t>
            </a:r>
            <a:r>
              <a:rPr lang="ru-RU" sz="1600" dirty="0" smtClean="0">
                <a:latin typeface="Times New Roman" pitchFamily="18" charset="0"/>
                <a:cs typeface="Times New Roman" pitchFamily="18" charset="0"/>
              </a:rPr>
              <a:t>и </a:t>
            </a:r>
            <a:r>
              <a:rPr lang="en-US" sz="1600" dirty="0" smtClean="0">
                <a:latin typeface="Times New Roman" pitchFamily="18" charset="0"/>
                <a:cs typeface="Times New Roman" pitchFamily="18" charset="0"/>
              </a:rPr>
              <a:t>y</a:t>
            </a:r>
            <a:r>
              <a:rPr lang="ru-RU" sz="1600" dirty="0" smtClean="0">
                <a:latin typeface="Times New Roman" pitchFamily="18" charset="0"/>
                <a:cs typeface="Times New Roman" pitchFamily="18" charset="0"/>
              </a:rPr>
              <a:t>, где </a:t>
            </a:r>
            <a:r>
              <a:rPr lang="en-US" sz="1600" dirty="0" smtClean="0">
                <a:latin typeface="Times New Roman" pitchFamily="18" charset="0"/>
                <a:cs typeface="Times New Roman" pitchFamily="18" charset="0"/>
              </a:rPr>
              <a:t>x – </a:t>
            </a:r>
            <a:r>
              <a:rPr lang="ru-RU" sz="1600" dirty="0" smtClean="0">
                <a:latin typeface="Times New Roman" pitchFamily="18" charset="0"/>
                <a:cs typeface="Times New Roman" pitchFamily="18" charset="0"/>
              </a:rPr>
              <a:t>нормально </a:t>
            </a:r>
            <a:r>
              <a:rPr lang="ru-RU" sz="1600" dirty="0" smtClean="0">
                <a:latin typeface="Times New Roman" pitchFamily="18" charset="0"/>
                <a:cs typeface="Times New Roman" pitchFamily="18" charset="0"/>
              </a:rPr>
              <a:t>распределенный </a:t>
            </a:r>
            <a:r>
              <a:rPr lang="en-US" sz="1600" dirty="0" err="1" smtClean="0">
                <a:latin typeface="Times New Roman" pitchFamily="18" charset="0"/>
                <a:cs typeface="Times New Roman" pitchFamily="18" charset="0"/>
              </a:rPr>
              <a:t>вектор</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или</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матрица</a:t>
            </a:r>
            <a:r>
              <a:rPr lang="ru-RU" sz="1600" dirty="0" smtClean="0">
                <a:latin typeface="Times New Roman" pitchFamily="18" charset="0"/>
                <a:cs typeface="Times New Roman" pitchFamily="18" charset="0"/>
              </a:rPr>
              <a:t> сопряженности признаков; </a:t>
            </a:r>
            <a:r>
              <a:rPr lang="en-US" sz="1600" dirty="0" smtClean="0">
                <a:latin typeface="Times New Roman" pitchFamily="18" charset="0"/>
                <a:cs typeface="Times New Roman" pitchFamily="18" charset="0"/>
              </a:rPr>
              <a:t>y</a:t>
            </a:r>
            <a:r>
              <a:rPr lang="ru-RU" sz="1600" dirty="0" smtClean="0">
                <a:latin typeface="Times New Roman" pitchFamily="18" charset="0"/>
                <a:cs typeface="Times New Roman" pitchFamily="18" charset="0"/>
              </a:rPr>
              <a:t> – </a:t>
            </a:r>
            <a:r>
              <a:rPr lang="ru-RU" sz="1600" dirty="0" smtClean="0">
                <a:latin typeface="Times New Roman" pitchFamily="18" charset="0"/>
                <a:cs typeface="Times New Roman" pitchFamily="18" charset="0"/>
              </a:rPr>
              <a:t>нормально </a:t>
            </a:r>
            <a:r>
              <a:rPr lang="ru-RU" sz="1600" dirty="0" smtClean="0">
                <a:latin typeface="Times New Roman" pitchFamily="18" charset="0"/>
                <a:cs typeface="Times New Roman" pitchFamily="18" charset="0"/>
              </a:rPr>
              <a:t>распределенный вектор </a:t>
            </a:r>
            <a:r>
              <a:rPr lang="ru-RU" sz="1600" dirty="0" smtClean="0">
                <a:latin typeface="Times New Roman" pitchFamily="18" charset="0"/>
                <a:cs typeface="Times New Roman" pitchFamily="18" charset="0"/>
              </a:rPr>
              <a:t>(игнорируется, если </a:t>
            </a:r>
            <a:r>
              <a:rPr lang="ru-RU" sz="1600" dirty="0" err="1" smtClean="0">
                <a:latin typeface="Times New Roman" pitchFamily="18" charset="0"/>
                <a:cs typeface="Times New Roman" pitchFamily="18" charset="0"/>
              </a:rPr>
              <a:t>х</a:t>
            </a:r>
            <a:r>
              <a:rPr lang="ru-RU" sz="1600" dirty="0" smtClean="0">
                <a:latin typeface="Times New Roman" pitchFamily="18" charset="0"/>
                <a:cs typeface="Times New Roman" pitchFamily="18" charset="0"/>
              </a:rPr>
              <a:t> – матрица). </a:t>
            </a:r>
            <a:endParaRPr lang="ru-RU" sz="1600" dirty="0" smtClean="0">
              <a:latin typeface="Times New Roman" pitchFamily="18" charset="0"/>
              <a:cs typeface="Times New Roman" pitchFamily="18" charset="0"/>
            </a:endParaRPr>
          </a:p>
          <a:p>
            <a:pPr marL="0" lvl="0" indent="0" algn="just">
              <a:buNone/>
            </a:pPr>
            <a:r>
              <a:rPr lang="ru-RU" sz="1600" dirty="0" smtClean="0">
                <a:latin typeface="Times New Roman" pitchFamily="18" charset="0"/>
                <a:cs typeface="Times New Roman" pitchFamily="18" charset="0"/>
              </a:rPr>
              <a:t>В </a:t>
            </a:r>
            <a:r>
              <a:rPr lang="ru-RU" sz="1600" dirty="0" smtClean="0">
                <a:latin typeface="Times New Roman" pitchFamily="18" charset="0"/>
                <a:cs typeface="Times New Roman" pitchFamily="18" charset="0"/>
              </a:rPr>
              <a:t>программе </a:t>
            </a:r>
            <a:r>
              <a:rPr lang="en-US" sz="1600" dirty="0" err="1" smtClean="0">
                <a:latin typeface="Times New Roman" pitchFamily="18" charset="0"/>
                <a:cs typeface="Times New Roman" pitchFamily="18" charset="0"/>
              </a:rPr>
              <a:t>RStudio</a:t>
            </a:r>
            <a:r>
              <a:rPr lang="ru-RU" sz="1600" dirty="0" smtClean="0">
                <a:latin typeface="Times New Roman" pitchFamily="18" charset="0"/>
                <a:cs typeface="Times New Roman" pitchFamily="18" charset="0"/>
              </a:rPr>
              <a:t> для этого </a:t>
            </a:r>
            <a:r>
              <a:rPr lang="ru-RU" sz="1600" dirty="0" smtClean="0">
                <a:solidFill>
                  <a:schemeClr val="tx1"/>
                </a:solidFill>
                <a:latin typeface="Times New Roman" pitchFamily="18" charset="0"/>
                <a:cs typeface="Times New Roman" pitchFamily="18" charset="0"/>
              </a:rPr>
              <a:t>используют </a:t>
            </a:r>
            <a:r>
              <a:rPr lang="ru-RU" sz="1600" dirty="0" smtClean="0">
                <a:solidFill>
                  <a:schemeClr val="tx1"/>
                </a:solidFill>
                <a:latin typeface="Times New Roman" pitchFamily="18" charset="0"/>
                <a:cs typeface="Times New Roman" pitchFamily="18" charset="0"/>
              </a:rPr>
              <a:t>функцию</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chisq.test</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{stats</a:t>
            </a:r>
            <a:r>
              <a:rPr lang="en-US" sz="1600" dirty="0" smtClean="0">
                <a:solidFill>
                  <a:schemeClr val="tx1"/>
                </a:solidFill>
                <a:latin typeface="Times New Roman" pitchFamily="18" charset="0"/>
                <a:cs typeface="Times New Roman" pitchFamily="18" charset="0"/>
              </a:rPr>
              <a:t>}.</a:t>
            </a:r>
            <a:endParaRPr lang="ru-RU" sz="1600" dirty="0" smtClean="0">
              <a:solidFill>
                <a:schemeClr val="tx1"/>
              </a:solidFill>
              <a:latin typeface="Times New Roman" pitchFamily="18" charset="0"/>
              <a:cs typeface="Times New Roman" pitchFamily="18" charset="0"/>
            </a:endParaRPr>
          </a:p>
          <a:p>
            <a:pPr marL="0" lvl="0" indent="0" algn="just">
              <a:buNone/>
            </a:pPr>
            <a:endParaRPr lang="en-US" sz="1600" dirty="0" smtClean="0">
              <a:solidFill>
                <a:schemeClr val="tx1"/>
              </a:solidFill>
              <a:latin typeface="Times New Roman" pitchFamily="18" charset="0"/>
              <a:cs typeface="Times New Roman" pitchFamily="18" charset="0"/>
            </a:endParaRPr>
          </a:p>
          <a:p>
            <a:pPr>
              <a:buNone/>
            </a:pPr>
            <a:r>
              <a:rPr lang="ru-RU" sz="1600" b="1" dirty="0" smtClean="0">
                <a:latin typeface="Times New Roman" pitchFamily="18" charset="0"/>
                <a:cs typeface="Times New Roman" pitchFamily="18" charset="0"/>
              </a:rPr>
              <a:t>Пример</a:t>
            </a:r>
            <a:endParaRPr lang="ru-RU" sz="1600" b="1" dirty="0" smtClean="0">
              <a:latin typeface="Times New Roman" pitchFamily="18" charset="0"/>
              <a:cs typeface="Times New Roman" pitchFamily="18" charset="0"/>
            </a:endParaRPr>
          </a:p>
          <a:p>
            <a:pPr indent="11113">
              <a:buNone/>
            </a:pPr>
            <a:r>
              <a:rPr lang="en-US" sz="1600" dirty="0" err="1" smtClean="0"/>
              <a:t>chisq.test</a:t>
            </a:r>
            <a:r>
              <a:rPr lang="en-US" sz="1600" dirty="0" smtClean="0"/>
              <a:t>(</a:t>
            </a:r>
            <a:r>
              <a:rPr lang="en-US" sz="1600" dirty="0" err="1" smtClean="0"/>
              <a:t>HairEyeColor</a:t>
            </a:r>
            <a:r>
              <a:rPr lang="en-US" sz="1600" dirty="0" smtClean="0"/>
              <a:t>[,,1]) </a:t>
            </a:r>
            <a:endParaRPr lang="ru-RU" sz="1600" dirty="0" smtClean="0"/>
          </a:p>
          <a:p>
            <a:pPr indent="11113">
              <a:buNone/>
            </a:pPr>
            <a:r>
              <a:rPr lang="en-US" sz="1600" dirty="0" smtClean="0"/>
              <a:t>Pearson's </a:t>
            </a:r>
            <a:r>
              <a:rPr lang="en-US" sz="1600" dirty="0" smtClean="0"/>
              <a:t>Chi-squared test data: </a:t>
            </a:r>
            <a:endParaRPr lang="ru-RU" sz="1600" dirty="0" smtClean="0"/>
          </a:p>
          <a:p>
            <a:pPr indent="11113">
              <a:buNone/>
            </a:pPr>
            <a:r>
              <a:rPr lang="en-US" sz="1600" dirty="0" err="1" smtClean="0"/>
              <a:t>HairEyeColor</a:t>
            </a:r>
            <a:r>
              <a:rPr lang="en-US" sz="1600" dirty="0" smtClean="0"/>
              <a:t>[, , 1] X-squared = 41.28, </a:t>
            </a:r>
            <a:r>
              <a:rPr lang="en-US" sz="1600" dirty="0" err="1" smtClean="0"/>
              <a:t>df</a:t>
            </a:r>
            <a:r>
              <a:rPr lang="en-US" sz="1600" dirty="0" smtClean="0"/>
              <a:t> = 9, </a:t>
            </a:r>
            <a:endParaRPr lang="ru-RU" sz="1600" dirty="0" smtClean="0"/>
          </a:p>
          <a:p>
            <a:pPr indent="11113">
              <a:buNone/>
            </a:pPr>
            <a:r>
              <a:rPr lang="en-US" sz="1600" dirty="0" smtClean="0"/>
              <a:t>p-value </a:t>
            </a:r>
            <a:r>
              <a:rPr lang="en-US" sz="1600" dirty="0" smtClean="0"/>
              <a:t>= </a:t>
            </a:r>
            <a:r>
              <a:rPr lang="en-US" sz="1600" dirty="0" smtClean="0"/>
              <a:t>4.447e-06</a:t>
            </a:r>
            <a:endParaRPr lang="ru-RU" sz="1600" dirty="0" smtClean="0"/>
          </a:p>
          <a:p>
            <a:pPr>
              <a:buNone/>
            </a:pPr>
            <a:endParaRPr lang="ru-RU" sz="1600" dirty="0" smtClean="0">
              <a:latin typeface="Times New Roman" pitchFamily="18" charset="0"/>
              <a:cs typeface="Times New Roman" pitchFamily="18" charset="0"/>
            </a:endParaRPr>
          </a:p>
          <a:p>
            <a:pPr marL="0" indent="0">
              <a:buNone/>
            </a:pPr>
            <a:r>
              <a:rPr lang="ru-RU" sz="1600" dirty="0" smtClean="0">
                <a:latin typeface="Times New Roman" pitchFamily="18" charset="0"/>
                <a:cs typeface="Times New Roman" pitchFamily="18" charset="0"/>
              </a:rPr>
              <a:t>Так </a:t>
            </a:r>
            <a:r>
              <a:rPr lang="ru-RU" sz="1600" dirty="0" smtClean="0">
                <a:latin typeface="Times New Roman" pitchFamily="18" charset="0"/>
                <a:cs typeface="Times New Roman" pitchFamily="18" charset="0"/>
              </a:rPr>
              <a:t>как, </a:t>
            </a:r>
            <a:r>
              <a:rPr lang="en-US" sz="1600" dirty="0" smtClean="0"/>
              <a:t>p-value = </a:t>
            </a:r>
            <a:r>
              <a:rPr lang="en-US" sz="1600" dirty="0" smtClean="0"/>
              <a:t>4.447e-06&lt;0.05</a:t>
            </a:r>
            <a:r>
              <a:rPr lang="ru-RU"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то гипотезу о </a:t>
            </a:r>
            <a:endParaRPr lang="ru-RU" sz="1600" dirty="0" smtClean="0">
              <a:latin typeface="Times New Roman" pitchFamily="18" charset="0"/>
              <a:cs typeface="Times New Roman" pitchFamily="18" charset="0"/>
            </a:endParaRPr>
          </a:p>
          <a:p>
            <a:pPr marL="0" indent="0">
              <a:buNone/>
            </a:pPr>
            <a:r>
              <a:rPr lang="ru-RU" sz="1600" dirty="0" smtClean="0">
                <a:latin typeface="Times New Roman" pitchFamily="18" charset="0"/>
                <a:cs typeface="Times New Roman" pitchFamily="18" charset="0"/>
              </a:rPr>
              <a:t>независимости признаков </a:t>
            </a:r>
            <a:r>
              <a:rPr lang="ru-RU" sz="1600" dirty="0" smtClean="0">
                <a:latin typeface="Times New Roman" pitchFamily="18" charset="0"/>
                <a:cs typeface="Times New Roman" pitchFamily="18" charset="0"/>
              </a:rPr>
              <a:t>можно </a:t>
            </a:r>
            <a:r>
              <a:rPr lang="ru-RU" sz="1600" dirty="0" smtClean="0">
                <a:latin typeface="Times New Roman" pitchFamily="18" charset="0"/>
                <a:cs typeface="Times New Roman" pitchFamily="18" charset="0"/>
              </a:rPr>
              <a:t>отвергнуть. </a:t>
            </a:r>
          </a:p>
          <a:p>
            <a:pPr marL="0" indent="0">
              <a:buNone/>
            </a:pPr>
            <a:r>
              <a:rPr lang="ru-RU" sz="1600" dirty="0" smtClean="0">
                <a:latin typeface="Times New Roman" pitchFamily="18" charset="0"/>
                <a:cs typeface="Times New Roman" pitchFamily="18" charset="0"/>
              </a:rPr>
              <a:t>Признаки зависимы (цвет волос и цвет глаз зависимы у </a:t>
            </a:r>
          </a:p>
          <a:p>
            <a:pPr marL="0" indent="0">
              <a:buNone/>
            </a:pPr>
            <a:r>
              <a:rPr lang="ru-RU" sz="1600" dirty="0" smtClean="0">
                <a:latin typeface="Times New Roman" pitchFamily="18" charset="0"/>
                <a:cs typeface="Times New Roman" pitchFamily="18" charset="0"/>
              </a:rPr>
              <a:t>мужчин). Для визуализации можно использовать </a:t>
            </a:r>
          </a:p>
          <a:p>
            <a:pPr marL="0" indent="0">
              <a:buNone/>
            </a:pPr>
            <a:r>
              <a:rPr lang="ru-RU" sz="1600" dirty="0" smtClean="0">
                <a:latin typeface="Times New Roman" pitchFamily="18" charset="0"/>
                <a:cs typeface="Times New Roman" pitchFamily="18" charset="0"/>
              </a:rPr>
              <a:t>следующую функцию:</a:t>
            </a:r>
          </a:p>
          <a:p>
            <a:pPr marL="0" indent="0">
              <a:buNone/>
            </a:pPr>
            <a:endParaRPr lang="ru-RU" sz="1600" dirty="0" smtClean="0">
              <a:latin typeface="Times New Roman" pitchFamily="18" charset="0"/>
              <a:cs typeface="Times New Roman" pitchFamily="18" charset="0"/>
            </a:endParaRPr>
          </a:p>
          <a:p>
            <a:pPr marL="0" indent="0">
              <a:spcBef>
                <a:spcPts val="0"/>
              </a:spcBef>
              <a:buNone/>
            </a:pPr>
            <a:r>
              <a:rPr lang="en-US" sz="1600" dirty="0" err="1" smtClean="0"/>
              <a:t>mosaicplot</a:t>
            </a:r>
            <a:r>
              <a:rPr lang="en-US" sz="1600" dirty="0" smtClean="0"/>
              <a:t>(</a:t>
            </a:r>
            <a:r>
              <a:rPr lang="en-US" sz="1600" dirty="0" err="1" smtClean="0"/>
              <a:t>HairEyeColor</a:t>
            </a:r>
            <a:r>
              <a:rPr lang="en-US" sz="1600" dirty="0" smtClean="0"/>
              <a:t>[,,1], </a:t>
            </a:r>
            <a:r>
              <a:rPr lang="en-US" sz="1600" dirty="0" err="1" smtClean="0"/>
              <a:t>col</a:t>
            </a:r>
            <a:r>
              <a:rPr lang="en-US" sz="1600" dirty="0" smtClean="0"/>
              <a:t>=c("</a:t>
            </a:r>
            <a:r>
              <a:rPr lang="en-US" sz="1600" dirty="0" err="1" smtClean="0"/>
              <a:t>royalblue","purple</a:t>
            </a:r>
            <a:r>
              <a:rPr lang="en-US" sz="1600" dirty="0" smtClean="0"/>
              <a:t>",</a:t>
            </a:r>
            <a:endParaRPr lang="ru-RU" sz="1600" dirty="0" smtClean="0"/>
          </a:p>
          <a:p>
            <a:pPr marL="0" indent="0">
              <a:spcBef>
                <a:spcPts val="0"/>
              </a:spcBef>
              <a:buNone/>
            </a:pPr>
            <a:r>
              <a:rPr lang="en-US" sz="1600" dirty="0" smtClean="0"/>
              <a:t>"</a:t>
            </a:r>
            <a:r>
              <a:rPr lang="en-US" sz="1600" dirty="0" err="1" smtClean="0"/>
              <a:t>sienna","mediumblue</a:t>
            </a:r>
            <a:r>
              <a:rPr lang="en-US" sz="1600" dirty="0" smtClean="0"/>
              <a:t>")) </a:t>
            </a:r>
            <a:r>
              <a:rPr lang="en-US" sz="2400" b="1" dirty="0" smtClean="0">
                <a:solidFill>
                  <a:schemeClr val="tx1"/>
                </a:solidFill>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a:p>
            <a:pPr>
              <a:buNone/>
            </a:pPr>
            <a:endParaRPr lang="ru-RU" sz="2400" dirty="0">
              <a:latin typeface="Times New Roman" pitchFamily="18" charset="0"/>
              <a:cs typeface="Times New Roman" pitchFamily="18" charset="0"/>
            </a:endParaRPr>
          </a:p>
        </p:txBody>
      </p:sp>
      <p:pic>
        <p:nvPicPr>
          <p:cNvPr id="26625" name="Picture 1"/>
          <p:cNvPicPr>
            <a:picLocks noChangeAspect="1" noChangeArrowheads="1"/>
          </p:cNvPicPr>
          <p:nvPr/>
        </p:nvPicPr>
        <p:blipFill>
          <a:blip r:embed="rId2" cstate="print"/>
          <a:srcRect/>
          <a:stretch>
            <a:fillRect/>
          </a:stretch>
        </p:blipFill>
        <p:spPr bwMode="auto">
          <a:xfrm>
            <a:off x="5669396" y="2743200"/>
            <a:ext cx="3474604" cy="3352800"/>
          </a:xfrm>
          <a:prstGeom prst="rect">
            <a:avLst/>
          </a:prstGeom>
          <a:noFill/>
          <a:ln w="9525">
            <a:noFill/>
            <a:miter lim="800000"/>
            <a:headEnd/>
            <a:tailEnd/>
          </a:ln>
        </p:spPr>
      </p:pic>
    </p:spTree>
    <p:extLst>
      <p:ext uri="{BB962C8B-B14F-4D97-AF65-F5344CB8AC3E}">
        <p14:creationId xmlns:p14="http://schemas.microsoft.com/office/powerpoint/2010/main" xmlns="" val="36265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762000"/>
          </a:xfrm>
        </p:spPr>
        <p:txBody>
          <a:bodyPr>
            <a:normAutofit/>
          </a:bodyPr>
          <a:lstStyle/>
          <a:p>
            <a:r>
              <a:rPr lang="ru-RU" sz="2800" b="1" dirty="0" smtClean="0"/>
              <a:t>Точный </a:t>
            </a:r>
            <a:r>
              <a:rPr lang="ru-RU" sz="2800" b="1" dirty="0" smtClean="0"/>
              <a:t>тест Фишера</a:t>
            </a:r>
            <a:endParaRPr lang="ru-RU" sz="2800" dirty="0"/>
          </a:p>
        </p:txBody>
      </p:sp>
      <p:sp>
        <p:nvSpPr>
          <p:cNvPr id="3" name="Содержимое 2"/>
          <p:cNvSpPr>
            <a:spLocks noGrp="1"/>
          </p:cNvSpPr>
          <p:nvPr>
            <p:ph idx="1"/>
          </p:nvPr>
        </p:nvSpPr>
        <p:spPr>
          <a:xfrm>
            <a:off x="457200" y="1371600"/>
            <a:ext cx="8229600" cy="4191000"/>
          </a:xfrm>
        </p:spPr>
        <p:txBody>
          <a:bodyPr>
            <a:normAutofit fontScale="55000" lnSpcReduction="20000"/>
          </a:bodyPr>
          <a:lstStyle/>
          <a:p>
            <a:pPr algn="just">
              <a:lnSpc>
                <a:spcPct val="120000"/>
              </a:lnSpc>
              <a:buNone/>
            </a:pPr>
            <a:r>
              <a:rPr lang="ru-RU" dirty="0" smtClean="0"/>
              <a:t>	</a:t>
            </a:r>
            <a:r>
              <a:rPr lang="ru-RU" dirty="0" smtClean="0">
                <a:latin typeface="Times New Roman" pitchFamily="18" charset="0"/>
                <a:cs typeface="Times New Roman" pitchFamily="18" charset="0"/>
              </a:rPr>
              <a:t>Одно </a:t>
            </a:r>
            <a:r>
              <a:rPr lang="ru-RU" dirty="0" smtClean="0">
                <a:latin typeface="Times New Roman" pitchFamily="18" charset="0"/>
                <a:cs typeface="Times New Roman" pitchFamily="18" charset="0"/>
              </a:rPr>
              <a:t>из условий применимости </a:t>
            </a:r>
            <a:r>
              <a:rPr lang="ru-RU" dirty="0" smtClean="0">
                <a:latin typeface="Times New Roman" pitchFamily="18" charset="0"/>
                <a:cs typeface="Times New Roman" pitchFamily="18" charset="0"/>
              </a:rPr>
              <a:t>рассмотренного ранее</a:t>
            </a:r>
            <a:r>
              <a:rPr lang="ru-RU" dirty="0" smtClean="0">
                <a:latin typeface="Times New Roman" pitchFamily="18" charset="0"/>
                <a:cs typeface="Times New Roman" pitchFamily="18" charset="0"/>
              </a:rPr>
              <a:t> критерия χ2 состоит в том, что ожидаемые частоты в любой из ячеек </a:t>
            </a:r>
            <a:r>
              <a:rPr lang="ru-RU" dirty="0" smtClean="0">
                <a:latin typeface="Times New Roman" pitchFamily="18" charset="0"/>
                <a:cs typeface="Times New Roman" pitchFamily="18" charset="0"/>
              </a:rPr>
              <a:t>таблицы сопряженности</a:t>
            </a:r>
            <a:r>
              <a:rPr lang="ru-RU" dirty="0" smtClean="0">
                <a:latin typeface="Times New Roman" pitchFamily="18" charset="0"/>
                <a:cs typeface="Times New Roman" pitchFamily="18" charset="0"/>
              </a:rPr>
              <a:t> не должны быть меньше 5. При небольшом числе наблюдений, это условие может не выполняться, и тогда более корректным подходом (с точки зрения получаемых </a:t>
            </a:r>
            <a:r>
              <a:rPr lang="ru-RU" dirty="0" err="1" smtClean="0">
                <a:latin typeface="Times New Roman" pitchFamily="18" charset="0"/>
                <a:cs typeface="Times New Roman" pitchFamily="18" charset="0"/>
              </a:rPr>
              <a:t>р-значений</a:t>
            </a:r>
            <a:r>
              <a:rPr lang="ru-RU" dirty="0" smtClean="0">
                <a:latin typeface="Times New Roman" pitchFamily="18" charset="0"/>
                <a:cs typeface="Times New Roman" pitchFamily="18" charset="0"/>
              </a:rPr>
              <a:t>) будет использование </a:t>
            </a:r>
            <a:r>
              <a:rPr lang="ru-RU" dirty="0" smtClean="0">
                <a:latin typeface="Times New Roman" pitchFamily="18" charset="0"/>
                <a:cs typeface="Times New Roman" pitchFamily="18" charset="0"/>
              </a:rPr>
              <a:t>точного теста Фишера (</a:t>
            </a:r>
            <a:r>
              <a:rPr lang="en-US" i="1" dirty="0" smtClean="0">
                <a:latin typeface="Times New Roman" pitchFamily="18" charset="0"/>
                <a:cs typeface="Times New Roman" pitchFamily="18" charset="0"/>
              </a:rPr>
              <a:t>Fisher’s exact test</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Он основан на переборе всех возможных вариантов заполнения таблицы сопряженности при имеющейся численности групп, и поэтому чем эта численность меньше, тем проще выполнить </a:t>
            </a:r>
            <a:r>
              <a:rPr lang="ru-RU" dirty="0" err="1" smtClean="0">
                <a:latin typeface="Times New Roman" pitchFamily="18" charset="0"/>
                <a:cs typeface="Times New Roman" pitchFamily="18" charset="0"/>
              </a:rPr>
              <a:t>соотвествующие</a:t>
            </a:r>
            <a:r>
              <a:rPr lang="ru-RU" dirty="0" smtClean="0">
                <a:latin typeface="Times New Roman" pitchFamily="18" charset="0"/>
                <a:cs typeface="Times New Roman" pitchFamily="18" charset="0"/>
              </a:rPr>
              <a:t> вычисления. </a:t>
            </a:r>
            <a:r>
              <a:rPr lang="ru-RU" dirty="0" smtClean="0">
                <a:latin typeface="Times New Roman" pitchFamily="18" charset="0"/>
                <a:cs typeface="Times New Roman" pitchFamily="18" charset="0"/>
              </a:rPr>
              <a:t>Нулевая гипотеза: признаки независимы.</a:t>
            </a:r>
            <a:endParaRPr lang="en-US" dirty="0" smtClean="0">
              <a:latin typeface="Times New Roman" pitchFamily="18" charset="0"/>
              <a:cs typeface="Times New Roman" pitchFamily="18" charset="0"/>
            </a:endParaRPr>
          </a:p>
          <a:p>
            <a:pPr algn="just">
              <a:lnSpc>
                <a:spcPct val="120000"/>
              </a:lnSpc>
              <a:buNone/>
            </a:pPr>
            <a:endParaRPr lang="en-US" dirty="0" smtClean="0">
              <a:latin typeface="Times New Roman" pitchFamily="18" charset="0"/>
              <a:cs typeface="Times New Roman" pitchFamily="18" charset="0"/>
            </a:endParaRPr>
          </a:p>
          <a:p>
            <a:pPr lvl="0" indent="11113">
              <a:buNone/>
            </a:pPr>
            <a:r>
              <a:rPr lang="ru-RU" dirty="0" smtClean="0">
                <a:latin typeface="Times New Roman" pitchFamily="18" charset="0"/>
                <a:cs typeface="Times New Roman" pitchFamily="18" charset="0"/>
              </a:rPr>
              <a:t>В программе </a:t>
            </a:r>
            <a:r>
              <a:rPr lang="en-US" dirty="0" err="1" smtClean="0">
                <a:latin typeface="Times New Roman" pitchFamily="18" charset="0"/>
                <a:cs typeface="Times New Roman" pitchFamily="18" charset="0"/>
              </a:rPr>
              <a:t>RStudio</a:t>
            </a:r>
            <a:r>
              <a:rPr lang="ru-RU" dirty="0" smtClean="0">
                <a:latin typeface="Times New Roman" pitchFamily="18" charset="0"/>
                <a:cs typeface="Times New Roman" pitchFamily="18" charset="0"/>
              </a:rPr>
              <a:t> для применения </a:t>
            </a:r>
            <a:r>
              <a:rPr lang="ru-RU" dirty="0" smtClean="0"/>
              <a:t>теста Фишера</a:t>
            </a:r>
            <a:r>
              <a:rPr lang="ru-RU" dirty="0" smtClean="0">
                <a:latin typeface="Times New Roman" pitchFamily="18" charset="0"/>
                <a:cs typeface="Times New Roman" pitchFamily="18" charset="0"/>
              </a:rPr>
              <a:t> используют </a:t>
            </a:r>
            <a:r>
              <a:rPr lang="ru-RU" dirty="0" smtClean="0">
                <a:latin typeface="Times New Roman" pitchFamily="18" charset="0"/>
                <a:cs typeface="Times New Roman" pitchFamily="18" charset="0"/>
              </a:rPr>
              <a:t>функцию</a:t>
            </a:r>
            <a:r>
              <a:rPr lang="en-US" dirty="0" smtClean="0">
                <a:latin typeface="Times New Roman" pitchFamily="18" charset="0"/>
                <a:cs typeface="Times New Roman" pitchFamily="18" charset="0"/>
              </a:rPr>
              <a:t> </a:t>
            </a:r>
            <a:endParaRPr lang="ru-RU" dirty="0" smtClean="0">
              <a:latin typeface="Times New Roman" pitchFamily="18" charset="0"/>
              <a:cs typeface="Times New Roman" pitchFamily="18" charset="0"/>
            </a:endParaRPr>
          </a:p>
          <a:p>
            <a:pPr indent="11113">
              <a:buNone/>
            </a:pPr>
            <a:r>
              <a:rPr lang="en-US" dirty="0" err="1" smtClean="0">
                <a:latin typeface="Times New Roman" pitchFamily="18" charset="0"/>
                <a:cs typeface="Times New Roman" pitchFamily="18" charset="0"/>
              </a:rPr>
              <a:t>fisher.test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{stats</a:t>
            </a:r>
            <a:r>
              <a:rPr lang="en-US" dirty="0" smtClean="0">
                <a:latin typeface="Times New Roman" pitchFamily="18" charset="0"/>
                <a:cs typeface="Times New Roman" pitchFamily="18" charset="0"/>
              </a:rPr>
              <a:t>}.</a:t>
            </a:r>
            <a:endParaRPr lang="ru-RU" dirty="0" smtClean="0">
              <a:latin typeface="Times New Roman" pitchFamily="18" charset="0"/>
              <a:cs typeface="Times New Roman" pitchFamily="18" charset="0"/>
            </a:endParaRPr>
          </a:p>
          <a:p>
            <a:pPr algn="just">
              <a:lnSpc>
                <a:spcPct val="120000"/>
              </a:lnSpc>
              <a:buNone/>
            </a:pPr>
            <a:endParaRPr lang="en-US" dirty="0" smtClean="0">
              <a:latin typeface="Times New Roman" pitchFamily="18" charset="0"/>
              <a:cs typeface="Times New Roman" pitchFamily="18" charset="0"/>
            </a:endParaRPr>
          </a:p>
          <a:p>
            <a:pPr algn="just">
              <a:lnSpc>
                <a:spcPct val="120000"/>
              </a:lnSpc>
              <a:buNone/>
            </a:pPr>
            <a:endParaRPr lang="ru-RU" dirty="0" smtClean="0">
              <a:latin typeface="Times New Roman" pitchFamily="18" charset="0"/>
              <a:cs typeface="Times New Roman" pitchFamily="18" charset="0"/>
            </a:endParaRPr>
          </a:p>
          <a:p>
            <a:pPr>
              <a:buNone/>
            </a:pPr>
            <a:endParaRPr lang="ru-RU"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685800"/>
            <a:ext cx="8229600" cy="5334000"/>
          </a:xfrm>
        </p:spPr>
        <p:txBody>
          <a:bodyPr>
            <a:normAutofit fontScale="55000" lnSpcReduction="20000"/>
          </a:bodyPr>
          <a:lstStyle/>
          <a:p>
            <a:pPr algn="just">
              <a:buNone/>
            </a:pPr>
            <a:r>
              <a:rPr lang="ru-RU" sz="2500" b="1" dirty="0" smtClean="0">
                <a:latin typeface="Times New Roman" pitchFamily="18" charset="0"/>
                <a:cs typeface="Times New Roman" pitchFamily="18" charset="0"/>
              </a:rPr>
              <a:t>Пример применения </a:t>
            </a:r>
            <a:r>
              <a:rPr lang="ru-RU" sz="2500" b="1" dirty="0" smtClean="0">
                <a:latin typeface="Times New Roman" pitchFamily="18" charset="0"/>
                <a:cs typeface="Times New Roman" pitchFamily="18" charset="0"/>
              </a:rPr>
              <a:t>точного теста Фишера </a:t>
            </a:r>
            <a:endParaRPr lang="ru-RU" sz="2500" b="1" dirty="0" smtClean="0">
              <a:latin typeface="Times New Roman" pitchFamily="18" charset="0"/>
              <a:cs typeface="Times New Roman" pitchFamily="18" charset="0"/>
            </a:endParaRPr>
          </a:p>
          <a:p>
            <a:pPr algn="just">
              <a:buNone/>
            </a:pPr>
            <a:endParaRPr lang="ru-RU" sz="2900" dirty="0" smtClean="0">
              <a:latin typeface="Times New Roman" pitchFamily="18" charset="0"/>
              <a:cs typeface="Times New Roman" pitchFamily="18" charset="0"/>
            </a:endParaRPr>
          </a:p>
          <a:p>
            <a:pPr algn="just">
              <a:buNone/>
            </a:pPr>
            <a:r>
              <a:rPr lang="ru-RU" sz="29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fisher.test</a:t>
            </a:r>
            <a:r>
              <a:rPr lang="en-US" sz="2400"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Fisher's </a:t>
            </a:r>
            <a:r>
              <a:rPr lang="en-US" sz="2400" dirty="0" smtClean="0">
                <a:latin typeface="Times New Roman" pitchFamily="18" charset="0"/>
                <a:cs typeface="Times New Roman" pitchFamily="18" charset="0"/>
              </a:rPr>
              <a:t>Exact Test for Count Data </a:t>
            </a: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data</a:t>
            </a:r>
            <a:r>
              <a:rPr lang="en-US" sz="2400" dirty="0" smtClean="0">
                <a:latin typeface="Times New Roman" pitchFamily="18" charset="0"/>
                <a:cs typeface="Times New Roman" pitchFamily="18" charset="0"/>
              </a:rPr>
              <a:t>:  X </a:t>
            </a:r>
            <a:r>
              <a:rPr lang="ru-RU"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p-value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0.009423</a:t>
            </a: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alternative </a:t>
            </a:r>
            <a:r>
              <a:rPr lang="en-US" sz="2400" dirty="0" smtClean="0">
                <a:latin typeface="Times New Roman" pitchFamily="18" charset="0"/>
                <a:cs typeface="Times New Roman" pitchFamily="18" charset="0"/>
              </a:rPr>
              <a:t>hypothesis: true odds ratio is not equal to 1 </a:t>
            </a: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95 </a:t>
            </a:r>
            <a:r>
              <a:rPr lang="en-US" sz="2400" dirty="0" smtClean="0">
                <a:latin typeface="Times New Roman" pitchFamily="18" charset="0"/>
                <a:cs typeface="Times New Roman" pitchFamily="18" charset="0"/>
              </a:rPr>
              <a:t>percent confidence interval: </a:t>
            </a: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0.001034782 </a:t>
            </a:r>
            <a:r>
              <a:rPr lang="en-US" sz="2400" dirty="0" smtClean="0">
                <a:latin typeface="Times New Roman" pitchFamily="18" charset="0"/>
                <a:cs typeface="Times New Roman" pitchFamily="18" charset="0"/>
              </a:rPr>
              <a:t>0.656954980 </a:t>
            </a: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sample </a:t>
            </a:r>
            <a:r>
              <a:rPr lang="en-US" sz="2400" dirty="0" smtClean="0">
                <a:latin typeface="Times New Roman" pitchFamily="18" charset="0"/>
                <a:cs typeface="Times New Roman" pitchFamily="18" charset="0"/>
              </a:rPr>
              <a:t>estimates</a:t>
            </a:r>
            <a:r>
              <a:rPr lang="en-US" sz="2400" dirty="0" smtClean="0">
                <a:latin typeface="Times New Roman" pitchFamily="18" charset="0"/>
                <a:cs typeface="Times New Roman" pitchFamily="18" charset="0"/>
              </a:rPr>
              <a:t>:</a:t>
            </a: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odds </a:t>
            </a:r>
            <a:r>
              <a:rPr lang="en-US" sz="2400" dirty="0" smtClean="0">
                <a:latin typeface="Times New Roman" pitchFamily="18" charset="0"/>
                <a:cs typeface="Times New Roman" pitchFamily="18" charset="0"/>
              </a:rPr>
              <a:t>ratio 0.05851868 </a:t>
            </a:r>
            <a:r>
              <a:rPr lang="ru-RU" sz="2400" dirty="0" smtClean="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a:p>
            <a:pPr algn="just">
              <a:buNone/>
            </a:pPr>
            <a:endParaRPr lang="ru-RU" sz="2100" dirty="0" smtClean="0">
              <a:latin typeface="Times New Roman" pitchFamily="18" charset="0"/>
              <a:cs typeface="Times New Roman" pitchFamily="18" charset="0"/>
            </a:endParaRPr>
          </a:p>
          <a:p>
            <a:pPr algn="just">
              <a:buNone/>
            </a:pPr>
            <a:r>
              <a:rPr lang="ru-RU" sz="2600" dirty="0" smtClean="0">
                <a:latin typeface="Times New Roman" pitchFamily="18" charset="0"/>
                <a:cs typeface="Times New Roman" pitchFamily="18" charset="0"/>
              </a:rPr>
              <a:t>Нулевую гипотезу отвергаем, признаки зависимы.</a:t>
            </a:r>
          </a:p>
          <a:p>
            <a:pPr algn="just">
              <a:buNone/>
            </a:pPr>
            <a:endParaRPr lang="ru-RU" sz="2900" dirty="0" smtClean="0">
              <a:latin typeface="Times New Roman" pitchFamily="18" charset="0"/>
              <a:cs typeface="Times New Roman" pitchFamily="18" charset="0"/>
            </a:endParaRPr>
          </a:p>
          <a:p>
            <a:pPr marL="0" indent="0" algn="just">
              <a:buNone/>
            </a:pPr>
            <a:r>
              <a:rPr lang="ru-RU" sz="2600" dirty="0" smtClean="0">
                <a:latin typeface="Times New Roman" pitchFamily="18" charset="0"/>
                <a:cs typeface="Times New Roman" pitchFamily="18" charset="0"/>
              </a:rPr>
              <a:t>В выходной информации рассчитывается отношение шансов (</a:t>
            </a:r>
            <a:r>
              <a:rPr lang="en-US" sz="2600" dirty="0" smtClean="0">
                <a:latin typeface="Times New Roman" pitchFamily="18" charset="0"/>
                <a:cs typeface="Times New Roman" pitchFamily="18" charset="0"/>
              </a:rPr>
              <a:t>OR)</a:t>
            </a:r>
            <a:r>
              <a:rPr lang="ru-RU" sz="2600" dirty="0" smtClean="0">
                <a:latin typeface="Times New Roman" pitchFamily="18" charset="0"/>
                <a:cs typeface="Times New Roman" pitchFamily="18" charset="0"/>
              </a:rPr>
              <a:t> </a:t>
            </a:r>
            <a:r>
              <a:rPr lang="ru-RU" sz="2600" dirty="0" smtClean="0">
                <a:latin typeface="Times New Roman" pitchFamily="18" charset="0"/>
                <a:cs typeface="Times New Roman" pitchFamily="18" charset="0"/>
              </a:rPr>
              <a:t>и соответствующий доверительный интервал. </a:t>
            </a:r>
            <a:r>
              <a:rPr lang="en-US" sz="2600" dirty="0" smtClean="0">
                <a:latin typeface="Times New Roman" pitchFamily="18" charset="0"/>
                <a:cs typeface="Times New Roman" pitchFamily="18" charset="0"/>
              </a:rPr>
              <a:t>OR</a:t>
            </a:r>
            <a:r>
              <a:rPr lang="ru-RU" sz="2600" dirty="0" smtClean="0">
                <a:latin typeface="Times New Roman" pitchFamily="18" charset="0"/>
                <a:cs typeface="Times New Roman" pitchFamily="18" charset="0"/>
              </a:rPr>
              <a:t> показывает насколько отсутствие или наличие определенного исхода связано с присутствием или отсутствием определенного фактора в конкретной статистической группе.</a:t>
            </a:r>
          </a:p>
          <a:p>
            <a:pPr marL="0" indent="0" algn="just">
              <a:buNone/>
            </a:pPr>
            <a:r>
              <a:rPr lang="ru-RU" sz="2600" dirty="0" smtClean="0">
                <a:latin typeface="Times New Roman" pitchFamily="18" charset="0"/>
                <a:cs typeface="Times New Roman" pitchFamily="18" charset="0"/>
              </a:rPr>
              <a:t>Если </a:t>
            </a:r>
            <a:r>
              <a:rPr lang="en-US" sz="2600" dirty="0" smtClean="0">
                <a:latin typeface="Times New Roman" pitchFamily="18" charset="0"/>
                <a:cs typeface="Times New Roman" pitchFamily="18" charset="0"/>
              </a:rPr>
              <a:t>OR</a:t>
            </a:r>
            <a:r>
              <a:rPr lang="ru-RU" sz="2600" dirty="0" smtClean="0">
                <a:latin typeface="Times New Roman" pitchFamily="18" charset="0"/>
                <a:cs typeface="Times New Roman" pitchFamily="18" charset="0"/>
              </a:rPr>
              <a:t>=1, равные шансы; </a:t>
            </a:r>
            <a:r>
              <a:rPr lang="en-US" sz="2600" dirty="0" smtClean="0">
                <a:latin typeface="Times New Roman" pitchFamily="18" charset="0"/>
                <a:cs typeface="Times New Roman" pitchFamily="18" charset="0"/>
              </a:rPr>
              <a:t>OR&gt;1</a:t>
            </a:r>
            <a:r>
              <a:rPr lang="ru-RU" sz="2600" dirty="0" smtClean="0">
                <a:latin typeface="Times New Roman" pitchFamily="18" charset="0"/>
                <a:cs typeface="Times New Roman" pitchFamily="18" charset="0"/>
              </a:rPr>
              <a:t>, событие имеет больше шансов произойти в первой группе; </a:t>
            </a:r>
            <a:r>
              <a:rPr lang="en-US" sz="2600" dirty="0" smtClean="0">
                <a:latin typeface="Times New Roman" pitchFamily="18" charset="0"/>
                <a:cs typeface="Times New Roman" pitchFamily="18" charset="0"/>
              </a:rPr>
              <a:t>OR&lt;</a:t>
            </a:r>
            <a:r>
              <a:rPr lang="ru-RU" sz="2600" dirty="0" smtClean="0">
                <a:latin typeface="Times New Roman" pitchFamily="18" charset="0"/>
                <a:cs typeface="Times New Roman" pitchFamily="18" charset="0"/>
              </a:rPr>
              <a:t>1, событие имеет меньше шансов в первой группе. </a:t>
            </a:r>
          </a:p>
          <a:p>
            <a:pPr marL="0" indent="0" algn="just">
              <a:buNone/>
            </a:pPr>
            <a:r>
              <a:rPr lang="ru-RU" sz="2600" dirty="0" smtClean="0">
                <a:latin typeface="Times New Roman" pitchFamily="18" charset="0"/>
                <a:cs typeface="Times New Roman" pitchFamily="18" charset="0"/>
              </a:rPr>
              <a:t>В примере</a:t>
            </a:r>
            <a:r>
              <a:rPr lang="en-US" sz="26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OR </a:t>
            </a:r>
            <a:r>
              <a:rPr lang="ru-RU" sz="2400" dirty="0" smtClean="0">
                <a:latin typeface="Times New Roman" pitchFamily="18" charset="0"/>
                <a:cs typeface="Times New Roman" pitchFamily="18" charset="0"/>
              </a:rPr>
              <a:t>значимая величина, т.к.</a:t>
            </a:r>
            <a:r>
              <a:rPr lang="ru-RU" sz="26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p-value = </a:t>
            </a:r>
            <a:r>
              <a:rPr lang="en-US" sz="2800" dirty="0" smtClean="0">
                <a:latin typeface="Times New Roman" pitchFamily="18" charset="0"/>
                <a:cs typeface="Times New Roman" pitchFamily="18" charset="0"/>
              </a:rPr>
              <a:t>0.009423&lt;0.05</a:t>
            </a:r>
            <a:r>
              <a:rPr lang="ru-RU" sz="2800" dirty="0" smtClean="0">
                <a:latin typeface="Times New Roman" pitchFamily="18" charset="0"/>
                <a:cs typeface="Times New Roman" pitchFamily="18" charset="0"/>
              </a:rPr>
              <a:t>.</a:t>
            </a:r>
          </a:p>
          <a:p>
            <a:pPr marL="0" indent="0" algn="just">
              <a:buNone/>
            </a:pPr>
            <a:r>
              <a:rPr lang="en-US" sz="2600" dirty="0" smtClean="0">
                <a:latin typeface="Times New Roman" pitchFamily="18" charset="0"/>
                <a:cs typeface="Times New Roman" pitchFamily="18" charset="0"/>
              </a:rPr>
              <a:t>OR=</a:t>
            </a:r>
            <a:r>
              <a:rPr lang="en-US" sz="2800" dirty="0" smtClean="0">
                <a:latin typeface="Times New Roman" pitchFamily="18" charset="0"/>
                <a:cs typeface="Times New Roman" pitchFamily="18" charset="0"/>
              </a:rPr>
              <a:t> 0.05851868 </a:t>
            </a:r>
            <a:r>
              <a:rPr lang="en-US" sz="2800" dirty="0" smtClean="0">
                <a:latin typeface="Times New Roman" pitchFamily="18" charset="0"/>
                <a:cs typeface="Times New Roman" pitchFamily="18" charset="0"/>
              </a:rPr>
              <a:t>&lt;1,</a:t>
            </a:r>
            <a:r>
              <a:rPr lang="ru-RU" sz="2800" dirty="0" smtClean="0">
                <a:latin typeface="Times New Roman" pitchFamily="18" charset="0"/>
                <a:cs typeface="Times New Roman" pitchFamily="18" charset="0"/>
              </a:rPr>
              <a:t> в первой группе событие имеет меньше шансов в 5,85 раз. </a:t>
            </a:r>
            <a:endParaRPr lang="ru-RU" sz="2600" dirty="0" smtClean="0">
              <a:latin typeface="Times New Roman" pitchFamily="18" charset="0"/>
              <a:cs typeface="Times New Roman" pitchFamily="18" charset="0"/>
            </a:endParaRPr>
          </a:p>
          <a:p>
            <a:pPr marL="0" indent="0" algn="just">
              <a:buNone/>
            </a:pPr>
            <a:endParaRPr lang="ru-RU" sz="2900" dirty="0" smtClean="0">
              <a:latin typeface="Times New Roman" pitchFamily="18" charset="0"/>
              <a:cs typeface="Times New Roman" pitchFamily="18" charset="0"/>
            </a:endParaRPr>
          </a:p>
          <a:p>
            <a:pPr marL="0" indent="0" algn="just">
              <a:lnSpc>
                <a:spcPct val="120000"/>
              </a:lnSpc>
              <a:buNone/>
            </a:pPr>
            <a:r>
              <a:rPr lang="ru-RU" sz="2600" dirty="0" smtClean="0">
                <a:latin typeface="Times New Roman" pitchFamily="18" charset="0"/>
                <a:cs typeface="Times New Roman" pitchFamily="18" charset="0"/>
              </a:rPr>
              <a:t>Тесты </a:t>
            </a:r>
            <a:r>
              <a:rPr lang="ru-RU" sz="2600" dirty="0" smtClean="0">
                <a:latin typeface="Times New Roman" pitchFamily="18" charset="0"/>
                <a:cs typeface="Times New Roman" pitchFamily="18" charset="0"/>
              </a:rPr>
              <a:t>Фишера </a:t>
            </a:r>
            <a:r>
              <a:rPr lang="ru-RU" sz="2600" dirty="0" smtClean="0">
                <a:latin typeface="Times New Roman" pitchFamily="18" charset="0"/>
                <a:cs typeface="Times New Roman" pitchFamily="18" charset="0"/>
              </a:rPr>
              <a:t>и </a:t>
            </a:r>
            <a:r>
              <a:rPr lang="ru-RU" sz="2600" dirty="0" err="1" smtClean="0">
                <a:latin typeface="Times New Roman" pitchFamily="18" charset="0"/>
                <a:cs typeface="Times New Roman" pitchFamily="18" charset="0"/>
              </a:rPr>
              <a:t>хи-квадрат</a:t>
            </a:r>
            <a:r>
              <a:rPr lang="ru-RU" sz="2600" dirty="0" smtClean="0">
                <a:latin typeface="Times New Roman" pitchFamily="18" charset="0"/>
                <a:cs typeface="Times New Roman" pitchFamily="18" charset="0"/>
              </a:rPr>
              <a:t> </a:t>
            </a:r>
            <a:r>
              <a:rPr lang="ru-RU" sz="2600" dirty="0" smtClean="0">
                <a:latin typeface="Times New Roman" pitchFamily="18" charset="0"/>
                <a:cs typeface="Times New Roman" pitchFamily="18" charset="0"/>
              </a:rPr>
              <a:t>Пирсона используют для обработки </a:t>
            </a:r>
            <a:r>
              <a:rPr lang="ru-RU" sz="2600" dirty="0" smtClean="0">
                <a:latin typeface="Times New Roman" pitchFamily="18" charset="0"/>
                <a:cs typeface="Times New Roman" pitchFamily="18" charset="0"/>
              </a:rPr>
              <a:t>как количественных (нормально распределенных), так и качественных данных (таблица сопряженности признаков).</a:t>
            </a:r>
            <a:endParaRPr lang="ru-RU" sz="2600" dirty="0" smtClean="0">
              <a:latin typeface="Times New Roman" pitchFamily="18" charset="0"/>
              <a:cs typeface="Times New Roman" pitchFamily="18" charset="0"/>
            </a:endParaRPr>
          </a:p>
          <a:p>
            <a:endParaRPr lang="ru-RU" sz="29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792162"/>
          </a:xfrm>
        </p:spPr>
        <p:txBody>
          <a:bodyPr>
            <a:normAutofit/>
          </a:bodyPr>
          <a:lstStyle/>
          <a:p>
            <a:r>
              <a:rPr lang="ru-RU" sz="2800" b="1" dirty="0" smtClean="0">
                <a:latin typeface="Times New Roman" pitchFamily="18" charset="0"/>
                <a:cs typeface="Times New Roman" pitchFamily="18" charset="0"/>
              </a:rPr>
              <a:t>Критерий </a:t>
            </a:r>
            <a:r>
              <a:rPr lang="ru-RU" sz="2800" b="1" dirty="0" err="1" smtClean="0">
                <a:latin typeface="Times New Roman" pitchFamily="18" charset="0"/>
                <a:cs typeface="Times New Roman" pitchFamily="18" charset="0"/>
              </a:rPr>
              <a:t>Кохрена-Мантеля-Хензеля</a:t>
            </a:r>
            <a:endParaRPr lang="ru-RU" sz="2800" b="1" dirty="0"/>
          </a:p>
        </p:txBody>
      </p:sp>
      <p:sp>
        <p:nvSpPr>
          <p:cNvPr id="3" name="Содержимое 2"/>
          <p:cNvSpPr>
            <a:spLocks noGrp="1"/>
          </p:cNvSpPr>
          <p:nvPr>
            <p:ph idx="1"/>
          </p:nvPr>
        </p:nvSpPr>
        <p:spPr>
          <a:xfrm>
            <a:off x="457200" y="1600201"/>
            <a:ext cx="8229600" cy="3505199"/>
          </a:xfrm>
        </p:spPr>
        <p:txBody>
          <a:bodyPr>
            <a:normAutofit fontScale="92500" lnSpcReduction="20000"/>
          </a:bodyPr>
          <a:lstStyle/>
          <a:p>
            <a:pPr marL="0" indent="0" algn="just">
              <a:buNone/>
            </a:pPr>
            <a:r>
              <a:rPr lang="ru-RU" sz="2000" dirty="0" smtClean="0">
                <a:solidFill>
                  <a:schemeClr val="tx1"/>
                </a:solidFill>
                <a:latin typeface="Times New Roman" pitchFamily="18" charset="0"/>
                <a:cs typeface="Times New Roman" pitchFamily="18" charset="0"/>
              </a:rPr>
              <a:t>В R имеется функция для применения критерия </a:t>
            </a:r>
            <a:r>
              <a:rPr lang="ru-RU" sz="2000" dirty="0" err="1" smtClean="0">
                <a:solidFill>
                  <a:schemeClr val="tx1"/>
                </a:solidFill>
                <a:latin typeface="Times New Roman" pitchFamily="18" charset="0"/>
                <a:cs typeface="Times New Roman" pitchFamily="18" charset="0"/>
              </a:rPr>
              <a:t>Кохрена-Мантеля-Хензеля</a:t>
            </a:r>
            <a:r>
              <a:rPr lang="ru-RU" sz="2000" b="1" dirty="0" smtClean="0">
                <a:solidFill>
                  <a:schemeClr val="tx1"/>
                </a:solidFill>
                <a:latin typeface="Times New Roman" pitchFamily="18" charset="0"/>
                <a:cs typeface="Times New Roman" pitchFamily="18" charset="0"/>
              </a:rPr>
              <a:t> </a:t>
            </a:r>
            <a:r>
              <a:rPr lang="ru-RU" sz="2000" dirty="0" smtClean="0">
                <a:solidFill>
                  <a:schemeClr val="tx1"/>
                </a:solidFill>
                <a:latin typeface="Times New Roman" pitchFamily="18" charset="0"/>
                <a:cs typeface="Times New Roman" pitchFamily="18" charset="0"/>
              </a:rPr>
              <a:t>для таблиц сопряженности размером 2*2*K (англ. "</a:t>
            </a:r>
            <a:r>
              <a:rPr lang="en-US" sz="2000" i="1" dirty="0" smtClean="0">
                <a:solidFill>
                  <a:schemeClr val="tx1"/>
                </a:solidFill>
                <a:latin typeface="Times New Roman" pitchFamily="18" charset="0"/>
                <a:cs typeface="Times New Roman" pitchFamily="18" charset="0"/>
              </a:rPr>
              <a:t>Cochran-Mantel-</a:t>
            </a:r>
            <a:r>
              <a:rPr lang="en-US" sz="2000" i="1" dirty="0" err="1" smtClean="0">
                <a:solidFill>
                  <a:schemeClr val="tx1"/>
                </a:solidFill>
                <a:latin typeface="Times New Roman" pitchFamily="18" charset="0"/>
                <a:cs typeface="Times New Roman" pitchFamily="18" charset="0"/>
              </a:rPr>
              <a:t>Haenszel</a:t>
            </a:r>
            <a:r>
              <a:rPr lang="en-US" sz="2000" i="1" dirty="0" smtClean="0">
                <a:solidFill>
                  <a:schemeClr val="tx1"/>
                </a:solidFill>
                <a:latin typeface="Times New Roman" pitchFamily="18" charset="0"/>
                <a:cs typeface="Times New Roman" pitchFamily="18" charset="0"/>
              </a:rPr>
              <a:t> test</a:t>
            </a:r>
            <a:r>
              <a:rPr lang="en-US" sz="2000" dirty="0" smtClean="0">
                <a:solidFill>
                  <a:schemeClr val="tx1"/>
                </a:solidFill>
                <a:latin typeface="Times New Roman" pitchFamily="18" charset="0"/>
                <a:cs typeface="Times New Roman" pitchFamily="18" charset="0"/>
              </a:rPr>
              <a:t>" </a:t>
            </a:r>
            <a:r>
              <a:rPr lang="ru-RU" sz="2000" dirty="0" smtClean="0">
                <a:solidFill>
                  <a:schemeClr val="tx1"/>
                </a:solidFill>
                <a:latin typeface="Times New Roman" pitchFamily="18" charset="0"/>
                <a:cs typeface="Times New Roman" pitchFamily="18" charset="0"/>
              </a:rPr>
              <a:t>или просто "</a:t>
            </a:r>
            <a:r>
              <a:rPr lang="en-US" sz="2000" i="1" dirty="0" smtClean="0">
                <a:solidFill>
                  <a:schemeClr val="tx1"/>
                </a:solidFill>
                <a:latin typeface="Times New Roman" pitchFamily="18" charset="0"/>
                <a:cs typeface="Times New Roman" pitchFamily="18" charset="0"/>
              </a:rPr>
              <a:t>CMH test</a:t>
            </a:r>
            <a:r>
              <a:rPr lang="en-US" sz="2000" dirty="0" smtClean="0">
                <a:solidFill>
                  <a:schemeClr val="tx1"/>
                </a:solidFill>
                <a:latin typeface="Times New Roman" pitchFamily="18" charset="0"/>
                <a:cs typeface="Times New Roman" pitchFamily="18" charset="0"/>
              </a:rPr>
              <a:t>" - </a:t>
            </a:r>
            <a:r>
              <a:rPr lang="ru-RU" sz="2000" dirty="0" smtClean="0">
                <a:solidFill>
                  <a:schemeClr val="tx1"/>
                </a:solidFill>
                <a:latin typeface="Times New Roman" pitchFamily="18" charset="0"/>
                <a:cs typeface="Times New Roman" pitchFamily="18" charset="0"/>
              </a:rPr>
              <a:t>по фамилии авторов </a:t>
            </a:r>
            <a:r>
              <a:rPr lang="en-US" sz="2000" i="1" dirty="0" smtClean="0">
                <a:solidFill>
                  <a:schemeClr val="tx1"/>
                </a:solidFill>
                <a:latin typeface="Times New Roman" pitchFamily="18" charset="0"/>
                <a:cs typeface="Times New Roman" pitchFamily="18" charset="0"/>
              </a:rPr>
              <a:t>Cochran</a:t>
            </a:r>
            <a:r>
              <a:rPr lang="en-US" sz="2000" dirty="0" smtClean="0">
                <a:solidFill>
                  <a:schemeClr val="tx1"/>
                </a:solidFill>
                <a:latin typeface="Times New Roman" pitchFamily="18" charset="0"/>
                <a:cs typeface="Times New Roman" pitchFamily="18" charset="0"/>
              </a:rPr>
              <a:t> (1954) </a:t>
            </a:r>
            <a:r>
              <a:rPr lang="ru-RU" sz="2000" dirty="0" smtClean="0">
                <a:solidFill>
                  <a:schemeClr val="tx1"/>
                </a:solidFill>
                <a:latin typeface="Times New Roman" pitchFamily="18" charset="0"/>
                <a:cs typeface="Times New Roman" pitchFamily="18" charset="0"/>
              </a:rPr>
              <a:t>и </a:t>
            </a:r>
            <a:r>
              <a:rPr lang="en-US" sz="2000" i="1" dirty="0" smtClean="0">
                <a:solidFill>
                  <a:schemeClr val="tx1"/>
                </a:solidFill>
                <a:latin typeface="Times New Roman" pitchFamily="18" charset="0"/>
                <a:cs typeface="Times New Roman" pitchFamily="18" charset="0"/>
              </a:rPr>
              <a:t>Mantel and </a:t>
            </a:r>
            <a:r>
              <a:rPr lang="en-US" sz="2000" i="1" dirty="0" err="1" smtClean="0">
                <a:solidFill>
                  <a:schemeClr val="tx1"/>
                </a:solidFill>
                <a:latin typeface="Times New Roman" pitchFamily="18" charset="0"/>
                <a:cs typeface="Times New Roman" pitchFamily="18" charset="0"/>
              </a:rPr>
              <a:t>Haenszel</a:t>
            </a:r>
            <a:r>
              <a:rPr lang="en-US" sz="2000" dirty="0" smtClean="0">
                <a:solidFill>
                  <a:schemeClr val="tx1"/>
                </a:solidFill>
                <a:latin typeface="Times New Roman" pitchFamily="18" charset="0"/>
                <a:cs typeface="Times New Roman" pitchFamily="18" charset="0"/>
              </a:rPr>
              <a:t> (1959))</a:t>
            </a:r>
            <a:r>
              <a:rPr lang="ru-RU" sz="2000" dirty="0" smtClean="0">
                <a:solidFill>
                  <a:schemeClr val="tx1"/>
                </a:solidFill>
                <a:latin typeface="Times New Roman" pitchFamily="18" charset="0"/>
                <a:cs typeface="Times New Roman" pitchFamily="18" charset="0"/>
              </a:rPr>
              <a:t>, где </a:t>
            </a:r>
            <a:r>
              <a:rPr lang="ru-RU" sz="2000" i="1" dirty="0" smtClean="0">
                <a:solidFill>
                  <a:schemeClr val="tx1"/>
                </a:solidFill>
                <a:latin typeface="Times New Roman" pitchFamily="18" charset="0"/>
                <a:cs typeface="Times New Roman" pitchFamily="18" charset="0"/>
              </a:rPr>
              <a:t>К</a:t>
            </a:r>
            <a:r>
              <a:rPr lang="ru-RU" sz="2000" dirty="0" smtClean="0">
                <a:solidFill>
                  <a:schemeClr val="tx1"/>
                </a:solidFill>
                <a:latin typeface="Times New Roman" pitchFamily="18" charset="0"/>
                <a:cs typeface="Times New Roman" pitchFamily="18" charset="0"/>
              </a:rPr>
              <a:t> - это количество участвовавших в исследовании объектов.</a:t>
            </a:r>
          </a:p>
          <a:p>
            <a:pPr marL="0" indent="0" algn="just">
              <a:buNone/>
            </a:pPr>
            <a:endParaRPr lang="ru-RU" sz="2000" dirty="0" smtClean="0">
              <a:solidFill>
                <a:schemeClr val="tx1"/>
              </a:solidFill>
              <a:latin typeface="Times New Roman" pitchFamily="18" charset="0"/>
              <a:cs typeface="Times New Roman" pitchFamily="18" charset="0"/>
            </a:endParaRPr>
          </a:p>
          <a:p>
            <a:pPr marL="0" indent="0" algn="just">
              <a:buNone/>
            </a:pPr>
            <a:r>
              <a:rPr lang="ru-RU" sz="2000" dirty="0" smtClean="0">
                <a:solidFill>
                  <a:schemeClr val="tx1"/>
                </a:solidFill>
                <a:latin typeface="Times New Roman" pitchFamily="18" charset="0"/>
                <a:cs typeface="Times New Roman" pitchFamily="18" charset="0"/>
              </a:rPr>
              <a:t>Нулевая гипотеза, проверяемая при помощи CMH-критерия, заключается в том, что между двумя анализируемыми качественными признаками (например,"экспериментальная группа" и "исход лечения") нет никакой связи</a:t>
            </a:r>
            <a:r>
              <a:rPr lang="ru-RU" sz="2000" dirty="0" smtClean="0">
                <a:solidFill>
                  <a:schemeClr val="tx1"/>
                </a:solidFill>
                <a:latin typeface="Times New Roman" pitchFamily="18" charset="0"/>
                <a:cs typeface="Times New Roman" pitchFamily="18" charset="0"/>
              </a:rPr>
              <a:t>.</a:t>
            </a:r>
          </a:p>
          <a:p>
            <a:pPr marL="0" indent="0" algn="just">
              <a:buNone/>
            </a:pPr>
            <a:r>
              <a:rPr lang="ru-RU" sz="2000" dirty="0" smtClean="0">
                <a:solidFill>
                  <a:schemeClr val="tx1"/>
                </a:solidFill>
                <a:latin typeface="Times New Roman" pitchFamily="18" charset="0"/>
                <a:cs typeface="Times New Roman" pitchFamily="18" charset="0"/>
              </a:rPr>
              <a:t> </a:t>
            </a:r>
          </a:p>
          <a:p>
            <a:pPr marL="0" indent="0" algn="just">
              <a:buNone/>
            </a:pPr>
            <a:r>
              <a:rPr lang="ru-RU" sz="2000" dirty="0" smtClean="0">
                <a:latin typeface="Times New Roman" pitchFamily="18" charset="0"/>
                <a:cs typeface="Times New Roman" pitchFamily="18" charset="0"/>
              </a:rPr>
              <a:t>Функция для проведения критерия </a:t>
            </a:r>
            <a:r>
              <a:rPr lang="ru-RU" sz="2000" dirty="0" err="1" smtClean="0">
                <a:latin typeface="Times New Roman" pitchFamily="18" charset="0"/>
                <a:cs typeface="Times New Roman" pitchFamily="18" charset="0"/>
              </a:rPr>
              <a:t>Кохрена-Мантеля-Хензеля</a:t>
            </a:r>
            <a:r>
              <a:rPr lang="ru-RU" sz="2000" dirty="0" smtClean="0">
                <a:latin typeface="Times New Roman" pitchFamily="18" charset="0"/>
                <a:cs typeface="Times New Roman" pitchFamily="18" charset="0"/>
              </a:rPr>
              <a:t>: </a:t>
            </a:r>
          </a:p>
          <a:p>
            <a:pPr marL="0" indent="0" algn="just">
              <a:buNone/>
            </a:pPr>
            <a:r>
              <a:rPr lang="en-US" sz="2000" dirty="0" err="1" smtClean="0">
                <a:latin typeface="Times New Roman" pitchFamily="18" charset="0"/>
                <a:cs typeface="Times New Roman" pitchFamily="18" charset="0"/>
              </a:rPr>
              <a:t>mantelhaen.test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{stats}</a:t>
            </a:r>
            <a:endParaRPr lang="ru-RU" sz="2000" dirty="0" smtClean="0">
              <a:latin typeface="Times New Roman" pitchFamily="18" charset="0"/>
              <a:cs typeface="Times New Roman" pitchFamily="18" charset="0"/>
            </a:endParaRPr>
          </a:p>
          <a:p>
            <a:pPr marL="0" indent="0" algn="just">
              <a:buNone/>
            </a:pPr>
            <a:endParaRPr lang="ru-RU" sz="2000" dirty="0" smtClean="0">
              <a:latin typeface="Times New Roman" pitchFamily="18" charset="0"/>
              <a:cs typeface="Times New Roman" pitchFamily="18" charset="0"/>
            </a:endParaRPr>
          </a:p>
          <a:p>
            <a:pPr marL="0" indent="0" algn="just">
              <a:buNone/>
            </a:pP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30321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15962"/>
          </a:xfrm>
        </p:spPr>
        <p:txBody>
          <a:bodyPr>
            <a:normAutofit/>
          </a:bodyPr>
          <a:lstStyle/>
          <a:p>
            <a:r>
              <a:rPr lang="ru-RU" sz="2800" b="1" dirty="0" smtClean="0"/>
              <a:t>Дисперсионный анализ</a:t>
            </a:r>
            <a:endParaRPr lang="ru-RU" sz="2800" dirty="0"/>
          </a:p>
        </p:txBody>
      </p:sp>
      <p:sp>
        <p:nvSpPr>
          <p:cNvPr id="3" name="Содержимое 2"/>
          <p:cNvSpPr>
            <a:spLocks noGrp="1"/>
          </p:cNvSpPr>
          <p:nvPr>
            <p:ph idx="1"/>
          </p:nvPr>
        </p:nvSpPr>
        <p:spPr>
          <a:xfrm>
            <a:off x="457200" y="1371600"/>
            <a:ext cx="8229600" cy="4525963"/>
          </a:xfrm>
        </p:spPr>
        <p:txBody>
          <a:bodyPr>
            <a:normAutofit fontScale="62500" lnSpcReduction="20000"/>
          </a:bodyPr>
          <a:lstStyle/>
          <a:p>
            <a:pPr marL="0" indent="0" algn="just">
              <a:lnSpc>
                <a:spcPct val="120000"/>
              </a:lnSpc>
              <a:buNone/>
            </a:pPr>
            <a:r>
              <a:rPr lang="ru-RU" b="1" dirty="0" smtClean="0">
                <a:latin typeface="Times New Roman" pitchFamily="18" charset="0"/>
                <a:cs typeface="Times New Roman" pitchFamily="18" charset="0"/>
              </a:rPr>
              <a:t>Дисперсионный анализ</a:t>
            </a:r>
            <a:r>
              <a:rPr lang="ru-RU" dirty="0" smtClean="0">
                <a:latin typeface="Times New Roman" pitchFamily="18" charset="0"/>
                <a:cs typeface="Times New Roman" pitchFamily="18" charset="0"/>
              </a:rPr>
              <a:t> – это статистический метод анализа результатов наблюдений, зависящий от разных, одновременно действующих факторов, выбор наиболее важных факторов и оценка их влияния. </a:t>
            </a:r>
            <a:endParaRPr lang="en-US" dirty="0" smtClean="0">
              <a:latin typeface="Times New Roman" pitchFamily="18" charset="0"/>
              <a:cs typeface="Times New Roman" pitchFamily="18" charset="0"/>
            </a:endParaRPr>
          </a:p>
          <a:p>
            <a:pPr marL="0" indent="0" algn="just">
              <a:lnSpc>
                <a:spcPct val="120000"/>
              </a:lnSpc>
              <a:buNone/>
            </a:pPr>
            <a:endParaRPr lang="ru-RU" dirty="0" smtClean="0">
              <a:latin typeface="Times New Roman" pitchFamily="18" charset="0"/>
              <a:cs typeface="Times New Roman" pitchFamily="18" charset="0"/>
            </a:endParaRPr>
          </a:p>
          <a:p>
            <a:pPr marL="0" indent="0" algn="just">
              <a:lnSpc>
                <a:spcPct val="120000"/>
              </a:lnSpc>
              <a:buNone/>
            </a:pPr>
            <a:r>
              <a:rPr lang="ru-RU" dirty="0" smtClean="0">
                <a:latin typeface="Times New Roman" pitchFamily="18" charset="0"/>
                <a:cs typeface="Times New Roman" pitchFamily="18" charset="0"/>
              </a:rPr>
              <a:t>Идея </a:t>
            </a:r>
            <a:r>
              <a:rPr lang="ru-RU" dirty="0" smtClean="0">
                <a:latin typeface="Times New Roman" pitchFamily="18" charset="0"/>
                <a:cs typeface="Times New Roman" pitchFamily="18" charset="0"/>
              </a:rPr>
              <a:t>дисперсионного анализа заключается в разложении общей дисперсии случайной величины на независимые случайные слагаемые, каждое из которых характеризует влияние того или иного фактора или их взаимодействия. Последующее сравнение этих дисперсий позволяет оценить существенность влияния факторов на исследуемую величину</a:t>
            </a:r>
            <a:r>
              <a:rPr lang="ru-RU"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lgn="just">
              <a:lnSpc>
                <a:spcPct val="120000"/>
              </a:lnSpc>
              <a:buNone/>
            </a:pPr>
            <a:endParaRPr lang="ru-RU" dirty="0" smtClean="0">
              <a:latin typeface="Times New Roman" pitchFamily="18" charset="0"/>
              <a:cs typeface="Times New Roman" pitchFamily="18" charset="0"/>
            </a:endParaRPr>
          </a:p>
          <a:p>
            <a:pPr marL="0" indent="0" algn="just">
              <a:lnSpc>
                <a:spcPct val="120000"/>
              </a:lnSpc>
              <a:buNone/>
            </a:pPr>
            <a:r>
              <a:rPr lang="ru-RU" dirty="0" smtClean="0">
                <a:latin typeface="Times New Roman" pitchFamily="18" charset="0"/>
                <a:cs typeface="Times New Roman" pitchFamily="18" charset="0"/>
              </a:rPr>
              <a:t>Если исследовать  влияние одного фактора на исследуемую величину, то речь идет об </a:t>
            </a:r>
            <a:r>
              <a:rPr lang="ru-RU" i="1" dirty="0" smtClean="0">
                <a:latin typeface="Times New Roman" pitchFamily="18" charset="0"/>
                <a:cs typeface="Times New Roman" pitchFamily="18" charset="0"/>
              </a:rPr>
              <a:t>однофакторном анализе</a:t>
            </a:r>
            <a:r>
              <a:rPr lang="ru-RU" dirty="0" smtClean="0">
                <a:latin typeface="Times New Roman" pitchFamily="18" charset="0"/>
                <a:cs typeface="Times New Roman" pitchFamily="18" charset="0"/>
              </a:rPr>
              <a:t>. Если изучается влияние двух факторов, то речь идет о </a:t>
            </a:r>
            <a:r>
              <a:rPr lang="ru-RU" i="1" dirty="0" smtClean="0">
                <a:latin typeface="Times New Roman" pitchFamily="18" charset="0"/>
                <a:cs typeface="Times New Roman" pitchFamily="18" charset="0"/>
              </a:rPr>
              <a:t>двухфакторной</a:t>
            </a:r>
            <a:r>
              <a:rPr lang="ru-RU" dirty="0" smtClean="0">
                <a:latin typeface="Times New Roman" pitchFamily="18" charset="0"/>
                <a:cs typeface="Times New Roman" pitchFamily="18" charset="0"/>
              </a:rPr>
              <a:t> анализе.</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533400"/>
            <a:ext cx="8229600" cy="5943600"/>
          </a:xfrm>
        </p:spPr>
        <p:txBody>
          <a:bodyPr>
            <a:normAutofit fontScale="47500" lnSpcReduction="20000"/>
          </a:bodyPr>
          <a:lstStyle/>
          <a:p>
            <a:pPr>
              <a:buNone/>
            </a:pPr>
            <a:r>
              <a:rPr lang="ru-RU" b="1" dirty="0" smtClean="0"/>
              <a:t>Пример двухфакторного дисперсионного анализа</a:t>
            </a:r>
          </a:p>
          <a:p>
            <a:pPr>
              <a:buNone/>
            </a:pPr>
            <a:r>
              <a:rPr lang="en-US" dirty="0" smtClean="0"/>
              <a:t>	</a:t>
            </a:r>
          </a:p>
          <a:p>
            <a:pPr>
              <a:buNone/>
            </a:pPr>
            <a:r>
              <a:rPr lang="en-US" dirty="0" smtClean="0"/>
              <a:t> fit </a:t>
            </a:r>
            <a:r>
              <a:rPr lang="en-US" dirty="0" smtClean="0"/>
              <a:t>&lt;- </a:t>
            </a:r>
            <a:r>
              <a:rPr lang="en-US" dirty="0" err="1" smtClean="0"/>
              <a:t>aov</a:t>
            </a:r>
            <a:r>
              <a:rPr lang="en-US" dirty="0" smtClean="0"/>
              <a:t>(</a:t>
            </a:r>
            <a:r>
              <a:rPr lang="en-US" dirty="0" err="1" smtClean="0"/>
              <a:t>len</a:t>
            </a:r>
            <a:r>
              <a:rPr lang="en-US" dirty="0" smtClean="0"/>
              <a:t> ~ supp*dose</a:t>
            </a:r>
            <a:r>
              <a:rPr lang="en-US" dirty="0" smtClean="0"/>
              <a:t>)</a:t>
            </a:r>
            <a:endParaRPr lang="ru-RU" dirty="0" smtClean="0"/>
          </a:p>
          <a:p>
            <a:pPr>
              <a:buNone/>
            </a:pPr>
            <a:endParaRPr lang="ru-RU" dirty="0" smtClean="0"/>
          </a:p>
          <a:p>
            <a:pPr marL="0" indent="0">
              <a:buNone/>
            </a:pPr>
            <a:r>
              <a:rPr lang="ru-RU" dirty="0" smtClean="0"/>
              <a:t>Функция </a:t>
            </a:r>
            <a:r>
              <a:rPr lang="en-US" b="1" dirty="0" err="1" smtClean="0"/>
              <a:t>aov</a:t>
            </a:r>
            <a:r>
              <a:rPr lang="ru-RU" dirty="0" smtClean="0"/>
              <a:t> выполняет дисперсионный анализ для определения влияния двух факторов (</a:t>
            </a:r>
            <a:r>
              <a:rPr lang="ru-RU" dirty="0" err="1" smtClean="0"/>
              <a:t>supp</a:t>
            </a:r>
            <a:r>
              <a:rPr lang="ru-RU" dirty="0" smtClean="0"/>
              <a:t> и </a:t>
            </a:r>
            <a:r>
              <a:rPr lang="ru-RU" dirty="0" err="1" smtClean="0"/>
              <a:t>dose</a:t>
            </a:r>
            <a:r>
              <a:rPr lang="ru-RU" dirty="0" smtClean="0"/>
              <a:t>) на длину зубов (</a:t>
            </a:r>
            <a:r>
              <a:rPr lang="en-US" dirty="0" err="1" smtClean="0"/>
              <a:t>len</a:t>
            </a:r>
            <a:r>
              <a:rPr lang="ru-RU" dirty="0" smtClean="0"/>
              <a:t>). </a:t>
            </a:r>
          </a:p>
          <a:p>
            <a:pPr marL="0" indent="0">
              <a:buNone/>
            </a:pPr>
            <a:r>
              <a:rPr lang="ru-RU" dirty="0" smtClean="0"/>
              <a:t>Результаты дисперсионного анализа, представленные в виде таблицы при помощи функции </a:t>
            </a:r>
            <a:r>
              <a:rPr lang="ru-RU" dirty="0" err="1" smtClean="0"/>
              <a:t>summary</a:t>
            </a:r>
            <a:r>
              <a:rPr lang="ru-RU" dirty="0" smtClean="0"/>
              <a:t>, указывают на то, что оба главных факторов  и взаимодействие </a:t>
            </a:r>
            <a:r>
              <a:rPr lang="ru-RU" dirty="0" smtClean="0"/>
              <a:t>меж</a:t>
            </a:r>
            <a:r>
              <a:rPr lang="ru-RU" dirty="0" smtClean="0"/>
              <a:t>ду ними значимы.</a:t>
            </a:r>
            <a:endParaRPr lang="en-US" dirty="0" smtClean="0"/>
          </a:p>
          <a:p>
            <a:pPr>
              <a:buNone/>
            </a:pPr>
            <a:endParaRPr lang="ru-RU" dirty="0" smtClean="0"/>
          </a:p>
          <a:p>
            <a:pPr>
              <a:buNone/>
            </a:pPr>
            <a:r>
              <a:rPr lang="en-US" dirty="0" smtClean="0"/>
              <a:t>summary(fit</a:t>
            </a:r>
            <a:r>
              <a:rPr lang="en-US" dirty="0" smtClean="0"/>
              <a:t>)</a:t>
            </a:r>
            <a:endParaRPr lang="ru-RU" dirty="0" smtClean="0"/>
          </a:p>
          <a:p>
            <a:pPr>
              <a:buNone/>
            </a:pPr>
            <a:r>
              <a:rPr lang="en-US" dirty="0" smtClean="0"/>
              <a:t>               </a:t>
            </a:r>
            <a:r>
              <a:rPr lang="en-US" dirty="0" err="1" smtClean="0"/>
              <a:t>Df</a:t>
            </a:r>
            <a:r>
              <a:rPr lang="en-US" dirty="0" smtClean="0"/>
              <a:t>   </a:t>
            </a:r>
            <a:r>
              <a:rPr lang="en-US" dirty="0" err="1" smtClean="0"/>
              <a:t>SumSq</a:t>
            </a:r>
            <a:r>
              <a:rPr lang="en-US" dirty="0" smtClean="0"/>
              <a:t>   </a:t>
            </a:r>
            <a:r>
              <a:rPr lang="en-US" dirty="0" err="1" smtClean="0"/>
              <a:t>MeanSq</a:t>
            </a:r>
            <a:r>
              <a:rPr lang="en-US" dirty="0" smtClean="0"/>
              <a:t>      F value Pr(&gt;F)</a:t>
            </a:r>
            <a:endParaRPr lang="ru-RU" dirty="0" smtClean="0"/>
          </a:p>
          <a:p>
            <a:pPr>
              <a:buNone/>
            </a:pPr>
            <a:r>
              <a:rPr lang="en-US" dirty="0" smtClean="0"/>
              <a:t>Supp         1    205        205            12.32     0.0009 ***</a:t>
            </a:r>
            <a:endParaRPr lang="ru-RU" dirty="0" smtClean="0"/>
          </a:p>
          <a:p>
            <a:pPr>
              <a:buNone/>
            </a:pPr>
            <a:r>
              <a:rPr lang="en-US" dirty="0" smtClean="0"/>
              <a:t>dose          1    2224      2224          133.42   &lt;2e-16 ***</a:t>
            </a:r>
            <a:endParaRPr lang="ru-RU" dirty="0" smtClean="0"/>
          </a:p>
          <a:p>
            <a:pPr>
              <a:buNone/>
            </a:pPr>
            <a:r>
              <a:rPr lang="en-US" dirty="0" err="1" smtClean="0"/>
              <a:t>supp:dose</a:t>
            </a:r>
            <a:r>
              <a:rPr lang="en-US" dirty="0" smtClean="0"/>
              <a:t> 1    89             89              5.33     0.0246 *</a:t>
            </a:r>
            <a:endParaRPr lang="ru-RU" dirty="0" smtClean="0"/>
          </a:p>
          <a:p>
            <a:pPr>
              <a:buNone/>
            </a:pPr>
            <a:r>
              <a:rPr lang="en-US" dirty="0" smtClean="0"/>
              <a:t>Residuals  56    934         17</a:t>
            </a:r>
            <a:endParaRPr lang="ru-RU" dirty="0" smtClean="0"/>
          </a:p>
          <a:p>
            <a:pPr>
              <a:buNone/>
            </a:pPr>
            <a:r>
              <a:rPr lang="en-US" dirty="0" smtClean="0"/>
              <a:t>---</a:t>
            </a:r>
            <a:endParaRPr lang="ru-RU" dirty="0" smtClean="0"/>
          </a:p>
          <a:p>
            <a:pPr>
              <a:buNone/>
            </a:pPr>
            <a:r>
              <a:rPr lang="en-US" dirty="0" err="1" smtClean="0"/>
              <a:t>Signif</a:t>
            </a:r>
            <a:r>
              <a:rPr lang="en-US" dirty="0" smtClean="0"/>
              <a:t>. codes: 0 ‘***’ 0.001 ‘**’ 0.01 ‘*’ 0.05 ‘.’ </a:t>
            </a:r>
            <a:r>
              <a:rPr lang="ru-RU" dirty="0" smtClean="0"/>
              <a:t>0.1 ‘ ‘ 1. </a:t>
            </a:r>
          </a:p>
          <a:p>
            <a:pPr>
              <a:buNone/>
            </a:pPr>
            <a:r>
              <a:rPr lang="ru-RU" dirty="0" smtClean="0"/>
              <a:t> </a:t>
            </a:r>
          </a:p>
          <a:p>
            <a:pPr>
              <a:buNone/>
            </a:pPr>
            <a:r>
              <a:rPr lang="ru-RU" dirty="0" smtClean="0"/>
              <a:t>Эти </a:t>
            </a:r>
            <a:r>
              <a:rPr lang="ru-RU" dirty="0" smtClean="0"/>
              <a:t>результаты можно </a:t>
            </a:r>
            <a:r>
              <a:rPr lang="ru-RU" dirty="0" smtClean="0"/>
              <a:t>визуализировать, например:</a:t>
            </a:r>
            <a:endParaRPr lang="ru-RU" dirty="0" smtClean="0"/>
          </a:p>
          <a:p>
            <a:pPr>
              <a:buNone/>
            </a:pPr>
            <a:r>
              <a:rPr lang="en-US" dirty="0" smtClean="0"/>
              <a:t> </a:t>
            </a:r>
            <a:endParaRPr lang="ru-RU" dirty="0" smtClean="0"/>
          </a:p>
          <a:p>
            <a:pPr>
              <a:buNone/>
            </a:pPr>
            <a:r>
              <a:rPr lang="en-US" dirty="0" err="1" smtClean="0"/>
              <a:t>boxplot</a:t>
            </a:r>
            <a:r>
              <a:rPr lang="en-US" dirty="0" smtClean="0"/>
              <a:t>(</a:t>
            </a:r>
            <a:r>
              <a:rPr lang="en-US" dirty="0" err="1" smtClean="0"/>
              <a:t>len~supp</a:t>
            </a:r>
            <a:r>
              <a:rPr lang="en-US" dirty="0" smtClean="0"/>
              <a:t>*dose</a:t>
            </a:r>
            <a:r>
              <a:rPr lang="en-US" dirty="0" smtClean="0"/>
              <a:t>)# </a:t>
            </a:r>
            <a:r>
              <a:rPr lang="ru-RU" dirty="0" smtClean="0"/>
              <a:t>график</a:t>
            </a:r>
            <a:r>
              <a:rPr lang="en-US" dirty="0" smtClean="0"/>
              <a:t> «</a:t>
            </a:r>
            <a:r>
              <a:rPr lang="ru-RU" dirty="0" smtClean="0"/>
              <a:t>ящик с усами</a:t>
            </a:r>
            <a:r>
              <a:rPr lang="en-US" dirty="0" smtClean="0"/>
              <a:t>»</a:t>
            </a:r>
            <a:endParaRPr lang="ru-RU" dirty="0" smtClean="0"/>
          </a:p>
          <a:p>
            <a:pPr>
              <a:buNone/>
            </a:pPr>
            <a:r>
              <a:rPr lang="ru-RU" dirty="0" smtClean="0"/>
              <a:t> </a:t>
            </a:r>
          </a:p>
          <a:p>
            <a:pPr marL="0" indent="0">
              <a:buNone/>
            </a:pPr>
            <a:r>
              <a:rPr lang="ru-RU" dirty="0" smtClean="0"/>
              <a:t>На этом графике можно просмотреть изменение среднего </a:t>
            </a:r>
            <a:endParaRPr lang="ru-RU" dirty="0" smtClean="0"/>
          </a:p>
          <a:p>
            <a:pPr marL="0" indent="0">
              <a:buNone/>
            </a:pPr>
            <a:r>
              <a:rPr lang="ru-RU" dirty="0" smtClean="0"/>
              <a:t>Значения длины </a:t>
            </a:r>
            <a:r>
              <a:rPr lang="ru-RU" dirty="0" smtClean="0"/>
              <a:t>зубов в сочетании двух факторов </a:t>
            </a:r>
            <a:endParaRPr lang="ru-RU" dirty="0" smtClean="0"/>
          </a:p>
          <a:p>
            <a:pPr marL="0" indent="0">
              <a:buNone/>
            </a:pPr>
            <a:r>
              <a:rPr lang="ru-RU" dirty="0" smtClean="0"/>
              <a:t>(</a:t>
            </a:r>
            <a:r>
              <a:rPr lang="ru-RU" dirty="0" smtClean="0"/>
              <a:t>жирная черная черта  по середине </a:t>
            </a:r>
            <a:r>
              <a:rPr lang="ru-RU" dirty="0" smtClean="0"/>
              <a:t>прямоугольников </a:t>
            </a:r>
            <a:r>
              <a:rPr lang="ru-RU" dirty="0" smtClean="0"/>
              <a:t>– </a:t>
            </a:r>
            <a:endParaRPr lang="ru-RU" dirty="0" smtClean="0"/>
          </a:p>
          <a:p>
            <a:pPr marL="0" indent="0">
              <a:buNone/>
            </a:pPr>
            <a:r>
              <a:rPr lang="ru-RU" dirty="0" smtClean="0"/>
              <a:t>это </a:t>
            </a:r>
            <a:r>
              <a:rPr lang="ru-RU" dirty="0" smtClean="0"/>
              <a:t>среднее значение длины зубов). </a:t>
            </a:r>
          </a:p>
          <a:p>
            <a:endParaRPr lang="ru-RU" dirty="0" smtClean="0"/>
          </a:p>
          <a:p>
            <a:endParaRPr lang="ru-RU" dirty="0"/>
          </a:p>
        </p:txBody>
      </p:sp>
      <p:pic>
        <p:nvPicPr>
          <p:cNvPr id="68610" name="Picture 2"/>
          <p:cNvPicPr>
            <a:picLocks noChangeAspect="1" noChangeArrowheads="1"/>
          </p:cNvPicPr>
          <p:nvPr/>
        </p:nvPicPr>
        <p:blipFill>
          <a:blip r:embed="rId2" cstate="print"/>
          <a:srcRect/>
          <a:stretch>
            <a:fillRect/>
          </a:stretch>
        </p:blipFill>
        <p:spPr bwMode="auto">
          <a:xfrm>
            <a:off x="5562600" y="3200400"/>
            <a:ext cx="3124200" cy="301468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68313" y="692150"/>
            <a:ext cx="8218487" cy="4870450"/>
          </a:xfrm>
        </p:spPr>
        <p:txBody>
          <a:bodyPr>
            <a:normAutofit fontScale="92500"/>
          </a:bodyPr>
          <a:lstStyle/>
          <a:p>
            <a:pPr algn="just" eaLnBrk="1" hangingPunct="1">
              <a:buNone/>
            </a:pPr>
            <a:r>
              <a:rPr lang="ru-RU" altLang="ru-RU" sz="2400" dirty="0" smtClean="0">
                <a:latin typeface="Times New Roman" pitchFamily="18" charset="0"/>
              </a:rPr>
              <a:t>	Для </a:t>
            </a:r>
            <a:r>
              <a:rPr lang="ru-RU" altLang="ru-RU" sz="2400" dirty="0" smtClean="0">
                <a:latin typeface="Times New Roman" pitchFamily="18" charset="0"/>
              </a:rPr>
              <a:t>проверки </a:t>
            </a:r>
            <a:r>
              <a:rPr lang="ru-RU" altLang="ru-RU" sz="2400" dirty="0" smtClean="0">
                <a:latin typeface="Times New Roman" pitchFamily="18" charset="0"/>
              </a:rPr>
              <a:t>межгрупповых сравнений используются </a:t>
            </a:r>
            <a:r>
              <a:rPr lang="ru-RU" altLang="ru-RU" sz="2400" dirty="0" smtClean="0">
                <a:latin typeface="Times New Roman" pitchFamily="18" charset="0"/>
              </a:rPr>
              <a:t>статистические критерии.</a:t>
            </a:r>
          </a:p>
          <a:p>
            <a:pPr algn="just" eaLnBrk="1" hangingPunct="1">
              <a:buNone/>
            </a:pPr>
            <a:r>
              <a:rPr lang="ru-RU" altLang="ru-RU" sz="2400" i="1" dirty="0" smtClean="0">
                <a:latin typeface="Times New Roman" pitchFamily="18" charset="0"/>
              </a:rPr>
              <a:t>	Критерии</a:t>
            </a:r>
            <a:r>
              <a:rPr lang="ru-RU" altLang="ru-RU" sz="2400" dirty="0" smtClean="0">
                <a:latin typeface="Times New Roman" pitchFamily="18" charset="0"/>
              </a:rPr>
              <a:t> </a:t>
            </a:r>
            <a:r>
              <a:rPr lang="ru-RU" altLang="ru-RU" sz="2400" dirty="0" smtClean="0">
                <a:latin typeface="Times New Roman" pitchFamily="18" charset="0"/>
              </a:rPr>
              <a:t>– показатели, вычисляемые на основании фактических наблюдений, позволяющие судить о приемлемости некоторых гипотез.</a:t>
            </a:r>
          </a:p>
          <a:p>
            <a:pPr algn="just" eaLnBrk="1" hangingPunct="1">
              <a:buNone/>
            </a:pPr>
            <a:r>
              <a:rPr lang="ru-RU" altLang="ru-RU" sz="2400" dirty="0" smtClean="0">
                <a:latin typeface="Times New Roman" pitchFamily="18" charset="0"/>
              </a:rPr>
              <a:t>	При </a:t>
            </a:r>
            <a:r>
              <a:rPr lang="ru-RU" altLang="ru-RU" sz="2400" dirty="0" smtClean="0">
                <a:latin typeface="Times New Roman" pitchFamily="18" charset="0"/>
              </a:rPr>
              <a:t>проверке статистических гипотез могут возникнуть ошибки двух типов. </a:t>
            </a:r>
          </a:p>
          <a:p>
            <a:pPr algn="just" eaLnBrk="1" hangingPunct="1"/>
            <a:r>
              <a:rPr lang="ru-RU" altLang="ru-RU" sz="2400" dirty="0" smtClean="0">
                <a:latin typeface="Times New Roman" pitchFamily="18" charset="0"/>
              </a:rPr>
              <a:t>Ошибочное отклонение верной нулевой гипотезы называется </a:t>
            </a:r>
            <a:r>
              <a:rPr lang="ru-RU" altLang="ru-RU" sz="2400" i="1" dirty="0" smtClean="0">
                <a:latin typeface="Times New Roman" pitchFamily="18" charset="0"/>
              </a:rPr>
              <a:t>ошибкой первого рода</a:t>
            </a:r>
            <a:r>
              <a:rPr lang="ru-RU" altLang="ru-RU" sz="2400" dirty="0" smtClean="0">
                <a:latin typeface="Times New Roman" pitchFamily="18" charset="0"/>
              </a:rPr>
              <a:t>.</a:t>
            </a:r>
          </a:p>
          <a:p>
            <a:pPr algn="just" eaLnBrk="1" hangingPunct="1"/>
            <a:r>
              <a:rPr lang="ru-RU" altLang="ru-RU" sz="2400" dirty="0" smtClean="0">
                <a:latin typeface="Times New Roman" pitchFamily="18" charset="0"/>
              </a:rPr>
              <a:t>Ошибочное допущение нулевой гипотезы при верности конкурирующей гипотезы называется </a:t>
            </a:r>
            <a:r>
              <a:rPr lang="ru-RU" altLang="ru-RU" sz="2400" i="1" dirty="0" smtClean="0">
                <a:latin typeface="Times New Roman" pitchFamily="18" charset="0"/>
              </a:rPr>
              <a:t>ошибкой второго рода.</a:t>
            </a:r>
          </a:p>
          <a:p>
            <a:pPr algn="just" eaLnBrk="1" hangingPunct="1">
              <a:buNone/>
            </a:pPr>
            <a:r>
              <a:rPr lang="ru-RU" altLang="ru-RU" sz="2400" dirty="0" smtClean="0">
                <a:latin typeface="Times New Roman" pitchFamily="18" charset="0"/>
              </a:rPr>
              <a:t>	Правильным </a:t>
            </a:r>
            <a:r>
              <a:rPr lang="ru-RU" altLang="ru-RU" sz="2400" dirty="0" smtClean="0">
                <a:latin typeface="Times New Roman" pitchFamily="18" charset="0"/>
              </a:rPr>
              <a:t>решением является принятие верной гипотезы и опровержение ложной.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normAutofit/>
          </a:bodyPr>
          <a:lstStyle/>
          <a:p>
            <a:r>
              <a:rPr lang="ru-RU" sz="2800" b="1" dirty="0" smtClean="0"/>
              <a:t>Критерий </a:t>
            </a:r>
            <a:r>
              <a:rPr lang="ru-RU" sz="2800" b="1" dirty="0" err="1" smtClean="0"/>
              <a:t>Уилкоксона</a:t>
            </a:r>
            <a:endParaRPr lang="ru-RU" sz="2800" dirty="0"/>
          </a:p>
        </p:txBody>
      </p:sp>
      <p:sp>
        <p:nvSpPr>
          <p:cNvPr id="3" name="Содержимое 2"/>
          <p:cNvSpPr>
            <a:spLocks noGrp="1"/>
          </p:cNvSpPr>
          <p:nvPr>
            <p:ph idx="1"/>
          </p:nvPr>
        </p:nvSpPr>
        <p:spPr>
          <a:xfrm>
            <a:off x="457200" y="1676400"/>
            <a:ext cx="8229600" cy="3276599"/>
          </a:xfrm>
        </p:spPr>
        <p:txBody>
          <a:bodyPr>
            <a:normAutofit fontScale="55000" lnSpcReduction="20000"/>
          </a:bodyPr>
          <a:lstStyle/>
          <a:p>
            <a:pPr marL="0" indent="0" algn="just">
              <a:buNone/>
            </a:pPr>
            <a:r>
              <a:rPr lang="ru-RU" dirty="0" smtClean="0"/>
              <a:t>Одно из важных условий корректного применения критерия Стьюдента состоит в том, что анализируемые выборки должны принадлежать нормально распределенным генеральным совокупностям. В случаях, когда это условие не выполняется, вместо критерия Стьюдента следует использовать его непараметрический аналог – критерий </a:t>
            </a:r>
            <a:r>
              <a:rPr lang="ru-RU" dirty="0" err="1" smtClean="0"/>
              <a:t>Уилкоксона</a:t>
            </a:r>
            <a:r>
              <a:rPr lang="ru-RU" dirty="0" smtClean="0"/>
              <a:t> (</a:t>
            </a:r>
            <a:r>
              <a:rPr lang="ru-RU" dirty="0" err="1" smtClean="0"/>
              <a:t>Wilcoxon</a:t>
            </a:r>
            <a:r>
              <a:rPr lang="ru-RU" dirty="0" smtClean="0"/>
              <a:t> </a:t>
            </a:r>
            <a:r>
              <a:rPr lang="ru-RU" dirty="0" err="1" smtClean="0"/>
              <a:t>rank</a:t>
            </a:r>
            <a:r>
              <a:rPr lang="ru-RU" dirty="0" smtClean="0"/>
              <a:t> </a:t>
            </a:r>
            <a:r>
              <a:rPr lang="ru-RU" dirty="0" err="1" smtClean="0"/>
              <a:t>test</a:t>
            </a:r>
            <a:r>
              <a:rPr lang="ru-RU" dirty="0" smtClean="0"/>
              <a:t>). </a:t>
            </a:r>
            <a:endParaRPr lang="ru-RU" dirty="0" smtClean="0"/>
          </a:p>
          <a:p>
            <a:pPr marL="0" indent="0" algn="just">
              <a:buNone/>
            </a:pPr>
            <a:endParaRPr lang="ru-RU" dirty="0" smtClean="0"/>
          </a:p>
          <a:p>
            <a:pPr marL="0" indent="0" algn="just">
              <a:buNone/>
            </a:pPr>
            <a:r>
              <a:rPr lang="ru-RU" dirty="0" smtClean="0"/>
              <a:t>Здесь </a:t>
            </a:r>
            <a:r>
              <a:rPr lang="ru-RU" dirty="0" smtClean="0"/>
              <a:t>необходимо сразу пояснить, что создатели системы R под названием "критерий </a:t>
            </a:r>
            <a:r>
              <a:rPr lang="ru-RU" dirty="0" err="1" smtClean="0"/>
              <a:t>Уилкоксона</a:t>
            </a:r>
            <a:r>
              <a:rPr lang="ru-RU" dirty="0" smtClean="0"/>
              <a:t>" (или "тест </a:t>
            </a:r>
            <a:r>
              <a:rPr lang="ru-RU" dirty="0" err="1" smtClean="0"/>
              <a:t>Уилкоксона</a:t>
            </a:r>
            <a:r>
              <a:rPr lang="ru-RU" dirty="0" smtClean="0"/>
              <a:t>") объединяют как метод, предложенный собственно Ф. </a:t>
            </a:r>
            <a:r>
              <a:rPr lang="ru-RU" dirty="0" err="1" smtClean="0"/>
              <a:t>Уилкоксоном</a:t>
            </a:r>
            <a:r>
              <a:rPr lang="ru-RU" dirty="0" smtClean="0"/>
              <a:t> (</a:t>
            </a:r>
            <a:r>
              <a:rPr lang="ru-RU" dirty="0" err="1" smtClean="0"/>
              <a:t>Wilcoxon</a:t>
            </a:r>
            <a:r>
              <a:rPr lang="ru-RU" dirty="0" smtClean="0"/>
              <a:t>) в 1945 г., так и опубликованный несколько позднее (1947 г.) метод Манна-Уитни. Первый из этих методов обычно используется для сравнения двух парных выборок,  тогда как второй предназначен для сравнения двух независимых выборок.</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normAutofit/>
          </a:bodyPr>
          <a:lstStyle/>
          <a:p>
            <a:r>
              <a:rPr lang="ru-RU" sz="2400" b="1" dirty="0" err="1" smtClean="0"/>
              <a:t>Одновыборочный</a:t>
            </a:r>
            <a:r>
              <a:rPr lang="ru-RU" sz="2400" b="1" dirty="0" smtClean="0"/>
              <a:t> критерий </a:t>
            </a:r>
            <a:r>
              <a:rPr lang="ru-RU" sz="2400" b="1" dirty="0" err="1" smtClean="0"/>
              <a:t>Уилкоксона</a:t>
            </a:r>
            <a:endParaRPr lang="ru-RU" sz="2400" dirty="0"/>
          </a:p>
        </p:txBody>
      </p:sp>
      <p:sp>
        <p:nvSpPr>
          <p:cNvPr id="3" name="Содержимое 2"/>
          <p:cNvSpPr>
            <a:spLocks noGrp="1"/>
          </p:cNvSpPr>
          <p:nvPr>
            <p:ph idx="1"/>
          </p:nvPr>
        </p:nvSpPr>
        <p:spPr>
          <a:xfrm>
            <a:off x="457200" y="1066800"/>
            <a:ext cx="8229600" cy="5334000"/>
          </a:xfrm>
        </p:spPr>
        <p:txBody>
          <a:bodyPr>
            <a:normAutofit fontScale="40000" lnSpcReduction="20000"/>
          </a:bodyPr>
          <a:lstStyle/>
          <a:p>
            <a:pPr marL="0" indent="0" algn="just">
              <a:buNone/>
            </a:pPr>
            <a:r>
              <a:rPr lang="ru-RU" dirty="0" smtClean="0"/>
              <a:t>Этот вариант критерия (</a:t>
            </a:r>
            <a:r>
              <a:rPr lang="ru-RU" dirty="0" err="1" smtClean="0"/>
              <a:t>Wilcoxon</a:t>
            </a:r>
            <a:r>
              <a:rPr lang="ru-RU" dirty="0" smtClean="0"/>
              <a:t> </a:t>
            </a:r>
            <a:r>
              <a:rPr lang="ru-RU" dirty="0" err="1" smtClean="0"/>
              <a:t>signed</a:t>
            </a:r>
            <a:r>
              <a:rPr lang="ru-RU" dirty="0" smtClean="0"/>
              <a:t> </a:t>
            </a:r>
            <a:r>
              <a:rPr lang="ru-RU" dirty="0" err="1" smtClean="0"/>
              <a:t>rank</a:t>
            </a:r>
            <a:r>
              <a:rPr lang="ru-RU" dirty="0" smtClean="0"/>
              <a:t> </a:t>
            </a:r>
            <a:r>
              <a:rPr lang="ru-RU" dirty="0" err="1" smtClean="0"/>
              <a:t>test</a:t>
            </a:r>
            <a:r>
              <a:rPr lang="ru-RU" dirty="0" smtClean="0"/>
              <a:t>) служит для проверки нулевой гипотезы о том, что анализируемая выборка происходит из симметрично распределенной генеральной совокупности с центром в точке µ0.</a:t>
            </a:r>
          </a:p>
          <a:p>
            <a:pPr marL="0" indent="0" algn="just">
              <a:buNone/>
            </a:pPr>
            <a:r>
              <a:rPr lang="ru-RU" dirty="0" smtClean="0"/>
              <a:t>Обратимся к данным о суточном потреблении энергии у 11 женщин и выясним, имеются ли отличия от нормативного значения 7725 кДж/сутки</a:t>
            </a:r>
            <a:r>
              <a:rPr lang="ru-RU" dirty="0" smtClean="0"/>
              <a:t>:</a:t>
            </a:r>
          </a:p>
          <a:p>
            <a:pPr marL="0" indent="0" algn="just">
              <a:buNone/>
            </a:pPr>
            <a:endParaRPr lang="ru-RU" dirty="0" smtClean="0"/>
          </a:p>
          <a:p>
            <a:pPr algn="just">
              <a:buNone/>
            </a:pPr>
            <a:r>
              <a:rPr lang="ru-RU" dirty="0" smtClean="0"/>
              <a:t>Для </a:t>
            </a:r>
            <a:r>
              <a:rPr lang="ru-RU" dirty="0" smtClean="0"/>
              <a:t>выполнения теста </a:t>
            </a:r>
            <a:r>
              <a:rPr lang="ru-RU" dirty="0" err="1" smtClean="0"/>
              <a:t>Уилкоксона</a:t>
            </a:r>
            <a:r>
              <a:rPr lang="ru-RU" dirty="0" smtClean="0"/>
              <a:t> в системе R используется функция </a:t>
            </a:r>
            <a:r>
              <a:rPr lang="ru-RU" dirty="0" err="1" smtClean="0"/>
              <a:t>wilcox.test</a:t>
            </a:r>
            <a:r>
              <a:rPr lang="ru-RU" dirty="0" smtClean="0"/>
              <a:t>():</a:t>
            </a:r>
          </a:p>
          <a:p>
            <a:pPr algn="just"/>
            <a:endParaRPr lang="ru-RU" dirty="0" smtClean="0"/>
          </a:p>
          <a:p>
            <a:pPr algn="just">
              <a:buNone/>
            </a:pPr>
            <a:r>
              <a:rPr lang="ru-RU" dirty="0" smtClean="0"/>
              <a:t>	</a:t>
            </a:r>
            <a:r>
              <a:rPr lang="en-US" b="1" dirty="0" err="1" smtClean="0"/>
              <a:t>wilcox.test</a:t>
            </a:r>
            <a:r>
              <a:rPr lang="en-US" b="1" dirty="0" smtClean="0"/>
              <a:t>(</a:t>
            </a:r>
            <a:r>
              <a:rPr lang="en-US" b="1" dirty="0" err="1" smtClean="0"/>
              <a:t>d.intake</a:t>
            </a:r>
            <a:r>
              <a:rPr lang="en-US" b="1" dirty="0" smtClean="0"/>
              <a:t>, mu = 7725)</a:t>
            </a:r>
            <a:endParaRPr lang="ru-RU" b="1" dirty="0" smtClean="0"/>
          </a:p>
          <a:p>
            <a:pPr algn="just">
              <a:buNone/>
            </a:pPr>
            <a:r>
              <a:rPr lang="ru-RU" dirty="0" smtClean="0"/>
              <a:t>	</a:t>
            </a:r>
            <a:r>
              <a:rPr lang="en-US" dirty="0" smtClean="0"/>
              <a:t>        </a:t>
            </a:r>
            <a:r>
              <a:rPr lang="en-US" dirty="0" err="1" smtClean="0"/>
              <a:t>Wilcoxon</a:t>
            </a:r>
            <a:r>
              <a:rPr lang="en-US" dirty="0" smtClean="0"/>
              <a:t> signed rank test with continuity correction</a:t>
            </a:r>
            <a:endParaRPr lang="ru-RU" dirty="0" smtClean="0"/>
          </a:p>
          <a:p>
            <a:pPr algn="just">
              <a:buNone/>
            </a:pPr>
            <a:r>
              <a:rPr lang="ru-RU" dirty="0" smtClean="0"/>
              <a:t>	</a:t>
            </a:r>
            <a:r>
              <a:rPr lang="en-US" dirty="0" smtClean="0"/>
              <a:t>data</a:t>
            </a:r>
            <a:r>
              <a:rPr lang="en-US" dirty="0" smtClean="0"/>
              <a:t>:  </a:t>
            </a:r>
            <a:r>
              <a:rPr lang="en-US" dirty="0" err="1" smtClean="0"/>
              <a:t>d.intake</a:t>
            </a:r>
            <a:endParaRPr lang="ru-RU" dirty="0" smtClean="0"/>
          </a:p>
          <a:p>
            <a:pPr algn="just">
              <a:buNone/>
            </a:pPr>
            <a:r>
              <a:rPr lang="ru-RU" dirty="0" smtClean="0"/>
              <a:t>	</a:t>
            </a:r>
            <a:r>
              <a:rPr lang="en-US" dirty="0" smtClean="0"/>
              <a:t>V </a:t>
            </a:r>
            <a:r>
              <a:rPr lang="en-US" dirty="0" smtClean="0"/>
              <a:t>= 8, p-value = 0.0293</a:t>
            </a:r>
            <a:endParaRPr lang="ru-RU" dirty="0" smtClean="0"/>
          </a:p>
          <a:p>
            <a:pPr algn="just">
              <a:buNone/>
            </a:pPr>
            <a:r>
              <a:rPr lang="ru-RU" dirty="0" smtClean="0"/>
              <a:t>	</a:t>
            </a:r>
            <a:r>
              <a:rPr lang="en-US" dirty="0" smtClean="0"/>
              <a:t>alternative </a:t>
            </a:r>
            <a:r>
              <a:rPr lang="en-US" dirty="0" smtClean="0"/>
              <a:t>hypothesis: true location is not equal to 7725</a:t>
            </a:r>
            <a:endParaRPr lang="ru-RU" dirty="0" smtClean="0"/>
          </a:p>
          <a:p>
            <a:pPr algn="just">
              <a:buNone/>
            </a:pPr>
            <a:r>
              <a:rPr lang="ru-RU" dirty="0" smtClean="0"/>
              <a:t>	</a:t>
            </a:r>
            <a:r>
              <a:rPr lang="en-US" dirty="0" smtClean="0"/>
              <a:t>Warning </a:t>
            </a:r>
            <a:r>
              <a:rPr lang="en-US" dirty="0" smtClean="0"/>
              <a:t>message:</a:t>
            </a:r>
            <a:endParaRPr lang="ru-RU" dirty="0" smtClean="0"/>
          </a:p>
          <a:p>
            <a:pPr algn="just">
              <a:buNone/>
            </a:pPr>
            <a:r>
              <a:rPr lang="ru-RU" dirty="0" smtClean="0"/>
              <a:t>	</a:t>
            </a:r>
            <a:r>
              <a:rPr lang="en-US" dirty="0" smtClean="0"/>
              <a:t>In </a:t>
            </a:r>
            <a:r>
              <a:rPr lang="en-US" dirty="0" err="1" smtClean="0"/>
              <a:t>wilcox.test.default</a:t>
            </a:r>
            <a:r>
              <a:rPr lang="en-US" dirty="0" smtClean="0"/>
              <a:t>(</a:t>
            </a:r>
            <a:r>
              <a:rPr lang="en-US" dirty="0" err="1" smtClean="0"/>
              <a:t>d.intake</a:t>
            </a:r>
            <a:r>
              <a:rPr lang="en-US" dirty="0" smtClean="0"/>
              <a:t>, mu = 7725) :</a:t>
            </a:r>
            <a:endParaRPr lang="ru-RU" dirty="0" smtClean="0"/>
          </a:p>
          <a:p>
            <a:pPr algn="just">
              <a:buNone/>
            </a:pPr>
            <a:r>
              <a:rPr lang="ru-RU" dirty="0" smtClean="0"/>
              <a:t>	</a:t>
            </a:r>
            <a:r>
              <a:rPr lang="en-US" dirty="0" smtClean="0"/>
              <a:t>  </a:t>
            </a:r>
            <a:r>
              <a:rPr lang="en-US" dirty="0" smtClean="0"/>
              <a:t>cannot compute exact p-value with </a:t>
            </a:r>
            <a:r>
              <a:rPr lang="en-US" dirty="0" smtClean="0"/>
              <a:t>ties</a:t>
            </a:r>
            <a:endParaRPr lang="ru-RU" dirty="0" smtClean="0"/>
          </a:p>
          <a:p>
            <a:pPr algn="just"/>
            <a:endParaRPr lang="ru-RU" dirty="0" smtClean="0"/>
          </a:p>
          <a:p>
            <a:pPr marL="0" indent="0" algn="just">
              <a:buNone/>
            </a:pPr>
            <a:r>
              <a:rPr lang="ru-RU" dirty="0" smtClean="0"/>
              <a:t>Видим, что, </a:t>
            </a:r>
            <a:r>
              <a:rPr lang="ru-RU" dirty="0" err="1" smtClean="0"/>
              <a:t>p-value</a:t>
            </a:r>
            <a:r>
              <a:rPr lang="ru-RU" dirty="0" smtClean="0"/>
              <a:t> = 0.0293 не превышает 0.05, это позволяет отклонить нулевую гипотезу о том, что суточное потребление энергии у обследованных 11 женщин не отличается от принятой нормы. Обратите внимание на выданное программой предупреждение о том, что полученное значение вероятности </a:t>
            </a:r>
            <a:r>
              <a:rPr lang="ru-RU" dirty="0" err="1" smtClean="0"/>
              <a:t>р</a:t>
            </a:r>
            <a:r>
              <a:rPr lang="ru-RU" dirty="0" smtClean="0"/>
              <a:t> не является точным из-за наличия в данных значений с одинаковыми рангами (</a:t>
            </a:r>
            <a:r>
              <a:rPr lang="ru-RU" dirty="0" err="1" smtClean="0"/>
              <a:t>Warning</a:t>
            </a:r>
            <a:r>
              <a:rPr lang="ru-RU" dirty="0" smtClean="0"/>
              <a:t> </a:t>
            </a:r>
            <a:r>
              <a:rPr lang="ru-RU" dirty="0" err="1" smtClean="0"/>
              <a:t>message</a:t>
            </a:r>
            <a:r>
              <a:rPr lang="ru-RU" dirty="0" smtClean="0"/>
              <a:t>... </a:t>
            </a:r>
            <a:r>
              <a:rPr lang="ru-RU" dirty="0" err="1" smtClean="0"/>
              <a:t>cannot</a:t>
            </a:r>
            <a:r>
              <a:rPr lang="ru-RU" dirty="0" smtClean="0"/>
              <a:t> </a:t>
            </a:r>
            <a:r>
              <a:rPr lang="ru-RU" dirty="0" err="1" smtClean="0"/>
              <a:t>compute</a:t>
            </a:r>
            <a:r>
              <a:rPr lang="ru-RU" dirty="0" smtClean="0"/>
              <a:t> </a:t>
            </a:r>
            <a:r>
              <a:rPr lang="ru-RU" dirty="0" err="1" smtClean="0"/>
              <a:t>exact</a:t>
            </a:r>
            <a:r>
              <a:rPr lang="ru-RU" dirty="0" smtClean="0"/>
              <a:t> </a:t>
            </a:r>
            <a:r>
              <a:rPr lang="ru-RU" dirty="0" err="1" smtClean="0"/>
              <a:t>p-value</a:t>
            </a:r>
            <a:r>
              <a:rPr lang="ru-RU" dirty="0" smtClean="0"/>
              <a:t> </a:t>
            </a:r>
            <a:r>
              <a:rPr lang="ru-RU" dirty="0" err="1" smtClean="0"/>
              <a:t>with</a:t>
            </a:r>
            <a:r>
              <a:rPr lang="ru-RU" dirty="0" smtClean="0"/>
              <a:t> </a:t>
            </a:r>
            <a:r>
              <a:rPr lang="ru-RU" dirty="0" err="1" smtClean="0"/>
              <a:t>ties</a:t>
            </a:r>
            <a:r>
              <a:rPr lang="ru-RU" dirty="0" smtClean="0"/>
              <a:t>). Проблема расчета точных </a:t>
            </a:r>
            <a:r>
              <a:rPr lang="ru-RU" dirty="0" err="1" smtClean="0"/>
              <a:t>р-значений</a:t>
            </a:r>
            <a:r>
              <a:rPr lang="ru-RU" dirty="0" smtClean="0"/>
              <a:t> при наличии повторяющихся значений в данных характерна для статистических методов, основанных на рангах, и критерий </a:t>
            </a:r>
            <a:r>
              <a:rPr lang="ru-RU" dirty="0" err="1" smtClean="0"/>
              <a:t>Уилкоксона</a:t>
            </a:r>
            <a:r>
              <a:rPr lang="ru-RU" dirty="0" smtClean="0"/>
              <a:t> здесь, увы, не исключение. При наличии повторяющихся наблюдений </a:t>
            </a:r>
            <a:r>
              <a:rPr lang="ru-RU" dirty="0" err="1" smtClean="0"/>
              <a:t>р-значение</a:t>
            </a:r>
            <a:r>
              <a:rPr lang="ru-RU" dirty="0" smtClean="0"/>
              <a:t> рассчитывается путем аппроксимации распределения критерия </a:t>
            </a:r>
            <a:r>
              <a:rPr lang="ru-RU" dirty="0" err="1" smtClean="0"/>
              <a:t>Уилкоксона</a:t>
            </a:r>
            <a:r>
              <a:rPr lang="ru-RU" dirty="0" smtClean="0"/>
              <a:t> нормальным распределением</a:t>
            </a:r>
            <a:r>
              <a:rPr lang="ru-RU" dirty="0" smtClean="0"/>
              <a:t>.</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normAutofit/>
          </a:bodyPr>
          <a:lstStyle/>
          <a:p>
            <a:r>
              <a:rPr lang="ru-RU" sz="2400" b="1" dirty="0" smtClean="0"/>
              <a:t>Сравнение двух независимых </a:t>
            </a:r>
            <a:r>
              <a:rPr lang="ru-RU" sz="2400" b="1" dirty="0" smtClean="0"/>
              <a:t>выборок</a:t>
            </a:r>
            <a:endParaRPr lang="ru-RU" sz="2400" dirty="0"/>
          </a:p>
        </p:txBody>
      </p:sp>
      <p:sp>
        <p:nvSpPr>
          <p:cNvPr id="3" name="Содержимое 2"/>
          <p:cNvSpPr>
            <a:spLocks noGrp="1"/>
          </p:cNvSpPr>
          <p:nvPr>
            <p:ph idx="1"/>
          </p:nvPr>
        </p:nvSpPr>
        <p:spPr>
          <a:xfrm>
            <a:off x="457200" y="1143000"/>
            <a:ext cx="8229600" cy="5410200"/>
          </a:xfrm>
        </p:spPr>
        <p:txBody>
          <a:bodyPr>
            <a:normAutofit fontScale="47500" lnSpcReduction="20000"/>
          </a:bodyPr>
          <a:lstStyle/>
          <a:p>
            <a:pPr marL="0" indent="0" algn="just">
              <a:buNone/>
            </a:pPr>
            <a:r>
              <a:rPr lang="ru-RU" dirty="0" smtClean="0"/>
              <a:t>Если </a:t>
            </a:r>
            <a:r>
              <a:rPr lang="ru-RU" dirty="0" smtClean="0"/>
              <a:t> сравниваемые </a:t>
            </a:r>
            <a:r>
              <a:rPr lang="ru-RU" dirty="0" smtClean="0"/>
              <a:t>выборки являются независимыми (аргумент </a:t>
            </a:r>
            <a:r>
              <a:rPr lang="ru-RU" dirty="0" err="1" smtClean="0"/>
              <a:t>paired</a:t>
            </a:r>
            <a:r>
              <a:rPr lang="ru-RU" dirty="0" smtClean="0"/>
              <a:t> =FALSE), то мы имеем дело с критерием </a:t>
            </a:r>
            <a:r>
              <a:rPr lang="ru-RU" dirty="0" err="1" smtClean="0"/>
              <a:t>Уилкоксона</a:t>
            </a:r>
            <a:r>
              <a:rPr lang="ru-RU" dirty="0" smtClean="0"/>
              <a:t>, который в англоязычной литературе называют </a:t>
            </a:r>
            <a:r>
              <a:rPr lang="ru-RU" dirty="0" err="1" smtClean="0"/>
              <a:t>Wilcoxon</a:t>
            </a:r>
            <a:r>
              <a:rPr lang="ru-RU" dirty="0" smtClean="0"/>
              <a:t> </a:t>
            </a:r>
            <a:r>
              <a:rPr lang="ru-RU" dirty="0" err="1" smtClean="0"/>
              <a:t>rank</a:t>
            </a:r>
            <a:r>
              <a:rPr lang="ru-RU" dirty="0" smtClean="0"/>
              <a:t> </a:t>
            </a:r>
            <a:r>
              <a:rPr lang="ru-RU" dirty="0" err="1" smtClean="0"/>
              <a:t>sum</a:t>
            </a:r>
            <a:r>
              <a:rPr lang="ru-RU" dirty="0" smtClean="0"/>
              <a:t> </a:t>
            </a:r>
            <a:r>
              <a:rPr lang="ru-RU" dirty="0" err="1" smtClean="0"/>
              <a:t>test</a:t>
            </a:r>
            <a:r>
              <a:rPr lang="ru-RU" dirty="0" smtClean="0"/>
              <a:t> . Проверяемая с его помощью нулевая гипотеза состоит в том, что </a:t>
            </a:r>
            <a:r>
              <a:rPr lang="ru-RU" i="1" dirty="0" smtClean="0"/>
              <a:t>центры распределений, из которых происходят сравниваемые выборки, смещены относительно друг друга на величину µ</a:t>
            </a:r>
            <a:r>
              <a:rPr lang="ru-RU" dirty="0" smtClean="0"/>
              <a:t> (например, µ = 0). </a:t>
            </a:r>
          </a:p>
          <a:p>
            <a:pPr marL="0" indent="0" algn="just">
              <a:buNone/>
            </a:pPr>
            <a:r>
              <a:rPr lang="ru-RU" dirty="0" smtClean="0"/>
              <a:t>Используем рассмотренный ранее пример о суточном расходе энергии (</a:t>
            </a:r>
            <a:r>
              <a:rPr lang="ru-RU" dirty="0" err="1" smtClean="0"/>
              <a:t>expend</a:t>
            </a:r>
            <a:r>
              <a:rPr lang="ru-RU" dirty="0" smtClean="0"/>
              <a:t>) у худощавых женщин (</a:t>
            </a:r>
            <a:r>
              <a:rPr lang="ru-RU" dirty="0" err="1" smtClean="0"/>
              <a:t>lean</a:t>
            </a:r>
            <a:r>
              <a:rPr lang="ru-RU" dirty="0" smtClean="0"/>
              <a:t>) и женщин с избыточным весом (</a:t>
            </a:r>
            <a:r>
              <a:rPr lang="ru-RU" dirty="0" err="1" smtClean="0"/>
              <a:t>obese</a:t>
            </a:r>
            <a:r>
              <a:rPr lang="ru-RU" dirty="0" smtClean="0"/>
              <a:t>):</a:t>
            </a:r>
          </a:p>
          <a:p>
            <a:pPr marL="0" indent="0">
              <a:buNone/>
            </a:pPr>
            <a:r>
              <a:rPr lang="ru-RU" dirty="0" smtClean="0"/>
              <a:t>Проверим </a:t>
            </a:r>
            <a:r>
              <a:rPr lang="ru-RU" dirty="0" smtClean="0"/>
              <a:t>гипотезу об отсутствии разницы в потреблении энергии у женщин из этих двух групп при </a:t>
            </a:r>
            <a:r>
              <a:rPr lang="ru-RU" dirty="0" smtClean="0"/>
              <a:t>помощи критерия </a:t>
            </a:r>
            <a:r>
              <a:rPr lang="ru-RU" dirty="0" err="1" smtClean="0"/>
              <a:t>Уилкоксона</a:t>
            </a:r>
            <a:r>
              <a:rPr lang="ru-RU" dirty="0" smtClean="0"/>
              <a:t> для независимых выборок</a:t>
            </a:r>
            <a:r>
              <a:rPr lang="ru-RU" dirty="0" smtClean="0"/>
              <a:t>:</a:t>
            </a:r>
          </a:p>
          <a:p>
            <a:pPr marL="0" indent="0">
              <a:buNone/>
            </a:pPr>
            <a:endParaRPr lang="ru-RU" dirty="0" smtClean="0"/>
          </a:p>
          <a:p>
            <a:pPr>
              <a:buNone/>
            </a:pPr>
            <a:r>
              <a:rPr lang="ru-RU" dirty="0" smtClean="0"/>
              <a:t>	</a:t>
            </a:r>
            <a:r>
              <a:rPr lang="en-US" b="1" dirty="0" err="1" smtClean="0"/>
              <a:t>wilcox.test</a:t>
            </a:r>
            <a:r>
              <a:rPr lang="en-US" b="1" dirty="0" smtClean="0"/>
              <a:t>(expend </a:t>
            </a:r>
            <a:r>
              <a:rPr lang="en-US" b="1" dirty="0" smtClean="0"/>
              <a:t>~ stature, paired = FALSE)</a:t>
            </a:r>
            <a:endParaRPr lang="ru-RU" b="1" dirty="0" smtClean="0"/>
          </a:p>
          <a:p>
            <a:pPr>
              <a:buNone/>
            </a:pPr>
            <a:r>
              <a:rPr lang="ru-RU" dirty="0" smtClean="0"/>
              <a:t>	</a:t>
            </a:r>
            <a:r>
              <a:rPr lang="en-US" dirty="0" err="1" smtClean="0"/>
              <a:t>Wilcoxon</a:t>
            </a:r>
            <a:r>
              <a:rPr lang="en-US" dirty="0" smtClean="0"/>
              <a:t> </a:t>
            </a:r>
            <a:r>
              <a:rPr lang="en-US" dirty="0" smtClean="0"/>
              <a:t>rank sum test with continuity correction</a:t>
            </a:r>
            <a:endParaRPr lang="ru-RU" dirty="0" smtClean="0"/>
          </a:p>
          <a:p>
            <a:pPr>
              <a:buNone/>
            </a:pPr>
            <a:r>
              <a:rPr lang="ru-RU" dirty="0" smtClean="0"/>
              <a:t>	</a:t>
            </a:r>
            <a:r>
              <a:rPr lang="en-US" dirty="0" smtClean="0"/>
              <a:t>data</a:t>
            </a:r>
            <a:r>
              <a:rPr lang="en-US" dirty="0" smtClean="0"/>
              <a:t>:  expend by </a:t>
            </a:r>
            <a:r>
              <a:rPr lang="en-US" dirty="0" smtClean="0"/>
              <a:t>stature</a:t>
            </a:r>
            <a:endParaRPr lang="ru-RU" dirty="0" smtClean="0"/>
          </a:p>
          <a:p>
            <a:pPr>
              <a:buNone/>
            </a:pPr>
            <a:r>
              <a:rPr lang="ru-RU" dirty="0" smtClean="0"/>
              <a:t>	</a:t>
            </a:r>
            <a:r>
              <a:rPr lang="en-US" dirty="0" smtClean="0"/>
              <a:t>W </a:t>
            </a:r>
            <a:r>
              <a:rPr lang="en-US" dirty="0" smtClean="0"/>
              <a:t>= 12, p-value = 0.002122</a:t>
            </a:r>
            <a:endParaRPr lang="ru-RU" dirty="0" smtClean="0"/>
          </a:p>
          <a:p>
            <a:pPr>
              <a:buNone/>
            </a:pPr>
            <a:r>
              <a:rPr lang="en-US" dirty="0" smtClean="0"/>
              <a:t>alternative hypothesis: true location shift is not equal to 0</a:t>
            </a:r>
            <a:endParaRPr lang="ru-RU" dirty="0" smtClean="0"/>
          </a:p>
          <a:p>
            <a:pPr>
              <a:buNone/>
            </a:pPr>
            <a:r>
              <a:rPr lang="en-US" dirty="0" smtClean="0"/>
              <a:t>Warning message:</a:t>
            </a:r>
            <a:endParaRPr lang="ru-RU" dirty="0" smtClean="0"/>
          </a:p>
          <a:p>
            <a:pPr>
              <a:buNone/>
            </a:pPr>
            <a:r>
              <a:rPr lang="en-US" dirty="0" smtClean="0"/>
              <a:t>In </a:t>
            </a:r>
            <a:r>
              <a:rPr lang="en-US" dirty="0" err="1" smtClean="0"/>
              <a:t>wilcox.test.default</a:t>
            </a:r>
            <a:r>
              <a:rPr lang="en-US" dirty="0" smtClean="0"/>
              <a:t>(x = c(7.53, 7.48, 8.08, 8.09, 10.15, 8.4,  :</a:t>
            </a:r>
            <a:endParaRPr lang="ru-RU" dirty="0" smtClean="0"/>
          </a:p>
          <a:p>
            <a:pPr>
              <a:buNone/>
            </a:pPr>
            <a:r>
              <a:rPr lang="en-US" dirty="0" smtClean="0"/>
              <a:t>  cannot compute exact p-value with </a:t>
            </a:r>
            <a:r>
              <a:rPr lang="en-US" dirty="0" smtClean="0"/>
              <a:t>ties</a:t>
            </a:r>
            <a:endParaRPr lang="ru-RU" dirty="0" smtClean="0"/>
          </a:p>
          <a:p>
            <a:pPr>
              <a:buNone/>
            </a:pPr>
            <a:endParaRPr lang="ru-RU" dirty="0" smtClean="0"/>
          </a:p>
          <a:p>
            <a:pPr marL="0" indent="0">
              <a:buNone/>
            </a:pPr>
            <a:r>
              <a:rPr lang="ru-RU" dirty="0" smtClean="0"/>
              <a:t>Согласно полученному </a:t>
            </a:r>
            <a:r>
              <a:rPr lang="ru-RU" dirty="0" err="1" smtClean="0"/>
              <a:t>р-значению</a:t>
            </a:r>
            <a:r>
              <a:rPr lang="ru-RU" dirty="0" smtClean="0"/>
              <a:t> (</a:t>
            </a:r>
            <a:r>
              <a:rPr lang="ru-RU" dirty="0" err="1" smtClean="0"/>
              <a:t>p-value</a:t>
            </a:r>
            <a:r>
              <a:rPr lang="ru-RU" dirty="0" smtClean="0"/>
              <a:t> = 0.002122), потребление энергии у женщин из рассматриваемых весовых групп статистически значимо различается. </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9762"/>
          </a:xfrm>
        </p:spPr>
        <p:txBody>
          <a:bodyPr>
            <a:normAutofit/>
          </a:bodyPr>
          <a:lstStyle/>
          <a:p>
            <a:r>
              <a:rPr lang="ru-RU" sz="2400" b="1" dirty="0" smtClean="0"/>
              <a:t>Сравнение двух зависимых выборок</a:t>
            </a:r>
            <a:endParaRPr lang="ru-RU" sz="2400" dirty="0"/>
          </a:p>
        </p:txBody>
      </p:sp>
      <p:sp>
        <p:nvSpPr>
          <p:cNvPr id="3" name="Содержимое 2"/>
          <p:cNvSpPr>
            <a:spLocks noGrp="1"/>
          </p:cNvSpPr>
          <p:nvPr>
            <p:ph idx="1"/>
          </p:nvPr>
        </p:nvSpPr>
        <p:spPr>
          <a:xfrm>
            <a:off x="457200" y="1219200"/>
            <a:ext cx="8229600" cy="4906963"/>
          </a:xfrm>
        </p:spPr>
        <p:txBody>
          <a:bodyPr>
            <a:normAutofit fontScale="47500" lnSpcReduction="20000"/>
          </a:bodyPr>
          <a:lstStyle/>
          <a:p>
            <a:pPr marL="0" indent="0" algn="just">
              <a:buNone/>
            </a:pPr>
            <a:r>
              <a:rPr lang="ru-RU" dirty="0" smtClean="0"/>
              <a:t>Сейчас для нас более важен тот факт,  что обе сравниваемые выборки происходят из ненормально распределенных генеральных совокупностей. Это дает нам весомые основания выполнить сравнение при помощи парного рангового критерия </a:t>
            </a:r>
            <a:r>
              <a:rPr lang="ru-RU" dirty="0" err="1" smtClean="0"/>
              <a:t>Уилкоксона</a:t>
            </a:r>
            <a:r>
              <a:rPr lang="ru-RU" dirty="0" smtClean="0"/>
              <a:t>.</a:t>
            </a:r>
          </a:p>
          <a:p>
            <a:pPr marL="0" indent="0" algn="just">
              <a:buNone/>
            </a:pPr>
            <a:r>
              <a:rPr lang="ru-RU" dirty="0" smtClean="0"/>
              <a:t>Как и в парном тесте Стьюдента, находят разницу между всеми имеющимися парными выборочными наблюдениями с целью проверить нулевую гипотезу о том, что медиана полученных разностей равна </a:t>
            </a:r>
            <a:r>
              <a:rPr lang="ru-RU" dirty="0" smtClean="0"/>
              <a:t>нулю.</a:t>
            </a:r>
            <a:endParaRPr lang="ru-RU" dirty="0" smtClean="0"/>
          </a:p>
          <a:p>
            <a:pPr marL="0" indent="0">
              <a:buNone/>
            </a:pPr>
            <a:r>
              <a:rPr lang="ru-RU" dirty="0" smtClean="0"/>
              <a:t>Сравнить </a:t>
            </a:r>
            <a:r>
              <a:rPr lang="ru-RU" dirty="0" smtClean="0"/>
              <a:t>два периода по потреблению энергии при помощи критерия </a:t>
            </a:r>
            <a:r>
              <a:rPr lang="ru-RU" dirty="0" err="1" smtClean="0"/>
              <a:t>Уилкоксона</a:t>
            </a:r>
            <a:r>
              <a:rPr lang="ru-RU" dirty="0" smtClean="0"/>
              <a:t> можно следующим </a:t>
            </a:r>
            <a:r>
              <a:rPr lang="ru-RU" dirty="0" smtClean="0"/>
              <a:t>образом(обратите </a:t>
            </a:r>
            <a:r>
              <a:rPr lang="ru-RU" dirty="0" smtClean="0"/>
              <a:t>внимание на использование аргумента </a:t>
            </a:r>
            <a:r>
              <a:rPr lang="ru-RU" b="1" i="1" dirty="0" err="1" smtClean="0"/>
              <a:t>paired</a:t>
            </a:r>
            <a:r>
              <a:rPr lang="ru-RU" b="1" i="1" dirty="0" smtClean="0"/>
              <a:t> =TRUE</a:t>
            </a:r>
            <a:r>
              <a:rPr lang="ru-RU" dirty="0" smtClean="0"/>
              <a:t>):</a:t>
            </a:r>
          </a:p>
          <a:p>
            <a:pPr marL="0" indent="0">
              <a:buNone/>
            </a:pPr>
            <a:endParaRPr lang="ru-RU" dirty="0" smtClean="0"/>
          </a:p>
          <a:p>
            <a:pPr indent="11113">
              <a:buNone/>
            </a:pPr>
            <a:r>
              <a:rPr lang="en-US" b="1" dirty="0" err="1" smtClean="0"/>
              <a:t>wilcox.test</a:t>
            </a:r>
            <a:r>
              <a:rPr lang="en-US" b="1" dirty="0" smtClean="0"/>
              <a:t>(pre, post, paired = TRUE)</a:t>
            </a:r>
            <a:endParaRPr lang="ru-RU" b="1" dirty="0" smtClean="0"/>
          </a:p>
          <a:p>
            <a:pPr indent="11113">
              <a:buNone/>
            </a:pPr>
            <a:r>
              <a:rPr lang="en-US" dirty="0" err="1" smtClean="0"/>
              <a:t>Wilcoxon</a:t>
            </a:r>
            <a:r>
              <a:rPr lang="en-US" dirty="0" smtClean="0"/>
              <a:t> signed rank test with continuity correction</a:t>
            </a:r>
            <a:endParaRPr lang="ru-RU" dirty="0" smtClean="0"/>
          </a:p>
          <a:p>
            <a:pPr indent="11113">
              <a:buNone/>
            </a:pPr>
            <a:r>
              <a:rPr lang="en-US" dirty="0" smtClean="0"/>
              <a:t>data:  pre and post</a:t>
            </a:r>
            <a:endParaRPr lang="ru-RU" dirty="0" smtClean="0"/>
          </a:p>
          <a:p>
            <a:pPr indent="11113">
              <a:buNone/>
            </a:pPr>
            <a:r>
              <a:rPr lang="en-US" dirty="0" smtClean="0"/>
              <a:t>V = 66, p-value = 0.00384</a:t>
            </a:r>
            <a:endParaRPr lang="ru-RU" dirty="0" smtClean="0"/>
          </a:p>
          <a:p>
            <a:pPr indent="11113">
              <a:buNone/>
            </a:pPr>
            <a:r>
              <a:rPr lang="en-US" dirty="0" smtClean="0"/>
              <a:t>alternative hypothesis: true location shift is not equal to 0</a:t>
            </a:r>
            <a:endParaRPr lang="ru-RU" dirty="0" smtClean="0"/>
          </a:p>
          <a:p>
            <a:pPr indent="11113">
              <a:buNone/>
            </a:pPr>
            <a:r>
              <a:rPr lang="en-US" dirty="0" smtClean="0"/>
              <a:t>Warning message:</a:t>
            </a:r>
            <a:endParaRPr lang="ru-RU" dirty="0" smtClean="0"/>
          </a:p>
          <a:p>
            <a:pPr indent="11113">
              <a:buNone/>
            </a:pPr>
            <a:r>
              <a:rPr lang="en-US" dirty="0" smtClean="0"/>
              <a:t>In </a:t>
            </a:r>
            <a:r>
              <a:rPr lang="en-US" dirty="0" err="1" smtClean="0"/>
              <a:t>wilcox.test.default</a:t>
            </a:r>
            <a:r>
              <a:rPr lang="en-US" dirty="0" smtClean="0"/>
              <a:t>(pre, post, paired = T</a:t>
            </a:r>
            <a:r>
              <a:rPr lang="en-US" dirty="0" smtClean="0"/>
              <a:t>):</a:t>
            </a:r>
            <a:endParaRPr lang="ru-RU" dirty="0" smtClean="0"/>
          </a:p>
          <a:p>
            <a:pPr indent="11113">
              <a:buNone/>
            </a:pPr>
            <a:r>
              <a:rPr lang="en-US" dirty="0" smtClean="0"/>
              <a:t>  cannot compute exact p-value with </a:t>
            </a:r>
            <a:r>
              <a:rPr lang="en-US" dirty="0" smtClean="0"/>
              <a:t>ties</a:t>
            </a:r>
            <a:endParaRPr lang="ru-RU" dirty="0" smtClean="0"/>
          </a:p>
          <a:p>
            <a:pPr>
              <a:buNone/>
            </a:pPr>
            <a:endParaRPr lang="ru-RU" dirty="0" smtClean="0"/>
          </a:p>
          <a:p>
            <a:pPr marL="0" indent="0" algn="just">
              <a:buNone/>
            </a:pPr>
            <a:r>
              <a:rPr lang="ru-RU" dirty="0" smtClean="0"/>
              <a:t>Как видим, рассчитанное программой </a:t>
            </a:r>
            <a:r>
              <a:rPr lang="ru-RU" dirty="0" err="1" smtClean="0"/>
              <a:t>р-значение</a:t>
            </a:r>
            <a:r>
              <a:rPr lang="ru-RU" dirty="0" smtClean="0"/>
              <a:t> оказалось меньше 0.05, что позволяет нам сделать заключение о наличии статистически значимой разницы в потреблении энергии у исследованных женщин до и после. (Для сравнения: </a:t>
            </a:r>
            <a:r>
              <a:rPr lang="ru-RU" dirty="0" err="1" smtClean="0"/>
              <a:t>р-значение</a:t>
            </a:r>
            <a:r>
              <a:rPr lang="ru-RU" dirty="0" smtClean="0"/>
              <a:t>, полученное при помощи критерия Стьюдента было &lt;&lt; 0.001).</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609600"/>
            <a:ext cx="8229600" cy="5791200"/>
          </a:xfrm>
        </p:spPr>
        <p:txBody>
          <a:bodyPr>
            <a:normAutofit fontScale="40000" lnSpcReduction="20000"/>
          </a:bodyPr>
          <a:lstStyle/>
          <a:p>
            <a:pPr marL="0" indent="0" algn="just">
              <a:buNone/>
            </a:pPr>
            <a:r>
              <a:rPr lang="ru-RU" dirty="0" smtClean="0"/>
              <a:t>Мы можем оценить доверительный интервал, в котором с определенной вероятностью находится </a:t>
            </a:r>
            <a:r>
              <a:rPr lang="ru-RU" dirty="0" smtClean="0"/>
              <a:t>истинная величина </a:t>
            </a:r>
            <a:r>
              <a:rPr lang="ru-RU" dirty="0" smtClean="0"/>
              <a:t>эффекта, воспользовавшись аргументом </a:t>
            </a:r>
            <a:r>
              <a:rPr lang="ru-RU" dirty="0" err="1" smtClean="0"/>
              <a:t>conf.int</a:t>
            </a:r>
            <a:r>
              <a:rPr lang="ru-RU" dirty="0" smtClean="0"/>
              <a:t> (вероятность задается при помощи </a:t>
            </a:r>
            <a:r>
              <a:rPr lang="ru-RU" dirty="0" smtClean="0"/>
              <a:t>аргумента </a:t>
            </a:r>
            <a:r>
              <a:rPr lang="ru-RU" dirty="0" err="1" smtClean="0"/>
              <a:t>conf.level</a:t>
            </a:r>
            <a:r>
              <a:rPr lang="ru-RU" dirty="0" smtClean="0"/>
              <a:t>; по умолчанию рассчитывается 95%-ный доверительный интервал</a:t>
            </a:r>
            <a:r>
              <a:rPr lang="ru-RU" dirty="0" smtClean="0"/>
              <a:t>):</a:t>
            </a:r>
          </a:p>
          <a:p>
            <a:pPr marL="0" indent="0" algn="just">
              <a:buNone/>
            </a:pPr>
            <a:endParaRPr lang="ru-RU" dirty="0" smtClean="0"/>
          </a:p>
          <a:p>
            <a:pPr indent="11113">
              <a:buNone/>
            </a:pPr>
            <a:r>
              <a:rPr lang="en-US" b="1" dirty="0" err="1" smtClean="0"/>
              <a:t>wilcox.test</a:t>
            </a:r>
            <a:r>
              <a:rPr lang="en-US" b="1" dirty="0" smtClean="0"/>
              <a:t>(pre, post, paired = TRUE, conf.int = TRUE)</a:t>
            </a:r>
            <a:endParaRPr lang="ru-RU" b="1" dirty="0" smtClean="0"/>
          </a:p>
          <a:p>
            <a:pPr indent="11113">
              <a:buNone/>
            </a:pPr>
            <a:r>
              <a:rPr lang="en-US" dirty="0" err="1" smtClean="0"/>
              <a:t>Wilcoxon</a:t>
            </a:r>
            <a:r>
              <a:rPr lang="en-US" dirty="0" smtClean="0"/>
              <a:t> signed rank test with continuity correction</a:t>
            </a:r>
            <a:endParaRPr lang="ru-RU" dirty="0" smtClean="0"/>
          </a:p>
          <a:p>
            <a:pPr indent="11113">
              <a:buNone/>
            </a:pPr>
            <a:r>
              <a:rPr lang="en-US" dirty="0" smtClean="0"/>
              <a:t>data:  pre and post</a:t>
            </a:r>
            <a:endParaRPr lang="ru-RU" dirty="0" smtClean="0"/>
          </a:p>
          <a:p>
            <a:pPr indent="11113">
              <a:buNone/>
            </a:pPr>
            <a:r>
              <a:rPr lang="en-US" dirty="0" smtClean="0"/>
              <a:t>V = 66, p-value = 0.00384</a:t>
            </a:r>
            <a:endParaRPr lang="ru-RU" dirty="0" smtClean="0"/>
          </a:p>
          <a:p>
            <a:pPr indent="11113">
              <a:buNone/>
            </a:pPr>
            <a:r>
              <a:rPr lang="en-US" dirty="0" smtClean="0"/>
              <a:t>alternative hypothesis: true location shift is not equal to 0</a:t>
            </a:r>
            <a:endParaRPr lang="ru-RU" dirty="0" smtClean="0"/>
          </a:p>
          <a:p>
            <a:pPr indent="11113">
              <a:buNone/>
            </a:pPr>
            <a:r>
              <a:rPr lang="en-US" dirty="0" smtClean="0"/>
              <a:t>95 percent confidence interval:</a:t>
            </a:r>
            <a:endParaRPr lang="ru-RU" dirty="0" smtClean="0"/>
          </a:p>
          <a:p>
            <a:pPr indent="11113">
              <a:buNone/>
            </a:pPr>
            <a:r>
              <a:rPr lang="en-US" dirty="0" smtClean="0"/>
              <a:t> 1037.5 1582.5</a:t>
            </a:r>
            <a:endParaRPr lang="ru-RU" dirty="0" smtClean="0"/>
          </a:p>
          <a:p>
            <a:pPr indent="11113">
              <a:buNone/>
            </a:pPr>
            <a:r>
              <a:rPr lang="en-US" dirty="0" smtClean="0"/>
              <a:t>sample estimates:</a:t>
            </a:r>
            <a:endParaRPr lang="ru-RU" dirty="0" smtClean="0"/>
          </a:p>
          <a:p>
            <a:pPr indent="11113">
              <a:buNone/>
            </a:pPr>
            <a:r>
              <a:rPr lang="en-US" dirty="0" smtClean="0"/>
              <a:t>(pseudo)median</a:t>
            </a:r>
            <a:endParaRPr lang="ru-RU" dirty="0" smtClean="0"/>
          </a:p>
          <a:p>
            <a:pPr indent="11113">
              <a:buNone/>
            </a:pPr>
            <a:r>
              <a:rPr lang="en-US" dirty="0" smtClean="0"/>
              <a:t>      1341.332</a:t>
            </a:r>
            <a:endParaRPr lang="ru-RU" dirty="0" smtClean="0"/>
          </a:p>
          <a:p>
            <a:pPr indent="11113">
              <a:buNone/>
            </a:pPr>
            <a:r>
              <a:rPr lang="en-US" dirty="0" smtClean="0"/>
              <a:t>Warning messages:</a:t>
            </a:r>
            <a:endParaRPr lang="ru-RU" dirty="0" smtClean="0"/>
          </a:p>
          <a:p>
            <a:pPr indent="11113">
              <a:buNone/>
            </a:pPr>
            <a:r>
              <a:rPr lang="en-US" dirty="0" smtClean="0"/>
              <a:t>1: In </a:t>
            </a:r>
            <a:r>
              <a:rPr lang="en-US" dirty="0" err="1" smtClean="0"/>
              <a:t>wilcox.test.default</a:t>
            </a:r>
            <a:r>
              <a:rPr lang="en-US" dirty="0" smtClean="0"/>
              <a:t>(pre, post, paired = TRUE, conf.int = TRUE):</a:t>
            </a:r>
            <a:endParaRPr lang="ru-RU" dirty="0" smtClean="0"/>
          </a:p>
          <a:p>
            <a:pPr indent="11113">
              <a:buNone/>
            </a:pPr>
            <a:r>
              <a:rPr lang="en-US" dirty="0" smtClean="0"/>
              <a:t>  cannot compute exact p-value with ties</a:t>
            </a:r>
            <a:endParaRPr lang="ru-RU" dirty="0" smtClean="0"/>
          </a:p>
          <a:p>
            <a:pPr indent="11113">
              <a:buNone/>
            </a:pPr>
            <a:r>
              <a:rPr lang="en-US" dirty="0" smtClean="0"/>
              <a:t>2: In </a:t>
            </a:r>
            <a:r>
              <a:rPr lang="en-US" dirty="0" err="1" smtClean="0"/>
              <a:t>wilcox.test.default</a:t>
            </a:r>
            <a:r>
              <a:rPr lang="en-US" dirty="0" smtClean="0"/>
              <a:t>(pre, post, paired = TRUE, conf.int = TRUE):</a:t>
            </a:r>
            <a:endParaRPr lang="ru-RU" dirty="0" smtClean="0"/>
          </a:p>
          <a:p>
            <a:pPr indent="11113">
              <a:buNone/>
            </a:pPr>
            <a:r>
              <a:rPr lang="en-US" dirty="0" smtClean="0"/>
              <a:t>  cannot compute exact confidence interval with </a:t>
            </a:r>
            <a:r>
              <a:rPr lang="en-US" dirty="0" smtClean="0"/>
              <a:t>ties</a:t>
            </a:r>
            <a:endParaRPr lang="ru-RU" dirty="0" smtClean="0"/>
          </a:p>
          <a:p>
            <a:pPr>
              <a:buNone/>
            </a:pPr>
            <a:endParaRPr lang="ru-RU" dirty="0" smtClean="0"/>
          </a:p>
          <a:p>
            <a:pPr marL="0" indent="0" algn="just">
              <a:buNone/>
            </a:pPr>
            <a:r>
              <a:rPr lang="ru-RU" dirty="0" smtClean="0"/>
              <a:t>Видим, что истинная разность уровней потребленной энергии с вероятностью 95% находится в интервале от 1037.5 до 1581.5 кДж/сутки. Из-за наличия повторяющихся наблюдений, расчет точных доверительных пределов оказался невозможным. </a:t>
            </a:r>
            <a:r>
              <a:rPr lang="ru-RU" dirty="0" err="1" smtClean="0"/>
              <a:t>Псевдомедиана</a:t>
            </a:r>
            <a:r>
              <a:rPr lang="ru-RU" dirty="0" smtClean="0"/>
              <a:t> ((</a:t>
            </a:r>
            <a:r>
              <a:rPr lang="ru-RU" dirty="0" err="1" smtClean="0"/>
              <a:t>pseudo</a:t>
            </a:r>
            <a:r>
              <a:rPr lang="ru-RU" dirty="0" smtClean="0"/>
              <a:t>)</a:t>
            </a:r>
            <a:r>
              <a:rPr lang="ru-RU" dirty="0" err="1" smtClean="0"/>
              <a:t>median</a:t>
            </a:r>
            <a:r>
              <a:rPr lang="ru-RU" dirty="0" smtClean="0"/>
              <a:t>) индивидуальных разностей между парными значениями потребления энергии была оценена в 1341.3 кДж/сутки.</a:t>
            </a:r>
          </a:p>
          <a:p>
            <a:pPr marL="0" indent="0" algn="just">
              <a:buNone/>
            </a:pPr>
            <a:r>
              <a:rPr lang="ru-RU" dirty="0" smtClean="0"/>
              <a:t>Важно отметить одно из ограничений критерия </a:t>
            </a:r>
            <a:r>
              <a:rPr lang="ru-RU" dirty="0" err="1" smtClean="0"/>
              <a:t>Уилкоксона</a:t>
            </a:r>
            <a:r>
              <a:rPr lang="ru-RU" dirty="0" smtClean="0"/>
              <a:t> для двух выборок (зависимых или независимых): если общее количество наблюдений не превышает 6, то обнаружить разницу между выборками с уровнем ошибки в 5% просто невозможно</a:t>
            </a:r>
            <a:r>
              <a:rPr lang="ru-RU" dirty="0" smtClean="0"/>
              <a:t>.</a:t>
            </a:r>
            <a:endParaRPr lang="en-US" dirty="0" smtClean="0"/>
          </a:p>
          <a:p>
            <a:pPr marL="0" indent="0" algn="just">
              <a:buNone/>
            </a:pPr>
            <a:endParaRPr lang="ru-RU" dirty="0" smtClean="0"/>
          </a:p>
          <a:p>
            <a:pPr>
              <a:buNone/>
            </a:pPr>
            <a:r>
              <a:rPr lang="en-US" b="1" dirty="0" smtClean="0"/>
              <a:t>!!!</a:t>
            </a:r>
            <a:r>
              <a:rPr lang="ru-RU" b="1" dirty="0" smtClean="0"/>
              <a:t> </a:t>
            </a:r>
            <a:r>
              <a:rPr lang="ru-RU" b="1" dirty="0" smtClean="0">
                <a:latin typeface="Times New Roman" pitchFamily="18" charset="0"/>
                <a:cs typeface="Times New Roman" pitchFamily="18" charset="0"/>
              </a:rPr>
              <a:t>(</a:t>
            </a:r>
            <a:r>
              <a:rPr lang="ru-RU" b="1" dirty="0" smtClean="0">
                <a:latin typeface="Times New Roman" pitchFamily="18" charset="0"/>
                <a:cs typeface="Times New Roman" pitchFamily="18" charset="0"/>
              </a:rPr>
              <a:t>аргумент</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paired</a:t>
            </a:r>
            <a:r>
              <a:rPr lang="ru-RU" b="1" dirty="0" smtClean="0">
                <a:latin typeface="Times New Roman" pitchFamily="18" charset="0"/>
                <a:cs typeface="Times New Roman" pitchFamily="18" charset="0"/>
              </a:rPr>
              <a:t> = TRUE</a:t>
            </a:r>
            <a:r>
              <a:rPr lang="en-US" b="1" dirty="0" smtClean="0">
                <a:latin typeface="Times New Roman" pitchFamily="18" charset="0"/>
                <a:cs typeface="Times New Roman" pitchFamily="18" charset="0"/>
              </a:rPr>
              <a:t> - </a:t>
            </a:r>
            <a:r>
              <a:rPr lang="ru-RU" b="1" dirty="0" smtClean="0">
                <a:latin typeface="Times New Roman" pitchFamily="18" charset="0"/>
                <a:cs typeface="Times New Roman" pitchFamily="18" charset="0"/>
              </a:rPr>
              <a:t>критерия </a:t>
            </a:r>
            <a:r>
              <a:rPr lang="ru-RU" b="1" dirty="0" err="1" smtClean="0">
                <a:latin typeface="Times New Roman" pitchFamily="18" charset="0"/>
                <a:cs typeface="Times New Roman" pitchFamily="18" charset="0"/>
              </a:rPr>
              <a:t>Уилкоксона</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paired </a:t>
            </a:r>
            <a:r>
              <a:rPr lang="en-US" b="1" dirty="0" smtClean="0">
                <a:latin typeface="Times New Roman" pitchFamily="18" charset="0"/>
                <a:cs typeface="Times New Roman" pitchFamily="18" charset="0"/>
              </a:rPr>
              <a:t>= FALSE – </a:t>
            </a:r>
            <a:r>
              <a:rPr lang="ru-RU" b="1" dirty="0" smtClean="0">
                <a:latin typeface="Times New Roman" pitchFamily="18" charset="0"/>
                <a:cs typeface="Times New Roman" pitchFamily="18" charset="0"/>
              </a:rPr>
              <a:t>Манна-Уитни</a:t>
            </a:r>
            <a:r>
              <a:rPr lang="en-US" b="1" dirty="0" smtClean="0">
                <a:latin typeface="Times New Roman" pitchFamily="18" charset="0"/>
                <a:cs typeface="Times New Roman" pitchFamily="18" charset="0"/>
              </a:rPr>
              <a:t>)</a:t>
            </a:r>
            <a:endParaRPr lang="ru-RU" b="1" dirty="0" smtClean="0">
              <a:latin typeface="Times New Roman" pitchFamily="18" charset="0"/>
              <a:cs typeface="Times New Roman" pitchFamily="18" charset="0"/>
            </a:endParaRPr>
          </a:p>
          <a:p>
            <a:pPr>
              <a:buNone/>
            </a:pPr>
            <a:endParaRPr lang="ru-RU" dirty="0" smtClean="0"/>
          </a:p>
          <a:p>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Заголовок 8"/>
          <p:cNvSpPr>
            <a:spLocks noGrp="1"/>
          </p:cNvSpPr>
          <p:nvPr>
            <p:ph type="title"/>
          </p:nvPr>
        </p:nvSpPr>
        <p:spPr>
          <a:xfrm>
            <a:off x="457200" y="274639"/>
            <a:ext cx="8229600" cy="715961"/>
          </a:xfrm>
        </p:spPr>
        <p:txBody>
          <a:bodyPr>
            <a:normAutofit/>
          </a:bodyPr>
          <a:lstStyle/>
          <a:p>
            <a:r>
              <a:rPr lang="ru-RU" altLang="zh-CN" sz="2800" b="1" dirty="0" smtClean="0">
                <a:latin typeface="Times New Roman" pitchFamily="18" charset="0"/>
              </a:rPr>
              <a:t>Критерий </a:t>
            </a:r>
            <a:r>
              <a:rPr lang="ru-RU" altLang="zh-CN" sz="2800" b="1" dirty="0" err="1" smtClean="0">
                <a:latin typeface="Times New Roman" pitchFamily="18" charset="0"/>
              </a:rPr>
              <a:t>Краскела-Уоллиса</a:t>
            </a:r>
            <a:endParaRPr lang="ru-RU" sz="2800" b="1" dirty="0" smtClean="0"/>
          </a:p>
        </p:txBody>
      </p:sp>
      <p:sp>
        <p:nvSpPr>
          <p:cNvPr id="18438" name="Rectangle 3"/>
          <p:cNvSpPr>
            <a:spLocks noGrp="1" noChangeArrowheads="1"/>
          </p:cNvSpPr>
          <p:nvPr>
            <p:ph idx="1"/>
          </p:nvPr>
        </p:nvSpPr>
        <p:spPr>
          <a:xfrm>
            <a:off x="457200" y="1143000"/>
            <a:ext cx="8229600" cy="5410200"/>
          </a:xfrm>
        </p:spPr>
        <p:txBody>
          <a:bodyPr>
            <a:normAutofit fontScale="62500" lnSpcReduction="20000"/>
          </a:bodyPr>
          <a:lstStyle/>
          <a:p>
            <a:pPr marL="0" indent="0" algn="just">
              <a:lnSpc>
                <a:spcPct val="120000"/>
              </a:lnSpc>
              <a:spcBef>
                <a:spcPct val="0"/>
              </a:spcBef>
              <a:buNone/>
            </a:pPr>
            <a:r>
              <a:rPr lang="ru-RU" altLang="zh-CN" sz="2000" dirty="0" smtClean="0">
                <a:latin typeface="Times New Roman" pitchFamily="18" charset="0"/>
                <a:cs typeface="Times New Roman" pitchFamily="18" charset="0"/>
              </a:rPr>
              <a:t>Критерий </a:t>
            </a:r>
            <a:r>
              <a:rPr lang="ru-RU" altLang="zh-CN" sz="2000" dirty="0" err="1" smtClean="0">
                <a:latin typeface="Times New Roman" pitchFamily="18" charset="0"/>
                <a:cs typeface="Times New Roman" pitchFamily="18" charset="0"/>
              </a:rPr>
              <a:t>Краскела-Уоллиса</a:t>
            </a:r>
            <a:r>
              <a:rPr lang="ru-RU" altLang="zh-CN" sz="2000" dirty="0" smtClean="0">
                <a:latin typeface="Times New Roman" pitchFamily="18" charset="0"/>
                <a:cs typeface="Times New Roman" pitchFamily="18" charset="0"/>
              </a:rPr>
              <a:t> является н</a:t>
            </a:r>
            <a:r>
              <a:rPr lang="ru-RU" altLang="zh-CN" sz="2000" dirty="0" smtClean="0">
                <a:latin typeface="Times New Roman" pitchFamily="18" charset="0"/>
                <a:cs typeface="Times New Roman" pitchFamily="18" charset="0"/>
              </a:rPr>
              <a:t>епараметрическим аналогом дисперсионного анализа. Критерии </a:t>
            </a:r>
            <a:r>
              <a:rPr lang="ru-RU" altLang="zh-CN" sz="2000" dirty="0" smtClean="0">
                <a:latin typeface="Times New Roman" pitchFamily="18" charset="0"/>
                <a:cs typeface="Times New Roman" pitchFamily="18" charset="0"/>
              </a:rPr>
              <a:t>используется </a:t>
            </a:r>
            <a:r>
              <a:rPr lang="ru-RU" altLang="zh-CN" sz="2000" dirty="0" smtClean="0">
                <a:latin typeface="Times New Roman" pitchFamily="18" charset="0"/>
                <a:cs typeface="Times New Roman" pitchFamily="18" charset="0"/>
              </a:rPr>
              <a:t>для проверки нулевой гипотезы </a:t>
            </a:r>
            <a:r>
              <a:rPr lang="ru-RU" sz="2000" dirty="0" smtClean="0">
                <a:latin typeface="Times New Roman" pitchFamily="18" charset="0"/>
                <a:cs typeface="Times New Roman" pitchFamily="18" charset="0"/>
              </a:rPr>
              <a:t>об </a:t>
            </a:r>
            <a:r>
              <a:rPr lang="ru-RU" sz="2000" dirty="0" smtClean="0">
                <a:latin typeface="Times New Roman" pitchFamily="18" charset="0"/>
                <a:cs typeface="Times New Roman" pitchFamily="18" charset="0"/>
              </a:rPr>
              <a:t>отсутствии разницы между сравниваемыми группами.</a:t>
            </a:r>
            <a:r>
              <a:rPr lang="ru-RU" altLang="zh-CN" sz="2000" dirty="0" smtClean="0">
                <a:latin typeface="Times New Roman" pitchFamily="18" charset="0"/>
                <a:cs typeface="Times New Roman" pitchFamily="18" charset="0"/>
              </a:rPr>
              <a:t> </a:t>
            </a:r>
            <a:endParaRPr lang="en-US" altLang="zh-CN" sz="2000" dirty="0" smtClean="0">
              <a:latin typeface="Times New Roman" pitchFamily="18" charset="0"/>
              <a:cs typeface="Times New Roman" pitchFamily="18" charset="0"/>
            </a:endParaRPr>
          </a:p>
          <a:p>
            <a:pPr marL="0" indent="0" algn="just">
              <a:lnSpc>
                <a:spcPct val="120000"/>
              </a:lnSpc>
              <a:spcBef>
                <a:spcPct val="0"/>
              </a:spcBef>
              <a:buNone/>
            </a:pPr>
            <a:r>
              <a:rPr lang="ru-RU" sz="2000" dirty="0" smtClean="0">
                <a:latin typeface="Times New Roman" pitchFamily="18" charset="0"/>
                <a:cs typeface="Times New Roman" pitchFamily="18" charset="0"/>
              </a:rPr>
              <a:t>Интересно, что если бы мы выполнили обычный дисперсионный анализ на основе ранговых номеров исходных значений анализируемой переменной, то результат совпал бы </a:t>
            </a:r>
            <a:r>
              <a:rPr lang="en-US" sz="2000" dirty="0" smtClean="0">
                <a:latin typeface="Times New Roman" pitchFamily="18" charset="0"/>
                <a:cs typeface="Times New Roman" pitchFamily="18" charset="0"/>
              </a:rPr>
              <a:t>c </a:t>
            </a:r>
            <a:r>
              <a:rPr lang="ru-RU" sz="2000" dirty="0" smtClean="0">
                <a:latin typeface="Times New Roman" pitchFamily="18" charset="0"/>
                <a:cs typeface="Times New Roman" pitchFamily="18" charset="0"/>
              </a:rPr>
              <a:t>результатом </a:t>
            </a:r>
            <a:r>
              <a:rPr lang="ru-RU" sz="2000" dirty="0" smtClean="0">
                <a:latin typeface="Times New Roman" pitchFamily="18" charset="0"/>
                <a:cs typeface="Times New Roman" pitchFamily="18" charset="0"/>
              </a:rPr>
              <a:t>теста </a:t>
            </a:r>
            <a:r>
              <a:rPr lang="ru-RU" sz="2000" dirty="0" err="1" smtClean="0">
                <a:latin typeface="Times New Roman" pitchFamily="18" charset="0"/>
                <a:cs typeface="Times New Roman" pitchFamily="18" charset="0"/>
              </a:rPr>
              <a:t>Краскела-Уоллиса</a:t>
            </a:r>
            <a:r>
              <a:rPr lang="ru-RU"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a:t>
            </a:r>
            <a:r>
              <a:rPr lang="ru-RU" sz="2000" dirty="0" smtClean="0">
                <a:latin typeface="Times New Roman" pitchFamily="18" charset="0"/>
                <a:cs typeface="Times New Roman" pitchFamily="18" charset="0"/>
              </a:rPr>
              <a:t>ри </a:t>
            </a:r>
            <a:r>
              <a:rPr lang="ru-RU" sz="2000" dirty="0" smtClean="0">
                <a:latin typeface="Times New Roman" pitchFamily="18" charset="0"/>
                <a:cs typeface="Times New Roman" pitchFamily="18" charset="0"/>
              </a:rPr>
              <a:t>наличии двух сравниваемых групп, тест </a:t>
            </a:r>
            <a:r>
              <a:rPr lang="ru-RU" sz="2000" dirty="0" err="1" smtClean="0">
                <a:latin typeface="Times New Roman" pitchFamily="18" charset="0"/>
                <a:cs typeface="Times New Roman" pitchFamily="18" charset="0"/>
              </a:rPr>
              <a:t>Краскела-Уоллиса</a:t>
            </a:r>
            <a:r>
              <a:rPr lang="ru-RU" sz="2000" dirty="0" smtClean="0">
                <a:latin typeface="Times New Roman" pitchFamily="18" charset="0"/>
                <a:cs typeface="Times New Roman" pitchFamily="18" charset="0"/>
              </a:rPr>
              <a:t> будет идентичен </a:t>
            </a:r>
            <a:r>
              <a:rPr lang="ru-RU" sz="2000" dirty="0" smtClean="0">
                <a:latin typeface="Times New Roman" pitchFamily="18" charset="0"/>
                <a:cs typeface="Times New Roman" pitchFamily="18" charset="0"/>
              </a:rPr>
              <a:t>тесту Манна-Уитни.</a:t>
            </a:r>
            <a:endParaRPr lang="en-US" sz="2000" dirty="0" smtClean="0">
              <a:latin typeface="Times New Roman" pitchFamily="18" charset="0"/>
              <a:cs typeface="Times New Roman" pitchFamily="18" charset="0"/>
            </a:endParaRPr>
          </a:p>
          <a:p>
            <a:pPr marL="0" indent="0" algn="just">
              <a:lnSpc>
                <a:spcPct val="120000"/>
              </a:lnSpc>
              <a:spcBef>
                <a:spcPct val="0"/>
              </a:spcBef>
              <a:buNone/>
            </a:pPr>
            <a:endParaRPr lang="ru-RU" sz="2000" dirty="0" smtClean="0">
              <a:latin typeface="Times New Roman" pitchFamily="18" charset="0"/>
              <a:cs typeface="Times New Roman" pitchFamily="18" charset="0"/>
            </a:endParaRPr>
          </a:p>
          <a:p>
            <a:pPr marL="0" indent="0" algn="just">
              <a:lnSpc>
                <a:spcPct val="120000"/>
              </a:lnSpc>
              <a:spcBef>
                <a:spcPct val="0"/>
              </a:spcBef>
              <a:buNone/>
            </a:pPr>
            <a:r>
              <a:rPr lang="ru-RU" sz="2000" dirty="0" smtClean="0">
                <a:latin typeface="Times New Roman" pitchFamily="18" charset="0"/>
                <a:cs typeface="Times New Roman" pitchFamily="18" charset="0"/>
              </a:rPr>
              <a:t>Пример</a:t>
            </a:r>
            <a:r>
              <a:rPr lang="en-US" sz="2000" dirty="0" smtClean="0">
                <a:latin typeface="Times New Roman" pitchFamily="18" charset="0"/>
                <a:cs typeface="Times New Roman" pitchFamily="18" charset="0"/>
              </a:rPr>
              <a:t> </a:t>
            </a:r>
          </a:p>
          <a:p>
            <a:pPr marL="0" indent="0" algn="just">
              <a:lnSpc>
                <a:spcPct val="120000"/>
              </a:lnSpc>
              <a:spcBef>
                <a:spcPct val="0"/>
              </a:spcBef>
              <a:buNone/>
            </a:pPr>
            <a:r>
              <a:rPr lang="en-US" sz="2000" dirty="0" err="1" smtClean="0">
                <a:latin typeface="Times New Roman" pitchFamily="18" charset="0"/>
                <a:cs typeface="Times New Roman" pitchFamily="18" charset="0"/>
              </a:rPr>
              <a:t>kruskal.test</a:t>
            </a:r>
            <a:r>
              <a:rPr lang="en-US" sz="2000" dirty="0" smtClean="0">
                <a:latin typeface="Times New Roman" pitchFamily="18" charset="0"/>
                <a:cs typeface="Times New Roman" pitchFamily="18" charset="0"/>
              </a:rPr>
              <a:t> </a:t>
            </a:r>
            <a:r>
              <a:rPr lang="en-US" sz="2000" dirty="0" smtClean="0"/>
              <a:t>(count </a:t>
            </a:r>
            <a:r>
              <a:rPr lang="en-US" sz="2000" dirty="0" smtClean="0"/>
              <a:t>~ spray</a:t>
            </a:r>
            <a:r>
              <a:rPr lang="en-US" sz="2000" dirty="0" smtClean="0"/>
              <a:t>, data= </a:t>
            </a:r>
            <a:r>
              <a:rPr lang="en-US" sz="2000" dirty="0" err="1" smtClean="0"/>
              <a:t>InsectSpravs</a:t>
            </a:r>
            <a:r>
              <a:rPr lang="en-US" sz="2000" dirty="0" smtClean="0"/>
              <a:t>)  </a:t>
            </a:r>
            <a:r>
              <a:rPr lang="en-US" sz="2000" dirty="0" smtClean="0"/>
              <a:t>  </a:t>
            </a:r>
            <a:endParaRPr lang="ru-RU" sz="2000" dirty="0" smtClean="0"/>
          </a:p>
          <a:p>
            <a:pPr indent="11113" fontAlgn="base">
              <a:buNone/>
            </a:pPr>
            <a:r>
              <a:rPr lang="en-US" sz="2000" dirty="0" err="1" smtClean="0"/>
              <a:t>Kruskal</a:t>
            </a:r>
            <a:r>
              <a:rPr lang="en-US" sz="2000" dirty="0" smtClean="0"/>
              <a:t>-Wallis rank sum test </a:t>
            </a:r>
            <a:r>
              <a:rPr lang="en-US" sz="2000" dirty="0" smtClean="0"/>
              <a:t>  </a:t>
            </a:r>
            <a:endParaRPr lang="en-US" sz="2000" dirty="0" smtClean="0"/>
          </a:p>
          <a:p>
            <a:pPr indent="11113" fontAlgn="base">
              <a:buNone/>
            </a:pPr>
            <a:r>
              <a:rPr lang="en-US" sz="2000" dirty="0" smtClean="0"/>
              <a:t>data: count by </a:t>
            </a:r>
            <a:r>
              <a:rPr lang="en-US" sz="2000" dirty="0" smtClean="0"/>
              <a:t>spray </a:t>
            </a:r>
            <a:endParaRPr lang="ru-RU" sz="2000" dirty="0" smtClean="0"/>
          </a:p>
          <a:p>
            <a:pPr indent="11113" fontAlgn="base">
              <a:buNone/>
            </a:pPr>
            <a:r>
              <a:rPr lang="en-US" sz="2000" dirty="0" err="1" smtClean="0"/>
              <a:t>Kruskal</a:t>
            </a:r>
            <a:r>
              <a:rPr lang="en-US" sz="2000" dirty="0" smtClean="0"/>
              <a:t>-Wallis </a:t>
            </a:r>
            <a:r>
              <a:rPr lang="en-US" sz="2000" dirty="0" smtClean="0"/>
              <a:t>chi-squared = 54.6913</a:t>
            </a:r>
            <a:r>
              <a:rPr lang="en-US" sz="2000" dirty="0" smtClean="0"/>
              <a:t>, </a:t>
            </a:r>
            <a:r>
              <a:rPr lang="en-US" sz="2000" dirty="0" err="1" smtClean="0"/>
              <a:t>df</a:t>
            </a:r>
            <a:r>
              <a:rPr lang="en-US" sz="2000" dirty="0" smtClean="0"/>
              <a:t>=5</a:t>
            </a:r>
            <a:r>
              <a:rPr lang="en-US" sz="2000" dirty="0" smtClean="0"/>
              <a:t>, </a:t>
            </a:r>
            <a:endParaRPr lang="ru-RU" sz="2000" dirty="0" smtClean="0"/>
          </a:p>
          <a:p>
            <a:pPr indent="11113" fontAlgn="base">
              <a:buNone/>
            </a:pPr>
            <a:r>
              <a:rPr lang="en-US" sz="2000" dirty="0" smtClean="0"/>
              <a:t>p-value </a:t>
            </a:r>
            <a:r>
              <a:rPr lang="en-US" sz="2000" dirty="0" smtClean="0"/>
              <a:t>= </a:t>
            </a:r>
            <a:r>
              <a:rPr lang="en-US" sz="2000" dirty="0" smtClean="0"/>
              <a:t>1.511e-10</a:t>
            </a:r>
            <a:endParaRPr lang="ru-RU" sz="2000" dirty="0" smtClean="0"/>
          </a:p>
          <a:p>
            <a:pPr fontAlgn="base">
              <a:buNone/>
            </a:pPr>
            <a:endParaRPr lang="en-US" sz="2000" dirty="0" smtClean="0"/>
          </a:p>
          <a:p>
            <a:pPr marL="0" indent="0" algn="just" fontAlgn="base">
              <a:buNone/>
            </a:pPr>
            <a:r>
              <a:rPr lang="ru-RU" sz="2000" dirty="0" smtClean="0"/>
              <a:t>Как </a:t>
            </a:r>
            <a:r>
              <a:rPr lang="ru-RU" sz="2000" dirty="0" smtClean="0"/>
              <a:t>видно из полученного результата, вероятность </a:t>
            </a:r>
            <a:endParaRPr lang="ru-RU" sz="2000" dirty="0" smtClean="0"/>
          </a:p>
          <a:p>
            <a:pPr marL="0" indent="0" algn="just" fontAlgn="base">
              <a:buNone/>
            </a:pPr>
            <a:r>
              <a:rPr lang="ru-RU" sz="2000" dirty="0" smtClean="0"/>
              <a:t>получить </a:t>
            </a:r>
            <a:r>
              <a:rPr lang="ru-RU" sz="2000" dirty="0" smtClean="0"/>
              <a:t>столь высокое наблюдаемое значение </a:t>
            </a:r>
            <a:endParaRPr lang="ru-RU" sz="2000" dirty="0" smtClean="0"/>
          </a:p>
          <a:p>
            <a:pPr marL="0" indent="0" algn="just" fontAlgn="base">
              <a:buNone/>
            </a:pPr>
            <a:r>
              <a:rPr lang="ru-RU" sz="2000" i="1" dirty="0" smtClean="0"/>
              <a:t>Н</a:t>
            </a:r>
            <a:r>
              <a:rPr lang="ru-RU" sz="2000" dirty="0" smtClean="0"/>
              <a:t>-критерия</a:t>
            </a:r>
            <a:r>
              <a:rPr lang="ru-RU" sz="2000" dirty="0" smtClean="0"/>
              <a:t> при верной нулевой гипотезе крайней мала и, </a:t>
            </a:r>
            <a:endParaRPr lang="ru-RU" sz="2000" dirty="0" smtClean="0"/>
          </a:p>
          <a:p>
            <a:pPr marL="0" indent="0" algn="just" fontAlgn="base">
              <a:buNone/>
            </a:pPr>
            <a:r>
              <a:rPr lang="ru-RU" sz="2000" dirty="0" smtClean="0"/>
              <a:t>следовательно</a:t>
            </a:r>
            <a:r>
              <a:rPr lang="ru-RU" sz="2000" dirty="0" smtClean="0"/>
              <a:t>, мы можем смело эту гипотезу отклонить</a:t>
            </a:r>
            <a:r>
              <a:rPr lang="ru-RU" sz="2000" dirty="0" smtClean="0"/>
              <a:t>.</a:t>
            </a:r>
          </a:p>
          <a:p>
            <a:pPr marL="0" indent="0" algn="just" fontAlgn="base">
              <a:buNone/>
            </a:pPr>
            <a:r>
              <a:rPr lang="ru-RU" sz="2100" dirty="0" smtClean="0"/>
              <a:t>Количество насекомых в группах с разными </a:t>
            </a:r>
            <a:r>
              <a:rPr lang="ru-RU" sz="2100" dirty="0" err="1" smtClean="0"/>
              <a:t>инсектицидными</a:t>
            </a:r>
            <a:r>
              <a:rPr lang="ru-RU" sz="2100" dirty="0" smtClean="0"/>
              <a:t> </a:t>
            </a:r>
          </a:p>
          <a:p>
            <a:pPr marL="0" indent="0" algn="just" fontAlgn="base">
              <a:buNone/>
            </a:pPr>
            <a:r>
              <a:rPr lang="ru-RU" sz="2100" dirty="0" smtClean="0"/>
              <a:t>средствами различно.</a:t>
            </a:r>
            <a:endParaRPr lang="en-US" sz="2100" dirty="0" smtClean="0"/>
          </a:p>
          <a:p>
            <a:pPr marL="0" indent="0" algn="just" fontAlgn="base">
              <a:buNone/>
            </a:pPr>
            <a:endParaRPr lang="en-US" sz="2100" dirty="0" smtClean="0"/>
          </a:p>
          <a:p>
            <a:pPr marL="0" indent="0" algn="just" fontAlgn="base">
              <a:buNone/>
            </a:pPr>
            <a:r>
              <a:rPr lang="en-US" sz="2100" dirty="0" err="1" smtClean="0"/>
              <a:t>b</a:t>
            </a:r>
            <a:r>
              <a:rPr lang="en-US" sz="2100" dirty="0" err="1" smtClean="0"/>
              <a:t>oxplot</a:t>
            </a:r>
            <a:r>
              <a:rPr lang="en-US" sz="2100" dirty="0" smtClean="0"/>
              <a:t> </a:t>
            </a:r>
            <a:r>
              <a:rPr lang="en-US" sz="2000" dirty="0" smtClean="0"/>
              <a:t>(count </a:t>
            </a:r>
            <a:r>
              <a:rPr lang="en-US" sz="2000" dirty="0" smtClean="0"/>
              <a:t>~ spray,</a:t>
            </a:r>
            <a:endParaRPr lang="ru-RU" sz="2000" dirty="0" smtClean="0"/>
          </a:p>
          <a:p>
            <a:pPr fontAlgn="auto">
              <a:buNone/>
            </a:pPr>
            <a:r>
              <a:rPr lang="en-US" sz="2000" dirty="0" smtClean="0"/>
              <a:t>            </a:t>
            </a:r>
            <a:r>
              <a:rPr lang="en-US" sz="2000" dirty="0" err="1" smtClean="0"/>
              <a:t>ylab</a:t>
            </a:r>
            <a:r>
              <a:rPr lang="en-US" sz="2000" dirty="0" smtClean="0"/>
              <a:t> = "</a:t>
            </a:r>
            <a:r>
              <a:rPr lang="ru-RU" sz="2000" dirty="0" smtClean="0"/>
              <a:t>Инсектициды</a:t>
            </a:r>
            <a:r>
              <a:rPr lang="en-US" sz="2000" dirty="0" smtClean="0"/>
              <a:t>",</a:t>
            </a:r>
            <a:endParaRPr lang="ru-RU" sz="2000" dirty="0" smtClean="0"/>
          </a:p>
          <a:p>
            <a:pPr fontAlgn="auto">
              <a:buNone/>
            </a:pPr>
            <a:r>
              <a:rPr lang="en-US" sz="2000" dirty="0" smtClean="0"/>
              <a:t>            </a:t>
            </a:r>
            <a:r>
              <a:rPr lang="ru-RU" sz="2000" dirty="0" err="1" smtClean="0"/>
              <a:t>xlab</a:t>
            </a:r>
            <a:r>
              <a:rPr lang="ru-RU" sz="2000" dirty="0" smtClean="0"/>
              <a:t> = "Количество выживших насекомых",</a:t>
            </a:r>
          </a:p>
          <a:p>
            <a:pPr fontAlgn="auto">
              <a:buNone/>
            </a:pPr>
            <a:r>
              <a:rPr lang="ru-RU" sz="2000" dirty="0" smtClean="0"/>
              <a:t>            </a:t>
            </a:r>
            <a:r>
              <a:rPr lang="ru-RU" sz="2000" dirty="0" err="1" smtClean="0"/>
              <a:t>main</a:t>
            </a:r>
            <a:r>
              <a:rPr lang="ru-RU" sz="2000" dirty="0" smtClean="0"/>
              <a:t> = "Эффективность инсектицидов",</a:t>
            </a:r>
          </a:p>
          <a:p>
            <a:pPr fontAlgn="auto">
              <a:buNone/>
            </a:pPr>
            <a:r>
              <a:rPr lang="en-US" sz="2000" dirty="0" smtClean="0"/>
              <a:t>	   </a:t>
            </a:r>
            <a:r>
              <a:rPr lang="en-US" sz="2000" dirty="0" err="1" smtClean="0"/>
              <a:t>col</a:t>
            </a:r>
            <a:r>
              <a:rPr lang="en-US" sz="2000" dirty="0" smtClean="0"/>
              <a:t>= </a:t>
            </a:r>
            <a:r>
              <a:rPr lang="en-US" sz="2000" dirty="0" smtClean="0"/>
              <a:t>"coral", horizontal = </a:t>
            </a:r>
            <a:r>
              <a:rPr lang="en-US" sz="2000" b="1" dirty="0" smtClean="0"/>
              <a:t>TRUE</a:t>
            </a:r>
            <a:r>
              <a:rPr lang="en-US" sz="2000" dirty="0" smtClean="0"/>
              <a:t>, </a:t>
            </a:r>
          </a:p>
          <a:p>
            <a:pPr fontAlgn="auto">
              <a:buNone/>
            </a:pPr>
            <a:r>
              <a:rPr lang="en-US" sz="2000" dirty="0" smtClean="0"/>
              <a:t>	</a:t>
            </a:r>
            <a:r>
              <a:rPr lang="en-US" sz="2000" dirty="0" smtClean="0"/>
              <a:t>   data=</a:t>
            </a:r>
            <a:r>
              <a:rPr lang="en-US" sz="2000" dirty="0" err="1" smtClean="0"/>
              <a:t>InsectSprays</a:t>
            </a:r>
            <a:r>
              <a:rPr lang="en-US" sz="2000" dirty="0" smtClean="0"/>
              <a:t>)</a:t>
            </a:r>
            <a:endParaRPr lang="ru-RU" sz="2000" dirty="0" smtClean="0"/>
          </a:p>
          <a:p>
            <a:pPr marL="0" indent="0" algn="just" fontAlgn="base">
              <a:buNone/>
            </a:pPr>
            <a:endParaRPr lang="ru-RU" sz="2100" dirty="0" smtClean="0"/>
          </a:p>
          <a:p>
            <a:pPr marL="0" indent="0" algn="just">
              <a:lnSpc>
                <a:spcPct val="120000"/>
              </a:lnSpc>
              <a:spcBef>
                <a:spcPct val="0"/>
              </a:spcBef>
              <a:buNone/>
            </a:pPr>
            <a:endParaRPr lang="ru-RU" altLang="ru-RU" sz="2000" dirty="0" smtClean="0">
              <a:latin typeface="Times New Roman" pitchFamily="18" charset="0"/>
              <a:cs typeface="Times New Roman" pitchFamily="18" charset="0"/>
            </a:endParaRPr>
          </a:p>
        </p:txBody>
      </p:sp>
      <p:sp>
        <p:nvSpPr>
          <p:cNvPr id="1843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r" eaLnBrk="1" hangingPunct="1"/>
            <a:endParaRPr lang="ru-RU" altLang="ru-RU"/>
          </a:p>
        </p:txBody>
      </p:sp>
      <p:sp>
        <p:nvSpPr>
          <p:cNvPr id="1844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r" eaLnBrk="1" hangingPunct="1"/>
            <a:endParaRPr lang="ru-RU" altLang="ru-RU"/>
          </a:p>
        </p:txBody>
      </p:sp>
      <p:sp>
        <p:nvSpPr>
          <p:cNvPr id="18441" name="Rectangle 9"/>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pPr algn="r" eaLnBrk="1" hangingPunct="1"/>
            <a:endParaRPr lang="ru-RU" altLang="ru-RU"/>
          </a:p>
        </p:txBody>
      </p:sp>
      <p:pic>
        <p:nvPicPr>
          <p:cNvPr id="8200" name="Picture 8" descr="bp3">
            <a:hlinkClick r:id="rId2"/>
          </p:cNvPr>
          <p:cNvPicPr>
            <a:picLocks noChangeAspect="1" noChangeArrowheads="1"/>
          </p:cNvPicPr>
          <p:nvPr/>
        </p:nvPicPr>
        <p:blipFill>
          <a:blip r:embed="rId3" cstate="print"/>
          <a:srcRect/>
          <a:stretch>
            <a:fillRect/>
          </a:stretch>
        </p:blipFill>
        <p:spPr bwMode="auto">
          <a:xfrm>
            <a:off x="5338010" y="3124200"/>
            <a:ext cx="3424990" cy="2743200"/>
          </a:xfrm>
          <a:prstGeom prst="rect">
            <a:avLst/>
          </a:prstGeom>
          <a:noFill/>
          <a:ln w="9525">
            <a:noFill/>
            <a:miter lim="800000"/>
            <a:headEnd/>
            <a:tailEnd/>
          </a:ln>
        </p:spPr>
      </p:pic>
    </p:spTree>
    <p:extLst>
      <p:ext uri="{BB962C8B-B14F-4D97-AF65-F5344CB8AC3E}">
        <p14:creationId xmlns:p14="http://schemas.microsoft.com/office/powerpoint/2010/main" xmlns="" val="208591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Содержимое 2"/>
          <p:cNvSpPr>
            <a:spLocks noGrp="1"/>
          </p:cNvSpPr>
          <p:nvPr>
            <p:ph idx="1"/>
          </p:nvPr>
        </p:nvSpPr>
        <p:spPr>
          <a:xfrm>
            <a:off x="457200" y="908051"/>
            <a:ext cx="8229600" cy="4730749"/>
          </a:xfrm>
        </p:spPr>
        <p:txBody>
          <a:bodyPr>
            <a:normAutofit fontScale="92500"/>
          </a:bodyPr>
          <a:lstStyle/>
          <a:p>
            <a:pPr algn="just">
              <a:buNone/>
            </a:pPr>
            <a:r>
              <a:rPr lang="ru-RU" sz="2400" dirty="0" smtClean="0"/>
              <a:t>	</a:t>
            </a:r>
            <a:r>
              <a:rPr lang="ru-RU" sz="2400" dirty="0" smtClean="0">
                <a:latin typeface="Times New Roman" pitchFamily="18" charset="0"/>
                <a:cs typeface="Times New Roman" pitchFamily="18" charset="0"/>
              </a:rPr>
              <a:t>Каждая </a:t>
            </a:r>
            <a:r>
              <a:rPr lang="ru-RU" sz="2400" dirty="0" smtClean="0">
                <a:latin typeface="Times New Roman" pitchFamily="18" charset="0"/>
                <a:cs typeface="Times New Roman" pitchFamily="18" charset="0"/>
              </a:rPr>
              <a:t>гипотеза проверяется на определенном уровне значимости </a:t>
            </a:r>
            <a:r>
              <a:rPr lang="ru-RU" sz="2400" dirty="0" smtClean="0">
                <a:latin typeface="Times New Roman" pitchFamily="18" charset="0"/>
                <a:cs typeface="Times New Roman" pitchFamily="18" charset="0"/>
              </a:rPr>
              <a:t>(</a:t>
            </a:r>
            <a:r>
              <a:rPr lang="ru-RU" sz="2400" dirty="0" err="1" smtClean="0">
                <a:latin typeface="Times New Roman" pitchFamily="18" charset="0"/>
                <a:cs typeface="Times New Roman" pitchFamily="18" charset="0"/>
              </a:rPr>
              <a:t>р</a:t>
            </a:r>
            <a:r>
              <a:rPr lang="en-US" sz="2400" dirty="0" smtClean="0">
                <a:latin typeface="Times New Roman" pitchFamily="18" charset="0"/>
                <a:cs typeface="Times New Roman" pitchFamily="18" charset="0"/>
              </a:rPr>
              <a:t>-value</a:t>
            </a:r>
            <a:r>
              <a:rPr lang="ru-RU" sz="2400" dirty="0" smtClean="0">
                <a:latin typeface="Times New Roman" pitchFamily="18" charset="0"/>
                <a:cs typeface="Times New Roman" pitchFamily="18" charset="0"/>
              </a:rPr>
              <a:t>).</a:t>
            </a:r>
          </a:p>
          <a:p>
            <a:pPr algn="just">
              <a:buNone/>
            </a:pPr>
            <a:r>
              <a:rPr lang="ru-RU" sz="2400" dirty="0" smtClean="0">
                <a:latin typeface="Times New Roman" pitchFamily="18" charset="0"/>
                <a:cs typeface="Times New Roman" pitchFamily="18" charset="0"/>
              </a:rPr>
              <a:t>	Уровень </a:t>
            </a:r>
            <a:r>
              <a:rPr lang="ru-RU" sz="2400" dirty="0" smtClean="0">
                <a:latin typeface="Times New Roman" pitchFamily="18" charset="0"/>
                <a:cs typeface="Times New Roman" pitchFamily="18" charset="0"/>
              </a:rPr>
              <a:t>значимости представляет собой вероятность допустить ошибку первого рода, т.е. отвергнуть правильную гипотезу. </a:t>
            </a:r>
          </a:p>
          <a:p>
            <a:pPr algn="just">
              <a:buNone/>
            </a:pPr>
            <a:r>
              <a:rPr lang="ru-RU" sz="2400" dirty="0" smtClean="0">
                <a:latin typeface="Times New Roman" pitchFamily="18" charset="0"/>
                <a:cs typeface="Times New Roman" pitchFamily="18" charset="0"/>
              </a:rPr>
              <a:t>	Стандартным </a:t>
            </a:r>
            <a:r>
              <a:rPr lang="ru-RU" sz="2400" dirty="0" smtClean="0">
                <a:latin typeface="Times New Roman" pitchFamily="18" charset="0"/>
                <a:cs typeface="Times New Roman" pitchFamily="18" charset="0"/>
              </a:rPr>
              <a:t>значением уровня значимости  в статистических пакетах  является </a:t>
            </a:r>
            <a:r>
              <a:rPr lang="ru-RU" sz="2400" dirty="0" smtClean="0">
                <a:latin typeface="Times New Roman" pitchFamily="18" charset="0"/>
                <a:cs typeface="Times New Roman" pitchFamily="18" charset="0"/>
              </a:rPr>
              <a:t>0.05</a:t>
            </a:r>
            <a:r>
              <a:rPr lang="ru-RU" sz="2400" dirty="0" smtClean="0">
                <a:latin typeface="Times New Roman" pitchFamily="18" charset="0"/>
                <a:cs typeface="Times New Roman" pitchFamily="18" charset="0"/>
              </a:rPr>
              <a:t>, что означает,  в 5 случаях из 100 имеется риск допустить ошибку первого рода</a:t>
            </a:r>
            <a:r>
              <a:rPr lang="ru-RU" sz="2400" dirty="0" smtClean="0">
                <a:latin typeface="Times New Roman" pitchFamily="18" charset="0"/>
                <a:cs typeface="Times New Roman" pitchFamily="18" charset="0"/>
              </a:rPr>
              <a:t>.</a:t>
            </a:r>
          </a:p>
          <a:p>
            <a:pPr algn="just">
              <a:buNone/>
            </a:pP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Пример проверки статистических гипотез:</a:t>
            </a:r>
          </a:p>
          <a:p>
            <a:pPr algn="just">
              <a:buNone/>
            </a:pPr>
            <a:r>
              <a:rPr lang="en-US" sz="2400" dirty="0" smtClean="0">
                <a:latin typeface="Times New Roman" pitchFamily="18" charset="0"/>
                <a:cs typeface="Times New Roman" pitchFamily="18" charset="0"/>
              </a:rPr>
              <a:t>X-squared = 41.28, </a:t>
            </a:r>
            <a:r>
              <a:rPr lang="en-US" sz="2400" dirty="0" err="1" smtClean="0">
                <a:latin typeface="Times New Roman" pitchFamily="18" charset="0"/>
                <a:cs typeface="Times New Roman" pitchFamily="18" charset="0"/>
              </a:rPr>
              <a:t>df</a:t>
            </a:r>
            <a:r>
              <a:rPr lang="en-US" sz="2400" dirty="0" smtClean="0">
                <a:latin typeface="Times New Roman" pitchFamily="18" charset="0"/>
                <a:cs typeface="Times New Roman" pitchFamily="18" charset="0"/>
              </a:rPr>
              <a:t> = 9, p-value = </a:t>
            </a:r>
            <a:r>
              <a:rPr lang="en-US" sz="2400" dirty="0" smtClean="0">
                <a:latin typeface="Times New Roman" pitchFamily="18" charset="0"/>
                <a:cs typeface="Times New Roman" pitchFamily="18" charset="0"/>
              </a:rPr>
              <a:t>4.447e-06</a:t>
            </a: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Вывод: </a:t>
            </a:r>
            <a:r>
              <a:rPr lang="en-US" sz="2400" dirty="0" smtClean="0">
                <a:latin typeface="Times New Roman" pitchFamily="18" charset="0"/>
                <a:cs typeface="Times New Roman" pitchFamily="18" charset="0"/>
              </a:rPr>
              <a:t>p-value=4.447e-06&lt;0.05</a:t>
            </a:r>
            <a:r>
              <a:rPr lang="ru-RU" sz="2400" dirty="0" smtClean="0">
                <a:latin typeface="Times New Roman" pitchFamily="18" charset="0"/>
                <a:cs typeface="Times New Roman" pitchFamily="18" charset="0"/>
              </a:rPr>
              <a:t>, нулевую гипотезу отвергаем.</a:t>
            </a:r>
            <a:endParaRPr lang="ru-RU" sz="24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68313" y="692150"/>
            <a:ext cx="8218487" cy="5175250"/>
          </a:xfrm>
        </p:spPr>
        <p:txBody>
          <a:bodyPr>
            <a:normAutofit fontScale="77500" lnSpcReduction="20000"/>
          </a:bodyPr>
          <a:lstStyle/>
          <a:p>
            <a:pPr algn="just" eaLnBrk="1" hangingPunct="1">
              <a:buFontTx/>
              <a:buNone/>
            </a:pPr>
            <a:r>
              <a:rPr lang="ru-RU" altLang="ru-RU" sz="2800" dirty="0" smtClean="0">
                <a:latin typeface="Times New Roman" pitchFamily="18" charset="0"/>
              </a:rPr>
              <a:t>	Разделяют три группы статистических критериев: </a:t>
            </a:r>
            <a:r>
              <a:rPr lang="ru-RU" altLang="ru-RU" sz="2800" i="1" dirty="0" smtClean="0">
                <a:latin typeface="Times New Roman" pitchFamily="18" charset="0"/>
              </a:rPr>
              <a:t>параметрические, непараметрические и номинальные</a:t>
            </a:r>
            <a:r>
              <a:rPr lang="ru-RU" altLang="ru-RU" sz="2800" dirty="0" smtClean="0">
                <a:latin typeface="Times New Roman" pitchFamily="18" charset="0"/>
              </a:rPr>
              <a:t>.</a:t>
            </a:r>
          </a:p>
          <a:p>
            <a:pPr algn="just" eaLnBrk="1" hangingPunct="1">
              <a:buFontTx/>
              <a:buNone/>
            </a:pPr>
            <a:endParaRPr lang="ru-RU" altLang="ru-RU" sz="2800" dirty="0" smtClean="0">
              <a:latin typeface="Times New Roman" pitchFamily="18" charset="0"/>
            </a:endParaRPr>
          </a:p>
          <a:p>
            <a:pPr algn="just" eaLnBrk="1" hangingPunct="1">
              <a:buFontTx/>
              <a:buNone/>
            </a:pPr>
            <a:r>
              <a:rPr lang="ru-RU" altLang="ru-RU" sz="2800" b="1" dirty="0" smtClean="0">
                <a:latin typeface="Times New Roman" pitchFamily="18" charset="0"/>
              </a:rPr>
              <a:t>	</a:t>
            </a:r>
            <a:r>
              <a:rPr lang="ru-RU" altLang="ru-RU" sz="2800" b="1" i="1" dirty="0" smtClean="0">
                <a:latin typeface="Times New Roman" pitchFamily="18" charset="0"/>
              </a:rPr>
              <a:t>Параметрические критерии</a:t>
            </a:r>
            <a:r>
              <a:rPr lang="ru-RU" altLang="ru-RU" sz="2800" i="1" dirty="0" smtClean="0">
                <a:latin typeface="Times New Roman" pitchFamily="18" charset="0"/>
              </a:rPr>
              <a:t> </a:t>
            </a:r>
            <a:r>
              <a:rPr lang="ru-RU" altLang="ru-RU" sz="2800" dirty="0" smtClean="0">
                <a:latin typeface="Times New Roman" pitchFamily="18" charset="0"/>
              </a:rPr>
              <a:t>основаны на сравнении числовых характеристик распределений (средних, дисперсий и др.). Эти критерии используются в случае, когда изучаемая совокупность подчиняется нормальному закону распределения или закону, приводящему к нему после соответствующих преобразований</a:t>
            </a:r>
            <a:r>
              <a:rPr lang="ru-RU" altLang="ru-RU" sz="2800" dirty="0" smtClean="0">
                <a:latin typeface="Times New Roman" pitchFamily="18" charset="0"/>
              </a:rPr>
              <a:t>.</a:t>
            </a:r>
          </a:p>
          <a:p>
            <a:pPr algn="just" eaLnBrk="1" hangingPunct="1">
              <a:buFontTx/>
              <a:buNone/>
            </a:pPr>
            <a:endParaRPr lang="ru-RU" altLang="ru-RU" sz="2800" dirty="0" smtClean="0">
              <a:latin typeface="Times New Roman" pitchFamily="18" charset="0"/>
            </a:endParaRPr>
          </a:p>
          <a:p>
            <a:pPr algn="just">
              <a:buNone/>
            </a:pPr>
            <a:r>
              <a:rPr lang="ru-RU" altLang="ru-RU" sz="2800" dirty="0" smtClean="0">
                <a:latin typeface="Times New Roman" pitchFamily="18" charset="0"/>
              </a:rPr>
              <a:t>	Бывают </a:t>
            </a:r>
            <a:r>
              <a:rPr lang="ru-RU" altLang="ru-RU" sz="2800" dirty="0" smtClean="0">
                <a:latin typeface="Times New Roman" pitchFamily="18" charset="0"/>
              </a:rPr>
              <a:t>ситуации, когда  применять параметрические методы нельзя. Как правило, это обусловлено тем,  что распределение не является нормальным или слишком велико различие дисперсий, либо исследуемый признак не является числовым. Во всех таких случаях следует использовать </a:t>
            </a:r>
            <a:r>
              <a:rPr lang="ru-RU" altLang="ru-RU" sz="2800" b="1" i="1" dirty="0" smtClean="0">
                <a:latin typeface="Times New Roman" pitchFamily="18" charset="0"/>
              </a:rPr>
              <a:t>непараметрические методы</a:t>
            </a:r>
            <a:r>
              <a:rPr lang="ru-RU" altLang="ru-RU" sz="2800" dirty="0" smtClean="0">
                <a:latin typeface="Times New Roman" pitchFamily="18" charset="0"/>
              </a:rPr>
              <a:t>, основанные на  анализе рангов. </a:t>
            </a:r>
            <a:r>
              <a:rPr lang="ru-RU" altLang="ru-RU" sz="2800" dirty="0" smtClean="0">
                <a:latin typeface="Times New Roman"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Содержимое 2"/>
          <p:cNvSpPr>
            <a:spLocks noGrp="1"/>
          </p:cNvSpPr>
          <p:nvPr>
            <p:ph idx="1"/>
          </p:nvPr>
        </p:nvSpPr>
        <p:spPr>
          <a:xfrm>
            <a:off x="533400" y="1219200"/>
            <a:ext cx="8229600" cy="3886200"/>
          </a:xfrm>
        </p:spPr>
        <p:txBody>
          <a:bodyPr>
            <a:normAutofit fontScale="85000" lnSpcReduction="20000"/>
          </a:bodyPr>
          <a:lstStyle/>
          <a:p>
            <a:pPr algn="just">
              <a:lnSpc>
                <a:spcPct val="120000"/>
              </a:lnSpc>
              <a:buNone/>
            </a:pPr>
            <a:r>
              <a:rPr lang="ru-RU" sz="2400" dirty="0" smtClean="0">
                <a:latin typeface="Times New Roman" pitchFamily="18" charset="0"/>
                <a:cs typeface="Times New Roman" pitchFamily="18" charset="0"/>
              </a:rPr>
              <a:t>	В </a:t>
            </a:r>
            <a:r>
              <a:rPr lang="ru-RU" sz="2400" dirty="0" smtClean="0">
                <a:latin typeface="Times New Roman" pitchFamily="18" charset="0"/>
                <a:cs typeface="Times New Roman" pitchFamily="18" charset="0"/>
              </a:rPr>
              <a:t>природе существуют явления, которые могут либо быть, либо нет. В  это случае используют  </a:t>
            </a:r>
            <a:r>
              <a:rPr lang="ru-RU" sz="2400" b="1" i="1" dirty="0" smtClean="0">
                <a:latin typeface="Times New Roman" pitchFamily="18" charset="0"/>
                <a:cs typeface="Times New Roman" pitchFamily="18" charset="0"/>
              </a:rPr>
              <a:t>номинальные методы. </a:t>
            </a:r>
          </a:p>
          <a:p>
            <a:pPr algn="just">
              <a:lnSpc>
                <a:spcPct val="120000"/>
              </a:lnSpc>
              <a:buNone/>
            </a:pPr>
            <a:r>
              <a:rPr lang="ru-RU" sz="2400" dirty="0" smtClean="0">
                <a:latin typeface="Times New Roman" pitchFamily="18" charset="0"/>
                <a:cs typeface="Times New Roman" pitchFamily="18" charset="0"/>
              </a:rPr>
              <a:t>	Данные</a:t>
            </a:r>
            <a:r>
              <a:rPr lang="ru-RU" sz="2400" dirty="0" smtClean="0">
                <a:latin typeface="Times New Roman" pitchFamily="18" charset="0"/>
                <a:cs typeface="Times New Roman" pitchFamily="18" charset="0"/>
              </a:rPr>
              <a:t>, представленные в номинальной шкале могут быть диморфными (т.е. принимают только два значения, например, «да» - «нет») и полиморфными. Качественные признаки не связаны между собой никакими арифметическими соотношениями, и их нельзя упорядочить. Единственный способ описания качественных признаков – подсчитать число объектов, имеющих одно и тоже значение и оценить долю, которая приходится на то или иное значение</a:t>
            </a:r>
            <a:r>
              <a:rPr lang="ru-RU" sz="2400" dirty="0" smtClean="0">
                <a:latin typeface="Times New Roman" pitchFamily="18" charset="0"/>
                <a:cs typeface="Times New Roman" pitchFamily="18" charset="0"/>
              </a:rPr>
              <a:t>.</a:t>
            </a:r>
          </a:p>
          <a:p>
            <a:pPr algn="just">
              <a:buNone/>
            </a:pP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ШПАРГАЛКА ПО СТАТ. ОБРАБОТКЕ ДАННЫХ. ВСЕ НА 1 СТРАНИЦЕ., image #1"/>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838200"/>
            <a:ext cx="8012770" cy="45259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8399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Заголовок 3"/>
          <p:cNvSpPr>
            <a:spLocks noGrp="1"/>
          </p:cNvSpPr>
          <p:nvPr>
            <p:ph type="title"/>
          </p:nvPr>
        </p:nvSpPr>
        <p:spPr>
          <a:xfrm>
            <a:off x="457200" y="274638"/>
            <a:ext cx="8229600" cy="792162"/>
          </a:xfrm>
        </p:spPr>
        <p:txBody>
          <a:bodyPr/>
          <a:lstStyle/>
          <a:p>
            <a:r>
              <a:rPr lang="ru-RU" altLang="ru-RU" sz="2800" b="1" dirty="0" smtClean="0">
                <a:latin typeface="Times New Roman" pitchFamily="18" charset="0"/>
              </a:rPr>
              <a:t>Критерий Стьюдента</a:t>
            </a:r>
            <a:endParaRPr lang="ru-RU" sz="2800" dirty="0" smtClean="0"/>
          </a:p>
        </p:txBody>
      </p:sp>
      <p:sp>
        <p:nvSpPr>
          <p:cNvPr id="76804" name="Rectangle 3"/>
          <p:cNvSpPr>
            <a:spLocks noGrp="1" noChangeArrowheads="1"/>
          </p:cNvSpPr>
          <p:nvPr>
            <p:ph idx="1"/>
          </p:nvPr>
        </p:nvSpPr>
        <p:spPr>
          <a:xfrm>
            <a:off x="457200" y="1447800"/>
            <a:ext cx="8229600" cy="4267200"/>
          </a:xfrm>
        </p:spPr>
        <p:txBody>
          <a:bodyPr>
            <a:normAutofit fontScale="70000" lnSpcReduction="20000"/>
          </a:bodyPr>
          <a:lstStyle/>
          <a:p>
            <a:pPr marL="0" indent="0" algn="just" eaLnBrk="1" hangingPunct="1">
              <a:lnSpc>
                <a:spcPct val="120000"/>
              </a:lnSpc>
              <a:buFontTx/>
              <a:buNone/>
            </a:pPr>
            <a:r>
              <a:rPr lang="ru-RU" altLang="ru-RU" sz="2800" dirty="0" smtClean="0">
                <a:latin typeface="Times New Roman" pitchFamily="18" charset="0"/>
                <a:cs typeface="Times New Roman" pitchFamily="18" charset="0"/>
              </a:rPr>
              <a:t>Параметрический </a:t>
            </a:r>
            <a:r>
              <a:rPr lang="ru-RU" altLang="ru-RU" sz="2800" dirty="0" smtClean="0">
                <a:latin typeface="Times New Roman" pitchFamily="18" charset="0"/>
                <a:cs typeface="Times New Roman" pitchFamily="18" charset="0"/>
              </a:rPr>
              <a:t>критерий Стьюдента  используется для сравнения средних значений двух нормальных выборок</a:t>
            </a:r>
            <a:r>
              <a:rPr lang="ru-RU" altLang="ru-RU" sz="2800" dirty="0" smtClean="0">
                <a:latin typeface="Times New Roman" pitchFamily="18" charset="0"/>
                <a:cs typeface="Times New Roman" pitchFamily="18" charset="0"/>
              </a:rPr>
              <a:t>.</a:t>
            </a:r>
          </a:p>
          <a:p>
            <a:pPr marL="0" algn="just">
              <a:lnSpc>
                <a:spcPct val="120000"/>
              </a:lnSpc>
              <a:buNone/>
            </a:pPr>
            <a:r>
              <a:rPr lang="en-US" altLang="ru-RU" sz="2800" dirty="0" smtClean="0">
                <a:latin typeface="Times New Roman" pitchFamily="18" charset="0"/>
                <a:cs typeface="Times New Roman" pitchFamily="18" charset="0"/>
              </a:rPr>
              <a:t>	</a:t>
            </a:r>
            <a:endParaRPr lang="ru-RU" sz="2800" dirty="0" smtClean="0">
              <a:latin typeface="Times New Roman" pitchFamily="18" charset="0"/>
              <a:cs typeface="Times New Roman" pitchFamily="18" charset="0"/>
            </a:endParaRPr>
          </a:p>
          <a:p>
            <a:pPr marL="0" algn="just">
              <a:lnSpc>
                <a:spcPct val="120000"/>
              </a:lnSpc>
            </a:pPr>
            <a:r>
              <a:rPr lang="ru-RU" sz="2800" dirty="0" err="1" smtClean="0">
                <a:latin typeface="Times New Roman" pitchFamily="18" charset="0"/>
                <a:cs typeface="Times New Roman" pitchFamily="18" charset="0"/>
              </a:rPr>
              <a:t>Одновыборочный</a:t>
            </a:r>
            <a:r>
              <a:rPr lang="ru-RU"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a:t>
            </a:r>
            <a:r>
              <a:rPr lang="ru-RU" sz="2800" dirty="0" smtClean="0">
                <a:latin typeface="Times New Roman" pitchFamily="18" charset="0"/>
                <a:cs typeface="Times New Roman" pitchFamily="18" charset="0"/>
              </a:rPr>
              <a:t>-тест предназначен для проверки равенства среднего значения выборки из нормально распределенной генеральной совокупности в предположении, что дисперсия не известна.</a:t>
            </a:r>
          </a:p>
          <a:p>
            <a:pPr marL="0" algn="just">
              <a:lnSpc>
                <a:spcPct val="120000"/>
              </a:lnSpc>
            </a:pPr>
            <a:r>
              <a:rPr lang="ru-RU" sz="2800" dirty="0" err="1" smtClean="0">
                <a:latin typeface="Times New Roman" pitchFamily="18" charset="0"/>
                <a:cs typeface="Times New Roman" pitchFamily="18" charset="0"/>
              </a:rPr>
              <a:t>Двувыборочный</a:t>
            </a:r>
            <a:r>
              <a:rPr lang="ru-RU" sz="2800" dirty="0" smtClean="0">
                <a:latin typeface="Times New Roman" pitchFamily="18" charset="0"/>
                <a:cs typeface="Times New Roman" pitchFamily="18" charset="0"/>
              </a:rPr>
              <a:t> тест служит для сравнения двух средних значений выборок из нормально распределенных генеральных </a:t>
            </a:r>
            <a:r>
              <a:rPr lang="ru-RU" sz="2800" dirty="0" err="1" smtClean="0">
                <a:latin typeface="Times New Roman" pitchFamily="18" charset="0"/>
                <a:cs typeface="Times New Roman" pitchFamily="18" charset="0"/>
              </a:rPr>
              <a:t>совокупносей</a:t>
            </a:r>
            <a:r>
              <a:rPr lang="ru-RU" sz="2800" dirty="0" smtClean="0">
                <a:latin typeface="Times New Roman" pitchFamily="18" charset="0"/>
                <a:cs typeface="Times New Roman" pitchFamily="18" charset="0"/>
              </a:rPr>
              <a:t> в предположении, что их дисперсии равны, хотя и не известны</a:t>
            </a:r>
            <a:r>
              <a:rPr lang="ru-RU"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0" algn="just">
              <a:lnSpc>
                <a:spcPct val="120000"/>
              </a:lnSpc>
            </a:pPr>
            <a:endParaRPr lang="en-US" sz="2800" dirty="0" smtClean="0">
              <a:latin typeface="Times New Roman" pitchFamily="18" charset="0"/>
              <a:cs typeface="Times New Roman" pitchFamily="18" charset="0"/>
            </a:endParaRPr>
          </a:p>
          <a:p>
            <a:pPr marL="0" indent="0">
              <a:lnSpc>
                <a:spcPct val="120000"/>
              </a:lnSpc>
              <a:buNone/>
            </a:pPr>
            <a:r>
              <a:rPr lang="ru-RU" sz="2800" dirty="0" smtClean="0">
                <a:latin typeface="Times New Roman" pitchFamily="18" charset="0"/>
                <a:cs typeface="Times New Roman" pitchFamily="18" charset="0"/>
              </a:rPr>
              <a:t>В </a:t>
            </a:r>
            <a:r>
              <a:rPr lang="ru-RU" sz="2800" dirty="0" smtClean="0">
                <a:latin typeface="Times New Roman" pitchFamily="18" charset="0"/>
                <a:cs typeface="Times New Roman" pitchFamily="18" charset="0"/>
              </a:rPr>
              <a:t>программе </a:t>
            </a:r>
            <a:r>
              <a:rPr lang="en-US" sz="2800" dirty="0" err="1" smtClean="0">
                <a:latin typeface="Times New Roman" pitchFamily="18" charset="0"/>
                <a:cs typeface="Times New Roman" pitchFamily="18" charset="0"/>
              </a:rPr>
              <a:t>RStudio</a:t>
            </a:r>
            <a:r>
              <a:rPr lang="ru-RU" sz="2800" dirty="0" smtClean="0">
                <a:latin typeface="Times New Roman" pitchFamily="18" charset="0"/>
                <a:cs typeface="Times New Roman" pitchFamily="18" charset="0"/>
              </a:rPr>
              <a:t> для применения критерия Стьюдента используют функцию</a:t>
            </a:r>
            <a:r>
              <a:rPr lang="ru-RU"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t.test</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{stats</a:t>
            </a:r>
            <a:r>
              <a:rPr lang="en-US" sz="2800" dirty="0" smtClean="0">
                <a:latin typeface="Times New Roman" pitchFamily="18" charset="0"/>
                <a:cs typeface="Times New Roman" pitchFamily="18" charset="0"/>
              </a:rPr>
              <a:t>}.</a:t>
            </a:r>
            <a:r>
              <a:rPr lang="en-US" altLang="zh-CN" sz="2800" dirty="0" smtClean="0">
                <a:latin typeface="Times New Roman" pitchFamily="18" charset="0"/>
                <a:ea typeface="宋体" pitchFamily="2" charset="-122"/>
              </a:rPr>
              <a:t>	</a:t>
            </a:r>
            <a:endParaRPr lang="ru-RU" altLang="ru-RU" sz="2800" dirty="0" smtClean="0">
              <a:latin typeface="Times New Roman" pitchFamily="18" charset="0"/>
            </a:endParaRPr>
          </a:p>
        </p:txBody>
      </p:sp>
    </p:spTree>
    <p:extLst>
      <p:ext uri="{BB962C8B-B14F-4D97-AF65-F5344CB8AC3E}">
        <p14:creationId xmlns:p14="http://schemas.microsoft.com/office/powerpoint/2010/main" xmlns="" val="4233457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762000"/>
            <a:ext cx="8229600" cy="5105400"/>
          </a:xfrm>
        </p:spPr>
        <p:txBody>
          <a:bodyPr>
            <a:normAutofit fontScale="55000" lnSpcReduction="20000"/>
          </a:bodyPr>
          <a:lstStyle/>
          <a:p>
            <a:pPr>
              <a:buNone/>
            </a:pPr>
            <a:r>
              <a:rPr lang="ru-RU" b="1" dirty="0" smtClean="0"/>
              <a:t>Пример применения </a:t>
            </a:r>
            <a:r>
              <a:rPr lang="ru-RU" b="1" dirty="0" err="1" smtClean="0"/>
              <a:t>двувыборочного</a:t>
            </a:r>
            <a:r>
              <a:rPr lang="ru-RU" b="1" dirty="0" smtClean="0"/>
              <a:t> теста</a:t>
            </a:r>
            <a:r>
              <a:rPr lang="ru-RU" dirty="0" smtClean="0"/>
              <a:t>:</a:t>
            </a:r>
            <a:endParaRPr lang="ru-RU" dirty="0" smtClean="0"/>
          </a:p>
          <a:p>
            <a:pPr>
              <a:buNone/>
            </a:pPr>
            <a:r>
              <a:rPr lang="en-US" dirty="0" smtClean="0"/>
              <a:t>	</a:t>
            </a:r>
            <a:r>
              <a:rPr lang="ru-RU" dirty="0" err="1" smtClean="0"/>
              <a:t>t.test</a:t>
            </a:r>
            <a:r>
              <a:rPr lang="ru-RU" dirty="0" smtClean="0"/>
              <a:t>(</a:t>
            </a:r>
            <a:r>
              <a:rPr lang="ru-RU" dirty="0" err="1" smtClean="0"/>
              <a:t>x</a:t>
            </a:r>
            <a:r>
              <a:rPr lang="ru-RU" dirty="0" smtClean="0"/>
              <a:t>, </a:t>
            </a:r>
            <a:r>
              <a:rPr lang="ru-RU" dirty="0" err="1" smtClean="0"/>
              <a:t>y</a:t>
            </a:r>
            <a:r>
              <a:rPr lang="ru-RU" dirty="0" smtClean="0"/>
              <a:t>)</a:t>
            </a:r>
            <a:endParaRPr lang="en-US" dirty="0" smtClean="0"/>
          </a:p>
          <a:p>
            <a:pPr>
              <a:buNone/>
            </a:pPr>
            <a:endParaRPr lang="ru-RU" dirty="0" smtClean="0"/>
          </a:p>
          <a:p>
            <a:pPr>
              <a:buNone/>
            </a:pPr>
            <a:r>
              <a:rPr lang="en-US" dirty="0" smtClean="0"/>
              <a:t>	Welch </a:t>
            </a:r>
            <a:r>
              <a:rPr lang="en-US" dirty="0" smtClean="0"/>
              <a:t>Two Sample t-test</a:t>
            </a:r>
            <a:endParaRPr lang="ru-RU" dirty="0" smtClean="0"/>
          </a:p>
          <a:p>
            <a:pPr>
              <a:buNone/>
            </a:pPr>
            <a:r>
              <a:rPr lang="en-US" dirty="0" smtClean="0"/>
              <a:t>	data</a:t>
            </a:r>
            <a:r>
              <a:rPr lang="en-US" dirty="0" smtClean="0"/>
              <a:t>: x and y</a:t>
            </a:r>
            <a:endParaRPr lang="ru-RU" dirty="0" smtClean="0"/>
          </a:p>
          <a:p>
            <a:pPr>
              <a:buNone/>
            </a:pPr>
            <a:r>
              <a:rPr lang="en-US" dirty="0" smtClean="0"/>
              <a:t>	t </a:t>
            </a:r>
            <a:r>
              <a:rPr lang="en-US" dirty="0" smtClean="0"/>
              <a:t>= -1.3896, </a:t>
            </a:r>
            <a:r>
              <a:rPr lang="en-US" dirty="0" err="1" smtClean="0"/>
              <a:t>df</a:t>
            </a:r>
            <a:r>
              <a:rPr lang="en-US" dirty="0" smtClean="0"/>
              <a:t> = 196.428, p-value = 0.1662</a:t>
            </a:r>
            <a:endParaRPr lang="ru-RU" dirty="0" smtClean="0"/>
          </a:p>
          <a:p>
            <a:pPr>
              <a:buNone/>
            </a:pPr>
            <a:r>
              <a:rPr lang="en-US" dirty="0" smtClean="0"/>
              <a:t>	alternative </a:t>
            </a:r>
            <a:r>
              <a:rPr lang="en-US" dirty="0" smtClean="0"/>
              <a:t>hypothesis: true difference in means is not equal to 0</a:t>
            </a:r>
            <a:endParaRPr lang="ru-RU" dirty="0" smtClean="0"/>
          </a:p>
          <a:p>
            <a:pPr>
              <a:buNone/>
            </a:pPr>
            <a:r>
              <a:rPr lang="en-US" dirty="0" smtClean="0"/>
              <a:t>	95 </a:t>
            </a:r>
            <a:r>
              <a:rPr lang="en-US" dirty="0" smtClean="0"/>
              <a:t>percent confidence interval:</a:t>
            </a:r>
            <a:endParaRPr lang="ru-RU" dirty="0" smtClean="0"/>
          </a:p>
          <a:p>
            <a:pPr>
              <a:buNone/>
            </a:pPr>
            <a:r>
              <a:rPr lang="en-US" dirty="0" smtClean="0"/>
              <a:t>	-</a:t>
            </a:r>
            <a:r>
              <a:rPr lang="en-US" dirty="0" smtClean="0"/>
              <a:t>1.7590435 </a:t>
            </a:r>
            <a:r>
              <a:rPr lang="en-US" dirty="0" smtClean="0"/>
              <a:t>  0.3048036</a:t>
            </a:r>
            <a:endParaRPr lang="ru-RU" dirty="0" smtClean="0"/>
          </a:p>
          <a:p>
            <a:pPr>
              <a:buNone/>
            </a:pPr>
            <a:r>
              <a:rPr lang="en-US" dirty="0" smtClean="0"/>
              <a:t>	sample </a:t>
            </a:r>
            <a:r>
              <a:rPr lang="en-US" dirty="0" smtClean="0"/>
              <a:t>estimates:</a:t>
            </a:r>
            <a:endParaRPr lang="ru-RU" dirty="0" smtClean="0"/>
          </a:p>
          <a:p>
            <a:pPr>
              <a:buNone/>
            </a:pPr>
            <a:r>
              <a:rPr lang="en-US" dirty="0" smtClean="0"/>
              <a:t>	mean </a:t>
            </a:r>
            <a:r>
              <a:rPr lang="en-US" dirty="0" smtClean="0"/>
              <a:t>of x </a:t>
            </a:r>
            <a:r>
              <a:rPr lang="en-US" dirty="0" smtClean="0"/>
              <a:t>     mean </a:t>
            </a:r>
            <a:r>
              <a:rPr lang="en-US" dirty="0" smtClean="0"/>
              <a:t>of y</a:t>
            </a:r>
            <a:endParaRPr lang="ru-RU" dirty="0" smtClean="0"/>
          </a:p>
          <a:p>
            <a:pPr>
              <a:buNone/>
            </a:pPr>
            <a:r>
              <a:rPr lang="en-US" dirty="0" smtClean="0"/>
              <a:t>	</a:t>
            </a:r>
            <a:r>
              <a:rPr lang="ru-RU" dirty="0" smtClean="0"/>
              <a:t>0.0906738 </a:t>
            </a:r>
            <a:r>
              <a:rPr lang="en-US" dirty="0" smtClean="0"/>
              <a:t> </a:t>
            </a:r>
            <a:r>
              <a:rPr lang="ru-RU" dirty="0" smtClean="0"/>
              <a:t>0.8177938</a:t>
            </a:r>
            <a:endParaRPr lang="en-US" dirty="0" smtClean="0"/>
          </a:p>
          <a:p>
            <a:pPr>
              <a:buNone/>
            </a:pPr>
            <a:endParaRPr lang="ru-RU" dirty="0" smtClean="0"/>
          </a:p>
          <a:p>
            <a:pPr marL="0" indent="0" algn="just">
              <a:buNone/>
            </a:pPr>
            <a:r>
              <a:rPr lang="ru-RU" dirty="0" smtClean="0"/>
              <a:t>Найден</a:t>
            </a:r>
            <a:r>
              <a:rPr lang="ru-RU" dirty="0" smtClean="0"/>
              <a:t>ы</a:t>
            </a:r>
            <a:r>
              <a:rPr lang="ru-RU" dirty="0" smtClean="0"/>
              <a:t> значения </a:t>
            </a:r>
            <a:r>
              <a:rPr lang="en-US" dirty="0" smtClean="0"/>
              <a:t>t</a:t>
            </a:r>
            <a:r>
              <a:rPr lang="ru-RU" dirty="0" smtClean="0"/>
              <a:t>-статистики, число степеней свободы </a:t>
            </a:r>
            <a:r>
              <a:rPr lang="en-US" dirty="0" err="1" smtClean="0"/>
              <a:t>df</a:t>
            </a:r>
            <a:r>
              <a:rPr lang="ru-RU" dirty="0" smtClean="0"/>
              <a:t>, величина </a:t>
            </a:r>
            <a:r>
              <a:rPr lang="en-US" dirty="0" smtClean="0"/>
              <a:t>p</a:t>
            </a:r>
            <a:r>
              <a:rPr lang="ru-RU" dirty="0" smtClean="0"/>
              <a:t>-</a:t>
            </a:r>
            <a:r>
              <a:rPr lang="en-US" dirty="0" smtClean="0"/>
              <a:t>value</a:t>
            </a:r>
            <a:r>
              <a:rPr lang="ru-RU" dirty="0" smtClean="0"/>
              <a:t>. Указаны границы 95% доверительного интервала для разности математических ожиданий распределений первой и второй выборки. Приведены оценки математических ожиданий распределений для каждого распределения. Так как </a:t>
            </a:r>
            <a:r>
              <a:rPr lang="en-US" dirty="0" smtClean="0"/>
              <a:t>p</a:t>
            </a:r>
            <a:r>
              <a:rPr lang="ru-RU" dirty="0" smtClean="0"/>
              <a:t>-</a:t>
            </a:r>
            <a:r>
              <a:rPr lang="en-US" dirty="0" smtClean="0"/>
              <a:t>value</a:t>
            </a:r>
            <a:r>
              <a:rPr lang="ru-RU" dirty="0" smtClean="0"/>
              <a:t> = 0.1662&gt;0.05, то гипотезу о том, что средние двух выборок равны, принимаем.</a:t>
            </a:r>
          </a:p>
          <a:p>
            <a:pPr>
              <a:buNone/>
            </a:pP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533400"/>
            <a:ext cx="8229600" cy="5592763"/>
          </a:xfrm>
        </p:spPr>
        <p:txBody>
          <a:bodyPr>
            <a:normAutofit fontScale="55000" lnSpcReduction="20000"/>
          </a:bodyPr>
          <a:lstStyle/>
          <a:p>
            <a:pPr>
              <a:buNone/>
            </a:pPr>
            <a:r>
              <a:rPr lang="ru-RU" b="1" dirty="0" smtClean="0"/>
              <a:t>Пример применения </a:t>
            </a:r>
            <a:r>
              <a:rPr lang="ru-RU" b="1" dirty="0" err="1" smtClean="0"/>
              <a:t>одновыборочного</a:t>
            </a:r>
            <a:r>
              <a:rPr lang="ru-RU" b="1" dirty="0" smtClean="0"/>
              <a:t> </a:t>
            </a:r>
            <a:r>
              <a:rPr lang="ru-RU" b="1" dirty="0" smtClean="0"/>
              <a:t>теста</a:t>
            </a:r>
            <a:r>
              <a:rPr lang="ru-RU" dirty="0" smtClean="0"/>
              <a:t>:</a:t>
            </a:r>
          </a:p>
          <a:p>
            <a:endParaRPr lang="ru-RU" dirty="0" smtClean="0"/>
          </a:p>
          <a:p>
            <a:pPr>
              <a:buNone/>
            </a:pPr>
            <a:r>
              <a:rPr lang="ru-RU" dirty="0" smtClean="0"/>
              <a:t>	</a:t>
            </a:r>
            <a:r>
              <a:rPr lang="en-US" dirty="0" err="1" smtClean="0"/>
              <a:t>t.test</a:t>
            </a:r>
            <a:r>
              <a:rPr lang="en-US" dirty="0" smtClean="0"/>
              <a:t>(</a:t>
            </a:r>
            <a:r>
              <a:rPr lang="en-US" dirty="0" err="1" smtClean="0"/>
              <a:t>d.intake</a:t>
            </a:r>
            <a:r>
              <a:rPr lang="en-US" dirty="0" smtClean="0"/>
              <a:t>, mu = 7725)</a:t>
            </a:r>
            <a:endParaRPr lang="ru-RU" dirty="0" smtClean="0"/>
          </a:p>
          <a:p>
            <a:pPr>
              <a:buNone/>
            </a:pPr>
            <a:r>
              <a:rPr lang="ru-RU" dirty="0" smtClean="0"/>
              <a:t>	</a:t>
            </a:r>
            <a:r>
              <a:rPr lang="en-US" dirty="0" smtClean="0"/>
              <a:t>     </a:t>
            </a:r>
            <a:r>
              <a:rPr lang="en-US" dirty="0" smtClean="0"/>
              <a:t>One Sample t-test</a:t>
            </a:r>
            <a:endParaRPr lang="ru-RU" dirty="0" smtClean="0"/>
          </a:p>
          <a:p>
            <a:pPr>
              <a:buNone/>
            </a:pPr>
            <a:r>
              <a:rPr lang="ru-RU" dirty="0" smtClean="0"/>
              <a:t>	</a:t>
            </a:r>
            <a:r>
              <a:rPr lang="en-US" dirty="0" smtClean="0"/>
              <a:t>data</a:t>
            </a:r>
            <a:r>
              <a:rPr lang="en-US" dirty="0" smtClean="0"/>
              <a:t>:  </a:t>
            </a:r>
            <a:r>
              <a:rPr lang="en-US" dirty="0" err="1" smtClean="0"/>
              <a:t>d.intake</a:t>
            </a:r>
            <a:endParaRPr lang="ru-RU" dirty="0" smtClean="0"/>
          </a:p>
          <a:p>
            <a:pPr>
              <a:buNone/>
            </a:pPr>
            <a:r>
              <a:rPr lang="ru-RU" dirty="0" smtClean="0"/>
              <a:t>	</a:t>
            </a:r>
            <a:r>
              <a:rPr lang="en-US" dirty="0" smtClean="0"/>
              <a:t>t </a:t>
            </a:r>
            <a:r>
              <a:rPr lang="en-US" dirty="0" smtClean="0"/>
              <a:t>= -2.8208, </a:t>
            </a:r>
            <a:r>
              <a:rPr lang="en-US" dirty="0" err="1" smtClean="0"/>
              <a:t>df</a:t>
            </a:r>
            <a:r>
              <a:rPr lang="en-US" dirty="0" smtClean="0"/>
              <a:t> = 10, p-value = 0.01814</a:t>
            </a:r>
            <a:endParaRPr lang="ru-RU" dirty="0" smtClean="0"/>
          </a:p>
          <a:p>
            <a:pPr>
              <a:buNone/>
            </a:pPr>
            <a:r>
              <a:rPr lang="ru-RU" dirty="0" smtClean="0"/>
              <a:t>	</a:t>
            </a:r>
            <a:r>
              <a:rPr lang="en-US" dirty="0" smtClean="0"/>
              <a:t>alternative </a:t>
            </a:r>
            <a:r>
              <a:rPr lang="en-US" dirty="0" smtClean="0"/>
              <a:t>hypothesis: true mean is not equal to 7725 95 percent confidence interval:</a:t>
            </a:r>
            <a:endParaRPr lang="ru-RU" dirty="0" smtClean="0"/>
          </a:p>
          <a:p>
            <a:pPr>
              <a:buNone/>
            </a:pPr>
            <a:r>
              <a:rPr lang="ru-RU" dirty="0" smtClean="0"/>
              <a:t>	</a:t>
            </a:r>
            <a:r>
              <a:rPr lang="en-US" dirty="0" smtClean="0"/>
              <a:t> </a:t>
            </a:r>
            <a:r>
              <a:rPr lang="en-US" dirty="0" smtClean="0"/>
              <a:t>5986.348 7520.925</a:t>
            </a:r>
            <a:endParaRPr lang="ru-RU" dirty="0" smtClean="0"/>
          </a:p>
          <a:p>
            <a:pPr>
              <a:buNone/>
            </a:pPr>
            <a:r>
              <a:rPr lang="ru-RU" dirty="0" smtClean="0"/>
              <a:t>	</a:t>
            </a:r>
            <a:r>
              <a:rPr lang="en-US" dirty="0" smtClean="0"/>
              <a:t>sample </a:t>
            </a:r>
            <a:r>
              <a:rPr lang="en-US" dirty="0" smtClean="0"/>
              <a:t>estimates:</a:t>
            </a:r>
            <a:endParaRPr lang="ru-RU" dirty="0" smtClean="0"/>
          </a:p>
          <a:p>
            <a:pPr>
              <a:buNone/>
            </a:pPr>
            <a:r>
              <a:rPr lang="ru-RU" dirty="0" smtClean="0"/>
              <a:t>	</a:t>
            </a:r>
            <a:r>
              <a:rPr lang="en-US" dirty="0" smtClean="0"/>
              <a:t>mean </a:t>
            </a:r>
            <a:r>
              <a:rPr lang="en-US" dirty="0" smtClean="0"/>
              <a:t>of x</a:t>
            </a:r>
            <a:endParaRPr lang="ru-RU" dirty="0" smtClean="0"/>
          </a:p>
          <a:p>
            <a:pPr lvl="1">
              <a:buNone/>
            </a:pPr>
            <a:r>
              <a:rPr lang="en-US" dirty="0" smtClean="0"/>
              <a:t>6753.636</a:t>
            </a:r>
            <a:endParaRPr lang="ru-RU" dirty="0" smtClean="0"/>
          </a:p>
          <a:p>
            <a:pPr lvl="1">
              <a:buNone/>
            </a:pPr>
            <a:endParaRPr lang="ru-RU" dirty="0" smtClean="0"/>
          </a:p>
          <a:p>
            <a:pPr marL="0" lvl="1" indent="0" algn="just">
              <a:buNone/>
            </a:pPr>
            <a:r>
              <a:rPr lang="ru-RU" dirty="0" smtClean="0"/>
              <a:t>Отличается </a:t>
            </a:r>
            <a:r>
              <a:rPr lang="ru-RU" dirty="0" smtClean="0"/>
              <a:t>ли это выборочное среднее значение от установленной нормы в 7725 кДж/сутки? Разница между нашим выборочным значением и этим нормативом довольно прилична: 7725 - 6753.6 = 971.4. Но насколько эта разница статистически значима с учетом уровня вариации приведенных выше 11 значений? </a:t>
            </a:r>
            <a:endParaRPr lang="ru-RU" dirty="0" smtClean="0"/>
          </a:p>
          <a:p>
            <a:pPr marL="0" lvl="1" indent="0" algn="just">
              <a:buNone/>
            </a:pPr>
            <a:r>
              <a:rPr lang="ru-RU" dirty="0" smtClean="0"/>
              <a:t>Полученный уровень значимости </a:t>
            </a:r>
            <a:r>
              <a:rPr lang="ru-RU" dirty="0" err="1" smtClean="0"/>
              <a:t>p-value</a:t>
            </a:r>
            <a:r>
              <a:rPr lang="ru-RU" dirty="0" smtClean="0"/>
              <a:t> =</a:t>
            </a:r>
            <a:r>
              <a:rPr lang="ru-RU" dirty="0" smtClean="0"/>
              <a:t>0.01814 </a:t>
            </a:r>
            <a:r>
              <a:rPr lang="en-US" dirty="0" smtClean="0"/>
              <a:t>&lt; 0.05.</a:t>
            </a:r>
            <a:r>
              <a:rPr lang="ru-RU" dirty="0" smtClean="0"/>
              <a:t> Следовательно</a:t>
            </a:r>
            <a:r>
              <a:rPr lang="ru-RU" dirty="0" smtClean="0"/>
              <a:t>, можно отклонить проверяемую нулевую гипотезу о равенстве выборочного среднего значения нормативу и принять альтернативную гипотезу (</a:t>
            </a:r>
            <a:r>
              <a:rPr lang="ru-RU" dirty="0" err="1" smtClean="0"/>
              <a:t>alternative</a:t>
            </a:r>
            <a:r>
              <a:rPr lang="ru-RU" dirty="0" smtClean="0"/>
              <a:t> </a:t>
            </a:r>
            <a:r>
              <a:rPr lang="ru-RU" dirty="0" err="1" smtClean="0"/>
              <a:t>hypothesis</a:t>
            </a:r>
            <a:r>
              <a:rPr lang="ru-RU" dirty="0" smtClean="0"/>
              <a:t>: </a:t>
            </a:r>
            <a:r>
              <a:rPr lang="ru-RU" dirty="0" err="1" smtClean="0"/>
              <a:t>true</a:t>
            </a:r>
            <a:r>
              <a:rPr lang="ru-RU" dirty="0" smtClean="0"/>
              <a:t> </a:t>
            </a:r>
            <a:r>
              <a:rPr lang="ru-RU" dirty="0" err="1" smtClean="0"/>
              <a:t>mean</a:t>
            </a:r>
            <a:r>
              <a:rPr lang="ru-RU" dirty="0" smtClean="0"/>
              <a:t> </a:t>
            </a:r>
            <a:r>
              <a:rPr lang="ru-RU" dirty="0" err="1" smtClean="0"/>
              <a:t>is</a:t>
            </a:r>
            <a:r>
              <a:rPr lang="ru-RU" dirty="0" smtClean="0"/>
              <a:t> </a:t>
            </a:r>
            <a:r>
              <a:rPr lang="ru-RU" dirty="0" err="1" smtClean="0"/>
              <a:t>not</a:t>
            </a:r>
            <a:r>
              <a:rPr lang="ru-RU" dirty="0" smtClean="0"/>
              <a:t> </a:t>
            </a:r>
            <a:r>
              <a:rPr lang="ru-RU" dirty="0" err="1" smtClean="0"/>
              <a:t>equal</a:t>
            </a:r>
            <a:r>
              <a:rPr lang="ru-RU" dirty="0" smtClean="0"/>
              <a:t> </a:t>
            </a:r>
            <a:r>
              <a:rPr lang="ru-RU" dirty="0" err="1" smtClean="0"/>
              <a:t>to</a:t>
            </a:r>
            <a:r>
              <a:rPr lang="ru-RU" dirty="0" smtClean="0"/>
              <a:t> 7725). Принимая это предположение, рискуем ошибиться с вероятностью менее 5</a:t>
            </a:r>
            <a:r>
              <a:rPr lang="ru-RU" dirty="0" smtClean="0"/>
              <a:t>%.</a:t>
            </a: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1337</Words>
  <Application>Microsoft Office PowerPoint</Application>
  <PresentationFormat>Экран (4:3)</PresentationFormat>
  <Paragraphs>285</Paragraphs>
  <Slides>25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Тема Office</vt:lpstr>
      <vt:lpstr>Межгрупповые сравнения</vt:lpstr>
      <vt:lpstr>Слайд 2</vt:lpstr>
      <vt:lpstr>Слайд 3</vt:lpstr>
      <vt:lpstr>Слайд 4</vt:lpstr>
      <vt:lpstr>Слайд 5</vt:lpstr>
      <vt:lpstr>Слайд 6</vt:lpstr>
      <vt:lpstr>Критерий Стьюдента</vt:lpstr>
      <vt:lpstr>Слайд 8</vt:lpstr>
      <vt:lpstr>Слайд 9</vt:lpstr>
      <vt:lpstr>Сравнение двух независимых выборок с помощью критерия Стьюдента</vt:lpstr>
      <vt:lpstr>Слайд 11</vt:lpstr>
      <vt:lpstr>Сравнение двух зависимых выборок с помощью критерия Стьюдента </vt:lpstr>
      <vt:lpstr>Сравнение двух зависимых выборок с помощью критерия Стьюдента </vt:lpstr>
      <vt:lpstr>Критерий хи-квадрат Пирсона </vt:lpstr>
      <vt:lpstr>Точный тест Фишера</vt:lpstr>
      <vt:lpstr>Слайд 16</vt:lpstr>
      <vt:lpstr>Критерий Кохрена-Мантеля-Хензеля</vt:lpstr>
      <vt:lpstr>Дисперсионный анализ</vt:lpstr>
      <vt:lpstr>Слайд 19</vt:lpstr>
      <vt:lpstr>Критерий Уилкоксона</vt:lpstr>
      <vt:lpstr>Одновыборочный критерий Уилкоксона</vt:lpstr>
      <vt:lpstr>Сравнение двух независимых выборок</vt:lpstr>
      <vt:lpstr>Сравнение двух зависимых выборок</vt:lpstr>
      <vt:lpstr>Слайд 24</vt:lpstr>
      <vt:lpstr>Критерий Краскела-Уоллиса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Межгрупповые сравнения</dc:title>
  <dc:creator>Windows User</dc:creator>
  <cp:lastModifiedBy>Катерина</cp:lastModifiedBy>
  <cp:revision>13</cp:revision>
  <dcterms:created xsi:type="dcterms:W3CDTF">2022-12-09T01:59:38Z</dcterms:created>
  <dcterms:modified xsi:type="dcterms:W3CDTF">2022-12-09T12:22:42Z</dcterms:modified>
</cp:coreProperties>
</file>