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1" r:id="rId5"/>
    <p:sldId id="259" r:id="rId6"/>
    <p:sldId id="260" r:id="rId7"/>
    <p:sldId id="262" r:id="rId8"/>
    <p:sldId id="264" r:id="rId9"/>
    <p:sldId id="266" r:id="rId10"/>
    <p:sldId id="267" r:id="rId11"/>
    <p:sldId id="275" r:id="rId12"/>
    <p:sldId id="281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824B-7F11-4433-BC2F-B2E9784574FE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823C-A8B5-47BB-9AC9-64222016A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772400" cy="1470025"/>
          </a:xfrm>
        </p:spPr>
        <p:txBody>
          <a:bodyPr/>
          <a:lstStyle/>
          <a:p>
            <a:r>
              <a:rPr lang="ru-RU" i="1" dirty="0">
                <a:solidFill>
                  <a:schemeClr val="tx2"/>
                </a:solidFill>
              </a:rPr>
              <a:t>Взаимосвязь количественных показателей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3790474" cy="2324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/>
              <a:t>		Алгоритм нахождения коэффициента ранговой корреляции </a:t>
            </a:r>
            <a:r>
              <a:rPr lang="ru-RU" dirty="0" err="1"/>
              <a:t>Спирмена</a:t>
            </a:r>
            <a:r>
              <a:rPr lang="ru-RU" dirty="0"/>
              <a:t> заключается в том, что все данные упорядочиваются по возрастанию переменной, а сами значения заменяются их рангами. Затем вычисляются разностные ранги, по которым рассчитывается коэффициент корреляции </a:t>
            </a:r>
            <a:r>
              <a:rPr lang="ru-RU" dirty="0" err="1"/>
              <a:t>Спирмена</a:t>
            </a:r>
            <a:r>
              <a:rPr lang="ru-RU" dirty="0"/>
              <a:t>: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					,</a:t>
            </a:r>
            <a:endParaRPr lang="ru-RU" dirty="0"/>
          </a:p>
          <a:p>
            <a:pPr algn="just">
              <a:buNone/>
            </a:pPr>
            <a:r>
              <a:rPr lang="en-US" dirty="0"/>
              <a:t>	</a:t>
            </a:r>
            <a:endParaRPr lang="ru-RU" dirty="0"/>
          </a:p>
          <a:p>
            <a:pPr algn="just">
              <a:buNone/>
            </a:pPr>
            <a:r>
              <a:rPr lang="ru-RU" dirty="0"/>
              <a:t>	где </a:t>
            </a:r>
            <a:r>
              <a:rPr lang="en-US" i="1" dirty="0" err="1"/>
              <a:t>d</a:t>
            </a:r>
            <a:r>
              <a:rPr lang="en-US" sz="2400" i="1" dirty="0" err="1"/>
              <a:t>i</a:t>
            </a:r>
            <a:r>
              <a:rPr lang="ru-RU" i="1" dirty="0"/>
              <a:t> </a:t>
            </a:r>
            <a:r>
              <a:rPr lang="ru-RU" dirty="0"/>
              <a:t>- разность рангов для каждого члена выборки; </a:t>
            </a:r>
            <a:r>
              <a:rPr lang="en-US" i="1" dirty="0"/>
              <a:t>n</a:t>
            </a:r>
            <a:r>
              <a:rPr lang="ru-RU" dirty="0"/>
              <a:t> - число пар значений 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ru-RU" dirty="0"/>
              <a:t>.</a:t>
            </a:r>
          </a:p>
          <a:p>
            <a:pPr algn="just">
              <a:buNone/>
            </a:pPr>
            <a:r>
              <a:rPr lang="ru-RU" dirty="0"/>
              <a:t>		Если значение коэффициента корреляции по модулю меньше 0.5, его значимость необходимо проверить. При объеме выборки </a:t>
            </a:r>
            <a:r>
              <a:rPr lang="en-US" i="1" dirty="0"/>
              <a:t>n&gt;50</a:t>
            </a:r>
            <a:r>
              <a:rPr lang="ru-RU" dirty="0"/>
              <a:t>, используется критерий Стьюдента.</a:t>
            </a:r>
          </a:p>
        </p:txBody>
      </p:sp>
      <p:pic>
        <p:nvPicPr>
          <p:cNvPr id="14337" name="Рисунок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780928"/>
            <a:ext cx="1672530" cy="77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500" b="1" i="1" dirty="0"/>
              <a:t>Коэффициент ранговой корреляции </a:t>
            </a:r>
            <a:r>
              <a:rPr lang="ru-RU" sz="2500" b="1" i="1" dirty="0" err="1"/>
              <a:t>Кендалла</a:t>
            </a:r>
            <a:endParaRPr lang="ru-RU" sz="2500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952328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/>
              <a:t>		Коэффициент корреляции </a:t>
            </a:r>
            <a:r>
              <a:rPr lang="ru-RU" dirty="0" err="1"/>
              <a:t>Кендалла</a:t>
            </a:r>
            <a:r>
              <a:rPr lang="ru-RU" dirty="0"/>
              <a:t> используется в случае, когда переменные представлены двумя порядковыми шкалами при условии, что связанные ранги отсутствуют. Вычисление коэффициента </a:t>
            </a:r>
            <a:r>
              <a:rPr lang="ru-RU" dirty="0" err="1"/>
              <a:t>Кендалла</a:t>
            </a:r>
            <a:r>
              <a:rPr lang="ru-RU" dirty="0"/>
              <a:t> связано с подсчетом числа совпадений и инверсий.</a:t>
            </a:r>
            <a:endParaRPr lang="en-US" dirty="0"/>
          </a:p>
          <a:p>
            <a:pPr algn="just">
              <a:buNone/>
            </a:pPr>
            <a:r>
              <a:rPr lang="ru-RU" dirty="0"/>
              <a:t>		Этот коэффициент изменяется в пределах  -1</a:t>
            </a:r>
            <a:r>
              <a:rPr lang="en-US" dirty="0"/>
              <a:t>&lt;</a:t>
            </a:r>
            <a:r>
              <a:rPr lang="el-GR" dirty="0"/>
              <a:t>τ</a:t>
            </a:r>
            <a:r>
              <a:rPr lang="en-US" dirty="0"/>
              <a:t>&lt;1 </a:t>
            </a:r>
            <a:r>
              <a:rPr lang="ru-RU" dirty="0"/>
              <a:t>и рассчитывается по формуле: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					</a:t>
            </a:r>
            <a:r>
              <a:rPr lang="ru-RU" dirty="0"/>
              <a:t>.</a:t>
            </a:r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284984"/>
            <a:ext cx="2124236" cy="8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marL="355600" indent="-355600" algn="just">
              <a:spcBef>
                <a:spcPts val="600"/>
              </a:spcBef>
              <a:buFontTx/>
              <a:buNone/>
              <a:defRPr/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 корреляции -</a:t>
            </a:r>
          </a:p>
          <a:p>
            <a:pPr marL="355600" indent="0" algn="just">
              <a:spcBef>
                <a:spcPts val="600"/>
              </a:spcBef>
              <a:buFontTx/>
              <a:buChar char="-"/>
              <a:defRPr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инструмент, с помощью которого можно проверить гипотезу о зависимости и измерить силу зависимости двух переменных.</a:t>
            </a:r>
          </a:p>
          <a:p>
            <a:pPr marL="355600" indent="0" algn="just">
              <a:spcBef>
                <a:spcPts val="600"/>
              </a:spcBef>
              <a:buFontTx/>
              <a:buChar char="-"/>
              <a:defRPr/>
            </a:pP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значимые характеристики корреляционной связи определяется значением коэффициента корреляции: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силе: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r=0 связь отсутствует, r=±1 связь полная, функциональная;</a:t>
            </a:r>
          </a:p>
          <a:p>
            <a:pPr>
              <a:defRPr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направлению: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«+» - связь положительная (прямая), «-» - связь отрицательная (обратная);</a:t>
            </a:r>
          </a:p>
          <a:p>
            <a:pPr>
              <a:defRPr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тесноте: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0,1-0,4 – слабая, 0,5-0,7 – умеренная, 0,7-1,0 – сильная;</a:t>
            </a:r>
          </a:p>
          <a:p>
            <a:pPr>
              <a:defRPr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характеру изменений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прямолинейная и криволинейная.</a:t>
            </a:r>
          </a:p>
          <a:p>
            <a:pPr marL="1357313" indent="-457200" algn="just">
              <a:spcBef>
                <a:spcPts val="600"/>
              </a:spcBef>
              <a:buFontTx/>
              <a:buChar char="-"/>
              <a:defRPr/>
            </a:pPr>
            <a:endParaRPr lang="ru-RU" altLang="ru-RU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/>
          <a:p>
            <a:r>
              <a:rPr lang="ru-RU" sz="2400" dirty="0"/>
              <a:t>Примеры</a:t>
            </a:r>
            <a:endParaRPr lang="en-US" sz="2400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335" y="1600200"/>
            <a:ext cx="6569330" cy="4525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45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>
            <a:normAutofit/>
          </a:bodyPr>
          <a:lstStyle/>
          <a:p>
            <a:r>
              <a:rPr lang="ru-RU" sz="2800" b="1" dirty="0"/>
              <a:t>Расчет коэффициентов корреляции в </a:t>
            </a:r>
            <a:r>
              <a:rPr lang="en-US" sz="2800" b="1" dirty="0" err="1"/>
              <a:t>RStudio</a:t>
            </a:r>
            <a:endParaRPr lang="en-US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7010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shapiro.test</a:t>
            </a:r>
            <a:r>
              <a:rPr lang="en-US" dirty="0"/>
              <a:t>(d2$visits)</a:t>
            </a:r>
          </a:p>
          <a:p>
            <a:pPr marL="0" indent="0">
              <a:buNone/>
            </a:pPr>
            <a:r>
              <a:rPr lang="en-US" dirty="0"/>
              <a:t>Shapiro-</a:t>
            </a:r>
            <a:r>
              <a:rPr lang="en-US" dirty="0" err="1"/>
              <a:t>Wilk</a:t>
            </a:r>
            <a:r>
              <a:rPr lang="en-US" dirty="0"/>
              <a:t> normality test data: </a:t>
            </a:r>
          </a:p>
          <a:p>
            <a:pPr marL="0" indent="0">
              <a:buNone/>
            </a:pPr>
            <a:r>
              <a:rPr lang="en-US" dirty="0"/>
              <a:t>d2$visits W = 0.7259, p-value &lt; 2.2e-16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cor.test</a:t>
            </a:r>
            <a:r>
              <a:rPr lang="en-US" dirty="0"/>
              <a:t>(d2$visits,d2$chronic,method = "</a:t>
            </a:r>
            <a:r>
              <a:rPr lang="en-US" dirty="0" err="1"/>
              <a:t>kendall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Kendall's rank correlation tau </a:t>
            </a:r>
          </a:p>
          <a:p>
            <a:pPr marL="0" indent="0">
              <a:buNone/>
            </a:pPr>
            <a:r>
              <a:rPr lang="en-US" dirty="0"/>
              <a:t>data: d2$visits and d2$chronic </a:t>
            </a:r>
          </a:p>
          <a:p>
            <a:pPr marL="0" indent="0">
              <a:buNone/>
            </a:pPr>
            <a:r>
              <a:rPr lang="en-US" dirty="0"/>
              <a:t>z = 22.727, p-value &lt; 2.2e-16 </a:t>
            </a:r>
          </a:p>
          <a:p>
            <a:pPr marL="0" indent="0">
              <a:buNone/>
            </a:pPr>
            <a:r>
              <a:rPr lang="en-US" dirty="0"/>
              <a:t>alternative hypothesis: true tau is not equal to 0 sample estimates: </a:t>
            </a:r>
          </a:p>
          <a:p>
            <a:pPr marL="0" indent="0">
              <a:buNone/>
            </a:pPr>
            <a:r>
              <a:rPr lang="en-US" dirty="0"/>
              <a:t>tau 0.2622548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plot(d2$visits,d2$chronic) plot(d2$visits,d2$chronic)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12" y="3933056"/>
            <a:ext cx="3171382" cy="2819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87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800" b="1" dirty="0"/>
              <a:t>Построение матрицы корреляции в </a:t>
            </a:r>
            <a:r>
              <a:rPr lang="en-US" sz="2800" b="1" dirty="0" err="1"/>
              <a:t>RStudio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2484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dc=</a:t>
            </a:r>
            <a:r>
              <a:rPr lang="en-US" sz="2400" dirty="0" err="1"/>
              <a:t>data.frame</a:t>
            </a:r>
            <a:r>
              <a:rPr lang="en-US" sz="2400" dirty="0"/>
              <a:t>(d2$visits,d2$chronic,d2$age,d2$income)</a:t>
            </a:r>
          </a:p>
          <a:p>
            <a:pPr marL="0" indent="0">
              <a:buNone/>
            </a:pPr>
            <a:r>
              <a:rPr lang="ru-RU" sz="2400" dirty="0" err="1"/>
              <a:t>сс</a:t>
            </a:r>
            <a:r>
              <a:rPr lang="ru-RU" sz="2400" dirty="0"/>
              <a:t>=</a:t>
            </a:r>
            <a:r>
              <a:rPr lang="en-US" sz="2400" dirty="0" err="1"/>
              <a:t>cor</a:t>
            </a:r>
            <a:r>
              <a:rPr lang="en-US" sz="2400" dirty="0"/>
              <a:t>(dc, method = "</a:t>
            </a:r>
            <a:r>
              <a:rPr lang="en-US" sz="2400" dirty="0" err="1"/>
              <a:t>kendall</a:t>
            </a:r>
            <a:r>
              <a:rPr lang="en-US" sz="2400" dirty="0"/>
              <a:t>")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corrplot</a:t>
            </a:r>
            <a:r>
              <a:rPr lang="en-US" sz="2400" dirty="0"/>
              <a:t>(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dc,method</a:t>
            </a:r>
            <a:r>
              <a:rPr lang="en-US" sz="2400" dirty="0"/>
              <a:t> ="</a:t>
            </a:r>
            <a:r>
              <a:rPr lang="en-US" sz="2400" dirty="0" err="1"/>
              <a:t>kendall</a:t>
            </a:r>
            <a:r>
              <a:rPr lang="en-US" sz="2400" dirty="0"/>
              <a:t>"),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method = "square", order = "AOE")</a:t>
            </a: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corrplot</a:t>
            </a:r>
            <a:r>
              <a:rPr lang="en-US" sz="2400" dirty="0"/>
              <a:t>(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dc,method</a:t>
            </a:r>
            <a:r>
              <a:rPr lang="en-US" sz="2400" dirty="0"/>
              <a:t> ="</a:t>
            </a:r>
            <a:r>
              <a:rPr lang="en-US" sz="2400" dirty="0" err="1"/>
              <a:t>kendall</a:t>
            </a:r>
            <a:r>
              <a:rPr lang="en-US" sz="2400" dirty="0"/>
              <a:t>"), 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add = </a:t>
            </a:r>
            <a:r>
              <a:rPr lang="en-US" sz="2400" dirty="0" err="1"/>
              <a:t>TRUE,type</a:t>
            </a:r>
            <a:r>
              <a:rPr lang="en-US" sz="2400" dirty="0"/>
              <a:t> = "lower", method = "number",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order = "AOE", col = "black", </a:t>
            </a:r>
            <a:r>
              <a:rPr lang="en-US" sz="2400" dirty="0" err="1"/>
              <a:t>diag</a:t>
            </a:r>
            <a:r>
              <a:rPr lang="en-US" sz="2400" dirty="0"/>
              <a:t> = FALSE,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tl.pos</a:t>
            </a:r>
            <a:r>
              <a:rPr lang="en-US" sz="2400" dirty="0"/>
              <a:t> = "n", </a:t>
            </a:r>
            <a:r>
              <a:rPr lang="en-US" sz="2400" dirty="0" err="1"/>
              <a:t>cl.pos</a:t>
            </a:r>
            <a:r>
              <a:rPr lang="en-US" sz="2400" dirty="0"/>
              <a:t> = "n")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76328"/>
            <a:ext cx="7322385" cy="128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4" t="5117"/>
          <a:stretch/>
        </p:blipFill>
        <p:spPr bwMode="auto">
          <a:xfrm>
            <a:off x="4908884" y="3344597"/>
            <a:ext cx="3564392" cy="354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sz="2800" b="1" dirty="0">
                <a:solidFill>
                  <a:schemeClr val="tx2"/>
                </a:solidFill>
              </a:rPr>
              <a:t>Корреляция количественных признаков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08511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/>
              <a:t>	</a:t>
            </a:r>
            <a:r>
              <a:rPr lang="ru-RU" sz="2400" dirty="0"/>
              <a:t>Числовая мера, отражающая силу связи</a:t>
            </a:r>
            <a:r>
              <a:rPr lang="en-US" sz="2400" dirty="0"/>
              <a:t> </a:t>
            </a:r>
            <a:r>
              <a:rPr lang="ru-RU" sz="2400" dirty="0"/>
              <a:t>между показателями, носит название </a:t>
            </a:r>
            <a:r>
              <a:rPr lang="ru-RU" sz="2400" b="1" dirty="0"/>
              <a:t>коэффициента корреляции</a:t>
            </a:r>
            <a:r>
              <a:rPr lang="ru-RU" sz="2400" dirty="0"/>
              <a:t>, а методы, позволяющие оценить ее количественно, - </a:t>
            </a:r>
            <a:r>
              <a:rPr lang="ru-RU" sz="2400" b="1" dirty="0"/>
              <a:t>корреляционного анализа</a:t>
            </a:r>
            <a:r>
              <a:rPr lang="ru-RU" sz="2400" dirty="0"/>
              <a:t>. Обычно под термином «корреляция» понимают </a:t>
            </a:r>
            <a:r>
              <a:rPr lang="ru-RU" sz="2400" b="1" dirty="0"/>
              <a:t>коэффициент корреляции Пирсона (</a:t>
            </a:r>
            <a:r>
              <a:rPr lang="en-US" sz="2400" b="1" dirty="0"/>
              <a:t>r</a:t>
            </a:r>
            <a:r>
              <a:rPr lang="ru-RU" sz="2400" b="1" dirty="0"/>
              <a:t>)</a:t>
            </a:r>
            <a:r>
              <a:rPr lang="ru-RU" sz="2400" dirty="0"/>
              <a:t>, который предназначен для описания </a:t>
            </a:r>
            <a:r>
              <a:rPr lang="ru-RU" sz="2400" i="1" dirty="0"/>
              <a:t>линейной связи между двумя количественными нормально распределенными признаками</a:t>
            </a:r>
            <a:r>
              <a:rPr lang="ru-RU" sz="2400" dirty="0"/>
              <a:t>. </a:t>
            </a:r>
          </a:p>
          <a:p>
            <a:pPr algn="just">
              <a:buNone/>
            </a:pPr>
            <a:r>
              <a:rPr lang="ru-RU" sz="2400" dirty="0"/>
              <a:t>	Коэффициент корреляции изменяется в пределах от -1 до +1. При  </a:t>
            </a:r>
            <a:r>
              <a:rPr lang="en-US" sz="2400" i="1" dirty="0"/>
              <a:t>r=0</a:t>
            </a:r>
            <a:r>
              <a:rPr lang="en-US" sz="2400" b="1" dirty="0"/>
              <a:t> </a:t>
            </a:r>
            <a:r>
              <a:rPr lang="ru-RU" sz="2400" dirty="0"/>
              <a:t>корреляция отсутствует;</a:t>
            </a:r>
            <a:r>
              <a:rPr lang="en-US" sz="2400" dirty="0"/>
              <a:t> </a:t>
            </a:r>
            <a:r>
              <a:rPr lang="ru-RU" sz="2400" dirty="0"/>
              <a:t>при </a:t>
            </a:r>
            <a:r>
              <a:rPr lang="en-US" sz="2400" dirty="0"/>
              <a:t>|</a:t>
            </a:r>
            <a:r>
              <a:rPr lang="en-US" sz="2400" i="1" dirty="0"/>
              <a:t>r</a:t>
            </a:r>
            <a:r>
              <a:rPr lang="en-US" sz="2400" dirty="0"/>
              <a:t>|</a:t>
            </a:r>
            <a:r>
              <a:rPr lang="en-US" sz="2400" i="1" dirty="0"/>
              <a:t>=1</a:t>
            </a:r>
            <a:r>
              <a:rPr lang="ru-RU" sz="2400" dirty="0"/>
              <a:t> корреляция является полной или абсолютной.</a:t>
            </a:r>
          </a:p>
          <a:p>
            <a:pPr algn="just">
              <a:buNone/>
            </a:pPr>
            <a:r>
              <a:rPr lang="ru-RU" sz="2400" dirty="0"/>
              <a:t>	Коэффициент корреляции по модулю изменяется</a:t>
            </a:r>
            <a:r>
              <a:rPr lang="en-US" sz="2400" dirty="0"/>
              <a:t> |r|=[0, 1].</a:t>
            </a:r>
            <a:r>
              <a:rPr lang="ru-RU" sz="2400" dirty="0"/>
              <a:t> Знак говорит о прямой или обратной зависимости между переменными.</a:t>
            </a:r>
            <a:endParaRPr lang="ru-RU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084" t="5446" r="3329" b="12043"/>
          <a:stretch>
            <a:fillRect/>
          </a:stretch>
        </p:blipFill>
        <p:spPr bwMode="auto">
          <a:xfrm>
            <a:off x="949896" y="332656"/>
            <a:ext cx="7056784" cy="46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39552" y="4941168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dirty="0">
                <a:latin typeface="Times New Roman" pitchFamily="18" charset="0"/>
              </a:rPr>
              <a:t>Чем больше разбросанность точек по всему корреляционному полю, тем слабее зависимость между переменными.</a:t>
            </a:r>
          </a:p>
          <a:p>
            <a:pPr algn="just"/>
            <a:r>
              <a:rPr lang="ru-RU" altLang="ru-RU" dirty="0">
                <a:latin typeface="Times New Roman" pitchFamily="18" charset="0"/>
              </a:rPr>
              <a:t>Если на графике зависимость можно представить прямой линией (с положительным или отрицательным углом наклона), то корреляция между переменными будет высокая.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 descr="https://cf2.ppt-online.org/files2/slide/n/NxueEdQUCT8gbqf3GpckA71mKhPjVDaLRtv056/slide-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 l="6270" t="55807"/>
          <a:stretch>
            <a:fillRect/>
          </a:stretch>
        </p:blipFill>
        <p:spPr bwMode="auto">
          <a:xfrm>
            <a:off x="1960" y="2276872"/>
            <a:ext cx="9142040" cy="32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323528" y="476673"/>
            <a:ext cx="8229600" cy="18722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/>
              <a:t>	</a:t>
            </a:r>
            <a:r>
              <a:rPr lang="ru-RU" sz="2200" dirty="0"/>
              <a:t>Для оценки коэффициента корреляции, т.е. тесноты связи между показателями, наиболее часто применяются шкалы </a:t>
            </a:r>
            <a:r>
              <a:rPr lang="ru-RU" sz="2200" dirty="0" err="1"/>
              <a:t>Чеддока</a:t>
            </a:r>
            <a:r>
              <a:rPr lang="ru-RU" sz="2200" dirty="0"/>
              <a:t> и Е.П. </a:t>
            </a:r>
            <a:r>
              <a:rPr lang="ru-RU" sz="2200" dirty="0" err="1"/>
              <a:t>Голубкова</a:t>
            </a:r>
            <a:r>
              <a:rPr lang="ru-RU" sz="2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/>
              <a:t>	Числовое значение коэффициента корреляции Пирсона рассчитывается по формуле: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                                                                 ,	</a:t>
            </a:r>
          </a:p>
          <a:p>
            <a:pPr algn="just">
              <a:buNone/>
            </a:pPr>
            <a:r>
              <a:rPr lang="ru-RU" dirty="0"/>
              <a:t>        </a:t>
            </a:r>
          </a:p>
          <a:p>
            <a:pPr algn="just">
              <a:buNone/>
            </a:pPr>
            <a:r>
              <a:rPr lang="ru-RU" dirty="0"/>
              <a:t>	где  и  - выборочные оценки средних случайных величин;  и  - выборочные оценки их дисперсий. Формула может быть переписана в виде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                                                                              ,	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где  </a:t>
            </a:r>
            <a:r>
              <a:rPr lang="en-US" dirty="0"/>
              <a:t>n</a:t>
            </a:r>
            <a:r>
              <a:rPr lang="ru-RU" dirty="0"/>
              <a:t> - объем выборки.</a:t>
            </a:r>
          </a:p>
          <a:p>
            <a:endParaRPr lang="ru-RU" dirty="0"/>
          </a:p>
        </p:txBody>
      </p:sp>
      <p:pic>
        <p:nvPicPr>
          <p:cNvPr id="1026" name="Рисунок 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224" y="1556792"/>
            <a:ext cx="225119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Рисунок 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645024"/>
            <a:ext cx="3528392" cy="108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Рисунок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492896"/>
            <a:ext cx="2302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9" name="Рисунок 9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19" y="2492896"/>
            <a:ext cx="198643" cy="36004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Рисунок 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783524"/>
            <a:ext cx="288032" cy="41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Рисунок 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2780928"/>
            <a:ext cx="288032" cy="46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764705"/>
            <a:ext cx="8229600" cy="100811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/>
              <a:t>	</a:t>
            </a:r>
            <a:r>
              <a:rPr lang="ru-RU" sz="2600" dirty="0"/>
              <a:t>Приближенная оценка коэффициента корреляции может быть получена графическим способом. Для этого каждая пара значений  отображается в виде точки на графике.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1505" name="Рисунок 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41870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6012160" y="1916832"/>
            <a:ext cx="2915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График разделяется на четыре квадранта по линии медиан </a:t>
            </a:r>
            <a:r>
              <a:rPr lang="en-US" i="1" dirty="0"/>
              <a:t>M</a:t>
            </a:r>
            <a:r>
              <a:rPr lang="en-US" sz="1400" i="1" dirty="0"/>
              <a:t>e(x)</a:t>
            </a:r>
            <a:r>
              <a:rPr lang="ru-RU" dirty="0"/>
              <a:t> и </a:t>
            </a:r>
            <a:r>
              <a:rPr lang="en-US" i="1" dirty="0"/>
              <a:t>M</a:t>
            </a:r>
            <a:r>
              <a:rPr lang="en-US" sz="1400" i="1" dirty="0"/>
              <a:t>e(y)</a:t>
            </a:r>
            <a:r>
              <a:rPr lang="ru-RU" dirty="0"/>
              <a:t> (линия, проведенная через точку </a:t>
            </a:r>
            <a:r>
              <a:rPr lang="en-US" i="1" dirty="0"/>
              <a:t>Me(x)</a:t>
            </a:r>
            <a:r>
              <a:rPr lang="ru-RU" dirty="0"/>
              <a:t>, параллельна оси </a:t>
            </a:r>
            <a:r>
              <a:rPr lang="en-US" dirty="0"/>
              <a:t>OY;</a:t>
            </a:r>
            <a:r>
              <a:rPr lang="ru-RU" dirty="0"/>
              <a:t> соответственно, линия, проведенная через точку </a:t>
            </a:r>
            <a:r>
              <a:rPr lang="en-US" i="1" dirty="0"/>
              <a:t>Me(y)</a:t>
            </a:r>
            <a:r>
              <a:rPr lang="ru-RU" dirty="0"/>
              <a:t>, параллельна оси</a:t>
            </a:r>
            <a:r>
              <a:rPr lang="en-US" dirty="0"/>
              <a:t> OX)</a:t>
            </a:r>
            <a:r>
              <a:rPr lang="ru-RU" dirty="0"/>
              <a:t>. Подсчитывается число точек, попадающих в </a:t>
            </a:r>
            <a:r>
              <a:rPr lang="en-US" dirty="0"/>
              <a:t>I</a:t>
            </a:r>
            <a:r>
              <a:rPr lang="ru-RU" dirty="0"/>
              <a:t> и </a:t>
            </a:r>
            <a:r>
              <a:rPr lang="en-US" dirty="0"/>
              <a:t>III</a:t>
            </a:r>
            <a:r>
              <a:rPr lang="ru-RU" dirty="0"/>
              <a:t> квадранты и обозначается </a:t>
            </a:r>
            <a:r>
              <a:rPr lang="en-US" dirty="0"/>
              <a:t>n</a:t>
            </a:r>
            <a:r>
              <a:rPr lang="en-US" sz="1400" dirty="0"/>
              <a:t>1</a:t>
            </a:r>
            <a:r>
              <a:rPr lang="ru-RU" dirty="0"/>
              <a:t>. Затем подсчитывается число точек, попадающих во </a:t>
            </a:r>
            <a:r>
              <a:rPr lang="en-US" dirty="0"/>
              <a:t>II</a:t>
            </a:r>
            <a:r>
              <a:rPr lang="ru-RU" dirty="0"/>
              <a:t> и </a:t>
            </a:r>
            <a:r>
              <a:rPr lang="en-US" dirty="0"/>
              <a:t>IV</a:t>
            </a:r>
            <a:r>
              <a:rPr lang="ru-RU" dirty="0"/>
              <a:t> квадранты (</a:t>
            </a:r>
            <a:r>
              <a:rPr lang="en-US" dirty="0"/>
              <a:t>n</a:t>
            </a:r>
            <a:r>
              <a:rPr lang="en-US" sz="1400" dirty="0"/>
              <a:t>2</a:t>
            </a:r>
            <a:r>
              <a:rPr lang="ru-RU" sz="1400" baseline="-25000" dirty="0"/>
              <a:t> </a:t>
            </a:r>
            <a:r>
              <a:rPr lang="ru-RU" dirty="0"/>
              <a:t>).</a:t>
            </a:r>
          </a:p>
        </p:txBody>
      </p:sp>
      <p:pic>
        <p:nvPicPr>
          <p:cNvPr id="5" name="Рисунок 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17232"/>
            <a:ext cx="1287913" cy="77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400" b="1" dirty="0"/>
              <a:t>Проверка значимости коэффициентов корреляции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3"/>
            <a:ext cx="8229600" cy="2880321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/>
              <a:t>	</a:t>
            </a:r>
            <a:r>
              <a:rPr lang="ru-RU" sz="2800" dirty="0"/>
              <a:t>Если коэффициент корреляции по модулю меньше 0.5, его значимость необходимо проверить с помощью критерия Стьюдента:</a:t>
            </a:r>
          </a:p>
          <a:p>
            <a:pPr algn="just">
              <a:buNone/>
            </a:pPr>
            <a:endParaRPr lang="ru-RU" sz="2800" dirty="0"/>
          </a:p>
          <a:p>
            <a:pPr algn="just">
              <a:buNone/>
            </a:pPr>
            <a:r>
              <a:rPr lang="ru-RU" sz="2800" dirty="0"/>
              <a:t>						,</a:t>
            </a:r>
            <a:endParaRPr lang="en-US" sz="2800" dirty="0"/>
          </a:p>
          <a:p>
            <a:pPr algn="just">
              <a:buNone/>
            </a:pPr>
            <a:endParaRPr lang="ru-RU" sz="2800" dirty="0"/>
          </a:p>
          <a:p>
            <a:pPr algn="just">
              <a:buNone/>
            </a:pPr>
            <a:r>
              <a:rPr lang="ru-RU" sz="2800" dirty="0"/>
              <a:t>	где </a:t>
            </a:r>
            <a:r>
              <a:rPr lang="en-US" sz="2800" i="1" dirty="0"/>
              <a:t>r</a:t>
            </a:r>
            <a:r>
              <a:rPr lang="en-US" sz="2800" dirty="0"/>
              <a:t> - </a:t>
            </a:r>
            <a:r>
              <a:rPr lang="ru-RU" sz="2800" dirty="0"/>
              <a:t>коэффициент корреляции;  </a:t>
            </a:r>
            <a:r>
              <a:rPr lang="en-US" sz="2800" i="1" dirty="0"/>
              <a:t>n </a:t>
            </a:r>
            <a:r>
              <a:rPr lang="ru-RU" sz="2800" dirty="0"/>
              <a:t>- число пар значений </a:t>
            </a:r>
            <a:r>
              <a:rPr lang="en-US" sz="2800" i="1" dirty="0"/>
              <a:t>(</a:t>
            </a:r>
            <a:r>
              <a:rPr lang="en-US" sz="2800" i="1" dirty="0" err="1"/>
              <a:t>x,y</a:t>
            </a:r>
            <a:r>
              <a:rPr lang="en-US" sz="2800" i="1" dirty="0"/>
              <a:t>)</a:t>
            </a:r>
            <a:r>
              <a:rPr lang="ru-RU" sz="2800" dirty="0"/>
              <a:t>, по которым вычисляется </a:t>
            </a:r>
            <a:r>
              <a:rPr lang="en-US" sz="2800" i="1" dirty="0"/>
              <a:t>r</a:t>
            </a:r>
            <a:r>
              <a:rPr lang="ru-RU" sz="2800" dirty="0"/>
              <a:t>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pic>
        <p:nvPicPr>
          <p:cNvPr id="19457" name="Рисунок 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348880"/>
            <a:ext cx="1512168" cy="93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i="1" dirty="0"/>
              <a:t>Алгоритм проверки гипотезы о независимости наблюдений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1944215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Находим значение эмпирического коэффициента корреляции.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Вычисляем значение статистики критерия Стьюдента и соответствующий уровень значимости.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i="1" dirty="0"/>
              <a:t>полученный уровень значимости меньше</a:t>
            </a:r>
            <a:r>
              <a:rPr lang="en-US" i="1" dirty="0"/>
              <a:t> </a:t>
            </a:r>
            <a:r>
              <a:rPr lang="ru-RU" i="1" dirty="0"/>
              <a:t>0.05</a:t>
            </a:r>
            <a:r>
              <a:rPr lang="ru-RU" dirty="0"/>
              <a:t>, то гипотеза о независимости </a:t>
            </a:r>
            <a:r>
              <a:rPr lang="ru-RU" i="1" dirty="0"/>
              <a:t>признаков</a:t>
            </a:r>
            <a:r>
              <a:rPr lang="en-US" dirty="0"/>
              <a:t> </a:t>
            </a:r>
            <a:r>
              <a:rPr lang="ru-RU" dirty="0"/>
              <a:t>должна быть отвергнута.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Корреляция порядковых признаков: показатель ранговой корреляции </a:t>
            </a:r>
            <a:r>
              <a:rPr lang="ru-RU" sz="2800" b="1" dirty="0" err="1"/>
              <a:t>Спирмена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/>
              <a:t>		Использование коэффициента корреляции Пирсона возможно только при наличии линейной связи между переменными и нормальным распределением значений. Но эти условия выполняются далеко не всегда. Существует множество явлений и признаков, которым нельзя дать количественную оценку, но можно использовать порядковую шкалу. Во всех названных случаях следует пользоваться коэффициентом ранговой корреляции </a:t>
            </a:r>
            <a:r>
              <a:rPr lang="ru-RU" dirty="0" err="1"/>
              <a:t>Спирмена</a:t>
            </a:r>
            <a:r>
              <a:rPr lang="ru-RU" dirty="0"/>
              <a:t>. Расчет такого коэффициента корреляции не требует нормальности распределения и линейной зависимости от переменных,  и он может быть применен как к количественным, так и порядковым признакам.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978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Взаимосвязь количественных показателей</vt:lpstr>
      <vt:lpstr>Корреляция количественных признаков</vt:lpstr>
      <vt:lpstr>PowerPoint Presentation</vt:lpstr>
      <vt:lpstr>PowerPoint Presentation</vt:lpstr>
      <vt:lpstr>PowerPoint Presentation</vt:lpstr>
      <vt:lpstr>PowerPoint Presentation</vt:lpstr>
      <vt:lpstr>Проверка значимости коэффициентов корреляции</vt:lpstr>
      <vt:lpstr>Алгоритм проверки гипотезы о независимости наблюдений</vt:lpstr>
      <vt:lpstr>Корреляция порядковых признаков: показатель ранговой корреляции Спирмена</vt:lpstr>
      <vt:lpstr>PowerPoint Presentation</vt:lpstr>
      <vt:lpstr>Коэффициент ранговой корреляции Кендалла</vt:lpstr>
      <vt:lpstr>PowerPoint Presentation</vt:lpstr>
      <vt:lpstr>Примеры</vt:lpstr>
      <vt:lpstr>Расчет коэффициентов корреляции в RStudio</vt:lpstr>
      <vt:lpstr>Построение матрицы корреляции в RStudio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КОРРЕЛЯЦИОННЫЙ АНАЛИЗ</dc:title>
  <dc:creator>Катерина</dc:creator>
  <cp:lastModifiedBy>Marina</cp:lastModifiedBy>
  <cp:revision>21</cp:revision>
  <dcterms:created xsi:type="dcterms:W3CDTF">2022-04-18T10:36:36Z</dcterms:created>
  <dcterms:modified xsi:type="dcterms:W3CDTF">2023-09-22T00:20:57Z</dcterms:modified>
</cp:coreProperties>
</file>