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BEF1"/>
    <a:srgbClr val="F0F0F3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194" y="672"/>
      </p:cViewPr>
      <p:guideLst>
        <p:guide orient="horz" pos="2160"/>
        <p:guide pos="3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71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8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29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3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11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7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3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32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5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1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65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9/14/2023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5752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5400" b="0" kern="1200" spc="1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 spc="7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 spc="7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 spc="7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 spc="7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 spc="7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ep-In-Sight/div-pyq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3.jpg"/><Relationship Id="rId2" Type="http://schemas.openxmlformats.org/officeDocument/2006/relationships/hyperlink" Target="https://www.youtube.com/playlist?list=PLzMcBGfZo4-lB8MZfHPLTEHO9zJDDLpYj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whitestar718/oneday_pyqt" TargetMode="External"/><Relationship Id="rId5" Type="http://schemas.openxmlformats.org/officeDocument/2006/relationships/image" Target="../media/image22.png"/><Relationship Id="rId4" Type="http://schemas.openxmlformats.org/officeDocument/2006/relationships/hyperlink" Target="https://doc.qt.io/qtforpython-6/overviews/signalsandslots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www.youtube.com/playlist?list=PLzMcBGfZo4-lB8MZfHPLTEHO9zJDDLpYj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6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9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21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1" name="Freeform: Shape 22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7818AA9-82F7-46F6-8A83-1A6258163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CEBDFAC-E3E5-4883-8BE7-B43474AE3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0450" y="236341"/>
            <a:ext cx="11410891" cy="5901949"/>
            <a:chOff x="310450" y="236341"/>
            <a:chExt cx="11410891" cy="590194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5328" y="1050301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0450" y="114446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7185" y="538093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98320" y="5269378"/>
              <a:ext cx="223021" cy="2230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79878" y="583251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86119" y="5492399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FF04BB4-45BD-446D-A4F9-83FB6744B44E}"/>
              </a:ext>
            </a:extLst>
          </p:cNvPr>
          <p:cNvGrpSpPr/>
          <p:nvPr/>
        </p:nvGrpSpPr>
        <p:grpSpPr>
          <a:xfrm>
            <a:off x="-285750" y="10"/>
            <a:ext cx="12477750" cy="6857990"/>
            <a:chOff x="-285750" y="10"/>
            <a:chExt cx="12477750" cy="6857990"/>
          </a:xfrm>
        </p:grpSpPr>
        <p:pic>
          <p:nvPicPr>
            <p:cNvPr id="42" name="Picture 1" descr="조각그림 퍼즐">
              <a:extLst>
                <a:ext uri="{FF2B5EF4-FFF2-40B4-BE49-F238E27FC236}">
                  <a16:creationId xmlns:a16="http://schemas.microsoft.com/office/drawing/2014/main" id="{B971B268-B9F1-FA45-8285-1C6B20F343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/>
            </a:blip>
            <a:srcRect t="5051" b="13721"/>
            <a:stretch/>
          </p:blipFill>
          <p:spPr>
            <a:xfrm>
              <a:off x="-1" y="10"/>
              <a:ext cx="12192001" cy="685799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A01C9CB-F0AF-1E00-7A60-4246D4BD6B1C}"/>
                </a:ext>
              </a:extLst>
            </p:cNvPr>
            <p:cNvSpPr/>
            <p:nvPr/>
          </p:nvSpPr>
          <p:spPr>
            <a:xfrm>
              <a:off x="-285750" y="3629320"/>
              <a:ext cx="7016488" cy="2932446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54B01F6-9BF6-740E-77B8-41EC9FAEBC5F}"/>
                </a:ext>
              </a:extLst>
            </p:cNvPr>
            <p:cNvSpPr txBox="1"/>
            <p:nvPr/>
          </p:nvSpPr>
          <p:spPr>
            <a:xfrm>
              <a:off x="255097" y="3867124"/>
              <a:ext cx="5303631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200" b="1" dirty="0">
                  <a:solidFill>
                    <a:schemeClr val="bg1">
                      <a:lumMod val="95000"/>
                    </a:schemeClr>
                  </a:solidFill>
                </a:rPr>
                <a:t>ONE DAY</a:t>
              </a:r>
            </a:p>
            <a:p>
              <a:r>
                <a:rPr lang="en-US" altLang="ko-KR" sz="7200" b="1" dirty="0">
                  <a:solidFill>
                    <a:schemeClr val="bg1">
                      <a:lumMod val="95000"/>
                    </a:schemeClr>
                  </a:solidFill>
                </a:rPr>
                <a:t>PYQT</a:t>
              </a:r>
              <a:endParaRPr lang="ko-KR" altLang="en-US" sz="72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C8019E7-E8C5-6FEF-44CB-4611812E02C0}"/>
                </a:ext>
              </a:extLst>
            </p:cNvPr>
            <p:cNvSpPr txBox="1"/>
            <p:nvPr/>
          </p:nvSpPr>
          <p:spPr>
            <a:xfrm>
              <a:off x="4682399" y="6062428"/>
              <a:ext cx="19849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err="1">
                  <a:solidFill>
                    <a:schemeClr val="bg1">
                      <a:lumMod val="95000"/>
                    </a:schemeClr>
                  </a:solidFill>
                </a:rPr>
                <a:t>Haechan</a:t>
              </a:r>
              <a:r>
                <a:rPr lang="ko-KR" altLang="en-US" sz="2400" b="1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US" altLang="ko-KR" sz="2400" b="1" dirty="0">
                  <a:solidFill>
                    <a:schemeClr val="bg1">
                      <a:lumMod val="95000"/>
                    </a:schemeClr>
                  </a:solidFill>
                </a:rPr>
                <a:t>Eun</a:t>
              </a:r>
              <a:endParaRPr lang="ko-KR" altLang="en-US" sz="24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5191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73D8420-FAA5-B0ED-5BF0-40748A333AA0}"/>
              </a:ext>
            </a:extLst>
          </p:cNvPr>
          <p:cNvSpPr txBox="1"/>
          <p:nvPr/>
        </p:nvSpPr>
        <p:spPr>
          <a:xfrm>
            <a:off x="560388" y="304800"/>
            <a:ext cx="10006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/>
              <a:t>Mainloop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event in </a:t>
            </a:r>
            <a:r>
              <a:rPr lang="en-US" altLang="ko-KR" sz="3200" b="1" dirty="0" err="1"/>
              <a:t>pyqt</a:t>
            </a:r>
            <a:endParaRPr lang="ko-KR" altLang="en-US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CDABB9-123A-C87B-7593-C301A442307F}"/>
              </a:ext>
            </a:extLst>
          </p:cNvPr>
          <p:cNvSpPr txBox="1"/>
          <p:nvPr/>
        </p:nvSpPr>
        <p:spPr>
          <a:xfrm>
            <a:off x="667633" y="985511"/>
            <a:ext cx="99171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①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 Use “while loop” with thread</a:t>
            </a:r>
          </a:p>
          <a:p>
            <a:r>
              <a:rPr lang="ko-KR" altLang="en-US" dirty="0"/>
              <a:t>② </a:t>
            </a:r>
            <a:r>
              <a:rPr lang="en-US" altLang="ko-KR" dirty="0"/>
              <a:t>Use </a:t>
            </a:r>
            <a:r>
              <a:rPr lang="en-US" altLang="ko-KR" dirty="0" err="1"/>
              <a:t>Qtimer</a:t>
            </a:r>
            <a:r>
              <a:rPr lang="en-US" altLang="ko-KR" dirty="0"/>
              <a:t> (recommended)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2D2206B-404C-AC5C-EA5C-3A0768610612}"/>
              </a:ext>
            </a:extLst>
          </p:cNvPr>
          <p:cNvSpPr/>
          <p:nvPr/>
        </p:nvSpPr>
        <p:spPr>
          <a:xfrm>
            <a:off x="667633" y="1727778"/>
            <a:ext cx="7523867" cy="482542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UiMainWindow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QMainWindow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form_window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.setupUi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button_pushed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button event handling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.pushButton.clicked.connect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click_slots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thread </a:t>
            </a:r>
            <a:r>
              <a:rPr lang="en-US" altLang="ko-KR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headling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time_loop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daemon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time_loop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button_pushed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nowtime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.timeLabel.setText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nowtime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strftime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"%H:%M:%S"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F407D2-E0FB-5BC8-5FC4-006D24C6CB57}"/>
              </a:ext>
            </a:extLst>
          </p:cNvPr>
          <p:cNvSpPr/>
          <p:nvPr/>
        </p:nvSpPr>
        <p:spPr>
          <a:xfrm>
            <a:off x="6096000" y="2019876"/>
            <a:ext cx="5524500" cy="112972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@pyqtSlot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click_slots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button_pushed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button_pushed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30EDD3E-0761-9590-25A4-FF2086393A12}"/>
              </a:ext>
            </a:extLst>
          </p:cNvPr>
          <p:cNvSpPr/>
          <p:nvPr/>
        </p:nvSpPr>
        <p:spPr>
          <a:xfrm>
            <a:off x="8563781" y="3300017"/>
            <a:ext cx="2960585" cy="880098"/>
          </a:xfrm>
          <a:prstGeom prst="roundRect">
            <a:avLst>
              <a:gd name="adj" fmla="val 37286"/>
            </a:avLst>
          </a:prstGeom>
          <a:solidFill>
            <a:srgbClr val="E9BE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동작은 하는데</a:t>
            </a:r>
            <a:r>
              <a:rPr lang="en-US" altLang="ko-KR" sz="1400" dirty="0">
                <a:solidFill>
                  <a:schemeClr val="tx1"/>
                </a:solidFill>
              </a:rPr>
              <a:t>..</a:t>
            </a:r>
          </a:p>
          <a:p>
            <a:pPr algn="ctr"/>
            <a:r>
              <a:rPr lang="ko-KR" altLang="en-US" sz="1400" b="1" u="sng" dirty="0">
                <a:solidFill>
                  <a:schemeClr val="tx1"/>
                </a:solidFill>
              </a:rPr>
              <a:t>별로 추천 드리지 않습니다</a:t>
            </a:r>
            <a:r>
              <a:rPr lang="en-US" altLang="ko-KR" sz="1400" b="1" u="sng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773430F-D341-5824-1B7C-65F6FBD41B6E}"/>
              </a:ext>
            </a:extLst>
          </p:cNvPr>
          <p:cNvSpPr/>
          <p:nvPr/>
        </p:nvSpPr>
        <p:spPr>
          <a:xfrm>
            <a:off x="8563781" y="4330534"/>
            <a:ext cx="2960585" cy="2222666"/>
          </a:xfrm>
          <a:prstGeom prst="roundRect">
            <a:avLst>
              <a:gd name="adj" fmla="val 16390"/>
            </a:avLst>
          </a:prstGeom>
          <a:solidFill>
            <a:srgbClr val="E9BE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쓰레드가 많아지거나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소켓통신을 하는 등 복잡한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상황에서는 </a:t>
            </a:r>
            <a:r>
              <a:rPr lang="en-US" altLang="ko-KR" sz="1400" dirty="0">
                <a:solidFill>
                  <a:schemeClr val="tx1"/>
                </a:solidFill>
              </a:rPr>
              <a:t>GUI</a:t>
            </a:r>
            <a:r>
              <a:rPr lang="ko-KR" altLang="en-US" sz="1400" dirty="0">
                <a:solidFill>
                  <a:schemeClr val="tx1"/>
                </a:solidFill>
              </a:rPr>
              <a:t>가 멈춥니다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사용자 입력을 받아야 하기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때문에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b="1" u="sng" dirty="0" err="1">
                <a:solidFill>
                  <a:schemeClr val="accent6">
                    <a:lumMod val="75000"/>
                  </a:schemeClr>
                </a:solidFill>
              </a:rPr>
              <a:t>메인루프는</a:t>
            </a:r>
            <a:r>
              <a:rPr lang="ko-KR" altLang="en-US" sz="1400" b="1" u="sng" dirty="0">
                <a:solidFill>
                  <a:schemeClr val="accent6">
                    <a:lumMod val="75000"/>
                  </a:schemeClr>
                </a:solidFill>
              </a:rPr>
              <a:t> 항상</a:t>
            </a:r>
            <a:endParaRPr lang="en-US" altLang="ko-KR" sz="1400" b="1" u="sng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ko-KR" altLang="en-US" sz="1400" b="1" u="sng" dirty="0">
                <a:solidFill>
                  <a:schemeClr val="accent6">
                    <a:lumMod val="75000"/>
                  </a:schemeClr>
                </a:solidFill>
              </a:rPr>
              <a:t>빠르게 돌아가야 합니다</a:t>
            </a:r>
            <a:r>
              <a:rPr lang="en-US" altLang="ko-KR" sz="1400" b="1" u="sng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7201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73D8420-FAA5-B0ED-5BF0-40748A333AA0}"/>
              </a:ext>
            </a:extLst>
          </p:cNvPr>
          <p:cNvSpPr txBox="1"/>
          <p:nvPr/>
        </p:nvSpPr>
        <p:spPr>
          <a:xfrm>
            <a:off x="560388" y="304800"/>
            <a:ext cx="10006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/>
              <a:t>Mainloop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event in </a:t>
            </a:r>
            <a:r>
              <a:rPr lang="en-US" altLang="ko-KR" sz="3200" b="1" dirty="0" err="1"/>
              <a:t>pyqt</a:t>
            </a:r>
            <a:endParaRPr lang="ko-KR" altLang="en-US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CDABB9-123A-C87B-7593-C301A442307F}"/>
              </a:ext>
            </a:extLst>
          </p:cNvPr>
          <p:cNvSpPr txBox="1"/>
          <p:nvPr/>
        </p:nvSpPr>
        <p:spPr>
          <a:xfrm>
            <a:off x="667633" y="985511"/>
            <a:ext cx="99171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</a:t>
            </a:r>
            <a:r>
              <a:rPr lang="en-US" altLang="ko-KR" dirty="0"/>
              <a:t> Use “while loop” with thread</a:t>
            </a:r>
          </a:p>
          <a:p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②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Use </a:t>
            </a:r>
            <a:r>
              <a:rPr lang="en-US" altLang="ko-KR" b="1" dirty="0" err="1">
                <a:solidFill>
                  <a:schemeClr val="accent6">
                    <a:lumMod val="75000"/>
                  </a:schemeClr>
                </a:solidFill>
              </a:rPr>
              <a:t>Qtimer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 (recommended)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2D2206B-404C-AC5C-EA5C-3A0768610612}"/>
              </a:ext>
            </a:extLst>
          </p:cNvPr>
          <p:cNvSpPr/>
          <p:nvPr/>
        </p:nvSpPr>
        <p:spPr>
          <a:xfrm>
            <a:off x="667633" y="1727778"/>
            <a:ext cx="7523867" cy="482542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UiMainWindow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QMainWindow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form_window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.setupUi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button_pushed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button event handling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.pushButton.clicked.connect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click_slots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thread </a:t>
            </a:r>
            <a:r>
              <a:rPr lang="en-US" altLang="ko-KR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headling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QTimer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timer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timeout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update_time_text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timer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@pyqtSlot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click_slots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button_pushed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button_pushed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F407D2-E0FB-5BC8-5FC4-006D24C6CB57}"/>
              </a:ext>
            </a:extLst>
          </p:cNvPr>
          <p:cNvSpPr/>
          <p:nvPr/>
        </p:nvSpPr>
        <p:spPr>
          <a:xfrm>
            <a:off x="5397500" y="1217399"/>
            <a:ext cx="6616700" cy="1729001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@pyqtSlot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update_time_text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button_pushed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nowtime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.timeLabel.setText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nowtime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strftime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"%H:%M:%S"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"button not pushed"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E263925-9C91-9F8E-F9BF-9607079775FA}"/>
              </a:ext>
            </a:extLst>
          </p:cNvPr>
          <p:cNvSpPr/>
          <p:nvPr/>
        </p:nvSpPr>
        <p:spPr>
          <a:xfrm>
            <a:off x="8563782" y="3178288"/>
            <a:ext cx="2960585" cy="3374912"/>
          </a:xfrm>
          <a:prstGeom prst="roundRect">
            <a:avLst>
              <a:gd name="adj" fmla="val 16390"/>
            </a:avLst>
          </a:prstGeom>
          <a:solidFill>
            <a:srgbClr val="E9BE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Qtimer</a:t>
            </a:r>
            <a:r>
              <a:rPr lang="ko-KR" altLang="en-US" sz="1400" dirty="0">
                <a:solidFill>
                  <a:schemeClr val="tx1"/>
                </a:solidFill>
              </a:rPr>
              <a:t>를 여러 개 선언해도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잘 동작하는 것을 확인했습니다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>
                <a:solidFill>
                  <a:schemeClr val="tx1"/>
                </a:solidFill>
                <a:hlinkClick r:id="rId2"/>
              </a:rPr>
              <a:t>SL</a:t>
            </a:r>
            <a:r>
              <a:rPr lang="ko-KR" altLang="en-US" sz="1400" dirty="0">
                <a:solidFill>
                  <a:schemeClr val="tx1"/>
                </a:solidFill>
                <a:hlinkClick r:id="rId2"/>
              </a:rPr>
              <a:t>전시회 예제 샘플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루프를 이용한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반복문</a:t>
            </a:r>
            <a:r>
              <a:rPr lang="ko-KR" altLang="en-US" sz="1400" dirty="0">
                <a:solidFill>
                  <a:schemeClr val="tx1"/>
                </a:solidFill>
              </a:rPr>
              <a:t> 처리보다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이렇게 </a:t>
            </a:r>
            <a:r>
              <a:rPr lang="en-US" altLang="ko-KR" sz="1400" dirty="0" err="1">
                <a:solidFill>
                  <a:schemeClr val="tx1"/>
                </a:solidFill>
              </a:rPr>
              <a:t>Qtimer</a:t>
            </a:r>
            <a:r>
              <a:rPr lang="ko-KR" altLang="en-US" sz="1400" dirty="0">
                <a:solidFill>
                  <a:schemeClr val="tx1"/>
                </a:solidFill>
              </a:rPr>
              <a:t>를 이용하는 것이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더 </a:t>
            </a:r>
            <a:r>
              <a:rPr lang="ko-KR" altLang="en-US" sz="1400" b="1" dirty="0">
                <a:solidFill>
                  <a:srgbClr val="7030A0"/>
                </a:solidFill>
              </a:rPr>
              <a:t>아름다운 코드</a:t>
            </a:r>
            <a:r>
              <a:rPr lang="ko-KR" altLang="en-US" sz="1400" dirty="0">
                <a:solidFill>
                  <a:schemeClr val="tx1"/>
                </a:solidFill>
              </a:rPr>
              <a:t>입니다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1659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4FD504-BF30-CA84-25E3-E71B99C81BE3}"/>
              </a:ext>
            </a:extLst>
          </p:cNvPr>
          <p:cNvSpPr txBox="1"/>
          <p:nvPr/>
        </p:nvSpPr>
        <p:spPr>
          <a:xfrm>
            <a:off x="560388" y="304800"/>
            <a:ext cx="10006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References</a:t>
            </a:r>
            <a:endParaRPr lang="ko-KR" altLang="en-US" sz="3200" b="1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92AEA66-5C6F-52EA-476F-E832C19D435F}"/>
              </a:ext>
            </a:extLst>
          </p:cNvPr>
          <p:cNvGrpSpPr/>
          <p:nvPr/>
        </p:nvGrpSpPr>
        <p:grpSpPr>
          <a:xfrm>
            <a:off x="1182588" y="1316388"/>
            <a:ext cx="9218712" cy="1273717"/>
            <a:chOff x="1182588" y="1316388"/>
            <a:chExt cx="9218712" cy="1273717"/>
          </a:xfrm>
        </p:grpSpPr>
        <p:pic>
          <p:nvPicPr>
            <p:cNvPr id="17" name="그림 16">
              <a:hlinkClick r:id="rId2"/>
              <a:extLst>
                <a:ext uri="{FF2B5EF4-FFF2-40B4-BE49-F238E27FC236}">
                  <a16:creationId xmlns:a16="http://schemas.microsoft.com/office/drawing/2014/main" id="{508E28A2-7541-5BDD-44AF-9208A5013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2588" y="1316388"/>
              <a:ext cx="2181423" cy="1273717"/>
            </a:xfrm>
            <a:prstGeom prst="rect">
              <a:avLst/>
            </a:prstGeom>
          </p:spPr>
        </p:pic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FAF2DBC2-0F45-C047-C518-67740E1E9BC6}"/>
                </a:ext>
              </a:extLst>
            </p:cNvPr>
            <p:cNvGrpSpPr/>
            <p:nvPr/>
          </p:nvGrpSpPr>
          <p:grpSpPr>
            <a:xfrm>
              <a:off x="3544888" y="1537004"/>
              <a:ext cx="6856412" cy="832485"/>
              <a:chOff x="3544888" y="1594751"/>
              <a:chExt cx="6856412" cy="832485"/>
            </a:xfrm>
          </p:grpSpPr>
          <p:sp>
            <p:nvSpPr>
              <p:cNvPr id="13" name="TextBox 12">
                <a:hlinkClick r:id="rId2"/>
                <a:extLst>
                  <a:ext uri="{FF2B5EF4-FFF2-40B4-BE49-F238E27FC236}">
                    <a16:creationId xmlns:a16="http://schemas.microsoft.com/office/drawing/2014/main" id="{D8C3960A-6AFE-7C37-F3B5-DA2291A1D895}"/>
                  </a:ext>
                </a:extLst>
              </p:cNvPr>
              <p:cNvSpPr txBox="1"/>
              <p:nvPr/>
            </p:nvSpPr>
            <p:spPr>
              <a:xfrm>
                <a:off x="3544888" y="2119459"/>
                <a:ext cx="685641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400" dirty="0">
                    <a:hlinkClick r:id="rId2"/>
                  </a:rPr>
                  <a:t>https://www.youtube.com/playlist?list=PLzMcBGfZo4-lB8MZfHPLTEHO9zJDDLpYj</a:t>
                </a:r>
                <a:endParaRPr lang="ko-KR" altLang="en-US" sz="14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09D147A-B7E2-DA05-E461-C16621A6064E}"/>
                  </a:ext>
                </a:extLst>
              </p:cNvPr>
              <p:cNvSpPr txBox="1"/>
              <p:nvPr/>
            </p:nvSpPr>
            <p:spPr>
              <a:xfrm>
                <a:off x="3544888" y="1594751"/>
                <a:ext cx="44815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b="1" dirty="0" err="1"/>
                  <a:t>Youtube</a:t>
                </a:r>
                <a:r>
                  <a:rPr lang="en-US" altLang="ko-KR" sz="3200" b="1" dirty="0"/>
                  <a:t>: Tech with Tim </a:t>
                </a:r>
                <a:endParaRPr lang="ko-KR" altLang="en-US" sz="3200" b="1" dirty="0"/>
              </a:p>
            </p:txBody>
          </p:sp>
        </p:grp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3D139F0-17F9-7F0A-4326-299188B9135D}"/>
              </a:ext>
            </a:extLst>
          </p:cNvPr>
          <p:cNvGrpSpPr/>
          <p:nvPr/>
        </p:nvGrpSpPr>
        <p:grpSpPr>
          <a:xfrm>
            <a:off x="1182588" y="2918736"/>
            <a:ext cx="9366547" cy="1488854"/>
            <a:chOff x="1182588" y="2736580"/>
            <a:chExt cx="9366547" cy="1488854"/>
          </a:xfrm>
        </p:grpSpPr>
        <p:pic>
          <p:nvPicPr>
            <p:cNvPr id="20" name="그림 19">
              <a:hlinkClick r:id="rId4"/>
              <a:extLst>
                <a:ext uri="{FF2B5EF4-FFF2-40B4-BE49-F238E27FC236}">
                  <a16:creationId xmlns:a16="http://schemas.microsoft.com/office/drawing/2014/main" id="{667D3525-2103-84ED-37D9-58AC2CF0B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82588" y="2736580"/>
              <a:ext cx="2181423" cy="1488854"/>
            </a:xfrm>
            <a:prstGeom prst="rect">
              <a:avLst/>
            </a:prstGeom>
          </p:spPr>
        </p:pic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D334AFE-E0F6-1952-9706-4C6B43E6B14E}"/>
                </a:ext>
              </a:extLst>
            </p:cNvPr>
            <p:cNvGrpSpPr/>
            <p:nvPr/>
          </p:nvGrpSpPr>
          <p:grpSpPr>
            <a:xfrm>
              <a:off x="3692723" y="3064765"/>
              <a:ext cx="6856412" cy="832485"/>
              <a:chOff x="3887788" y="4057015"/>
              <a:chExt cx="6856412" cy="832485"/>
            </a:xfrm>
          </p:grpSpPr>
          <p:sp>
            <p:nvSpPr>
              <p:cNvPr id="21" name="TextBox 20">
                <a:hlinkClick r:id="rId2"/>
                <a:extLst>
                  <a:ext uri="{FF2B5EF4-FFF2-40B4-BE49-F238E27FC236}">
                    <a16:creationId xmlns:a16="http://schemas.microsoft.com/office/drawing/2014/main" id="{88B28824-2F05-58B2-8E5B-3DDF56B610E4}"/>
                  </a:ext>
                </a:extLst>
              </p:cNvPr>
              <p:cNvSpPr txBox="1"/>
              <p:nvPr/>
            </p:nvSpPr>
            <p:spPr>
              <a:xfrm>
                <a:off x="3887788" y="4581723"/>
                <a:ext cx="685641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400" dirty="0">
                    <a:hlinkClick r:id="rId4"/>
                  </a:rPr>
                  <a:t>https://doc.qt.io/qtforpython-6/overviews/signalsandslots.html</a:t>
                </a:r>
                <a:endParaRPr lang="ko-KR" altLang="en-US" sz="1400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7C3B8A9-EF76-9583-618B-70D28C279A10}"/>
                  </a:ext>
                </a:extLst>
              </p:cNvPr>
              <p:cNvSpPr txBox="1"/>
              <p:nvPr/>
            </p:nvSpPr>
            <p:spPr>
              <a:xfrm>
                <a:off x="3887788" y="4057015"/>
                <a:ext cx="44815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b="1" dirty="0" err="1"/>
                  <a:t>Pyqt</a:t>
                </a:r>
                <a:r>
                  <a:rPr lang="en-US" altLang="ko-KR" sz="3200" b="1" dirty="0"/>
                  <a:t> documentation</a:t>
                </a:r>
                <a:endParaRPr lang="ko-KR" altLang="en-US" sz="3200" b="1" dirty="0"/>
              </a:p>
            </p:txBody>
          </p:sp>
        </p:grp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E69F136-8560-656C-7B44-E42899F67A21}"/>
              </a:ext>
            </a:extLst>
          </p:cNvPr>
          <p:cNvGrpSpPr/>
          <p:nvPr/>
        </p:nvGrpSpPr>
        <p:grpSpPr>
          <a:xfrm>
            <a:off x="1182588" y="4736222"/>
            <a:ext cx="9366547" cy="1455418"/>
            <a:chOff x="1182588" y="4373975"/>
            <a:chExt cx="9366547" cy="1455418"/>
          </a:xfrm>
        </p:grpSpPr>
        <p:pic>
          <p:nvPicPr>
            <p:cNvPr id="24" name="그림 23" descr="식물, 양치류, 잎, 꽃이(가) 표시된 사진&#10;&#10;자동 생성된 설명">
              <a:hlinkClick r:id="rId6"/>
              <a:extLst>
                <a:ext uri="{FF2B5EF4-FFF2-40B4-BE49-F238E27FC236}">
                  <a16:creationId xmlns:a16="http://schemas.microsoft.com/office/drawing/2014/main" id="{FDD315F0-2322-FC30-D194-14916A2CC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588" y="4373975"/>
              <a:ext cx="2181423" cy="1455418"/>
            </a:xfrm>
            <a:prstGeom prst="rect">
              <a:avLst/>
            </a:prstGeom>
          </p:spPr>
        </p:pic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8BB43689-A808-1A17-9A02-7154FD7A865C}"/>
                </a:ext>
              </a:extLst>
            </p:cNvPr>
            <p:cNvGrpSpPr/>
            <p:nvPr/>
          </p:nvGrpSpPr>
          <p:grpSpPr>
            <a:xfrm>
              <a:off x="3692723" y="4685442"/>
              <a:ext cx="6856412" cy="832485"/>
              <a:chOff x="3692723" y="4642399"/>
              <a:chExt cx="6856412" cy="832485"/>
            </a:xfrm>
          </p:grpSpPr>
          <p:sp>
            <p:nvSpPr>
              <p:cNvPr id="25" name="TextBox 24">
                <a:hlinkClick r:id="rId2"/>
                <a:extLst>
                  <a:ext uri="{FF2B5EF4-FFF2-40B4-BE49-F238E27FC236}">
                    <a16:creationId xmlns:a16="http://schemas.microsoft.com/office/drawing/2014/main" id="{30EC2B5B-27E8-21E1-DB1E-A24919A9E352}"/>
                  </a:ext>
                </a:extLst>
              </p:cNvPr>
              <p:cNvSpPr txBox="1"/>
              <p:nvPr/>
            </p:nvSpPr>
            <p:spPr>
              <a:xfrm>
                <a:off x="3692723" y="5167107"/>
                <a:ext cx="685641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400" dirty="0">
                    <a:hlinkClick r:id="rId6"/>
                  </a:rPr>
                  <a:t>https://github.com/whitestar718/oneday_pyqt</a:t>
                </a:r>
                <a:endParaRPr lang="ko-KR" altLang="en-US" sz="140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A74D140-FB7F-E202-0495-7C296403241D}"/>
                  </a:ext>
                </a:extLst>
              </p:cNvPr>
              <p:cNvSpPr txBox="1"/>
              <p:nvPr/>
            </p:nvSpPr>
            <p:spPr>
              <a:xfrm>
                <a:off x="3692723" y="4642399"/>
                <a:ext cx="44815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b="1" dirty="0" err="1"/>
                  <a:t>Hceun</a:t>
                </a:r>
                <a:r>
                  <a:rPr lang="en-US" altLang="ko-KR" sz="3200" b="1" dirty="0"/>
                  <a:t> </a:t>
                </a:r>
                <a:r>
                  <a:rPr lang="en-US" altLang="ko-KR" sz="3200" b="1" dirty="0" err="1"/>
                  <a:t>github</a:t>
                </a:r>
                <a:endParaRPr lang="ko-KR" altLang="en-US" sz="32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6533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CAEA2B5-68CC-2A40-2A9C-337D7BD9B37A}"/>
              </a:ext>
            </a:extLst>
          </p:cNvPr>
          <p:cNvSpPr txBox="1"/>
          <p:nvPr/>
        </p:nvSpPr>
        <p:spPr>
          <a:xfrm>
            <a:off x="560388" y="1153210"/>
            <a:ext cx="24399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pip</a:t>
            </a:r>
            <a:r>
              <a:rPr lang="ko-KR" altLang="en-US" dirty="0"/>
              <a:t> </a:t>
            </a:r>
            <a:r>
              <a:rPr lang="ko-KR" altLang="en-US" dirty="0" err="1"/>
              <a:t>install</a:t>
            </a:r>
            <a:r>
              <a:rPr lang="ko-KR" altLang="en-US" dirty="0"/>
              <a:t> pyqt6</a:t>
            </a:r>
          </a:p>
          <a:p>
            <a:r>
              <a:rPr lang="ko-KR" altLang="en-US" dirty="0" err="1"/>
              <a:t>pip</a:t>
            </a:r>
            <a:r>
              <a:rPr lang="ko-KR" altLang="en-US" dirty="0"/>
              <a:t> </a:t>
            </a:r>
            <a:r>
              <a:rPr lang="ko-KR" altLang="en-US" dirty="0" err="1"/>
              <a:t>install</a:t>
            </a:r>
            <a:r>
              <a:rPr lang="ko-KR" altLang="en-US" dirty="0"/>
              <a:t> pyqt6-tools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3D8420-FAA5-B0ED-5BF0-40748A333AA0}"/>
              </a:ext>
            </a:extLst>
          </p:cNvPr>
          <p:cNvSpPr txBox="1"/>
          <p:nvPr/>
        </p:nvSpPr>
        <p:spPr>
          <a:xfrm>
            <a:off x="560388" y="304800"/>
            <a:ext cx="21194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Installation</a:t>
            </a:r>
            <a:endParaRPr lang="ko-KR" altLang="en-US" sz="3200" b="1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2D66260-2206-48EE-F2B4-2059896C31D9}"/>
              </a:ext>
            </a:extLst>
          </p:cNvPr>
          <p:cNvSpPr/>
          <p:nvPr/>
        </p:nvSpPr>
        <p:spPr>
          <a:xfrm>
            <a:off x="3324225" y="1014412"/>
            <a:ext cx="2867025" cy="923925"/>
          </a:xfrm>
          <a:prstGeom prst="roundRect">
            <a:avLst>
              <a:gd name="adj" fmla="val 37286"/>
            </a:avLst>
          </a:prstGeom>
          <a:solidFill>
            <a:srgbClr val="E9BE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간단하게 설치가 가능하지만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이것보단 </a:t>
            </a:r>
            <a:r>
              <a:rPr lang="en-US" altLang="ko-KR" sz="1400" dirty="0">
                <a:solidFill>
                  <a:schemeClr val="tx1"/>
                </a:solidFill>
              </a:rPr>
              <a:t>QT</a:t>
            </a:r>
            <a:r>
              <a:rPr lang="ko-KR" altLang="en-US" sz="1400" dirty="0">
                <a:solidFill>
                  <a:schemeClr val="tx1"/>
                </a:solidFill>
              </a:rPr>
              <a:t>디자이너 찾는 게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더 중요하다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5F2197-5941-77CB-EE5D-04FA7510AB3C}"/>
              </a:ext>
            </a:extLst>
          </p:cNvPr>
          <p:cNvSpPr txBox="1"/>
          <p:nvPr/>
        </p:nvSpPr>
        <p:spPr>
          <a:xfrm>
            <a:off x="667633" y="2209017"/>
            <a:ext cx="99171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내 경로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C:\Users\HCEUN\anaconda3\envs\tf2\Lib\site-packages\qt6_applications\Qt\bin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0FC643D-94B7-7F8F-5118-87EEF1758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33" y="2860366"/>
            <a:ext cx="5292492" cy="368432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AE39FA8-EA32-3943-966B-4A18D8A2E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877" y="3126028"/>
            <a:ext cx="3181190" cy="2746811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C1E2E797-6E83-BD11-DF3A-8B8EC24D8784}"/>
              </a:ext>
            </a:extLst>
          </p:cNvPr>
          <p:cNvSpPr/>
          <p:nvPr/>
        </p:nvSpPr>
        <p:spPr>
          <a:xfrm>
            <a:off x="667633" y="4181475"/>
            <a:ext cx="1583703" cy="295275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60A621E-9293-CBFB-2874-5AD59A0CE8A8}"/>
              </a:ext>
            </a:extLst>
          </p:cNvPr>
          <p:cNvSpPr/>
          <p:nvPr/>
        </p:nvSpPr>
        <p:spPr>
          <a:xfrm>
            <a:off x="7211408" y="4351795"/>
            <a:ext cx="527656" cy="644068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ADD980A-3999-98CA-96F1-B145BC0DFB5B}"/>
              </a:ext>
            </a:extLst>
          </p:cNvPr>
          <p:cNvSpPr/>
          <p:nvPr/>
        </p:nvSpPr>
        <p:spPr>
          <a:xfrm>
            <a:off x="7822472" y="5410876"/>
            <a:ext cx="2867025" cy="923925"/>
          </a:xfrm>
          <a:prstGeom prst="roundRect">
            <a:avLst>
              <a:gd name="adj" fmla="val 37286"/>
            </a:avLst>
          </a:prstGeom>
          <a:solidFill>
            <a:srgbClr val="E9BE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바탕화면에 바로가기를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만들어 두면 편하게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이용할 수 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0591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73D8420-FAA5-B0ED-5BF0-40748A333AA0}"/>
              </a:ext>
            </a:extLst>
          </p:cNvPr>
          <p:cNvSpPr txBox="1"/>
          <p:nvPr/>
        </p:nvSpPr>
        <p:spPr>
          <a:xfrm>
            <a:off x="560388" y="304800"/>
            <a:ext cx="6135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How to use QT designer</a:t>
            </a:r>
            <a:endParaRPr lang="ko-KR" altLang="en-US" sz="3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5F2197-5941-77CB-EE5D-04FA7510AB3C}"/>
              </a:ext>
            </a:extLst>
          </p:cNvPr>
          <p:cNvSpPr txBox="1"/>
          <p:nvPr/>
        </p:nvSpPr>
        <p:spPr>
          <a:xfrm>
            <a:off x="667633" y="985511"/>
            <a:ext cx="99171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①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 Design and export to python code</a:t>
            </a:r>
          </a:p>
          <a:p>
            <a:r>
              <a:rPr lang="ko-KR" altLang="en-US" dirty="0"/>
              <a:t>② </a:t>
            </a:r>
            <a:r>
              <a:rPr lang="en-US" altLang="ko-KR" dirty="0"/>
              <a:t>Design and export to </a:t>
            </a:r>
            <a:r>
              <a:rPr lang="en-US" altLang="ko-KR" dirty="0" err="1"/>
              <a:t>ui</a:t>
            </a:r>
            <a:r>
              <a:rPr lang="en-US" altLang="ko-KR" dirty="0"/>
              <a:t> file (recommended)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66E956-B987-BD21-045A-6E9880EBC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33" y="1727778"/>
            <a:ext cx="5887050" cy="3720198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87927AE-8BBF-F9F6-4F54-721AEF241B83}"/>
              </a:ext>
            </a:extLst>
          </p:cNvPr>
          <p:cNvSpPr/>
          <p:nvPr/>
        </p:nvSpPr>
        <p:spPr>
          <a:xfrm>
            <a:off x="3228975" y="3972601"/>
            <a:ext cx="2867025" cy="923925"/>
          </a:xfrm>
          <a:prstGeom prst="roundRect">
            <a:avLst>
              <a:gd name="adj" fmla="val 37286"/>
            </a:avLst>
          </a:prstGeom>
          <a:solidFill>
            <a:srgbClr val="E9BE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하지 마세요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코드 안 돌아갑니다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72D7C99-E1CF-0C35-1E05-6775F7A62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071" y="3367414"/>
            <a:ext cx="879615" cy="101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1223484-DEDC-BCE0-65B2-AA56B9DD98E2}"/>
              </a:ext>
            </a:extLst>
          </p:cNvPr>
          <p:cNvSpPr/>
          <p:nvPr/>
        </p:nvSpPr>
        <p:spPr>
          <a:xfrm>
            <a:off x="6696075" y="1727778"/>
            <a:ext cx="5206738" cy="97732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C000"/>
                </a:solidFill>
              </a:rPr>
              <a:t> pyuic6 </a:t>
            </a:r>
            <a:r>
              <a:rPr lang="en-US" altLang="ko-KR" dirty="0"/>
              <a:t>-x 01_hello_world.ui -o 01_output.py</a:t>
            </a:r>
          </a:p>
          <a:p>
            <a:r>
              <a:rPr lang="en-US" altLang="ko-KR" dirty="0"/>
              <a:t> </a:t>
            </a:r>
            <a:r>
              <a:rPr lang="en-US" altLang="ko-KR" dirty="0">
                <a:solidFill>
                  <a:srgbClr val="FFC000"/>
                </a:solidFill>
              </a:rPr>
              <a:t>python</a:t>
            </a:r>
            <a:r>
              <a:rPr lang="en-US" altLang="ko-KR" dirty="0"/>
              <a:t> 01_output.py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A306DF3-AD0E-F2E8-4194-B78B41E32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4480" y="2620991"/>
            <a:ext cx="3624046" cy="2826985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49CC5E9-AB5D-4114-EB18-C39342924934}"/>
              </a:ext>
            </a:extLst>
          </p:cNvPr>
          <p:cNvSpPr/>
          <p:nvPr/>
        </p:nvSpPr>
        <p:spPr>
          <a:xfrm>
            <a:off x="8591199" y="4787537"/>
            <a:ext cx="2867025" cy="923925"/>
          </a:xfrm>
          <a:prstGeom prst="roundRect">
            <a:avLst>
              <a:gd name="adj" fmla="val 37286"/>
            </a:avLst>
          </a:prstGeom>
          <a:solidFill>
            <a:srgbClr val="E9BE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터미널에서 명령어로 </a:t>
            </a:r>
            <a:r>
              <a:rPr lang="en-US" altLang="ko-KR" sz="1400" dirty="0">
                <a:solidFill>
                  <a:schemeClr val="tx1"/>
                </a:solidFill>
              </a:rPr>
              <a:t>export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해야 잘 돌아갑니다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030" name="Picture 6" descr="빨간옷 꼬마의 정체를 찾아서...(추가) - 악플달면 쩌리쩌려버려 - ＊여성시대＊ 차분한 20대들의 알흠다운 공간">
            <a:extLst>
              <a:ext uri="{FF2B5EF4-FFF2-40B4-BE49-F238E27FC236}">
                <a16:creationId xmlns:a16="http://schemas.microsoft.com/office/drawing/2014/main" id="{570713BE-9F58-BBB2-385A-2978D1F08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6081" y="3876665"/>
            <a:ext cx="889178" cy="1213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311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73D8420-FAA5-B0ED-5BF0-40748A333AA0}"/>
              </a:ext>
            </a:extLst>
          </p:cNvPr>
          <p:cNvSpPr txBox="1"/>
          <p:nvPr/>
        </p:nvSpPr>
        <p:spPr>
          <a:xfrm>
            <a:off x="560388" y="304800"/>
            <a:ext cx="6135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How to use QT designer</a:t>
            </a:r>
            <a:endParaRPr lang="ko-KR" altLang="en-US" sz="3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5F2197-5941-77CB-EE5D-04FA7510AB3C}"/>
              </a:ext>
            </a:extLst>
          </p:cNvPr>
          <p:cNvSpPr txBox="1"/>
          <p:nvPr/>
        </p:nvSpPr>
        <p:spPr>
          <a:xfrm>
            <a:off x="667633" y="985511"/>
            <a:ext cx="99171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①</a:t>
            </a:r>
            <a:r>
              <a:rPr lang="en-US" altLang="ko-KR" dirty="0"/>
              <a:t> Design and export to python code</a:t>
            </a:r>
          </a:p>
          <a:p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②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Design and export to </a:t>
            </a:r>
            <a:r>
              <a:rPr lang="en-US" altLang="ko-KR" b="1" dirty="0" err="1">
                <a:solidFill>
                  <a:schemeClr val="accent6">
                    <a:lumMod val="75000"/>
                  </a:schemeClr>
                </a:solidFill>
              </a:rPr>
              <a:t>ui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 file (recommended)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139A901-E220-97F8-29F9-AAE8E44FE84F}"/>
              </a:ext>
            </a:extLst>
          </p:cNvPr>
          <p:cNvSpPr/>
          <p:nvPr/>
        </p:nvSpPr>
        <p:spPr>
          <a:xfrm>
            <a:off x="667633" y="1727778"/>
            <a:ext cx="3544094" cy="923925"/>
          </a:xfrm>
          <a:prstGeom prst="roundRect">
            <a:avLst>
              <a:gd name="adj" fmla="val 37286"/>
            </a:avLst>
          </a:prstGeom>
          <a:solidFill>
            <a:srgbClr val="E9BE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Ui </a:t>
            </a:r>
            <a:r>
              <a:rPr lang="ko-KR" altLang="en-US" sz="1400" dirty="0">
                <a:solidFill>
                  <a:schemeClr val="tx1"/>
                </a:solidFill>
              </a:rPr>
              <a:t>수정할 일이 생각보다 많습니다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그때마다 명령어를 치기 귀찮으니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두 번째 방법이 더 편합니다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0525A1-D6DA-369E-D6DA-9B943688896C}"/>
              </a:ext>
            </a:extLst>
          </p:cNvPr>
          <p:cNvSpPr/>
          <p:nvPr/>
        </p:nvSpPr>
        <p:spPr>
          <a:xfrm>
            <a:off x="732632" y="2747639"/>
            <a:ext cx="6049167" cy="3900811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PyQt6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QtWidgets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uic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PyQt6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QtWidgets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QMainWindow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form_window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uic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loadUiType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"01_hello_world.ui"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UiMainWindow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QMainWindow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form_window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.setupUi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QtWidgets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QApplication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UiMainWindow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exec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5A9E230-0EC0-4929-3382-08D5B0C880C5}"/>
              </a:ext>
            </a:extLst>
          </p:cNvPr>
          <p:cNvSpPr/>
          <p:nvPr/>
        </p:nvSpPr>
        <p:spPr>
          <a:xfrm>
            <a:off x="751684" y="3482760"/>
            <a:ext cx="5272881" cy="327240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F25662-4BAF-6731-5F33-1C405D1593C4}"/>
              </a:ext>
            </a:extLst>
          </p:cNvPr>
          <p:cNvSpPr/>
          <p:nvPr/>
        </p:nvSpPr>
        <p:spPr>
          <a:xfrm>
            <a:off x="3905249" y="3905936"/>
            <a:ext cx="1257301" cy="327240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949C4BB-4F3A-C2F3-34EC-05FE8306E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3395" y="1727778"/>
            <a:ext cx="4664246" cy="3638407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290FF7F-3ECE-7905-1C5B-90090812248D}"/>
              </a:ext>
            </a:extLst>
          </p:cNvPr>
          <p:cNvSpPr/>
          <p:nvPr/>
        </p:nvSpPr>
        <p:spPr>
          <a:xfrm>
            <a:off x="8110432" y="4948564"/>
            <a:ext cx="2867025" cy="923925"/>
          </a:xfrm>
          <a:prstGeom prst="roundRect">
            <a:avLst>
              <a:gd name="adj" fmla="val 37286"/>
            </a:avLst>
          </a:prstGeom>
          <a:solidFill>
            <a:srgbClr val="E9BE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결과는 똑같이 나옵니다</a:t>
            </a:r>
            <a:r>
              <a:rPr lang="en-US" altLang="ko-KR" sz="1400" dirty="0">
                <a:solidFill>
                  <a:schemeClr val="tx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57302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73D8420-FAA5-B0ED-5BF0-40748A333AA0}"/>
              </a:ext>
            </a:extLst>
          </p:cNvPr>
          <p:cNvSpPr txBox="1"/>
          <p:nvPr/>
        </p:nvSpPr>
        <p:spPr>
          <a:xfrm>
            <a:off x="560388" y="304800"/>
            <a:ext cx="6135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Basic pyqt5 lecture (</a:t>
            </a:r>
            <a:r>
              <a:rPr lang="en-US" altLang="ko-KR" sz="3200" b="1" dirty="0">
                <a:hlinkClick r:id="rId2"/>
              </a:rPr>
              <a:t>click</a:t>
            </a:r>
            <a:r>
              <a:rPr lang="en-US" altLang="ko-KR" sz="3200" b="1" dirty="0"/>
              <a:t>)</a:t>
            </a:r>
            <a:endParaRPr lang="ko-KR" altLang="en-US" sz="3200" b="1" dirty="0"/>
          </a:p>
        </p:txBody>
      </p:sp>
      <p:pic>
        <p:nvPicPr>
          <p:cNvPr id="4" name="그림 3">
            <a:hlinkClick r:id="rId2"/>
            <a:extLst>
              <a:ext uri="{FF2B5EF4-FFF2-40B4-BE49-F238E27FC236}">
                <a16:creationId xmlns:a16="http://schemas.microsoft.com/office/drawing/2014/main" id="{FB2CD543-EAEA-8275-5433-E910EBE9D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88" y="959177"/>
            <a:ext cx="6412606" cy="5715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7DDBEA1-8492-BACE-83A7-9DB42502D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995" y="959177"/>
            <a:ext cx="4658618" cy="10812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1D39F71-9961-C670-A8A0-5D735C0DE6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3250" y="2201277"/>
            <a:ext cx="2623851" cy="178145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5A1F997-8D28-CA28-EE7B-7D5B2B7A98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2733" y="4143628"/>
            <a:ext cx="2970849" cy="2163952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6DD2F09-C241-7E53-2C26-3D5CB3C1E73C}"/>
              </a:ext>
            </a:extLst>
          </p:cNvPr>
          <p:cNvSpPr/>
          <p:nvPr/>
        </p:nvSpPr>
        <p:spPr>
          <a:xfrm>
            <a:off x="8714106" y="3681665"/>
            <a:ext cx="1042995" cy="923925"/>
          </a:xfrm>
          <a:prstGeom prst="roundRect">
            <a:avLst>
              <a:gd name="adj" fmla="val 37286"/>
            </a:avLst>
          </a:prstGeom>
          <a:solidFill>
            <a:srgbClr val="E9BE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4 years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later</a:t>
            </a:r>
          </a:p>
        </p:txBody>
      </p:sp>
      <p:pic>
        <p:nvPicPr>
          <p:cNvPr id="22" name="그래픽 21" descr="시계 방향으로 굽은 화살표 단색으로 채워진">
            <a:extLst>
              <a:ext uri="{FF2B5EF4-FFF2-40B4-BE49-F238E27FC236}">
                <a16:creationId xmlns:a16="http://schemas.microsoft.com/office/drawing/2014/main" id="{E31133E3-4889-28D8-15F8-7ECC28F913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7013113" flipH="1">
            <a:off x="7129692" y="4152723"/>
            <a:ext cx="1953086" cy="195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09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73D8420-FAA5-B0ED-5BF0-40748A333AA0}"/>
              </a:ext>
            </a:extLst>
          </p:cNvPr>
          <p:cNvSpPr txBox="1"/>
          <p:nvPr/>
        </p:nvSpPr>
        <p:spPr>
          <a:xfrm>
            <a:off x="560388" y="304800"/>
            <a:ext cx="6135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How to access variable</a:t>
            </a:r>
            <a:endParaRPr lang="ko-KR" altLang="en-US" sz="32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7D142C-342B-B865-8DA7-E13B8B32D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03" y="1014182"/>
            <a:ext cx="6068272" cy="330563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08E1343-0804-0F23-2A81-149E9A7E10C2}"/>
              </a:ext>
            </a:extLst>
          </p:cNvPr>
          <p:cNvSpPr/>
          <p:nvPr/>
        </p:nvSpPr>
        <p:spPr>
          <a:xfrm>
            <a:off x="2999581" y="2982011"/>
            <a:ext cx="1054260" cy="317449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EAB6619-F0D3-94B4-06BB-A757CDE0C7F6}"/>
              </a:ext>
            </a:extLst>
          </p:cNvPr>
          <p:cNvSpPr/>
          <p:nvPr/>
        </p:nvSpPr>
        <p:spPr>
          <a:xfrm>
            <a:off x="5314058" y="1385587"/>
            <a:ext cx="6049167" cy="432246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form_window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uic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loadUiType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"01_hello_world.ui"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UiMainWindow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QMainWindow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form_window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.setupUi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print_hello_world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.hello_world_text.text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QtWidgets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QApplication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UiMainWindow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print_hello_world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exec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AFEAC0-A567-61E5-B2D6-1A74EA6793BA}"/>
              </a:ext>
            </a:extLst>
          </p:cNvPr>
          <p:cNvSpPr/>
          <p:nvPr/>
        </p:nvSpPr>
        <p:spPr>
          <a:xfrm>
            <a:off x="5735312" y="3338448"/>
            <a:ext cx="3974296" cy="473304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E7BC267-7BA9-9F35-639E-929E084AA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058" y="5828819"/>
            <a:ext cx="6554115" cy="457264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94656C9-CE53-72B2-BFCA-6E976DCA92A0}"/>
              </a:ext>
            </a:extLst>
          </p:cNvPr>
          <p:cNvSpPr/>
          <p:nvPr/>
        </p:nvSpPr>
        <p:spPr>
          <a:xfrm>
            <a:off x="6507539" y="6204064"/>
            <a:ext cx="2306523" cy="457264"/>
          </a:xfrm>
          <a:prstGeom prst="roundRect">
            <a:avLst>
              <a:gd name="adj" fmla="val 37286"/>
            </a:avLst>
          </a:prstGeom>
          <a:solidFill>
            <a:srgbClr val="E9BE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잘 출력됩니다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2CA7344-5490-7B81-BF17-FABA686273FF}"/>
              </a:ext>
            </a:extLst>
          </p:cNvPr>
          <p:cNvSpPr/>
          <p:nvPr/>
        </p:nvSpPr>
        <p:spPr>
          <a:xfrm>
            <a:off x="627803" y="4566767"/>
            <a:ext cx="4472098" cy="2025075"/>
          </a:xfrm>
          <a:prstGeom prst="roundRect">
            <a:avLst>
              <a:gd name="adj" fmla="val 37286"/>
            </a:avLst>
          </a:prstGeom>
          <a:solidFill>
            <a:srgbClr val="E9BE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자신만의 규칙을 정해서 변수 이름을 정해두면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코드 작성을 쉽게 할 수 있습니다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Ui</a:t>
            </a:r>
            <a:r>
              <a:rPr lang="ko-KR" altLang="en-US" sz="1400" dirty="0">
                <a:solidFill>
                  <a:schemeClr val="tx1"/>
                </a:solidFill>
              </a:rPr>
              <a:t>로 작성한 파일을 불러오는 방식을 쓰면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</a:rPr>
              <a:t>변수 자동완성</a:t>
            </a:r>
            <a:r>
              <a:rPr lang="ko-KR" altLang="en-US" sz="1400" dirty="0">
                <a:solidFill>
                  <a:schemeClr val="tx1"/>
                </a:solidFill>
              </a:rPr>
              <a:t>이 되지 않습니다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이건 좀 불편하네요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helloWorld</a:t>
            </a:r>
            <a:r>
              <a:rPr lang="en-US" altLang="ko-KR" sz="1400" dirty="0">
                <a:solidFill>
                  <a:schemeClr val="tx1"/>
                </a:solidFill>
              </a:rPr>
              <a:t> / </a:t>
            </a:r>
            <a:r>
              <a:rPr lang="en-US" altLang="ko-KR" sz="1400" dirty="0" err="1">
                <a:solidFill>
                  <a:schemeClr val="tx1"/>
                </a:solidFill>
              </a:rPr>
              <a:t>hello_world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875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73D8420-FAA5-B0ED-5BF0-40748A333AA0}"/>
              </a:ext>
            </a:extLst>
          </p:cNvPr>
          <p:cNvSpPr txBox="1"/>
          <p:nvPr/>
        </p:nvSpPr>
        <p:spPr>
          <a:xfrm>
            <a:off x="560388" y="304800"/>
            <a:ext cx="6135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Signals and Slots</a:t>
            </a:r>
            <a:endParaRPr lang="ko-KR" altLang="en-US" sz="32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A292C95-8ABC-1F83-8424-2C64C68AB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33" y="1093509"/>
            <a:ext cx="5794916" cy="5128182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5EDEB13-4438-B124-ADF7-B19E84B96039}"/>
              </a:ext>
            </a:extLst>
          </p:cNvPr>
          <p:cNvSpPr/>
          <p:nvPr/>
        </p:nvSpPr>
        <p:spPr>
          <a:xfrm>
            <a:off x="6573864" y="1093509"/>
            <a:ext cx="3050904" cy="1187778"/>
          </a:xfrm>
          <a:prstGeom prst="roundRect">
            <a:avLst>
              <a:gd name="adj" fmla="val 37286"/>
            </a:avLst>
          </a:prstGeom>
          <a:solidFill>
            <a:srgbClr val="E9BE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Signals</a:t>
            </a: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특정 이벤트가 발생했을 때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ko-KR" altLang="en-US" sz="1400" dirty="0">
                <a:solidFill>
                  <a:schemeClr val="tx1"/>
                </a:solidFill>
              </a:rPr>
              <a:t>사용자가 발생시키는 신호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클릭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마우스 스크롤 등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E9F1A23-7DA0-C844-5A7C-69A094017EC8}"/>
              </a:ext>
            </a:extLst>
          </p:cNvPr>
          <p:cNvSpPr/>
          <p:nvPr/>
        </p:nvSpPr>
        <p:spPr>
          <a:xfrm>
            <a:off x="8352149" y="2738487"/>
            <a:ext cx="3667027" cy="1838226"/>
          </a:xfrm>
          <a:prstGeom prst="roundRect">
            <a:avLst>
              <a:gd name="adj" fmla="val 37286"/>
            </a:avLst>
          </a:prstGeom>
          <a:solidFill>
            <a:srgbClr val="E9BE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u="sng" dirty="0">
                <a:solidFill>
                  <a:schemeClr val="tx1"/>
                </a:solidFill>
              </a:rPr>
              <a:t>이벤트와 시그널은 같은 것 아닌가요</a:t>
            </a:r>
            <a:r>
              <a:rPr lang="en-US" altLang="ko-KR" sz="1400" b="1" u="sng" dirty="0">
                <a:solidFill>
                  <a:schemeClr val="tx1"/>
                </a:solidFill>
              </a:rPr>
              <a:t>?</a:t>
            </a: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엄밀히 말하면 다릅니다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이벤트야 뭐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항상 발생할 수 있는 겁니다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사용자가 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</a:rPr>
              <a:t>의지를 가지고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신호를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발생시켜야 시그널이 됩니다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048040A-D25A-06ED-B59C-4549CA504C79}"/>
              </a:ext>
            </a:extLst>
          </p:cNvPr>
          <p:cNvSpPr/>
          <p:nvPr/>
        </p:nvSpPr>
        <p:spPr>
          <a:xfrm>
            <a:off x="6696075" y="5033913"/>
            <a:ext cx="3050904" cy="1187778"/>
          </a:xfrm>
          <a:prstGeom prst="roundRect">
            <a:avLst>
              <a:gd name="adj" fmla="val 37286"/>
            </a:avLst>
          </a:prstGeom>
          <a:solidFill>
            <a:srgbClr val="E9BE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Slots</a:t>
            </a: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특정 시그널이 발생했을 때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실행하고자 하는 함수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CFB7A0C-34F7-7467-564D-975F52ECEBF6}"/>
              </a:ext>
            </a:extLst>
          </p:cNvPr>
          <p:cNvSpPr/>
          <p:nvPr/>
        </p:nvSpPr>
        <p:spPr>
          <a:xfrm>
            <a:off x="9982601" y="1093507"/>
            <a:ext cx="1187779" cy="1187779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1E3BD20-7888-5D6C-4E04-B930B2421EEF}"/>
              </a:ext>
            </a:extLst>
          </p:cNvPr>
          <p:cNvSpPr/>
          <p:nvPr/>
        </p:nvSpPr>
        <p:spPr>
          <a:xfrm>
            <a:off x="6696075" y="2955302"/>
            <a:ext cx="1404595" cy="1404595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6629C59-63CE-4222-3624-E34DBC9CFC77}"/>
              </a:ext>
            </a:extLst>
          </p:cNvPr>
          <p:cNvSpPr/>
          <p:nvPr/>
        </p:nvSpPr>
        <p:spPr>
          <a:xfrm>
            <a:off x="10356931" y="5033912"/>
            <a:ext cx="1187779" cy="1187779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977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73D8420-FAA5-B0ED-5BF0-40748A333AA0}"/>
              </a:ext>
            </a:extLst>
          </p:cNvPr>
          <p:cNvSpPr txBox="1"/>
          <p:nvPr/>
        </p:nvSpPr>
        <p:spPr>
          <a:xfrm>
            <a:off x="560388" y="304800"/>
            <a:ext cx="10006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Signals and Slots </a:t>
            </a:r>
            <a:r>
              <a:rPr lang="en-US" altLang="ko-KR" sz="2000" b="1" dirty="0"/>
              <a:t>– button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click event sample</a:t>
            </a:r>
            <a:endParaRPr lang="ko-KR" altLang="en-US" sz="3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9D5966-9118-DBA1-3099-0E40F89346C5}"/>
              </a:ext>
            </a:extLst>
          </p:cNvPr>
          <p:cNvSpPr/>
          <p:nvPr/>
        </p:nvSpPr>
        <p:spPr>
          <a:xfrm>
            <a:off x="560388" y="1042687"/>
            <a:ext cx="6688137" cy="390078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UiMainWindow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QMainWindow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form_window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.setupUi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button event handling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.click_me.clicked.connect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clicked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print_hello_world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.hello_world_text.text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@pyqtSlot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clicked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.hello_world_text.setText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"clicked.. amazing..."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DD6413-1B47-3D76-C837-4EEBA6CFFA84}"/>
              </a:ext>
            </a:extLst>
          </p:cNvPr>
          <p:cNvSpPr/>
          <p:nvPr/>
        </p:nvSpPr>
        <p:spPr>
          <a:xfrm>
            <a:off x="1334762" y="2090672"/>
            <a:ext cx="4437388" cy="576327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62EDE8-43BD-727B-D0A6-1E09E2C217A0}"/>
              </a:ext>
            </a:extLst>
          </p:cNvPr>
          <p:cNvSpPr/>
          <p:nvPr/>
        </p:nvSpPr>
        <p:spPr>
          <a:xfrm>
            <a:off x="906136" y="3724508"/>
            <a:ext cx="5894713" cy="904642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7A8A36B-98AA-3ADA-7443-F22306559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8570" y="1337701"/>
            <a:ext cx="4294784" cy="3350204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79CC160-A6A1-0BA8-6E9D-21D9D92CEEF2}"/>
              </a:ext>
            </a:extLst>
          </p:cNvPr>
          <p:cNvSpPr/>
          <p:nvPr/>
        </p:nvSpPr>
        <p:spPr>
          <a:xfrm>
            <a:off x="8234960" y="3689030"/>
            <a:ext cx="3050904" cy="766646"/>
          </a:xfrm>
          <a:prstGeom prst="roundRect">
            <a:avLst>
              <a:gd name="adj" fmla="val 37286"/>
            </a:avLst>
          </a:prstGeom>
          <a:solidFill>
            <a:srgbClr val="E9BE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6EAFE1-5D41-A190-8704-9459DDB014F6}"/>
              </a:ext>
            </a:extLst>
          </p:cNvPr>
          <p:cNvSpPr/>
          <p:nvPr/>
        </p:nvSpPr>
        <p:spPr>
          <a:xfrm>
            <a:off x="1325685" y="5096587"/>
            <a:ext cx="9540629" cy="155873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.click_me.clicked.connect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clicked</a:t>
            </a:r>
            <a:r>
              <a:rPr lang="en-US" altLang="ko-K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ctr"/>
            <a:endParaRPr lang="en-US" altLang="ko-K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82D6BA8-7664-9909-F95E-2F1A0050283E}"/>
              </a:ext>
            </a:extLst>
          </p:cNvPr>
          <p:cNvCxnSpPr/>
          <p:nvPr/>
        </p:nvCxnSpPr>
        <p:spPr>
          <a:xfrm>
            <a:off x="1916432" y="5913951"/>
            <a:ext cx="2571236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8313F24-836F-99AE-276A-FB8E80A9A415}"/>
              </a:ext>
            </a:extLst>
          </p:cNvPr>
          <p:cNvCxnSpPr>
            <a:cxnSpLocks/>
          </p:cNvCxnSpPr>
          <p:nvPr/>
        </p:nvCxnSpPr>
        <p:spPr>
          <a:xfrm>
            <a:off x="4621532" y="5913951"/>
            <a:ext cx="1423668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BEBCF11-3413-D11C-35F8-4080092C673E}"/>
              </a:ext>
            </a:extLst>
          </p:cNvPr>
          <p:cNvCxnSpPr>
            <a:cxnSpLocks/>
          </p:cNvCxnSpPr>
          <p:nvPr/>
        </p:nvCxnSpPr>
        <p:spPr>
          <a:xfrm>
            <a:off x="6225660" y="5913951"/>
            <a:ext cx="134989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672BA44-354B-AA3E-5CED-48F5FF550515}"/>
              </a:ext>
            </a:extLst>
          </p:cNvPr>
          <p:cNvCxnSpPr>
            <a:cxnSpLocks/>
          </p:cNvCxnSpPr>
          <p:nvPr/>
        </p:nvCxnSpPr>
        <p:spPr>
          <a:xfrm>
            <a:off x="7756010" y="5913951"/>
            <a:ext cx="238494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D5E55F6-EDA8-67DA-2DE0-818BAFCCE0E0}"/>
              </a:ext>
            </a:extLst>
          </p:cNvPr>
          <p:cNvSpPr txBox="1"/>
          <p:nvPr/>
        </p:nvSpPr>
        <p:spPr>
          <a:xfrm>
            <a:off x="2365584" y="5982034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Barlow Black" panose="00000A00000000000000" pitchFamily="2" charset="0"/>
              </a:rPr>
              <a:t>Object name</a:t>
            </a:r>
            <a:endParaRPr lang="ko-KR" altLang="en-US" dirty="0">
              <a:solidFill>
                <a:srgbClr val="FFC000"/>
              </a:solidFill>
              <a:latin typeface="Barlow Black" panose="00000A00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8B8E43B-784D-C6EF-2269-3C44F9F57896}"/>
              </a:ext>
            </a:extLst>
          </p:cNvPr>
          <p:cNvSpPr txBox="1"/>
          <p:nvPr/>
        </p:nvSpPr>
        <p:spPr>
          <a:xfrm>
            <a:off x="4893391" y="5982034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Barlow Black" panose="00000A00000000000000" pitchFamily="2" charset="0"/>
              </a:rPr>
              <a:t>signal</a:t>
            </a:r>
            <a:endParaRPr lang="ko-KR" altLang="en-US" dirty="0">
              <a:solidFill>
                <a:srgbClr val="FFC000"/>
              </a:solidFill>
              <a:latin typeface="Barlow Black" panose="00000A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8B3B8F-4B20-9DA8-CC3C-8187F0AFE9DF}"/>
              </a:ext>
            </a:extLst>
          </p:cNvPr>
          <p:cNvSpPr txBox="1"/>
          <p:nvPr/>
        </p:nvSpPr>
        <p:spPr>
          <a:xfrm>
            <a:off x="6172680" y="5982034"/>
            <a:ext cx="1455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C000"/>
                </a:solidFill>
                <a:latin typeface="Barlow Black" panose="00000A00000000000000" pitchFamily="2" charset="0"/>
              </a:rPr>
              <a:t>Connect</a:t>
            </a:r>
          </a:p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Barlow Black" panose="00000A00000000000000" pitchFamily="2" charset="0"/>
              </a:rPr>
              <a:t>(same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Barlow Black" panose="00000A00000000000000" pitchFamily="2" charset="0"/>
              </a:rPr>
              <a:t>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Barlow Black" panose="00000A00000000000000" pitchFamily="2" charset="0"/>
              </a:rPr>
              <a:t>in everywhere)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Barlow Black" panose="00000A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3638A3-ACF4-2EB3-73D2-D54CD944E2F9}"/>
              </a:ext>
            </a:extLst>
          </p:cNvPr>
          <p:cNvSpPr txBox="1"/>
          <p:nvPr/>
        </p:nvSpPr>
        <p:spPr>
          <a:xfrm>
            <a:off x="8657374" y="5982034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Barlow Black" panose="00000A00000000000000" pitchFamily="2" charset="0"/>
              </a:rPr>
              <a:t>slot</a:t>
            </a:r>
            <a:endParaRPr lang="ko-KR" altLang="en-US" dirty="0">
              <a:solidFill>
                <a:srgbClr val="FFC000"/>
              </a:solidFill>
              <a:latin typeface="Barlow Black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987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73D8420-FAA5-B0ED-5BF0-40748A333AA0}"/>
              </a:ext>
            </a:extLst>
          </p:cNvPr>
          <p:cNvSpPr txBox="1"/>
          <p:nvPr/>
        </p:nvSpPr>
        <p:spPr>
          <a:xfrm>
            <a:off x="560388" y="304800"/>
            <a:ext cx="10006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Signals</a:t>
            </a:r>
            <a:endParaRPr lang="ko-KR" altLang="en-US" sz="3200" b="1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7E6376E-D6A6-4BDD-A12E-B597C2E0AA6F}"/>
              </a:ext>
            </a:extLst>
          </p:cNvPr>
          <p:cNvSpPr/>
          <p:nvPr/>
        </p:nvSpPr>
        <p:spPr>
          <a:xfrm>
            <a:off x="777875" y="1151902"/>
            <a:ext cx="1404595" cy="1404595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94E6C09-EA11-BF6C-E45D-1BC1A09456B8}"/>
              </a:ext>
            </a:extLst>
          </p:cNvPr>
          <p:cNvSpPr/>
          <p:nvPr/>
        </p:nvSpPr>
        <p:spPr>
          <a:xfrm>
            <a:off x="2497164" y="1151901"/>
            <a:ext cx="4970436" cy="1404595"/>
          </a:xfrm>
          <a:prstGeom prst="roundRect">
            <a:avLst>
              <a:gd name="adj" fmla="val 37286"/>
            </a:avLst>
          </a:prstGeom>
          <a:solidFill>
            <a:srgbClr val="E9BE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이미 위젯마다 특정 시그널이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이미 정의되어 있습니다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직관적으로도 알 수 있고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챗</a:t>
            </a:r>
            <a:r>
              <a:rPr lang="en-US" altLang="ko-KR" sz="1400" dirty="0">
                <a:solidFill>
                  <a:schemeClr val="tx1"/>
                </a:solidFill>
              </a:rPr>
              <a:t>GPT</a:t>
            </a:r>
            <a:r>
              <a:rPr lang="ko-KR" altLang="en-US" sz="1400" dirty="0">
                <a:solidFill>
                  <a:schemeClr val="tx1"/>
                </a:solidFill>
              </a:rPr>
              <a:t>한테 물어봐도 잘 알려줍니다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9704A16-8605-9481-B1ED-17F209154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082" y="969939"/>
            <a:ext cx="2881102" cy="2247442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8A41F28-5EE9-681A-58E1-447E38F4C0C3}"/>
              </a:ext>
            </a:extLst>
          </p:cNvPr>
          <p:cNvSpPr/>
          <p:nvPr/>
        </p:nvSpPr>
        <p:spPr>
          <a:xfrm>
            <a:off x="8339164" y="2691443"/>
            <a:ext cx="3852836" cy="1404595"/>
          </a:xfrm>
          <a:prstGeom prst="roundRect">
            <a:avLst>
              <a:gd name="adj" fmla="val 37286"/>
            </a:avLst>
          </a:prstGeom>
          <a:solidFill>
            <a:srgbClr val="E9BE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직관적으로 알아내는 법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버튼이네</a:t>
            </a:r>
            <a:r>
              <a:rPr lang="en-US" altLang="ko-KR" sz="1400" dirty="0">
                <a:solidFill>
                  <a:schemeClr val="tx1"/>
                </a:solidFill>
              </a:rPr>
              <a:t>? -&gt; clicked </a:t>
            </a:r>
            <a:r>
              <a:rPr lang="ko-KR" altLang="en-US" sz="1400" dirty="0">
                <a:solidFill>
                  <a:schemeClr val="tx1"/>
                </a:solidFill>
              </a:rPr>
              <a:t>겠지</a:t>
            </a:r>
            <a:r>
              <a:rPr lang="en-US" altLang="ko-KR" sz="1400" dirty="0">
                <a:solidFill>
                  <a:schemeClr val="tx1"/>
                </a:solidFill>
              </a:rPr>
              <a:t>~</a:t>
            </a: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체크박스네</a:t>
            </a:r>
            <a:r>
              <a:rPr lang="en-US" altLang="ko-KR" sz="1400" dirty="0">
                <a:solidFill>
                  <a:schemeClr val="tx1"/>
                </a:solidFill>
              </a:rPr>
              <a:t>? -&gt; checked </a:t>
            </a:r>
            <a:r>
              <a:rPr lang="ko-KR" altLang="en-US" sz="1400" dirty="0">
                <a:solidFill>
                  <a:schemeClr val="tx1"/>
                </a:solidFill>
              </a:rPr>
              <a:t>겠지</a:t>
            </a:r>
            <a:r>
              <a:rPr lang="en-US" altLang="ko-KR" sz="1400" dirty="0">
                <a:solidFill>
                  <a:schemeClr val="tx1"/>
                </a:solidFill>
              </a:rPr>
              <a:t>~</a:t>
            </a:r>
          </a:p>
        </p:txBody>
      </p:sp>
      <p:pic>
        <p:nvPicPr>
          <p:cNvPr id="6150" name="Picture 6" descr="검정고무신] 기철이가 집적거린 소녀들 정리 - 인스티즈(instiz) 이슈 카테고리">
            <a:extLst>
              <a:ext uri="{FF2B5EF4-FFF2-40B4-BE49-F238E27FC236}">
                <a16:creationId xmlns:a16="http://schemas.microsoft.com/office/drawing/2014/main" id="{1462D376-1BFD-94C7-14B6-9FF237D349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48"/>
          <a:stretch/>
        </p:blipFill>
        <p:spPr bwMode="auto">
          <a:xfrm>
            <a:off x="4586498" y="4117482"/>
            <a:ext cx="2881102" cy="207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말풍선: 모서리가 둥근 사각형 15">
            <a:extLst>
              <a:ext uri="{FF2B5EF4-FFF2-40B4-BE49-F238E27FC236}">
                <a16:creationId xmlns:a16="http://schemas.microsoft.com/office/drawing/2014/main" id="{C06DDD76-D74F-B283-FC91-1637AC6D090F}"/>
              </a:ext>
            </a:extLst>
          </p:cNvPr>
          <p:cNvSpPr/>
          <p:nvPr/>
        </p:nvSpPr>
        <p:spPr>
          <a:xfrm>
            <a:off x="7229161" y="4550591"/>
            <a:ext cx="2935647" cy="776588"/>
          </a:xfrm>
          <a:prstGeom prst="wedgeRoundRectCallout">
            <a:avLst>
              <a:gd name="adj1" fmla="val -75627"/>
              <a:gd name="adj2" fmla="val 42409"/>
              <a:gd name="adj3" fmla="val 16667"/>
            </a:avLst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아냐</a:t>
            </a:r>
            <a:r>
              <a:rPr lang="en-US" altLang="ko-KR" dirty="0">
                <a:solidFill>
                  <a:schemeClr val="tx1"/>
                </a:solidFill>
              </a:rPr>
              <a:t>!! </a:t>
            </a:r>
            <a:r>
              <a:rPr lang="ko-KR" altLang="en-US" dirty="0">
                <a:solidFill>
                  <a:schemeClr val="tx1"/>
                </a:solidFill>
              </a:rPr>
              <a:t>내가 원하는 건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이게 아냐</a:t>
            </a:r>
            <a:r>
              <a:rPr lang="en-US" altLang="ko-KR" dirty="0">
                <a:solidFill>
                  <a:schemeClr val="tx1"/>
                </a:solidFill>
              </a:rPr>
              <a:t>!!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7" name="Picture 6" descr="검정고무신] 기철이가 집적거린 소녀들 정리 - 인스티즈(instiz) 이슈 카테고리">
            <a:extLst>
              <a:ext uri="{FF2B5EF4-FFF2-40B4-BE49-F238E27FC236}">
                <a16:creationId xmlns:a16="http://schemas.microsoft.com/office/drawing/2014/main" id="{77BF7FE3-5377-C6EB-A025-E39090C904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08"/>
          <a:stretch/>
        </p:blipFill>
        <p:spPr bwMode="auto">
          <a:xfrm>
            <a:off x="1256239" y="4096038"/>
            <a:ext cx="2881102" cy="211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말풍선: 모서리가 둥근 사각형 14">
            <a:extLst>
              <a:ext uri="{FF2B5EF4-FFF2-40B4-BE49-F238E27FC236}">
                <a16:creationId xmlns:a16="http://schemas.microsoft.com/office/drawing/2014/main" id="{EDC3DF8E-66EB-2DAE-5768-10A486732331}"/>
              </a:ext>
            </a:extLst>
          </p:cNvPr>
          <p:cNvSpPr/>
          <p:nvPr/>
        </p:nvSpPr>
        <p:spPr>
          <a:xfrm>
            <a:off x="550863" y="2895887"/>
            <a:ext cx="2935647" cy="1066225"/>
          </a:xfrm>
          <a:prstGeom prst="wedgeRoundRectCallout">
            <a:avLst>
              <a:gd name="adj1" fmla="val 29498"/>
              <a:gd name="adj2" fmla="val 93054"/>
              <a:gd name="adj3" fmla="val 16667"/>
            </a:avLst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버튼이면 당연히 </a:t>
            </a:r>
            <a:r>
              <a:rPr lang="en-US" altLang="ko-KR" dirty="0">
                <a:solidFill>
                  <a:schemeClr val="tx1"/>
                </a:solidFill>
              </a:rPr>
              <a:t>clicked </a:t>
            </a:r>
            <a:r>
              <a:rPr lang="ko-KR" altLang="en-US" dirty="0">
                <a:solidFill>
                  <a:schemeClr val="tx1"/>
                </a:solidFill>
              </a:rPr>
              <a:t>겠지</a:t>
            </a:r>
            <a:r>
              <a:rPr lang="en-US" altLang="ko-KR" dirty="0">
                <a:solidFill>
                  <a:schemeClr val="tx1"/>
                </a:solidFill>
              </a:rPr>
              <a:t>~ </a:t>
            </a:r>
            <a:r>
              <a:rPr lang="ko-KR" altLang="en-US" dirty="0">
                <a:solidFill>
                  <a:schemeClr val="tx1"/>
                </a:solidFill>
              </a:rPr>
              <a:t>있는 거나 잘 써</a:t>
            </a:r>
            <a:r>
              <a:rPr lang="en-US" altLang="ko-KR" dirty="0">
                <a:solidFill>
                  <a:schemeClr val="tx1"/>
                </a:solidFill>
              </a:rPr>
              <a:t>!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60C345A-45A6-8E9F-B908-40FF782CB91C}"/>
              </a:ext>
            </a:extLst>
          </p:cNvPr>
          <p:cNvSpPr/>
          <p:nvPr/>
        </p:nvSpPr>
        <p:spPr>
          <a:xfrm>
            <a:off x="8639356" y="5731926"/>
            <a:ext cx="3050904" cy="716414"/>
          </a:xfrm>
          <a:prstGeom prst="roundRect">
            <a:avLst>
              <a:gd name="adj" fmla="val 37286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시그널을 직접 만들 수도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있습니다</a:t>
            </a:r>
            <a:r>
              <a:rPr lang="en-US" altLang="ko-KR" sz="1400" b="1" dirty="0">
                <a:solidFill>
                  <a:schemeClr val="tx1"/>
                </a:solidFill>
              </a:rPr>
              <a:t>! (03_move_car.py)</a:t>
            </a:r>
          </a:p>
        </p:txBody>
      </p:sp>
      <p:pic>
        <p:nvPicPr>
          <p:cNvPr id="20" name="그래픽 19" descr="시계 방향으로 굽은 화살표 단색으로 채워진">
            <a:extLst>
              <a:ext uri="{FF2B5EF4-FFF2-40B4-BE49-F238E27FC236}">
                <a16:creationId xmlns:a16="http://schemas.microsoft.com/office/drawing/2014/main" id="{82A60E74-E01D-1E14-B453-149B9375E2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7013113" flipH="1">
            <a:off x="7624272" y="5329325"/>
            <a:ext cx="1016954" cy="101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5934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LightSeedLeftStep">
      <a:dk1>
        <a:srgbClr val="000000"/>
      </a:dk1>
      <a:lt1>
        <a:srgbClr val="FFFFFF"/>
      </a:lt1>
      <a:dk2>
        <a:srgbClr val="1B2F2C"/>
      </a:dk2>
      <a:lt2>
        <a:srgbClr val="F0F0F3"/>
      </a:lt2>
      <a:accent1>
        <a:srgbClr val="A7A259"/>
      </a:accent1>
      <a:accent2>
        <a:srgbClr val="D99147"/>
      </a:accent2>
      <a:accent3>
        <a:srgbClr val="E38379"/>
      </a:accent3>
      <a:accent4>
        <a:srgbClr val="DD5C85"/>
      </a:accent4>
      <a:accent5>
        <a:srgbClr val="E379C8"/>
      </a:accent5>
      <a:accent6>
        <a:srgbClr val="C95CDD"/>
      </a:accent6>
      <a:hlink>
        <a:srgbClr val="6C71B0"/>
      </a:hlink>
      <a:folHlink>
        <a:srgbClr val="7F7F7F"/>
      </a:folHlink>
    </a:clrScheme>
    <a:fontScheme name="Custom 10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1198</Words>
  <Application>Microsoft Office PowerPoint</Application>
  <PresentationFormat>와이드스크린</PresentationFormat>
  <Paragraphs>196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Malgun Gothic Semilight</vt:lpstr>
      <vt:lpstr>Malgun Gothic</vt:lpstr>
      <vt:lpstr>Arial</vt:lpstr>
      <vt:lpstr>Barlow Black</vt:lpstr>
      <vt:lpstr>Consolas</vt:lpstr>
      <vt:lpstr>ConfettiVTI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HCEUN</dc:creator>
  <cp:lastModifiedBy>HCEUN</cp:lastModifiedBy>
  <cp:revision>63</cp:revision>
  <dcterms:created xsi:type="dcterms:W3CDTF">2023-09-14T01:52:12Z</dcterms:created>
  <dcterms:modified xsi:type="dcterms:W3CDTF">2023-09-14T08:37:48Z</dcterms:modified>
</cp:coreProperties>
</file>