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60" r:id="rId3"/>
    <p:sldId id="261" r:id="rId4"/>
    <p:sldId id="262" r:id="rId5"/>
    <p:sldId id="264" r:id="rId6"/>
    <p:sldId id="265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CF6"/>
    <a:srgbClr val="E46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3418" autoAdjust="0"/>
  </p:normalViewPr>
  <p:slideViewPr>
    <p:cSldViewPr snapToGrid="0" showGuides="1">
      <p:cViewPr>
        <p:scale>
          <a:sx n="66" d="100"/>
          <a:sy n="66" d="100"/>
        </p:scale>
        <p:origin x="2274" y="480"/>
      </p:cViewPr>
      <p:guideLst>
        <p:guide orient="horz" pos="213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 dirty="0" err="1"/>
              <a:t>딥인사이트</a:t>
            </a:r>
            <a:r>
              <a:rPr lang="ko-KR" altLang="en-US" b="1" dirty="0"/>
              <a:t> 연구소 사람들의 파이썬 버전</a:t>
            </a:r>
            <a:endParaRPr lang="en-US" altLang="ko-K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"3.8"</c:v>
                </c:pt>
                <c:pt idx="1">
                  <c:v>"3.9"</c:v>
                </c:pt>
                <c:pt idx="2">
                  <c:v>"3.10"</c:v>
                </c:pt>
                <c:pt idx="3">
                  <c:v>"3.11"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E-458D-B493-F77DEBE65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6480447"/>
        <c:axId val="1746459327"/>
      </c:barChart>
      <c:catAx>
        <c:axId val="174648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459327"/>
        <c:crosses val="autoZero"/>
        <c:auto val="1"/>
        <c:lblAlgn val="ctr"/>
        <c:lblOffset val="100"/>
        <c:noMultiLvlLbl val="0"/>
      </c:catAx>
      <c:valAx>
        <c:axId val="17464593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6480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052F2-5593-474A-AD7F-E6C97FE50A4C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3E83F-3BC8-4BE8-AEBA-590D54B190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9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7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6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1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6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6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49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19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6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17648-508D-444C-9C52-F97AC4C7FCA6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BAB0-EAC8-4369-B63B-D3814C7CC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70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rvey.stackoverflow.co/2022/#most-loved-dreaded-and-wanted-language-wa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ps.python.org/pep-0719/" TargetMode="External"/><Relationship Id="rId5" Type="http://schemas.openxmlformats.org/officeDocument/2006/relationships/hyperlink" Target="https://peps.python.org/pep-0693/" TargetMode="External"/><Relationship Id="rId4" Type="http://schemas.openxmlformats.org/officeDocument/2006/relationships/hyperlink" Target="https://peps.python.org/pep-0664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66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Dx2tSsd3aF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youtube.com/watch?v=71GWS3ccmv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C834311-E882-3F75-7C42-97C4768FF4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DC31E-D5D7-1D64-843E-176A815FD63D}"/>
              </a:ext>
            </a:extLst>
          </p:cNvPr>
          <p:cNvSpPr txBox="1"/>
          <p:nvPr/>
        </p:nvSpPr>
        <p:spPr>
          <a:xfrm>
            <a:off x="942747" y="4670194"/>
            <a:ext cx="63869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파이썬 산책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74391-133A-75D1-65C3-A594FDEBCBE2}"/>
              </a:ext>
            </a:extLst>
          </p:cNvPr>
          <p:cNvSpPr txBox="1"/>
          <p:nvPr/>
        </p:nvSpPr>
        <p:spPr>
          <a:xfrm>
            <a:off x="10116458" y="6184534"/>
            <a:ext cx="174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Haechan</a:t>
            </a:r>
            <a:r>
              <a:rPr lang="en-US" altLang="ko-KR" sz="2000" dirty="0"/>
              <a:t> Eun</a:t>
            </a:r>
            <a:endParaRPr lang="ko-KR" altLang="en-US" sz="2000" dirty="0"/>
          </a:p>
        </p:txBody>
      </p:sp>
      <p:pic>
        <p:nvPicPr>
          <p:cNvPr id="5" name="Picture 2" descr="Faces of Open Source">
            <a:extLst>
              <a:ext uri="{FF2B5EF4-FFF2-40B4-BE49-F238E27FC236}">
                <a16:creationId xmlns:a16="http://schemas.microsoft.com/office/drawing/2014/main" id="{9CCBD99D-210A-1208-49DB-F17DC831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14" y="673466"/>
            <a:ext cx="4300155" cy="537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7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467D-7813-33C8-42DC-EE3469F8E16B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신규 업데이트</a:t>
            </a:r>
            <a:r>
              <a:rPr lang="en-US" altLang="ko-KR" sz="2800" dirty="0"/>
              <a:t>4] Variadic generic</a:t>
            </a:r>
            <a:endParaRPr lang="en-US" altLang="ko-KR" sz="2800" b="1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0B466-CEAA-4355-3EED-3E4C35AA8EFE}"/>
              </a:ext>
            </a:extLst>
          </p:cNvPr>
          <p:cNvSpPr txBox="1"/>
          <p:nvPr/>
        </p:nvSpPr>
        <p:spPr>
          <a:xfrm>
            <a:off x="435610" y="1217414"/>
            <a:ext cx="7086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제레릭인데</a:t>
            </a:r>
            <a:r>
              <a:rPr lang="ko-KR" altLang="en-US" dirty="0"/>
              <a:t> </a:t>
            </a:r>
            <a:r>
              <a:rPr lang="ko-KR" altLang="en-US" dirty="0" err="1"/>
              <a:t>가변하는</a:t>
            </a:r>
            <a:r>
              <a:rPr lang="ko-KR" altLang="en-US" dirty="0"/>
              <a:t> 제네릭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이걸 알려면 </a:t>
            </a:r>
            <a:r>
              <a:rPr lang="en-US" altLang="ko-KR" dirty="0"/>
              <a:t>generic</a:t>
            </a:r>
            <a:r>
              <a:rPr lang="ko-KR" altLang="en-US" dirty="0"/>
              <a:t>에 대해 알아야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파이썬에</a:t>
            </a:r>
            <a:r>
              <a:rPr lang="ko-KR" altLang="en-US" dirty="0"/>
              <a:t> 왜 </a:t>
            </a:r>
            <a:r>
              <a:rPr lang="en-US" altLang="ko-KR" dirty="0"/>
              <a:t>generic</a:t>
            </a:r>
            <a:r>
              <a:rPr lang="ko-KR" altLang="en-US" dirty="0"/>
              <a:t>이 잘 </a:t>
            </a:r>
            <a:r>
              <a:rPr lang="ko-KR" altLang="en-US" dirty="0" err="1"/>
              <a:t>안쓰이는지</a:t>
            </a:r>
            <a:r>
              <a:rPr lang="ko-KR" altLang="en-US" dirty="0"/>
              <a:t> 알아야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Variadic</a:t>
            </a:r>
            <a:r>
              <a:rPr lang="ko-KR" altLang="en-US" dirty="0"/>
              <a:t>의 의미에 대해 알아야 하고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오버로딩에 대해 알아야 하고</a:t>
            </a:r>
            <a:r>
              <a:rPr lang="en-US" altLang="ko-KR" dirty="0"/>
              <a:t>..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다음 시간에 계속</a:t>
            </a:r>
            <a:r>
              <a:rPr lang="en-US" altLang="ko-KR" dirty="0"/>
              <a:t>…!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87E884-DD96-184A-BBA1-7678718A42C6}"/>
              </a:ext>
            </a:extLst>
          </p:cNvPr>
          <p:cNvSpPr txBox="1"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0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A18B6-F9FD-8D91-8D09-A4EE80BC6342}"/>
              </a:ext>
            </a:extLst>
          </p:cNvPr>
          <p:cNvSpPr txBox="1"/>
          <p:nvPr/>
        </p:nvSpPr>
        <p:spPr>
          <a:xfrm>
            <a:off x="1046311" y="4812030"/>
            <a:ext cx="209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파이썬의</a:t>
            </a:r>
            <a:r>
              <a:rPr lang="ko-KR" altLang="en-US" dirty="0"/>
              <a:t> 창시자 귀도 반 </a:t>
            </a:r>
            <a:r>
              <a:rPr lang="ko-KR" altLang="en-US" dirty="0" err="1"/>
              <a:t>로섬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 descr="Faces of Open Source">
            <a:extLst>
              <a:ext uri="{FF2B5EF4-FFF2-40B4-BE49-F238E27FC236}">
                <a16:creationId xmlns:a16="http://schemas.microsoft.com/office/drawing/2014/main" id="{85FBE1B9-60A0-1191-4B81-F41C0A6E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212533"/>
            <a:ext cx="2878435" cy="359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9A233-439A-93B6-D273-45648C57BBBD}"/>
              </a:ext>
            </a:extLst>
          </p:cNvPr>
          <p:cNvSpPr txBox="1"/>
          <p:nvPr/>
        </p:nvSpPr>
        <p:spPr>
          <a:xfrm>
            <a:off x="4005262" y="780365"/>
            <a:ext cx="65217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간단한 파이썬 소개</a:t>
            </a:r>
            <a:endParaRPr lang="en-US" altLang="ko-KR" sz="2000" b="1" dirty="0"/>
          </a:p>
          <a:p>
            <a:r>
              <a:rPr lang="en-US" altLang="ko-KR" dirty="0"/>
              <a:t> - 1989</a:t>
            </a:r>
            <a:r>
              <a:rPr lang="ko-KR" altLang="en-US" dirty="0"/>
              <a:t>년에 귀도 반 </a:t>
            </a:r>
            <a:r>
              <a:rPr lang="ko-KR" altLang="en-US" dirty="0" err="1"/>
              <a:t>로섬이</a:t>
            </a:r>
            <a:r>
              <a:rPr lang="ko-KR" altLang="en-US" dirty="0"/>
              <a:t> 만들었습니다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- 2022</a:t>
            </a:r>
            <a:r>
              <a:rPr lang="ko-KR" altLang="en-US" dirty="0"/>
              <a:t>년 </a:t>
            </a:r>
            <a:r>
              <a:rPr lang="ko-KR" altLang="en-US" dirty="0" err="1"/>
              <a:t>스택오버플로우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인기투표에서 </a:t>
            </a:r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>
                <a:solidFill>
                  <a:srgbClr val="FFC000"/>
                </a:solidFill>
              </a:rPr>
              <a:t>등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1</a:t>
            </a:r>
            <a:r>
              <a:rPr lang="ko-KR" altLang="en-US" dirty="0"/>
              <a:t>등은</a:t>
            </a:r>
            <a:r>
              <a:rPr lang="en-US" altLang="ko-KR" dirty="0"/>
              <a:t>? -&gt; Rust </a:t>
            </a:r>
            <a:r>
              <a:rPr lang="ko-KR" altLang="en-US" dirty="0"/>
              <a:t>라는 언어인데 차이가 근소합니다</a:t>
            </a:r>
            <a:r>
              <a:rPr lang="en-US" altLang="ko-KR" dirty="0"/>
              <a:t>. (0.01% 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FF7E86-7637-F4EA-0232-906B43BB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49" y="2047781"/>
            <a:ext cx="6835140" cy="2764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0208E1-CE62-E7DB-D43C-41B5CCF92342}"/>
              </a:ext>
            </a:extLst>
          </p:cNvPr>
          <p:cNvSpPr txBox="1"/>
          <p:nvPr/>
        </p:nvSpPr>
        <p:spPr>
          <a:xfrm>
            <a:off x="4310548" y="4812030"/>
            <a:ext cx="6835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https://survey.stackoverflow.co/2022/#most-loved-dreaded-and-wanted-language-want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2CC02-C6F0-B9E4-2A79-F5959BC3A674}"/>
              </a:ext>
            </a:extLst>
          </p:cNvPr>
          <p:cNvSpPr txBox="1"/>
          <p:nvPr/>
        </p:nvSpPr>
        <p:spPr>
          <a:xfrm>
            <a:off x="4005262" y="5546675"/>
            <a:ext cx="652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- (TMI) Rust</a:t>
            </a:r>
            <a:r>
              <a:rPr lang="ko-KR" altLang="en-US" dirty="0"/>
              <a:t>는 </a:t>
            </a:r>
            <a:r>
              <a:rPr lang="en-US" altLang="ko-KR" dirty="0"/>
              <a:t>C++</a:t>
            </a:r>
            <a:r>
              <a:rPr lang="ko-KR" altLang="en-US" dirty="0"/>
              <a:t>을 대체하기 위해 만들어진 것이고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Kotlin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를 대체하기 위해 만들어진 것이라고 합니다</a:t>
            </a:r>
            <a:r>
              <a:rPr lang="en-US" altLang="ko-KR" dirty="0"/>
              <a:t>..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1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71BD51E-6E3A-57EF-D144-77CA13D73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601062"/>
              </p:ext>
            </p:extLst>
          </p:nvPr>
        </p:nvGraphicFramePr>
        <p:xfrm>
          <a:off x="248920" y="513926"/>
          <a:ext cx="11615420" cy="4320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779B29-B8A1-6841-8C0B-AEE884688848}"/>
              </a:ext>
            </a:extLst>
          </p:cNvPr>
          <p:cNvSpPr txBox="1"/>
          <p:nvPr/>
        </p:nvSpPr>
        <p:spPr>
          <a:xfrm>
            <a:off x="1466850" y="513926"/>
            <a:ext cx="9156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아느발</a:t>
            </a:r>
            <a:r>
              <a:rPr lang="en-US" altLang="ko-KR" sz="1000" dirty="0"/>
              <a:t> </a:t>
            </a:r>
            <a:r>
              <a:rPr lang="ko-KR" altLang="en-US" sz="1000" dirty="0"/>
              <a:t>프로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재희</a:t>
            </a:r>
            <a:r>
              <a:rPr lang="en-US" altLang="ko-KR" sz="1000" dirty="0"/>
              <a:t> </a:t>
            </a:r>
            <a:r>
              <a:rPr lang="ko-KR" altLang="en-US" sz="1000" dirty="0"/>
              <a:t>프로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다영 프로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해찬 프로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세명 인턴</a:t>
            </a:r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C9511-8F64-B45A-6C72-9A2BAC2B8AEC}"/>
              </a:ext>
            </a:extLst>
          </p:cNvPr>
          <p:cNvSpPr txBox="1"/>
          <p:nvPr/>
        </p:nvSpPr>
        <p:spPr>
          <a:xfrm>
            <a:off x="4320540" y="330588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경재 프로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23E7D-2E0F-E043-D151-204F6301DFF8}"/>
              </a:ext>
            </a:extLst>
          </p:cNvPr>
          <p:cNvSpPr txBox="1"/>
          <p:nvPr/>
        </p:nvSpPr>
        <p:spPr>
          <a:xfrm>
            <a:off x="9938385" y="267440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호승</a:t>
            </a:r>
            <a:r>
              <a:rPr lang="en-US" altLang="ko-KR" sz="1000" dirty="0"/>
              <a:t> </a:t>
            </a:r>
            <a:r>
              <a:rPr lang="ko-KR" altLang="en-US" sz="1000" dirty="0"/>
              <a:t>리더</a:t>
            </a:r>
            <a:endParaRPr lang="en-US" altLang="ko-KR" sz="1000" dirty="0"/>
          </a:p>
          <a:p>
            <a:r>
              <a:rPr lang="ko-KR" altLang="en-US" sz="1000" dirty="0"/>
              <a:t>현섭 인턴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616898-0C88-5AFF-F408-F7DD36946EBC}"/>
              </a:ext>
            </a:extLst>
          </p:cNvPr>
          <p:cNvSpPr txBox="1"/>
          <p:nvPr/>
        </p:nvSpPr>
        <p:spPr>
          <a:xfrm>
            <a:off x="500062" y="5349895"/>
            <a:ext cx="793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3.11</a:t>
            </a:r>
            <a:r>
              <a:rPr lang="ko-KR" altLang="en-US" dirty="0"/>
              <a:t>은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릴리즈 되었습니다</a:t>
            </a:r>
            <a:r>
              <a:rPr lang="en-US" altLang="ko-KR" dirty="0"/>
              <a:t>. (final version)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Python 3.12</a:t>
            </a:r>
            <a:r>
              <a:rPr lang="ko-KR" altLang="en-US" dirty="0"/>
              <a:t>는 </a:t>
            </a:r>
            <a:r>
              <a:rPr lang="en-US" altLang="ko-KR" dirty="0"/>
              <a:t>beta3 </a:t>
            </a:r>
            <a:r>
              <a:rPr lang="ko-KR" altLang="en-US" dirty="0"/>
              <a:t>버전까지 개발 중 입니다</a:t>
            </a:r>
            <a:r>
              <a:rPr lang="en-US" altLang="ko-KR" dirty="0"/>
              <a:t>. (2023-06-19)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Python 3.13</a:t>
            </a:r>
            <a:r>
              <a:rPr lang="ko-KR" altLang="en-US" dirty="0"/>
              <a:t>은 </a:t>
            </a:r>
            <a:r>
              <a:rPr lang="en-US" altLang="ko-KR" dirty="0"/>
              <a:t>23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알파버전 착수 예정 입니다</a:t>
            </a:r>
            <a:r>
              <a:rPr lang="en-US" altLang="ko-KR" dirty="0"/>
              <a:t>.</a:t>
            </a:r>
          </a:p>
        </p:txBody>
      </p:sp>
      <p:pic>
        <p:nvPicPr>
          <p:cNvPr id="12" name="Picture 2" descr="Faces of Open Source">
            <a:extLst>
              <a:ext uri="{FF2B5EF4-FFF2-40B4-BE49-F238E27FC236}">
                <a16:creationId xmlns:a16="http://schemas.microsoft.com/office/drawing/2014/main" id="{11C760BB-02DD-06C6-1C23-F5FB9C28E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603" y="4986835"/>
            <a:ext cx="1074737" cy="134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DE04BE-0B1D-2A87-0F43-AA32AE9BAD02}"/>
              </a:ext>
            </a:extLst>
          </p:cNvPr>
          <p:cNvSpPr txBox="1"/>
          <p:nvPr/>
        </p:nvSpPr>
        <p:spPr>
          <a:xfrm>
            <a:off x="7840980" y="5420744"/>
            <a:ext cx="2948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오늘 세미나 주제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i="1" u="sng" dirty="0"/>
              <a:t>Python 3.11 </a:t>
            </a:r>
            <a:r>
              <a:rPr lang="ko-KR" altLang="en-US" i="1" u="sng" dirty="0" err="1"/>
              <a:t>좋은것</a:t>
            </a:r>
            <a:r>
              <a:rPr lang="ko-KR" altLang="en-US" i="1" u="sng" dirty="0"/>
              <a:t> 같으니</a:t>
            </a:r>
            <a:r>
              <a:rPr lang="en-US" altLang="ko-KR" i="1" dirty="0"/>
              <a:t>,</a:t>
            </a:r>
          </a:p>
          <a:p>
            <a:r>
              <a:rPr lang="en-US" altLang="ko-KR" i="1" dirty="0"/>
              <a:t> </a:t>
            </a:r>
            <a:r>
              <a:rPr lang="ko-KR" altLang="en-US" i="1" u="sng" dirty="0"/>
              <a:t>같이 사용해봅시다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DA4D2-C3B8-7A06-F94B-7D37423A6A37}"/>
              </a:ext>
            </a:extLst>
          </p:cNvPr>
          <p:cNvSpPr txBox="1"/>
          <p:nvPr/>
        </p:nvSpPr>
        <p:spPr>
          <a:xfrm>
            <a:off x="774700" y="628777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자료 출처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4"/>
              </a:rPr>
              <a:t>PEP 664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5"/>
              </a:rPr>
              <a:t>PEP 693</a:t>
            </a:r>
            <a:r>
              <a:rPr lang="en-US" altLang="ko-KR" sz="1200" dirty="0"/>
              <a:t>, </a:t>
            </a:r>
            <a:r>
              <a:rPr lang="en-US" altLang="ko-KR" sz="1200" dirty="0">
                <a:hlinkClick r:id="rId6"/>
              </a:rPr>
              <a:t>PEP719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900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3B77AA-64FA-41B5-607D-9517960DAA52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[TMI] </a:t>
            </a:r>
            <a:r>
              <a:rPr lang="ko-KR" altLang="en-US" sz="2800" dirty="0"/>
              <a:t>소프트웨어 배포 생명주기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7F39A0-99A7-7816-C9F4-827250306499}"/>
              </a:ext>
            </a:extLst>
          </p:cNvPr>
          <p:cNvSpPr/>
          <p:nvPr/>
        </p:nvSpPr>
        <p:spPr>
          <a:xfrm>
            <a:off x="863600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Alpha</a:t>
            </a:r>
            <a:endParaRPr lang="ko-KR" altLang="en-US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F01AB-4E48-6434-73D0-FD4CAE4AEF2B}"/>
              </a:ext>
            </a:extLst>
          </p:cNvPr>
          <p:cNvSpPr/>
          <p:nvPr/>
        </p:nvSpPr>
        <p:spPr>
          <a:xfrm>
            <a:off x="3767667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Beta</a:t>
            </a:r>
            <a:endParaRPr lang="ko-KR" altLang="en-US" sz="2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07272D-8682-EC4C-C749-D268C9BDC493}"/>
              </a:ext>
            </a:extLst>
          </p:cNvPr>
          <p:cNvSpPr/>
          <p:nvPr/>
        </p:nvSpPr>
        <p:spPr>
          <a:xfrm>
            <a:off x="6671734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Candidate</a:t>
            </a:r>
            <a:endParaRPr lang="ko-KR" altLang="en-US" sz="2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751A5-EF6B-ECD4-4ACC-4AF5798EA735}"/>
              </a:ext>
            </a:extLst>
          </p:cNvPr>
          <p:cNvSpPr/>
          <p:nvPr/>
        </p:nvSpPr>
        <p:spPr>
          <a:xfrm>
            <a:off x="9575800" y="19050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Final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058BF-1A93-4663-7806-540F22D5EB5D}"/>
              </a:ext>
            </a:extLst>
          </p:cNvPr>
          <p:cNvSpPr txBox="1"/>
          <p:nvPr/>
        </p:nvSpPr>
        <p:spPr>
          <a:xfrm>
            <a:off x="8746385" y="6500455"/>
            <a:ext cx="3411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https://ko.wikipedia.org/wiki/소프트웨어</a:t>
            </a:r>
            <a:r>
              <a:rPr lang="en-US" altLang="ko-KR" sz="1000" dirty="0"/>
              <a:t>_</a:t>
            </a:r>
            <a:r>
              <a:rPr lang="ko-KR" altLang="en-US" sz="1000" dirty="0"/>
              <a:t>배포</a:t>
            </a:r>
            <a:r>
              <a:rPr lang="en-US" altLang="ko-KR" sz="1000" dirty="0"/>
              <a:t>_</a:t>
            </a:r>
            <a:r>
              <a:rPr lang="ko-KR" altLang="en-US" sz="1000" dirty="0"/>
              <a:t>생명주기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7E843-F8A1-8A02-E914-14BE02407142}"/>
              </a:ext>
            </a:extLst>
          </p:cNvPr>
          <p:cNvSpPr txBox="1"/>
          <p:nvPr/>
        </p:nvSpPr>
        <p:spPr>
          <a:xfrm>
            <a:off x="457200" y="2812534"/>
            <a:ext cx="279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소프트웨어 테스트 시작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불안정할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충돌</a:t>
            </a:r>
            <a:r>
              <a:rPr lang="en-US" altLang="ko-KR" dirty="0"/>
              <a:t>/</a:t>
            </a:r>
            <a:r>
              <a:rPr lang="ko-KR" altLang="en-US" dirty="0"/>
              <a:t>데이터 손실이 </a:t>
            </a:r>
            <a:br>
              <a:rPr lang="en-US" altLang="ko-KR" dirty="0"/>
            </a:br>
            <a:r>
              <a:rPr lang="ko-KR" altLang="en-US" dirty="0"/>
              <a:t>있을 수 있음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AC3EB-4251-A34C-A5D2-0BD8B3C7C224}"/>
              </a:ext>
            </a:extLst>
          </p:cNvPr>
          <p:cNvSpPr txBox="1"/>
          <p:nvPr/>
        </p:nvSpPr>
        <p:spPr>
          <a:xfrm>
            <a:off x="3302000" y="2812534"/>
            <a:ext cx="2794000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기능적으로  완료된</a:t>
            </a:r>
            <a:br>
              <a:rPr lang="en-US" altLang="ko-KR" dirty="0"/>
            </a:br>
            <a:r>
              <a:rPr lang="ko-KR" altLang="en-US" dirty="0"/>
              <a:t>상태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많은 버그 존재함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무료로 유저에게</a:t>
            </a:r>
            <a:br>
              <a:rPr lang="en-US" altLang="ko-KR" dirty="0"/>
            </a:br>
            <a:r>
              <a:rPr lang="ko-KR" altLang="en-US" dirty="0"/>
              <a:t>배포하기도 함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유저 의견 취합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sz="400" dirty="0"/>
              <a:t> </a:t>
            </a:r>
            <a:br>
              <a:rPr lang="en-US" altLang="ko-KR" dirty="0"/>
            </a:br>
            <a:r>
              <a:rPr lang="ko-KR" altLang="en-US" dirty="0"/>
              <a:t>① 오픈 베타</a:t>
            </a:r>
            <a:br>
              <a:rPr lang="en-US" altLang="ko-KR" dirty="0"/>
            </a:br>
            <a:r>
              <a:rPr lang="en-US" altLang="ko-KR" dirty="0"/>
              <a:t>    : </a:t>
            </a:r>
            <a:r>
              <a:rPr lang="ko-KR" altLang="en-US" dirty="0"/>
              <a:t>일반인에게 공개</a:t>
            </a:r>
            <a:br>
              <a:rPr lang="en-US" altLang="ko-KR" dirty="0"/>
            </a:br>
            <a:r>
              <a:rPr lang="en-US" altLang="ko-KR" sz="600" dirty="0"/>
              <a:t> 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ko-KR" altLang="en-US" dirty="0" err="1"/>
              <a:t>클로즈</a:t>
            </a:r>
            <a:r>
              <a:rPr lang="ko-KR" altLang="en-US" dirty="0"/>
              <a:t> 베타</a:t>
            </a:r>
            <a:br>
              <a:rPr lang="en-US" altLang="ko-KR" dirty="0"/>
            </a:br>
            <a:r>
              <a:rPr lang="en-US" altLang="ko-KR" dirty="0"/>
              <a:t>   : </a:t>
            </a:r>
            <a:r>
              <a:rPr lang="ko-KR" altLang="en-US" dirty="0"/>
              <a:t>지인 등 일부에게만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공개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64A24BC-D7F0-8E7F-3D55-1A032DA764F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16200" y="2247900"/>
            <a:ext cx="1151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385E6A-D0EF-9BCA-08CD-102307ABCFFB}"/>
              </a:ext>
            </a:extLst>
          </p:cNvPr>
          <p:cNvCxnSpPr/>
          <p:nvPr/>
        </p:nvCxnSpPr>
        <p:spPr>
          <a:xfrm>
            <a:off x="5520267" y="2247900"/>
            <a:ext cx="1151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04096B-B70E-D609-C54A-300D3D9F49A9}"/>
              </a:ext>
            </a:extLst>
          </p:cNvPr>
          <p:cNvCxnSpPr/>
          <p:nvPr/>
        </p:nvCxnSpPr>
        <p:spPr>
          <a:xfrm>
            <a:off x="8424334" y="2247900"/>
            <a:ext cx="1151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hlinkClick r:id="rId2"/>
            <a:extLst>
              <a:ext uri="{FF2B5EF4-FFF2-40B4-BE49-F238E27FC236}">
                <a16:creationId xmlns:a16="http://schemas.microsoft.com/office/drawing/2014/main" id="{78BAFBFE-A8B5-56A5-0EF2-9D4D0B8DAA0A}"/>
              </a:ext>
            </a:extLst>
          </p:cNvPr>
          <p:cNvSpPr txBox="1"/>
          <p:nvPr/>
        </p:nvSpPr>
        <p:spPr>
          <a:xfrm>
            <a:off x="254000" y="692894"/>
            <a:ext cx="506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https://peps.python.org/pep-0664/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4972A-8FA2-C670-C81A-79CE4EB7FA10}"/>
              </a:ext>
            </a:extLst>
          </p:cNvPr>
          <p:cNvSpPr txBox="1"/>
          <p:nvPr/>
        </p:nvSpPr>
        <p:spPr>
          <a:xfrm>
            <a:off x="6206067" y="2812534"/>
            <a:ext cx="279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Final</a:t>
            </a:r>
            <a:r>
              <a:rPr lang="ko-KR" altLang="en-US" dirty="0"/>
              <a:t>이 될 가능성이</a:t>
            </a:r>
            <a:br>
              <a:rPr lang="en-US" altLang="ko-KR" dirty="0"/>
            </a:br>
            <a:r>
              <a:rPr lang="ko-KR" altLang="en-US" dirty="0"/>
              <a:t>있는 후보군을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심각한 문제가 없으면</a:t>
            </a:r>
            <a:br>
              <a:rPr lang="en-US" altLang="ko-KR" dirty="0"/>
            </a:br>
            <a:r>
              <a:rPr lang="en-US" altLang="ko-KR" dirty="0"/>
              <a:t>Candidate</a:t>
            </a:r>
            <a:r>
              <a:rPr lang="ko-KR" altLang="en-US" dirty="0"/>
              <a:t>로 올림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4BCF2-ACB5-436C-5264-313BE5D8F9B5}"/>
              </a:ext>
            </a:extLst>
          </p:cNvPr>
          <p:cNvSpPr txBox="1"/>
          <p:nvPr/>
        </p:nvSpPr>
        <p:spPr>
          <a:xfrm>
            <a:off x="9110134" y="2812534"/>
            <a:ext cx="279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최종 버전 출시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이때 붙는 번호가 </a:t>
            </a:r>
            <a:r>
              <a:rPr lang="en-US" altLang="ko-KR" dirty="0"/>
              <a:t>0</a:t>
            </a:r>
            <a:r>
              <a:rPr lang="ko-KR" altLang="en-US" dirty="0"/>
              <a:t>번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u="sng" dirty="0"/>
              <a:t>3.11.</a:t>
            </a:r>
            <a:r>
              <a:rPr lang="en-US" altLang="ko-KR" u="sng" dirty="0">
                <a:solidFill>
                  <a:srgbClr val="FFC000"/>
                </a:solidFill>
              </a:rPr>
              <a:t>0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3.11.</a:t>
            </a:r>
            <a:r>
              <a:rPr lang="en-US" altLang="ko-KR" dirty="0">
                <a:solidFill>
                  <a:srgbClr val="FFC000"/>
                </a:solidFill>
              </a:rPr>
              <a:t>1</a:t>
            </a:r>
            <a:r>
              <a:rPr lang="en-US" altLang="ko-KR" dirty="0"/>
              <a:t> ~ 3.11.</a:t>
            </a:r>
            <a:r>
              <a:rPr lang="en-US" altLang="ko-KR" dirty="0">
                <a:solidFill>
                  <a:srgbClr val="FFC000"/>
                </a:solidFill>
              </a:rPr>
              <a:t>4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: Bugfix </a:t>
            </a:r>
            <a:r>
              <a:rPr lang="ko-KR" altLang="en-US" dirty="0"/>
              <a:t>버전을 말함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1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7179D-C8A2-DB72-B974-EE0009663321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신규 업데이트</a:t>
            </a:r>
            <a:r>
              <a:rPr lang="en-US" altLang="ko-KR" sz="2800" dirty="0"/>
              <a:t>1] </a:t>
            </a:r>
            <a:r>
              <a:rPr lang="ko-KR" altLang="en-US" sz="2800" u="sng" dirty="0"/>
              <a:t>적응형 인터프리터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06B15-8F7B-5B0C-D025-0C32072D3BC1}"/>
              </a:ext>
            </a:extLst>
          </p:cNvPr>
          <p:cNvSpPr txBox="1"/>
          <p:nvPr/>
        </p:nvSpPr>
        <p:spPr>
          <a:xfrm>
            <a:off x="422910" y="1166614"/>
            <a:ext cx="7086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반복되는 코드가 있는 경우 자체적으로 최적화를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인터프리터는 </a:t>
            </a:r>
            <a:r>
              <a:rPr lang="ko-KR" altLang="en-US" dirty="0" err="1"/>
              <a:t>파이썬코드를</a:t>
            </a:r>
            <a:r>
              <a:rPr lang="ko-KR" altLang="en-US" dirty="0"/>
              <a:t> 한 줄 씩 해석해준다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컴파일러는 코드를 통째로 해석함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적응형 인터프리터 </a:t>
            </a:r>
            <a:r>
              <a:rPr lang="en-US" altLang="ko-KR" dirty="0"/>
              <a:t>Adaptive interpreter</a:t>
            </a:r>
            <a:r>
              <a:rPr lang="ko-KR" altLang="en-US" dirty="0"/>
              <a:t>는 </a:t>
            </a:r>
            <a:r>
              <a:rPr lang="ko-KR" altLang="en-US" b="1" u="sng" dirty="0">
                <a:solidFill>
                  <a:srgbClr val="FFC000"/>
                </a:solidFill>
              </a:rPr>
              <a:t>반복되는 타입체크</a:t>
            </a:r>
            <a:r>
              <a:rPr lang="ko-KR" altLang="en-US" dirty="0"/>
              <a:t>를 건너뛰게 해준다</a:t>
            </a:r>
            <a:r>
              <a:rPr lang="en-US" altLang="ko-KR" dirty="0"/>
              <a:t>! (python 3.11</a:t>
            </a:r>
            <a:r>
              <a:rPr lang="ko-KR" altLang="en-US" dirty="0"/>
              <a:t>부터 도입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결과적으로 </a:t>
            </a:r>
            <a:r>
              <a:rPr lang="en-US" altLang="ko-KR" b="1" u="sng" dirty="0">
                <a:solidFill>
                  <a:srgbClr val="FFC000"/>
                </a:solidFill>
              </a:rPr>
              <a:t>25% </a:t>
            </a:r>
            <a:r>
              <a:rPr lang="ko-KR" altLang="en-US" b="1" u="sng" dirty="0">
                <a:solidFill>
                  <a:srgbClr val="FFC000"/>
                </a:solidFill>
              </a:rPr>
              <a:t>정도 빠르다</a:t>
            </a:r>
            <a:r>
              <a:rPr lang="ko-KR" altLang="en-US" dirty="0"/>
              <a:t>고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(test_apative2.py </a:t>
            </a:r>
            <a:r>
              <a:rPr lang="ko-KR" altLang="en-US" dirty="0"/>
              <a:t>실습</a:t>
            </a:r>
            <a:r>
              <a:rPr lang="en-US" altLang="ko-KR" dirty="0"/>
              <a:t>)</a:t>
            </a: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51D9F77F-793D-3ED0-82EA-0E22E4E9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53" y="757654"/>
            <a:ext cx="3759345" cy="273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8747EA-522A-839C-4EEA-2889AFADCE14}"/>
              </a:ext>
            </a:extLst>
          </p:cNvPr>
          <p:cNvSpPr txBox="1"/>
          <p:nvPr/>
        </p:nvSpPr>
        <p:spPr>
          <a:xfrm>
            <a:off x="7697153" y="3429000"/>
            <a:ext cx="3946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인터프리터 </a:t>
            </a:r>
            <a:r>
              <a:rPr lang="en-US" altLang="ko-KR" dirty="0"/>
              <a:t>vs </a:t>
            </a:r>
            <a:r>
              <a:rPr lang="ko-KR" altLang="en-US" dirty="0"/>
              <a:t>컴파일러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이렇게 쉬운 설명을 본적이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36D67C-2C9B-22CA-0BF0-673E441C2CB1}"/>
              </a:ext>
            </a:extLst>
          </p:cNvPr>
          <p:cNvSpPr txBox="1"/>
          <p:nvPr/>
        </p:nvSpPr>
        <p:spPr>
          <a:xfrm>
            <a:off x="422910" y="4867394"/>
            <a:ext cx="116471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[TMI] PYTHONADAPTIVE </a:t>
            </a:r>
            <a:r>
              <a:rPr lang="ko-KR" altLang="en-US" dirty="0"/>
              <a:t>라는 환경변수는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CHAT GPT</a:t>
            </a:r>
            <a:r>
              <a:rPr lang="ko-KR" altLang="en-US" dirty="0"/>
              <a:t>에 물어보니</a:t>
            </a:r>
            <a:r>
              <a:rPr lang="en-US" altLang="ko-KR" dirty="0"/>
              <a:t>, adaptive interpreter</a:t>
            </a:r>
            <a:r>
              <a:rPr lang="ko-KR" altLang="en-US" dirty="0"/>
              <a:t>를 사용하려면 환경변수를 </a:t>
            </a:r>
            <a:r>
              <a:rPr lang="en-US" altLang="ko-KR" dirty="0"/>
              <a:t>PYTHONADAPTIVE </a:t>
            </a:r>
            <a:r>
              <a:rPr lang="ko-KR" altLang="en-US" dirty="0"/>
              <a:t>변수를 </a:t>
            </a:r>
            <a:r>
              <a:rPr lang="en-US" altLang="ko-KR" dirty="0"/>
              <a:t>‘1’</a:t>
            </a:r>
            <a:r>
              <a:rPr lang="ko-KR" altLang="en-US" dirty="0"/>
              <a:t>로 </a:t>
            </a:r>
            <a:r>
              <a:rPr lang="ko-KR" altLang="en-US" dirty="0" err="1"/>
              <a:t>바꿔야한단다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>
                <a:solidFill>
                  <a:srgbClr val="FF0000"/>
                </a:solidFill>
              </a:rPr>
              <a:t>거짓말이다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그런 환경 변수는 없다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os.environ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따로 그런 것 </a:t>
            </a:r>
            <a:r>
              <a:rPr lang="ko-KR" altLang="en-US" dirty="0" err="1"/>
              <a:t>필요없고</a:t>
            </a:r>
            <a:r>
              <a:rPr lang="en-US" altLang="ko-KR" dirty="0"/>
              <a:t>, </a:t>
            </a:r>
            <a:r>
              <a:rPr lang="ko-KR" altLang="en-US" dirty="0"/>
              <a:t>아나콘다에 잘 깔아서 쓰면 된다 </a:t>
            </a:r>
            <a:r>
              <a:rPr lang="en-US" altLang="ko-KR" dirty="0"/>
              <a:t>^^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52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582A84-FFC6-97C1-4EC5-C67A8DC9DDE9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신규 업데이트</a:t>
            </a:r>
            <a:r>
              <a:rPr lang="en-US" altLang="ko-KR" sz="2800" dirty="0"/>
              <a:t>1] </a:t>
            </a:r>
            <a:r>
              <a:rPr lang="ko-KR" altLang="en-US" sz="2800" u="sng" dirty="0"/>
              <a:t>적응형 인터프리터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7F89F-259F-7D34-D0F1-BF35C9F974E1}"/>
              </a:ext>
            </a:extLst>
          </p:cNvPr>
          <p:cNvSpPr txBox="1"/>
          <p:nvPr/>
        </p:nvSpPr>
        <p:spPr>
          <a:xfrm>
            <a:off x="397192" y="1067009"/>
            <a:ext cx="111813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tictoc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**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"Elapsed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ms.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tictoc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@timer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82DDC-38FD-C3EC-77B8-ADDDE6AEB06F}"/>
              </a:ext>
            </a:extLst>
          </p:cNvPr>
          <p:cNvSpPr txBox="1"/>
          <p:nvPr/>
        </p:nvSpPr>
        <p:spPr>
          <a:xfrm>
            <a:off x="3254693" y="1467506"/>
            <a:ext cx="25631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시간 체크해주는 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DC8FF-CA01-C70E-80D8-C3529F5E7A1E}"/>
              </a:ext>
            </a:extLst>
          </p:cNvPr>
          <p:cNvSpPr txBox="1"/>
          <p:nvPr/>
        </p:nvSpPr>
        <p:spPr>
          <a:xfrm>
            <a:off x="3971131" y="3865946"/>
            <a:ext cx="25631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함수에 </a:t>
            </a:r>
            <a:r>
              <a:rPr lang="ko-KR" altLang="en-US" dirty="0" err="1"/>
              <a:t>데코레이터</a:t>
            </a:r>
            <a:r>
              <a:rPr lang="ko-KR" altLang="en-US" dirty="0"/>
              <a:t> 붙여서 사용하면 시간을 체크해준다</a:t>
            </a:r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47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07BAAC-AEB7-B042-43C1-EAB8288C8330}"/>
              </a:ext>
            </a:extLst>
          </p:cNvPr>
          <p:cNvSpPr txBox="1"/>
          <p:nvPr/>
        </p:nvSpPr>
        <p:spPr>
          <a:xfrm>
            <a:off x="6294576" y="2181113"/>
            <a:ext cx="5482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Google Sans"/>
              </a:rPr>
              <a:t>A </a:t>
            </a:r>
            <a:r>
              <a:rPr lang="en-US" altLang="ko-KR" b="1" i="0" dirty="0">
                <a:solidFill>
                  <a:srgbClr val="FFC000"/>
                </a:solidFill>
                <a:effectLst/>
                <a:latin typeface="Google Sans"/>
              </a:rPr>
              <a:t>decorator</a:t>
            </a:r>
            <a:r>
              <a:rPr lang="en-US" altLang="ko-KR" b="0" i="0" dirty="0">
                <a:effectLst/>
                <a:latin typeface="Google Sans"/>
              </a:rPr>
              <a:t> is a design pattern in Python that allows a user to add new functionality to an existing object without modifying its structure.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A2440A7-B7CB-8284-6823-E087AC63EB0D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846910" y="2401125"/>
            <a:ext cx="459561" cy="1186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DA6C1A-7A5B-C728-3FF8-B825E0838FDF}"/>
              </a:ext>
            </a:extLst>
          </p:cNvPr>
          <p:cNvGrpSpPr/>
          <p:nvPr/>
        </p:nvGrpSpPr>
        <p:grpSpPr>
          <a:xfrm>
            <a:off x="254000" y="1026520"/>
            <a:ext cx="6782130" cy="5324817"/>
            <a:chOff x="258750" y="1288585"/>
            <a:chExt cx="6782130" cy="5324817"/>
          </a:xfrm>
        </p:grpSpPr>
        <p:pic>
          <p:nvPicPr>
            <p:cNvPr id="2050" name="Picture 2" descr="Leah Wasser @leahawasser@fosstodon.org 🦉 on Twitter: &quot;@dataandme @rdpeng I  spent some time trying to figure out who the orig creator is and never  figured it out! I'd love to know if someone">
              <a:extLst>
                <a:ext uri="{FF2B5EF4-FFF2-40B4-BE49-F238E27FC236}">
                  <a16:creationId xmlns:a16="http://schemas.microsoft.com/office/drawing/2014/main" id="{DA488A90-4411-00A8-E429-7F29E1A58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50" y="1288585"/>
              <a:ext cx="5482589" cy="532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45446E3-4C64-452E-50C3-7DFF9C9B7623}"/>
                </a:ext>
              </a:extLst>
            </p:cNvPr>
            <p:cNvSpPr/>
            <p:nvPr/>
          </p:nvSpPr>
          <p:spPr>
            <a:xfrm>
              <a:off x="2311221" y="3500758"/>
              <a:ext cx="2840686" cy="698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The deadly cliff of 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Python decorator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9B6177-1B93-C475-1DDC-35DD010FE7BA}"/>
                </a:ext>
              </a:extLst>
            </p:cNvPr>
            <p:cNvSpPr/>
            <p:nvPr/>
          </p:nvSpPr>
          <p:spPr>
            <a:xfrm>
              <a:off x="5548272" y="1729109"/>
              <a:ext cx="1492608" cy="3854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Happy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life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A027EC0-CA24-E088-23B3-AD7E2FE8A885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[TMI] </a:t>
            </a:r>
            <a:r>
              <a:rPr lang="ko-KR" altLang="en-US" sz="2800" u="sng" dirty="0"/>
              <a:t>파이썬 </a:t>
            </a:r>
            <a:r>
              <a:rPr lang="ko-KR" altLang="en-US" sz="2800" u="sng" dirty="0" err="1"/>
              <a:t>데코레이터</a:t>
            </a:r>
            <a:endParaRPr lang="ko-KR" altLang="en-US" sz="28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C1C14-10A6-10E9-87A2-A588CCA10C7E}"/>
              </a:ext>
            </a:extLst>
          </p:cNvPr>
          <p:cNvSpPr txBox="1"/>
          <p:nvPr/>
        </p:nvSpPr>
        <p:spPr>
          <a:xfrm>
            <a:off x="6294576" y="3606579"/>
            <a:ext cx="54825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1" u="sng" dirty="0"/>
              <a:t>파이썬 개발자는 </a:t>
            </a:r>
            <a:r>
              <a:rPr lang="ko-KR" altLang="en-US" i="1" u="sng" dirty="0" err="1"/>
              <a:t>데코레이터를</a:t>
            </a:r>
            <a:r>
              <a:rPr lang="ko-KR" altLang="en-US" i="1" u="sng" dirty="0"/>
              <a:t> 알기 전과 후로 나뉜다</a:t>
            </a:r>
            <a:r>
              <a:rPr lang="en-US" altLang="ko-KR" i="1" u="sng" dirty="0"/>
              <a:t>.</a:t>
            </a:r>
            <a:r>
              <a:rPr lang="en-US" altLang="ko-KR" dirty="0"/>
              <a:t> -</a:t>
            </a:r>
            <a:r>
              <a:rPr lang="ko-KR" altLang="en-US" dirty="0"/>
              <a:t>은해찬</a:t>
            </a:r>
            <a:r>
              <a:rPr lang="en-US" altLang="ko-KR" sz="1050" dirty="0"/>
              <a:t>(</a:t>
            </a:r>
            <a:r>
              <a:rPr lang="ko-KR" altLang="en-US" sz="1050" dirty="0"/>
              <a:t>아직 </a:t>
            </a:r>
            <a:r>
              <a:rPr lang="ko-KR" altLang="en-US" sz="1050" dirty="0" err="1"/>
              <a:t>데코레이터</a:t>
            </a:r>
            <a:r>
              <a:rPr lang="ko-KR" altLang="en-US" sz="1050" dirty="0"/>
              <a:t> 쓸 줄 모름</a:t>
            </a:r>
            <a:r>
              <a:rPr lang="en-US" altLang="ko-KR" sz="1050" dirty="0"/>
              <a:t>)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991C6-03A8-D8C4-0DE3-04EB8D56C69B}"/>
              </a:ext>
            </a:extLst>
          </p:cNvPr>
          <p:cNvSpPr txBox="1"/>
          <p:nvPr/>
        </p:nvSpPr>
        <p:spPr>
          <a:xfrm>
            <a:off x="6289826" y="4527902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@timer &lt;- </a:t>
            </a:r>
            <a:r>
              <a:rPr lang="ko-KR" alt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요놈이 </a:t>
            </a:r>
            <a:r>
              <a:rPr lang="ko-KR" alt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데코레이터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n_iter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temp_list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append_list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2500000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90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7179D-C8A2-DB72-B974-EE0009663321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신규 업데이트</a:t>
            </a:r>
            <a:r>
              <a:rPr lang="en-US" altLang="ko-KR" sz="2800" dirty="0"/>
              <a:t>1] </a:t>
            </a:r>
            <a:r>
              <a:rPr lang="ko-KR" altLang="en-US" sz="2800" u="sng" dirty="0"/>
              <a:t>적응형 인터프리터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A97EE-0DFA-AF7E-01ED-066782ECBA8B}"/>
              </a:ext>
            </a:extLst>
          </p:cNvPr>
          <p:cNvSpPr txBox="1"/>
          <p:nvPr/>
        </p:nvSpPr>
        <p:spPr>
          <a:xfrm>
            <a:off x="374333" y="1219260"/>
            <a:ext cx="60979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timeit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0716B-149F-B1F4-F8A3-E76AB1AF1595}"/>
              </a:ext>
            </a:extLst>
          </p:cNvPr>
          <p:cNvSpPr txBox="1"/>
          <p:nvPr/>
        </p:nvSpPr>
        <p:spPr>
          <a:xfrm>
            <a:off x="6096000" y="1219260"/>
            <a:ext cx="60979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timeit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adaptive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41E86-1591-6D05-1C0A-D25C1D24390D}"/>
              </a:ext>
            </a:extLst>
          </p:cNvPr>
          <p:cNvSpPr txBox="1"/>
          <p:nvPr/>
        </p:nvSpPr>
        <p:spPr>
          <a:xfrm>
            <a:off x="1515666" y="4869240"/>
            <a:ext cx="393858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4           0 RESUME                   0</a:t>
            </a:r>
          </a:p>
          <a:p>
            <a:endParaRPr lang="ko-KR" altLang="en-US" dirty="0"/>
          </a:p>
          <a:p>
            <a:r>
              <a:rPr lang="ko-KR" altLang="en-US" dirty="0"/>
              <a:t>  5           2 LOAD_FAST                0 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4 LOAD_FAST                1 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6 BINARY_OP                0 (+)</a:t>
            </a:r>
          </a:p>
          <a:p>
            <a:r>
              <a:rPr lang="ko-KR" altLang="en-US" dirty="0"/>
              <a:t>             10 RETURN_VALUE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A3D0F-052A-84F4-A97E-F2A472278F56}"/>
              </a:ext>
            </a:extLst>
          </p:cNvPr>
          <p:cNvSpPr txBox="1"/>
          <p:nvPr/>
        </p:nvSpPr>
        <p:spPr>
          <a:xfrm>
            <a:off x="7474743" y="4869240"/>
            <a:ext cx="439197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 4           0 RESUME_QUICK             0</a:t>
            </a:r>
          </a:p>
          <a:p>
            <a:endParaRPr lang="ko-KR" altLang="en-US" dirty="0"/>
          </a:p>
          <a:p>
            <a:r>
              <a:rPr lang="ko-KR" altLang="en-US" dirty="0"/>
              <a:t>  5           2 LOAD_FAST__LOAD_FAST     0 (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4 LOAD_FAST                1 (</a:t>
            </a:r>
            <a:r>
              <a:rPr lang="ko-KR" altLang="en-US" dirty="0" err="1"/>
              <a:t>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6 BINARY_OP_ADD_INT        0 (+)</a:t>
            </a:r>
          </a:p>
          <a:p>
            <a:r>
              <a:rPr lang="ko-KR" altLang="en-US" dirty="0"/>
              <a:t>             10 RETURN_VALUE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AD11053-38DB-16AA-9AE6-C14C7FE21C2F}"/>
              </a:ext>
            </a:extLst>
          </p:cNvPr>
          <p:cNvCxnSpPr/>
          <p:nvPr/>
        </p:nvCxnSpPr>
        <p:spPr>
          <a:xfrm>
            <a:off x="374333" y="5589270"/>
            <a:ext cx="1062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C5C8C2-A00C-43D9-A3D1-F98B9A736B89}"/>
              </a:ext>
            </a:extLst>
          </p:cNvPr>
          <p:cNvCxnSpPr/>
          <p:nvPr/>
        </p:nvCxnSpPr>
        <p:spPr>
          <a:xfrm>
            <a:off x="6309360" y="5589270"/>
            <a:ext cx="10629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B467D-7813-33C8-42DC-EE3469F8E16B}"/>
              </a:ext>
            </a:extLst>
          </p:cNvPr>
          <p:cNvSpPr txBox="1"/>
          <p:nvPr/>
        </p:nvSpPr>
        <p:spPr>
          <a:xfrm>
            <a:off x="254000" y="234434"/>
            <a:ext cx="1093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신규 업데이트</a:t>
            </a:r>
            <a:r>
              <a:rPr lang="en-US" altLang="ko-KR" sz="2800" dirty="0"/>
              <a:t>2] Exception group</a:t>
            </a:r>
            <a:endParaRPr lang="ko-KR" alt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57390-8FC1-2245-C197-009E67912AD1}"/>
              </a:ext>
            </a:extLst>
          </p:cNvPr>
          <p:cNvSpPr txBox="1"/>
          <p:nvPr/>
        </p:nvSpPr>
        <p:spPr>
          <a:xfrm>
            <a:off x="422910" y="1166614"/>
            <a:ext cx="7086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Exception</a:t>
            </a:r>
            <a:r>
              <a:rPr lang="ko-KR" altLang="en-US" dirty="0"/>
              <a:t>을 그룹으로 </a:t>
            </a:r>
            <a:r>
              <a:rPr lang="ko-KR" altLang="en-US" b="1" dirty="0">
                <a:solidFill>
                  <a:srgbClr val="FFC000"/>
                </a:solidFill>
              </a:rPr>
              <a:t>묶어서 처리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빠뜨린 </a:t>
            </a:r>
            <a:r>
              <a:rPr lang="en-US" altLang="ko-KR" dirty="0"/>
              <a:t>exception</a:t>
            </a:r>
            <a:r>
              <a:rPr lang="ko-KR" altLang="en-US" dirty="0"/>
              <a:t>이 있는지 체크 가능 </a:t>
            </a:r>
            <a:r>
              <a:rPr lang="en-US" altLang="ko-KR" dirty="0"/>
              <a:t>(</a:t>
            </a:r>
            <a:r>
              <a:rPr lang="ko-KR" altLang="en-US" dirty="0"/>
              <a:t>알아서 길게 뜬다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Exception</a:t>
            </a:r>
            <a:r>
              <a:rPr lang="ko-KR" altLang="en-US" dirty="0"/>
              <a:t>이 여러 개 있을 경우 </a:t>
            </a:r>
            <a:r>
              <a:rPr lang="en-US" altLang="ko-KR" b="1" dirty="0">
                <a:solidFill>
                  <a:srgbClr val="FFC000"/>
                </a:solidFill>
              </a:rPr>
              <a:t>for</a:t>
            </a:r>
            <a:r>
              <a:rPr lang="ko-KR" altLang="en-US" b="1" dirty="0">
                <a:solidFill>
                  <a:srgbClr val="FFC000"/>
                </a:solidFill>
              </a:rPr>
              <a:t>문</a:t>
            </a:r>
            <a:r>
              <a:rPr lang="ko-KR" altLang="en-US" dirty="0"/>
              <a:t>으로 프린트 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Exception group </a:t>
            </a:r>
            <a:r>
              <a:rPr lang="ko-KR" altLang="en-US" dirty="0"/>
              <a:t>안에 또다른 </a:t>
            </a:r>
            <a:r>
              <a:rPr lang="en-US" altLang="ko-KR" dirty="0"/>
              <a:t>Exception group</a:t>
            </a:r>
            <a:r>
              <a:rPr lang="ko-KR" altLang="en-US" dirty="0"/>
              <a:t>을 넣는 것도 가능하다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6410B-9FC5-755E-401F-FA914A3AF843}"/>
              </a:ext>
            </a:extLst>
          </p:cNvPr>
          <p:cNvSpPr txBox="1"/>
          <p:nvPr/>
        </p:nvSpPr>
        <p:spPr>
          <a:xfrm>
            <a:off x="422910" y="4025999"/>
            <a:ext cx="10261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ExceptionGroup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"Exception group message!"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[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"'aaa.png' not found..."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FileNotFoundError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"'bbb.png' not found..."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"Mayonnaise is not an instrument"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eg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074" name="Picture 2" descr="Maitland Public Library - Poor Patrick...mayonnaise is not an instrument  (horseradish isn't an instrument, either). He'd know that if he came to  storytime this week, where we'll be talking all about different">
            <a:hlinkClick r:id="rId2"/>
            <a:extLst>
              <a:ext uri="{FF2B5EF4-FFF2-40B4-BE49-F238E27FC236}">
                <a16:creationId xmlns:a16="http://schemas.microsoft.com/office/drawing/2014/main" id="{FECC9B81-CF8A-69A2-EE10-713F4AA8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275" y="5702300"/>
            <a:ext cx="939339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witter 上的Cincinnati Reds：&quot;@WhismanNS No Nathan, mayonnaise is not an  instrument.&quot; / Twitter">
            <a:hlinkClick r:id="rId2"/>
            <a:extLst>
              <a:ext uri="{FF2B5EF4-FFF2-40B4-BE49-F238E27FC236}">
                <a16:creationId xmlns:a16="http://schemas.microsoft.com/office/drawing/2014/main" id="{4C4E1D57-EC38-59A4-D43D-E36E1914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50" y="5702300"/>
            <a:ext cx="1022350" cy="102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53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3637</TotalTime>
  <Words>970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-apple-system</vt:lpstr>
      <vt:lpstr>Google Sans</vt:lpstr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HCEUN</dc:creator>
  <cp:lastModifiedBy>HCEUN</cp:lastModifiedBy>
  <cp:revision>157</cp:revision>
  <dcterms:created xsi:type="dcterms:W3CDTF">2023-04-12T06:21:32Z</dcterms:created>
  <dcterms:modified xsi:type="dcterms:W3CDTF">2023-09-15T03:50:07Z</dcterms:modified>
</cp:coreProperties>
</file>