
<file path=[Content_Types].xml><?xml version="1.0" encoding="utf-8"?>
<Types xmlns="http://schemas.openxmlformats.org/package/2006/content-types">
  <Default Extension="png" ContentType="image/png"/>
  <Default Extension="svg" ContentType="image/svg+xml"/>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13"/>
  </p:notesMasterIdLst>
  <p:handoutMasterIdLst>
    <p:handoutMasterId r:id="rId14"/>
  </p:handoutMasterIdLst>
  <p:sldIdLst>
    <p:sldId id="262" r:id="rId2"/>
    <p:sldId id="271" r:id="rId3"/>
    <p:sldId id="257" r:id="rId4"/>
    <p:sldId id="279" r:id="rId5"/>
    <p:sldId id="280" r:id="rId6"/>
    <p:sldId id="281" r:id="rId7"/>
    <p:sldId id="282" r:id="rId8"/>
    <p:sldId id="283" r:id="rId9"/>
    <p:sldId id="284" r:id="rId10"/>
    <p:sldId id="288" r:id="rId11"/>
    <p:sldId id="28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06" autoAdjust="0"/>
  </p:normalViewPr>
  <p:slideViewPr>
    <p:cSldViewPr snapToGrid="0">
      <p:cViewPr varScale="1">
        <p:scale>
          <a:sx n="103" d="100"/>
          <a:sy n="103" d="100"/>
        </p:scale>
        <p:origin x="198" y="144"/>
      </p:cViewPr>
      <p:guideLst>
        <p:guide pos="3840"/>
        <p:guide orient="horz" pos="2160"/>
      </p:guideLst>
    </p:cSldViewPr>
  </p:slideViewPr>
  <p:notesTextViewPr>
    <p:cViewPr>
      <p:scale>
        <a:sx n="1" d="1"/>
        <a:sy n="1" d="1"/>
      </p:scale>
      <p:origin x="0" y="0"/>
    </p:cViewPr>
  </p:notesTextViewPr>
  <p:notesViewPr>
    <p:cSldViewPr snapToGrid="0" showGuides="1">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0A1C81-404B-4226-821C-A5F9E6F76DA3}"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6C91249A-48FC-43E0-8FCA-046E5806CF4F}">
      <dgm:prSet/>
      <dgm:spPr/>
      <dgm:t>
        <a:bodyPr/>
        <a:lstStyle/>
        <a:p>
          <a:pPr>
            <a:lnSpc>
              <a:spcPct val="100000"/>
            </a:lnSpc>
            <a:defRPr cap="all"/>
          </a:pPr>
          <a:r>
            <a:rPr lang="en-US" dirty="0"/>
            <a:t>Take a fitness test with a Personal Trainer</a:t>
          </a:r>
        </a:p>
      </dgm:t>
    </dgm:pt>
    <dgm:pt modelId="{AA476285-600C-4E8C-84B5-44AF3C006054}" type="parTrans" cxnId="{D206BA63-41AB-4510-9949-B7818B52C6D8}">
      <dgm:prSet/>
      <dgm:spPr/>
      <dgm:t>
        <a:bodyPr/>
        <a:lstStyle/>
        <a:p>
          <a:endParaRPr lang="en-US"/>
        </a:p>
      </dgm:t>
    </dgm:pt>
    <dgm:pt modelId="{0B6B888C-5BCF-427B-B4F5-069DBDFE2F1F}" type="sibTrans" cxnId="{D206BA63-41AB-4510-9949-B7818B52C6D8}">
      <dgm:prSet/>
      <dgm:spPr/>
      <dgm:t>
        <a:bodyPr/>
        <a:lstStyle/>
        <a:p>
          <a:pPr>
            <a:lnSpc>
              <a:spcPct val="100000"/>
            </a:lnSpc>
          </a:pPr>
          <a:endParaRPr lang="en-US"/>
        </a:p>
      </dgm:t>
    </dgm:pt>
    <dgm:pt modelId="{1103EFDB-4439-4B49-8F8F-4129E3C3B3FC}">
      <dgm:prSet/>
      <dgm:spPr/>
      <dgm:t>
        <a:bodyPr/>
        <a:lstStyle/>
        <a:p>
          <a:pPr>
            <a:lnSpc>
              <a:spcPct val="100000"/>
            </a:lnSpc>
            <a:defRPr cap="all"/>
          </a:pPr>
          <a:r>
            <a:rPr lang="en-US" dirty="0"/>
            <a:t>Fill out an application form for the gym</a:t>
          </a:r>
        </a:p>
      </dgm:t>
    </dgm:pt>
    <dgm:pt modelId="{E0E7C144-0D4D-4C53-A99B-43EB98611536}" type="parTrans" cxnId="{DC20D9C2-2BB1-4A25-B561-5634C4623682}">
      <dgm:prSet/>
      <dgm:spPr/>
      <dgm:t>
        <a:bodyPr/>
        <a:lstStyle/>
        <a:p>
          <a:endParaRPr lang="en-US"/>
        </a:p>
      </dgm:t>
    </dgm:pt>
    <dgm:pt modelId="{E608A0B4-7E42-4CED-865E-29FF607CA408}" type="sibTrans" cxnId="{DC20D9C2-2BB1-4A25-B561-5634C4623682}">
      <dgm:prSet/>
      <dgm:spPr/>
      <dgm:t>
        <a:bodyPr/>
        <a:lstStyle/>
        <a:p>
          <a:pPr>
            <a:lnSpc>
              <a:spcPct val="100000"/>
            </a:lnSpc>
          </a:pPr>
          <a:endParaRPr lang="en-US"/>
        </a:p>
      </dgm:t>
    </dgm:pt>
    <dgm:pt modelId="{18535805-9D85-4ACC-8FF3-F12013908CAE}">
      <dgm:prSet/>
      <dgm:spPr/>
      <dgm:t>
        <a:bodyPr/>
        <a:lstStyle/>
        <a:p>
          <a:pPr>
            <a:lnSpc>
              <a:spcPct val="100000"/>
            </a:lnSpc>
            <a:defRPr cap="all"/>
          </a:pPr>
          <a:r>
            <a:rPr lang="en-US" dirty="0"/>
            <a:t>Pay for the first month’s membership</a:t>
          </a:r>
        </a:p>
      </dgm:t>
    </dgm:pt>
    <dgm:pt modelId="{41DA1D2A-584F-4B28-98A5-1FD22751086D}" type="parTrans" cxnId="{C5C8EA33-1C93-48D4-8F79-66FC12F059D1}">
      <dgm:prSet/>
      <dgm:spPr/>
      <dgm:t>
        <a:bodyPr/>
        <a:lstStyle/>
        <a:p>
          <a:endParaRPr lang="en-US"/>
        </a:p>
      </dgm:t>
    </dgm:pt>
    <dgm:pt modelId="{7DD2CE35-C9DC-4627-9E3A-68F14660D9F9}" type="sibTrans" cxnId="{C5C8EA33-1C93-48D4-8F79-66FC12F059D1}">
      <dgm:prSet/>
      <dgm:spPr/>
      <dgm:t>
        <a:bodyPr/>
        <a:lstStyle/>
        <a:p>
          <a:endParaRPr lang="en-US"/>
        </a:p>
      </dgm:t>
    </dgm:pt>
    <dgm:pt modelId="{AAD555DE-1B21-40FC-A966-E7A6101318E1}" type="pres">
      <dgm:prSet presAssocID="{770A1C81-404B-4226-821C-A5F9E6F76DA3}" presName="root" presStyleCnt="0">
        <dgm:presLayoutVars>
          <dgm:dir/>
          <dgm:resizeHandles val="exact"/>
        </dgm:presLayoutVars>
      </dgm:prSet>
      <dgm:spPr/>
    </dgm:pt>
    <dgm:pt modelId="{90D03B48-0B31-4E92-8216-6BDBA0100191}" type="pres">
      <dgm:prSet presAssocID="{6C91249A-48FC-43E0-8FCA-046E5806CF4F}" presName="compNode" presStyleCnt="0"/>
      <dgm:spPr/>
    </dgm:pt>
    <dgm:pt modelId="{C2D9F62A-69EF-469B-BEB3-976664C14420}" type="pres">
      <dgm:prSet presAssocID="{6C91249A-48FC-43E0-8FCA-046E5806CF4F}" presName="iconBgRect" presStyleLbl="bgShp" presStyleIdx="0" presStyleCnt="3"/>
      <dgm:spPr/>
    </dgm:pt>
    <dgm:pt modelId="{F78B97DE-1082-488E-83AE-31331F42A19C}" type="pres">
      <dgm:prSet presAssocID="{6C91249A-48FC-43E0-8FCA-046E5806CF4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umbbell"/>
        </a:ext>
      </dgm:extLst>
    </dgm:pt>
    <dgm:pt modelId="{909BB785-5B44-4319-B9D4-A2856E1EB96E}" type="pres">
      <dgm:prSet presAssocID="{6C91249A-48FC-43E0-8FCA-046E5806CF4F}" presName="spaceRect" presStyleCnt="0"/>
      <dgm:spPr/>
    </dgm:pt>
    <dgm:pt modelId="{2827F661-2AA5-4C0C-9013-DD7872E349D9}" type="pres">
      <dgm:prSet presAssocID="{6C91249A-48FC-43E0-8FCA-046E5806CF4F}" presName="textRect" presStyleLbl="revTx" presStyleIdx="0" presStyleCnt="3">
        <dgm:presLayoutVars>
          <dgm:chMax val="1"/>
          <dgm:chPref val="1"/>
        </dgm:presLayoutVars>
      </dgm:prSet>
      <dgm:spPr/>
    </dgm:pt>
    <dgm:pt modelId="{8809763A-6BF3-40CD-A6BE-E940D4E9026B}" type="pres">
      <dgm:prSet presAssocID="{0B6B888C-5BCF-427B-B4F5-069DBDFE2F1F}" presName="sibTrans" presStyleCnt="0"/>
      <dgm:spPr/>
    </dgm:pt>
    <dgm:pt modelId="{6C7B34B0-1A4F-4E0C-B5F9-430B0BF1E988}" type="pres">
      <dgm:prSet presAssocID="{1103EFDB-4439-4B49-8F8F-4129E3C3B3FC}" presName="compNode" presStyleCnt="0"/>
      <dgm:spPr/>
    </dgm:pt>
    <dgm:pt modelId="{C3F1D002-E245-4B38-81B9-0D33A0829817}" type="pres">
      <dgm:prSet presAssocID="{1103EFDB-4439-4B49-8F8F-4129E3C3B3FC}" presName="iconBgRect" presStyleLbl="bgShp" presStyleIdx="1" presStyleCnt="3"/>
      <dgm:spPr/>
    </dgm:pt>
    <dgm:pt modelId="{F5B60C7B-1AE9-45C7-A3F4-EE5C409ACD58}" type="pres">
      <dgm:prSet presAssocID="{1103EFDB-4439-4B49-8F8F-4129E3C3B3F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hecklist"/>
        </a:ext>
      </dgm:extLst>
    </dgm:pt>
    <dgm:pt modelId="{5927CABB-3ECD-470E-828E-BE53B4183320}" type="pres">
      <dgm:prSet presAssocID="{1103EFDB-4439-4B49-8F8F-4129E3C3B3FC}" presName="spaceRect" presStyleCnt="0"/>
      <dgm:spPr/>
    </dgm:pt>
    <dgm:pt modelId="{CCDB7668-7303-4276-BEB4-D2078A82CE66}" type="pres">
      <dgm:prSet presAssocID="{1103EFDB-4439-4B49-8F8F-4129E3C3B3FC}" presName="textRect" presStyleLbl="revTx" presStyleIdx="1" presStyleCnt="3">
        <dgm:presLayoutVars>
          <dgm:chMax val="1"/>
          <dgm:chPref val="1"/>
        </dgm:presLayoutVars>
      </dgm:prSet>
      <dgm:spPr/>
    </dgm:pt>
    <dgm:pt modelId="{2BF68556-F1E7-4DD1-B0D6-F270295EDCE5}" type="pres">
      <dgm:prSet presAssocID="{E608A0B4-7E42-4CED-865E-29FF607CA408}" presName="sibTrans" presStyleCnt="0"/>
      <dgm:spPr/>
    </dgm:pt>
    <dgm:pt modelId="{BEBC01E4-09FE-475F-9C1D-FB9B3B46275E}" type="pres">
      <dgm:prSet presAssocID="{18535805-9D85-4ACC-8FF3-F12013908CAE}" presName="compNode" presStyleCnt="0"/>
      <dgm:spPr/>
    </dgm:pt>
    <dgm:pt modelId="{9303A3AF-003A-4C98-B1B1-C153A69E3140}" type="pres">
      <dgm:prSet presAssocID="{18535805-9D85-4ACC-8FF3-F12013908CAE}" presName="iconBgRect" presStyleLbl="bgShp" presStyleIdx="2" presStyleCnt="3"/>
      <dgm:spPr/>
    </dgm:pt>
    <dgm:pt modelId="{E49B8F9F-FCC6-418F-A9EA-FDFC2AEAF2F4}" type="pres">
      <dgm:prSet presAssocID="{18535805-9D85-4ACC-8FF3-F12013908CAE}"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Register"/>
        </a:ext>
      </dgm:extLst>
    </dgm:pt>
    <dgm:pt modelId="{D3E96D4A-2FB1-4014-A289-A171B718E422}" type="pres">
      <dgm:prSet presAssocID="{18535805-9D85-4ACC-8FF3-F12013908CAE}" presName="spaceRect" presStyleCnt="0"/>
      <dgm:spPr/>
    </dgm:pt>
    <dgm:pt modelId="{7CEF34D0-5097-470D-A896-F9245391816F}" type="pres">
      <dgm:prSet presAssocID="{18535805-9D85-4ACC-8FF3-F12013908CAE}" presName="textRect" presStyleLbl="revTx" presStyleIdx="2" presStyleCnt="3">
        <dgm:presLayoutVars>
          <dgm:chMax val="1"/>
          <dgm:chPref val="1"/>
        </dgm:presLayoutVars>
      </dgm:prSet>
      <dgm:spPr/>
    </dgm:pt>
  </dgm:ptLst>
  <dgm:cxnLst>
    <dgm:cxn modelId="{C5C8EA33-1C93-48D4-8F79-66FC12F059D1}" srcId="{770A1C81-404B-4226-821C-A5F9E6F76DA3}" destId="{18535805-9D85-4ACC-8FF3-F12013908CAE}" srcOrd="2" destOrd="0" parTransId="{41DA1D2A-584F-4B28-98A5-1FD22751086D}" sibTransId="{7DD2CE35-C9DC-4627-9E3A-68F14660D9F9}"/>
    <dgm:cxn modelId="{D206BA63-41AB-4510-9949-B7818B52C6D8}" srcId="{770A1C81-404B-4226-821C-A5F9E6F76DA3}" destId="{6C91249A-48FC-43E0-8FCA-046E5806CF4F}" srcOrd="0" destOrd="0" parTransId="{AA476285-600C-4E8C-84B5-44AF3C006054}" sibTransId="{0B6B888C-5BCF-427B-B4F5-069DBDFE2F1F}"/>
    <dgm:cxn modelId="{84B86949-19D2-47C2-87B0-4B8148A662D6}" type="presOf" srcId="{1103EFDB-4439-4B49-8F8F-4129E3C3B3FC}" destId="{CCDB7668-7303-4276-BEB4-D2078A82CE66}" srcOrd="0" destOrd="0" presId="urn:microsoft.com/office/officeart/2018/5/layout/IconCircleLabelList"/>
    <dgm:cxn modelId="{B247B991-D9E6-4858-86C0-35029017B568}" type="presOf" srcId="{6C91249A-48FC-43E0-8FCA-046E5806CF4F}" destId="{2827F661-2AA5-4C0C-9013-DD7872E349D9}" srcOrd="0" destOrd="0" presId="urn:microsoft.com/office/officeart/2018/5/layout/IconCircleLabelList"/>
    <dgm:cxn modelId="{DC20D9C2-2BB1-4A25-B561-5634C4623682}" srcId="{770A1C81-404B-4226-821C-A5F9E6F76DA3}" destId="{1103EFDB-4439-4B49-8F8F-4129E3C3B3FC}" srcOrd="1" destOrd="0" parTransId="{E0E7C144-0D4D-4C53-A99B-43EB98611536}" sibTransId="{E608A0B4-7E42-4CED-865E-29FF607CA408}"/>
    <dgm:cxn modelId="{EE506BF6-76FA-4044-8B0C-222F1D8A3751}" type="presOf" srcId="{770A1C81-404B-4226-821C-A5F9E6F76DA3}" destId="{AAD555DE-1B21-40FC-A966-E7A6101318E1}" srcOrd="0" destOrd="0" presId="urn:microsoft.com/office/officeart/2018/5/layout/IconCircleLabelList"/>
    <dgm:cxn modelId="{FEA146FC-C7BE-44C9-B57E-AF47F7F7ABC7}" type="presOf" srcId="{18535805-9D85-4ACC-8FF3-F12013908CAE}" destId="{7CEF34D0-5097-470D-A896-F9245391816F}" srcOrd="0" destOrd="0" presId="urn:microsoft.com/office/officeart/2018/5/layout/IconCircleLabelList"/>
    <dgm:cxn modelId="{1F072CF6-4F72-4A49-B6A4-BC82A623FDB1}" type="presParOf" srcId="{AAD555DE-1B21-40FC-A966-E7A6101318E1}" destId="{90D03B48-0B31-4E92-8216-6BDBA0100191}" srcOrd="0" destOrd="0" presId="urn:microsoft.com/office/officeart/2018/5/layout/IconCircleLabelList"/>
    <dgm:cxn modelId="{DD632F9A-9E1D-4C2A-9DFB-97BF564E91D8}" type="presParOf" srcId="{90D03B48-0B31-4E92-8216-6BDBA0100191}" destId="{C2D9F62A-69EF-469B-BEB3-976664C14420}" srcOrd="0" destOrd="0" presId="urn:microsoft.com/office/officeart/2018/5/layout/IconCircleLabelList"/>
    <dgm:cxn modelId="{24F16E6D-1292-448E-8BA9-5180F23BC823}" type="presParOf" srcId="{90D03B48-0B31-4E92-8216-6BDBA0100191}" destId="{F78B97DE-1082-488E-83AE-31331F42A19C}" srcOrd="1" destOrd="0" presId="urn:microsoft.com/office/officeart/2018/5/layout/IconCircleLabelList"/>
    <dgm:cxn modelId="{0DD0CDD1-4B68-475A-8DCF-FD257EEEA3A3}" type="presParOf" srcId="{90D03B48-0B31-4E92-8216-6BDBA0100191}" destId="{909BB785-5B44-4319-B9D4-A2856E1EB96E}" srcOrd="2" destOrd="0" presId="urn:microsoft.com/office/officeart/2018/5/layout/IconCircleLabelList"/>
    <dgm:cxn modelId="{7C38B84A-BFAD-47D7-A24A-E0906B189544}" type="presParOf" srcId="{90D03B48-0B31-4E92-8216-6BDBA0100191}" destId="{2827F661-2AA5-4C0C-9013-DD7872E349D9}" srcOrd="3" destOrd="0" presId="urn:microsoft.com/office/officeart/2018/5/layout/IconCircleLabelList"/>
    <dgm:cxn modelId="{BA769FAB-A142-4F80-A7AF-CE5B512D28B3}" type="presParOf" srcId="{AAD555DE-1B21-40FC-A966-E7A6101318E1}" destId="{8809763A-6BF3-40CD-A6BE-E940D4E9026B}" srcOrd="1" destOrd="0" presId="urn:microsoft.com/office/officeart/2018/5/layout/IconCircleLabelList"/>
    <dgm:cxn modelId="{31317295-46FB-4AB9-8C26-D5A8E53836A9}" type="presParOf" srcId="{AAD555DE-1B21-40FC-A966-E7A6101318E1}" destId="{6C7B34B0-1A4F-4E0C-B5F9-430B0BF1E988}" srcOrd="2" destOrd="0" presId="urn:microsoft.com/office/officeart/2018/5/layout/IconCircleLabelList"/>
    <dgm:cxn modelId="{135C080B-16F6-49EF-B9D8-4D8C359BF026}" type="presParOf" srcId="{6C7B34B0-1A4F-4E0C-B5F9-430B0BF1E988}" destId="{C3F1D002-E245-4B38-81B9-0D33A0829817}" srcOrd="0" destOrd="0" presId="urn:microsoft.com/office/officeart/2018/5/layout/IconCircleLabelList"/>
    <dgm:cxn modelId="{0EB5EAF6-AD94-4081-876F-5FA295A9C9A0}" type="presParOf" srcId="{6C7B34B0-1A4F-4E0C-B5F9-430B0BF1E988}" destId="{F5B60C7B-1AE9-45C7-A3F4-EE5C409ACD58}" srcOrd="1" destOrd="0" presId="urn:microsoft.com/office/officeart/2018/5/layout/IconCircleLabelList"/>
    <dgm:cxn modelId="{681B4AEB-D856-415A-80C5-F673DFD70ED0}" type="presParOf" srcId="{6C7B34B0-1A4F-4E0C-B5F9-430B0BF1E988}" destId="{5927CABB-3ECD-470E-828E-BE53B4183320}" srcOrd="2" destOrd="0" presId="urn:microsoft.com/office/officeart/2018/5/layout/IconCircleLabelList"/>
    <dgm:cxn modelId="{A2F3301E-0AC4-4C12-8557-A6B4CEDC34E6}" type="presParOf" srcId="{6C7B34B0-1A4F-4E0C-B5F9-430B0BF1E988}" destId="{CCDB7668-7303-4276-BEB4-D2078A82CE66}" srcOrd="3" destOrd="0" presId="urn:microsoft.com/office/officeart/2018/5/layout/IconCircleLabelList"/>
    <dgm:cxn modelId="{6E513CB6-3BA5-4905-BE48-72ED1000AB5E}" type="presParOf" srcId="{AAD555DE-1B21-40FC-A966-E7A6101318E1}" destId="{2BF68556-F1E7-4DD1-B0D6-F270295EDCE5}" srcOrd="3" destOrd="0" presId="urn:microsoft.com/office/officeart/2018/5/layout/IconCircleLabelList"/>
    <dgm:cxn modelId="{95D79877-B11B-419D-8461-47183193B080}" type="presParOf" srcId="{AAD555DE-1B21-40FC-A966-E7A6101318E1}" destId="{BEBC01E4-09FE-475F-9C1D-FB9B3B46275E}" srcOrd="4" destOrd="0" presId="urn:microsoft.com/office/officeart/2018/5/layout/IconCircleLabelList"/>
    <dgm:cxn modelId="{9DB92756-27B1-4E3D-853B-17E86C225909}" type="presParOf" srcId="{BEBC01E4-09FE-475F-9C1D-FB9B3B46275E}" destId="{9303A3AF-003A-4C98-B1B1-C153A69E3140}" srcOrd="0" destOrd="0" presId="urn:microsoft.com/office/officeart/2018/5/layout/IconCircleLabelList"/>
    <dgm:cxn modelId="{D76F0F8E-464C-4B19-A533-0EDF3A4C7886}" type="presParOf" srcId="{BEBC01E4-09FE-475F-9C1D-FB9B3B46275E}" destId="{E49B8F9F-FCC6-418F-A9EA-FDFC2AEAF2F4}" srcOrd="1" destOrd="0" presId="urn:microsoft.com/office/officeart/2018/5/layout/IconCircleLabelList"/>
    <dgm:cxn modelId="{4A5661D1-41DC-42AD-B4A3-187E131A3C17}" type="presParOf" srcId="{BEBC01E4-09FE-475F-9C1D-FB9B3B46275E}" destId="{D3E96D4A-2FB1-4014-A289-A171B718E422}" srcOrd="2" destOrd="0" presId="urn:microsoft.com/office/officeart/2018/5/layout/IconCircleLabelList"/>
    <dgm:cxn modelId="{BD7C8590-F6D2-4D93-B864-00363B29DC56}" type="presParOf" srcId="{BEBC01E4-09FE-475F-9C1D-FB9B3B46275E}" destId="{7CEF34D0-5097-470D-A896-F9245391816F}"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0A1C81-404B-4226-821C-A5F9E6F76DA3}"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6C91249A-48FC-43E0-8FCA-046E5806CF4F}">
      <dgm:prSet/>
      <dgm:spPr/>
      <dgm:t>
        <a:bodyPr/>
        <a:lstStyle/>
        <a:p>
          <a:pPr>
            <a:lnSpc>
              <a:spcPct val="100000"/>
            </a:lnSpc>
            <a:defRPr cap="all"/>
          </a:pPr>
          <a:r>
            <a:rPr lang="en-US" dirty="0">
              <a:solidFill>
                <a:schemeClr val="bg1"/>
              </a:solidFill>
            </a:rPr>
            <a:t>Take a fitness test with a Personal Trainer</a:t>
          </a:r>
        </a:p>
      </dgm:t>
    </dgm:pt>
    <dgm:pt modelId="{AA476285-600C-4E8C-84B5-44AF3C006054}" type="parTrans" cxnId="{D206BA63-41AB-4510-9949-B7818B52C6D8}">
      <dgm:prSet/>
      <dgm:spPr/>
      <dgm:t>
        <a:bodyPr/>
        <a:lstStyle/>
        <a:p>
          <a:endParaRPr lang="en-US"/>
        </a:p>
      </dgm:t>
    </dgm:pt>
    <dgm:pt modelId="{0B6B888C-5BCF-427B-B4F5-069DBDFE2F1F}" type="sibTrans" cxnId="{D206BA63-41AB-4510-9949-B7818B52C6D8}">
      <dgm:prSet/>
      <dgm:spPr/>
      <dgm:t>
        <a:bodyPr/>
        <a:lstStyle/>
        <a:p>
          <a:pPr>
            <a:lnSpc>
              <a:spcPct val="100000"/>
            </a:lnSpc>
          </a:pPr>
          <a:endParaRPr lang="en-US"/>
        </a:p>
      </dgm:t>
    </dgm:pt>
    <dgm:pt modelId="{1103EFDB-4439-4B49-8F8F-4129E3C3B3FC}">
      <dgm:prSet/>
      <dgm:spPr/>
      <dgm:t>
        <a:bodyPr/>
        <a:lstStyle/>
        <a:p>
          <a:pPr>
            <a:lnSpc>
              <a:spcPct val="100000"/>
            </a:lnSpc>
            <a:defRPr cap="all"/>
          </a:pPr>
          <a:r>
            <a:rPr lang="en-US" dirty="0">
              <a:solidFill>
                <a:schemeClr val="bg1"/>
              </a:solidFill>
            </a:rPr>
            <a:t>Fill out an application form for the gym</a:t>
          </a:r>
        </a:p>
      </dgm:t>
    </dgm:pt>
    <dgm:pt modelId="{E0E7C144-0D4D-4C53-A99B-43EB98611536}" type="parTrans" cxnId="{DC20D9C2-2BB1-4A25-B561-5634C4623682}">
      <dgm:prSet/>
      <dgm:spPr/>
      <dgm:t>
        <a:bodyPr/>
        <a:lstStyle/>
        <a:p>
          <a:endParaRPr lang="en-US"/>
        </a:p>
      </dgm:t>
    </dgm:pt>
    <dgm:pt modelId="{E608A0B4-7E42-4CED-865E-29FF607CA408}" type="sibTrans" cxnId="{DC20D9C2-2BB1-4A25-B561-5634C4623682}">
      <dgm:prSet/>
      <dgm:spPr/>
      <dgm:t>
        <a:bodyPr/>
        <a:lstStyle/>
        <a:p>
          <a:pPr>
            <a:lnSpc>
              <a:spcPct val="100000"/>
            </a:lnSpc>
          </a:pPr>
          <a:endParaRPr lang="en-US"/>
        </a:p>
      </dgm:t>
    </dgm:pt>
    <dgm:pt modelId="{18535805-9D85-4ACC-8FF3-F12013908CAE}">
      <dgm:prSet/>
      <dgm:spPr/>
      <dgm:t>
        <a:bodyPr/>
        <a:lstStyle/>
        <a:p>
          <a:pPr>
            <a:lnSpc>
              <a:spcPct val="100000"/>
            </a:lnSpc>
            <a:defRPr cap="all"/>
          </a:pPr>
          <a:r>
            <a:rPr lang="en-US" dirty="0">
              <a:solidFill>
                <a:schemeClr val="bg1"/>
              </a:solidFill>
            </a:rPr>
            <a:t>Pay for the first month’s membership</a:t>
          </a:r>
        </a:p>
      </dgm:t>
    </dgm:pt>
    <dgm:pt modelId="{41DA1D2A-584F-4B28-98A5-1FD22751086D}" type="parTrans" cxnId="{C5C8EA33-1C93-48D4-8F79-66FC12F059D1}">
      <dgm:prSet/>
      <dgm:spPr/>
      <dgm:t>
        <a:bodyPr/>
        <a:lstStyle/>
        <a:p>
          <a:endParaRPr lang="en-US"/>
        </a:p>
      </dgm:t>
    </dgm:pt>
    <dgm:pt modelId="{7DD2CE35-C9DC-4627-9E3A-68F14660D9F9}" type="sibTrans" cxnId="{C5C8EA33-1C93-48D4-8F79-66FC12F059D1}">
      <dgm:prSet/>
      <dgm:spPr/>
      <dgm:t>
        <a:bodyPr/>
        <a:lstStyle/>
        <a:p>
          <a:endParaRPr lang="en-US"/>
        </a:p>
      </dgm:t>
    </dgm:pt>
    <dgm:pt modelId="{AAD555DE-1B21-40FC-A966-E7A6101318E1}" type="pres">
      <dgm:prSet presAssocID="{770A1C81-404B-4226-821C-A5F9E6F76DA3}" presName="root" presStyleCnt="0">
        <dgm:presLayoutVars>
          <dgm:dir/>
          <dgm:resizeHandles val="exact"/>
        </dgm:presLayoutVars>
      </dgm:prSet>
      <dgm:spPr/>
    </dgm:pt>
    <dgm:pt modelId="{90D03B48-0B31-4E92-8216-6BDBA0100191}" type="pres">
      <dgm:prSet presAssocID="{6C91249A-48FC-43E0-8FCA-046E5806CF4F}" presName="compNode" presStyleCnt="0"/>
      <dgm:spPr/>
    </dgm:pt>
    <dgm:pt modelId="{C2D9F62A-69EF-469B-BEB3-976664C14420}" type="pres">
      <dgm:prSet presAssocID="{6C91249A-48FC-43E0-8FCA-046E5806CF4F}" presName="iconBgRect" presStyleLbl="bgShp" presStyleIdx="0" presStyleCnt="3"/>
      <dgm:spPr/>
    </dgm:pt>
    <dgm:pt modelId="{F78B97DE-1082-488E-83AE-31331F42A19C}" type="pres">
      <dgm:prSet presAssocID="{6C91249A-48FC-43E0-8FCA-046E5806CF4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umbbell"/>
        </a:ext>
      </dgm:extLst>
    </dgm:pt>
    <dgm:pt modelId="{909BB785-5B44-4319-B9D4-A2856E1EB96E}" type="pres">
      <dgm:prSet presAssocID="{6C91249A-48FC-43E0-8FCA-046E5806CF4F}" presName="spaceRect" presStyleCnt="0"/>
      <dgm:spPr/>
    </dgm:pt>
    <dgm:pt modelId="{2827F661-2AA5-4C0C-9013-DD7872E349D9}" type="pres">
      <dgm:prSet presAssocID="{6C91249A-48FC-43E0-8FCA-046E5806CF4F}" presName="textRect" presStyleLbl="revTx" presStyleIdx="0" presStyleCnt="3" custLinFactNeighborX="-1096" custLinFactNeighborY="-29033">
        <dgm:presLayoutVars>
          <dgm:chMax val="1"/>
          <dgm:chPref val="1"/>
        </dgm:presLayoutVars>
      </dgm:prSet>
      <dgm:spPr/>
    </dgm:pt>
    <dgm:pt modelId="{8809763A-6BF3-40CD-A6BE-E940D4E9026B}" type="pres">
      <dgm:prSet presAssocID="{0B6B888C-5BCF-427B-B4F5-069DBDFE2F1F}" presName="sibTrans" presStyleCnt="0"/>
      <dgm:spPr/>
    </dgm:pt>
    <dgm:pt modelId="{6C7B34B0-1A4F-4E0C-B5F9-430B0BF1E988}" type="pres">
      <dgm:prSet presAssocID="{1103EFDB-4439-4B49-8F8F-4129E3C3B3FC}" presName="compNode" presStyleCnt="0"/>
      <dgm:spPr/>
    </dgm:pt>
    <dgm:pt modelId="{C3F1D002-E245-4B38-81B9-0D33A0829817}" type="pres">
      <dgm:prSet presAssocID="{1103EFDB-4439-4B49-8F8F-4129E3C3B3FC}" presName="iconBgRect" presStyleLbl="bgShp" presStyleIdx="1" presStyleCnt="3"/>
      <dgm:spPr/>
    </dgm:pt>
    <dgm:pt modelId="{F5B60C7B-1AE9-45C7-A3F4-EE5C409ACD58}" type="pres">
      <dgm:prSet presAssocID="{1103EFDB-4439-4B49-8F8F-4129E3C3B3F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hecklist"/>
        </a:ext>
      </dgm:extLst>
    </dgm:pt>
    <dgm:pt modelId="{5927CABB-3ECD-470E-828E-BE53B4183320}" type="pres">
      <dgm:prSet presAssocID="{1103EFDB-4439-4B49-8F8F-4129E3C3B3FC}" presName="spaceRect" presStyleCnt="0"/>
      <dgm:spPr/>
    </dgm:pt>
    <dgm:pt modelId="{CCDB7668-7303-4276-BEB4-D2078A82CE66}" type="pres">
      <dgm:prSet presAssocID="{1103EFDB-4439-4B49-8F8F-4129E3C3B3FC}" presName="textRect" presStyleLbl="revTx" presStyleIdx="1" presStyleCnt="3" custLinFactNeighborY="-21926">
        <dgm:presLayoutVars>
          <dgm:chMax val="1"/>
          <dgm:chPref val="1"/>
        </dgm:presLayoutVars>
      </dgm:prSet>
      <dgm:spPr/>
    </dgm:pt>
    <dgm:pt modelId="{2BF68556-F1E7-4DD1-B0D6-F270295EDCE5}" type="pres">
      <dgm:prSet presAssocID="{E608A0B4-7E42-4CED-865E-29FF607CA408}" presName="sibTrans" presStyleCnt="0"/>
      <dgm:spPr/>
    </dgm:pt>
    <dgm:pt modelId="{BEBC01E4-09FE-475F-9C1D-FB9B3B46275E}" type="pres">
      <dgm:prSet presAssocID="{18535805-9D85-4ACC-8FF3-F12013908CAE}" presName="compNode" presStyleCnt="0"/>
      <dgm:spPr/>
    </dgm:pt>
    <dgm:pt modelId="{9303A3AF-003A-4C98-B1B1-C153A69E3140}" type="pres">
      <dgm:prSet presAssocID="{18535805-9D85-4ACC-8FF3-F12013908CAE}" presName="iconBgRect" presStyleLbl="bgShp" presStyleIdx="2" presStyleCnt="3"/>
      <dgm:spPr/>
    </dgm:pt>
    <dgm:pt modelId="{E49B8F9F-FCC6-418F-A9EA-FDFC2AEAF2F4}" type="pres">
      <dgm:prSet presAssocID="{18535805-9D85-4ACC-8FF3-F12013908CAE}"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Register"/>
        </a:ext>
      </dgm:extLst>
    </dgm:pt>
    <dgm:pt modelId="{D3E96D4A-2FB1-4014-A289-A171B718E422}" type="pres">
      <dgm:prSet presAssocID="{18535805-9D85-4ACC-8FF3-F12013908CAE}" presName="spaceRect" presStyleCnt="0"/>
      <dgm:spPr/>
    </dgm:pt>
    <dgm:pt modelId="{7CEF34D0-5097-470D-A896-F9245391816F}" type="pres">
      <dgm:prSet presAssocID="{18535805-9D85-4ACC-8FF3-F12013908CAE}" presName="textRect" presStyleLbl="revTx" presStyleIdx="2" presStyleCnt="3" custLinFactNeighborX="-1644" custLinFactNeighborY="-34019">
        <dgm:presLayoutVars>
          <dgm:chMax val="1"/>
          <dgm:chPref val="1"/>
        </dgm:presLayoutVars>
      </dgm:prSet>
      <dgm:spPr/>
    </dgm:pt>
  </dgm:ptLst>
  <dgm:cxnLst>
    <dgm:cxn modelId="{C5C8EA33-1C93-48D4-8F79-66FC12F059D1}" srcId="{770A1C81-404B-4226-821C-A5F9E6F76DA3}" destId="{18535805-9D85-4ACC-8FF3-F12013908CAE}" srcOrd="2" destOrd="0" parTransId="{41DA1D2A-584F-4B28-98A5-1FD22751086D}" sibTransId="{7DD2CE35-C9DC-4627-9E3A-68F14660D9F9}"/>
    <dgm:cxn modelId="{D206BA63-41AB-4510-9949-B7818B52C6D8}" srcId="{770A1C81-404B-4226-821C-A5F9E6F76DA3}" destId="{6C91249A-48FC-43E0-8FCA-046E5806CF4F}" srcOrd="0" destOrd="0" parTransId="{AA476285-600C-4E8C-84B5-44AF3C006054}" sibTransId="{0B6B888C-5BCF-427B-B4F5-069DBDFE2F1F}"/>
    <dgm:cxn modelId="{84B86949-19D2-47C2-87B0-4B8148A662D6}" type="presOf" srcId="{1103EFDB-4439-4B49-8F8F-4129E3C3B3FC}" destId="{CCDB7668-7303-4276-BEB4-D2078A82CE66}" srcOrd="0" destOrd="0" presId="urn:microsoft.com/office/officeart/2018/5/layout/IconCircleLabelList"/>
    <dgm:cxn modelId="{B247B991-D9E6-4858-86C0-35029017B568}" type="presOf" srcId="{6C91249A-48FC-43E0-8FCA-046E5806CF4F}" destId="{2827F661-2AA5-4C0C-9013-DD7872E349D9}" srcOrd="0" destOrd="0" presId="urn:microsoft.com/office/officeart/2018/5/layout/IconCircleLabelList"/>
    <dgm:cxn modelId="{DC20D9C2-2BB1-4A25-B561-5634C4623682}" srcId="{770A1C81-404B-4226-821C-A5F9E6F76DA3}" destId="{1103EFDB-4439-4B49-8F8F-4129E3C3B3FC}" srcOrd="1" destOrd="0" parTransId="{E0E7C144-0D4D-4C53-A99B-43EB98611536}" sibTransId="{E608A0B4-7E42-4CED-865E-29FF607CA408}"/>
    <dgm:cxn modelId="{EE506BF6-76FA-4044-8B0C-222F1D8A3751}" type="presOf" srcId="{770A1C81-404B-4226-821C-A5F9E6F76DA3}" destId="{AAD555DE-1B21-40FC-A966-E7A6101318E1}" srcOrd="0" destOrd="0" presId="urn:microsoft.com/office/officeart/2018/5/layout/IconCircleLabelList"/>
    <dgm:cxn modelId="{FEA146FC-C7BE-44C9-B57E-AF47F7F7ABC7}" type="presOf" srcId="{18535805-9D85-4ACC-8FF3-F12013908CAE}" destId="{7CEF34D0-5097-470D-A896-F9245391816F}" srcOrd="0" destOrd="0" presId="urn:microsoft.com/office/officeart/2018/5/layout/IconCircleLabelList"/>
    <dgm:cxn modelId="{1F072CF6-4F72-4A49-B6A4-BC82A623FDB1}" type="presParOf" srcId="{AAD555DE-1B21-40FC-A966-E7A6101318E1}" destId="{90D03B48-0B31-4E92-8216-6BDBA0100191}" srcOrd="0" destOrd="0" presId="urn:microsoft.com/office/officeart/2018/5/layout/IconCircleLabelList"/>
    <dgm:cxn modelId="{DD632F9A-9E1D-4C2A-9DFB-97BF564E91D8}" type="presParOf" srcId="{90D03B48-0B31-4E92-8216-6BDBA0100191}" destId="{C2D9F62A-69EF-469B-BEB3-976664C14420}" srcOrd="0" destOrd="0" presId="urn:microsoft.com/office/officeart/2018/5/layout/IconCircleLabelList"/>
    <dgm:cxn modelId="{24F16E6D-1292-448E-8BA9-5180F23BC823}" type="presParOf" srcId="{90D03B48-0B31-4E92-8216-6BDBA0100191}" destId="{F78B97DE-1082-488E-83AE-31331F42A19C}" srcOrd="1" destOrd="0" presId="urn:microsoft.com/office/officeart/2018/5/layout/IconCircleLabelList"/>
    <dgm:cxn modelId="{0DD0CDD1-4B68-475A-8DCF-FD257EEEA3A3}" type="presParOf" srcId="{90D03B48-0B31-4E92-8216-6BDBA0100191}" destId="{909BB785-5B44-4319-B9D4-A2856E1EB96E}" srcOrd="2" destOrd="0" presId="urn:microsoft.com/office/officeart/2018/5/layout/IconCircleLabelList"/>
    <dgm:cxn modelId="{7C38B84A-BFAD-47D7-A24A-E0906B189544}" type="presParOf" srcId="{90D03B48-0B31-4E92-8216-6BDBA0100191}" destId="{2827F661-2AA5-4C0C-9013-DD7872E349D9}" srcOrd="3" destOrd="0" presId="urn:microsoft.com/office/officeart/2018/5/layout/IconCircleLabelList"/>
    <dgm:cxn modelId="{BA769FAB-A142-4F80-A7AF-CE5B512D28B3}" type="presParOf" srcId="{AAD555DE-1B21-40FC-A966-E7A6101318E1}" destId="{8809763A-6BF3-40CD-A6BE-E940D4E9026B}" srcOrd="1" destOrd="0" presId="urn:microsoft.com/office/officeart/2018/5/layout/IconCircleLabelList"/>
    <dgm:cxn modelId="{31317295-46FB-4AB9-8C26-D5A8E53836A9}" type="presParOf" srcId="{AAD555DE-1B21-40FC-A966-E7A6101318E1}" destId="{6C7B34B0-1A4F-4E0C-B5F9-430B0BF1E988}" srcOrd="2" destOrd="0" presId="urn:microsoft.com/office/officeart/2018/5/layout/IconCircleLabelList"/>
    <dgm:cxn modelId="{135C080B-16F6-49EF-B9D8-4D8C359BF026}" type="presParOf" srcId="{6C7B34B0-1A4F-4E0C-B5F9-430B0BF1E988}" destId="{C3F1D002-E245-4B38-81B9-0D33A0829817}" srcOrd="0" destOrd="0" presId="urn:microsoft.com/office/officeart/2018/5/layout/IconCircleLabelList"/>
    <dgm:cxn modelId="{0EB5EAF6-AD94-4081-876F-5FA295A9C9A0}" type="presParOf" srcId="{6C7B34B0-1A4F-4E0C-B5F9-430B0BF1E988}" destId="{F5B60C7B-1AE9-45C7-A3F4-EE5C409ACD58}" srcOrd="1" destOrd="0" presId="urn:microsoft.com/office/officeart/2018/5/layout/IconCircleLabelList"/>
    <dgm:cxn modelId="{681B4AEB-D856-415A-80C5-F673DFD70ED0}" type="presParOf" srcId="{6C7B34B0-1A4F-4E0C-B5F9-430B0BF1E988}" destId="{5927CABB-3ECD-470E-828E-BE53B4183320}" srcOrd="2" destOrd="0" presId="urn:microsoft.com/office/officeart/2018/5/layout/IconCircleLabelList"/>
    <dgm:cxn modelId="{A2F3301E-0AC4-4C12-8557-A6B4CEDC34E6}" type="presParOf" srcId="{6C7B34B0-1A4F-4E0C-B5F9-430B0BF1E988}" destId="{CCDB7668-7303-4276-BEB4-D2078A82CE66}" srcOrd="3" destOrd="0" presId="urn:microsoft.com/office/officeart/2018/5/layout/IconCircleLabelList"/>
    <dgm:cxn modelId="{6E513CB6-3BA5-4905-BE48-72ED1000AB5E}" type="presParOf" srcId="{AAD555DE-1B21-40FC-A966-E7A6101318E1}" destId="{2BF68556-F1E7-4DD1-B0D6-F270295EDCE5}" srcOrd="3" destOrd="0" presId="urn:microsoft.com/office/officeart/2018/5/layout/IconCircleLabelList"/>
    <dgm:cxn modelId="{95D79877-B11B-419D-8461-47183193B080}" type="presParOf" srcId="{AAD555DE-1B21-40FC-A966-E7A6101318E1}" destId="{BEBC01E4-09FE-475F-9C1D-FB9B3B46275E}" srcOrd="4" destOrd="0" presId="urn:microsoft.com/office/officeart/2018/5/layout/IconCircleLabelList"/>
    <dgm:cxn modelId="{9DB92756-27B1-4E3D-853B-17E86C225909}" type="presParOf" srcId="{BEBC01E4-09FE-475F-9C1D-FB9B3B46275E}" destId="{9303A3AF-003A-4C98-B1B1-C153A69E3140}" srcOrd="0" destOrd="0" presId="urn:microsoft.com/office/officeart/2018/5/layout/IconCircleLabelList"/>
    <dgm:cxn modelId="{D76F0F8E-464C-4B19-A533-0EDF3A4C7886}" type="presParOf" srcId="{BEBC01E4-09FE-475F-9C1D-FB9B3B46275E}" destId="{E49B8F9F-FCC6-418F-A9EA-FDFC2AEAF2F4}" srcOrd="1" destOrd="0" presId="urn:microsoft.com/office/officeart/2018/5/layout/IconCircleLabelList"/>
    <dgm:cxn modelId="{4A5661D1-41DC-42AD-B4A3-187E131A3C17}" type="presParOf" srcId="{BEBC01E4-09FE-475F-9C1D-FB9B3B46275E}" destId="{D3E96D4A-2FB1-4014-A289-A171B718E422}" srcOrd="2" destOrd="0" presId="urn:microsoft.com/office/officeart/2018/5/layout/IconCircleLabelList"/>
    <dgm:cxn modelId="{BD7C8590-F6D2-4D93-B864-00363B29DC56}" type="presParOf" srcId="{BEBC01E4-09FE-475F-9C1D-FB9B3B46275E}" destId="{7CEF34D0-5097-470D-A896-F9245391816F}"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0A1C81-404B-4226-821C-A5F9E6F76DA3}"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1103EFDB-4439-4B49-8F8F-4129E3C3B3FC}">
      <dgm:prSet/>
      <dgm:spPr/>
      <dgm:t>
        <a:bodyPr/>
        <a:lstStyle/>
        <a:p>
          <a:pPr>
            <a:lnSpc>
              <a:spcPct val="100000"/>
            </a:lnSpc>
            <a:defRPr cap="all"/>
          </a:pPr>
          <a:r>
            <a:rPr lang="en-US" dirty="0">
              <a:solidFill>
                <a:schemeClr val="bg1"/>
              </a:solidFill>
            </a:rPr>
            <a:t>Fill out an application form for the gym</a:t>
          </a:r>
        </a:p>
      </dgm:t>
    </dgm:pt>
    <dgm:pt modelId="{E0E7C144-0D4D-4C53-A99B-43EB98611536}" type="parTrans" cxnId="{DC20D9C2-2BB1-4A25-B561-5634C4623682}">
      <dgm:prSet/>
      <dgm:spPr/>
      <dgm:t>
        <a:bodyPr/>
        <a:lstStyle/>
        <a:p>
          <a:endParaRPr lang="en-US"/>
        </a:p>
      </dgm:t>
    </dgm:pt>
    <dgm:pt modelId="{E608A0B4-7E42-4CED-865E-29FF607CA408}" type="sibTrans" cxnId="{DC20D9C2-2BB1-4A25-B561-5634C4623682}">
      <dgm:prSet/>
      <dgm:spPr/>
      <dgm:t>
        <a:bodyPr/>
        <a:lstStyle/>
        <a:p>
          <a:pPr>
            <a:lnSpc>
              <a:spcPct val="100000"/>
            </a:lnSpc>
          </a:pPr>
          <a:endParaRPr lang="en-US"/>
        </a:p>
      </dgm:t>
    </dgm:pt>
    <dgm:pt modelId="{18535805-9D85-4ACC-8FF3-F12013908CAE}">
      <dgm:prSet/>
      <dgm:spPr/>
      <dgm:t>
        <a:bodyPr/>
        <a:lstStyle/>
        <a:p>
          <a:pPr>
            <a:lnSpc>
              <a:spcPct val="100000"/>
            </a:lnSpc>
            <a:defRPr cap="all"/>
          </a:pPr>
          <a:r>
            <a:rPr lang="en-US" dirty="0">
              <a:solidFill>
                <a:schemeClr val="bg1"/>
              </a:solidFill>
            </a:rPr>
            <a:t>Pay for the first month’s membership</a:t>
          </a:r>
        </a:p>
      </dgm:t>
    </dgm:pt>
    <dgm:pt modelId="{41DA1D2A-584F-4B28-98A5-1FD22751086D}" type="parTrans" cxnId="{C5C8EA33-1C93-48D4-8F79-66FC12F059D1}">
      <dgm:prSet/>
      <dgm:spPr/>
      <dgm:t>
        <a:bodyPr/>
        <a:lstStyle/>
        <a:p>
          <a:endParaRPr lang="en-US"/>
        </a:p>
      </dgm:t>
    </dgm:pt>
    <dgm:pt modelId="{7DD2CE35-C9DC-4627-9E3A-68F14660D9F9}" type="sibTrans" cxnId="{C5C8EA33-1C93-48D4-8F79-66FC12F059D1}">
      <dgm:prSet/>
      <dgm:spPr/>
      <dgm:t>
        <a:bodyPr/>
        <a:lstStyle/>
        <a:p>
          <a:endParaRPr lang="en-US"/>
        </a:p>
      </dgm:t>
    </dgm:pt>
    <dgm:pt modelId="{AAD555DE-1B21-40FC-A966-E7A6101318E1}" type="pres">
      <dgm:prSet presAssocID="{770A1C81-404B-4226-821C-A5F9E6F76DA3}" presName="root" presStyleCnt="0">
        <dgm:presLayoutVars>
          <dgm:dir/>
          <dgm:resizeHandles val="exact"/>
        </dgm:presLayoutVars>
      </dgm:prSet>
      <dgm:spPr/>
    </dgm:pt>
    <dgm:pt modelId="{6C7B34B0-1A4F-4E0C-B5F9-430B0BF1E988}" type="pres">
      <dgm:prSet presAssocID="{1103EFDB-4439-4B49-8F8F-4129E3C3B3FC}" presName="compNode" presStyleCnt="0"/>
      <dgm:spPr/>
    </dgm:pt>
    <dgm:pt modelId="{C3F1D002-E245-4B38-81B9-0D33A0829817}" type="pres">
      <dgm:prSet presAssocID="{1103EFDB-4439-4B49-8F8F-4129E3C3B3FC}" presName="iconBgRect" presStyleLbl="bgShp" presStyleIdx="0" presStyleCnt="2"/>
      <dgm:spPr/>
    </dgm:pt>
    <dgm:pt modelId="{F5B60C7B-1AE9-45C7-A3F4-EE5C409ACD58}" type="pres">
      <dgm:prSet presAssocID="{1103EFDB-4439-4B49-8F8F-4129E3C3B3F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cklist"/>
        </a:ext>
      </dgm:extLst>
    </dgm:pt>
    <dgm:pt modelId="{5927CABB-3ECD-470E-828E-BE53B4183320}" type="pres">
      <dgm:prSet presAssocID="{1103EFDB-4439-4B49-8F8F-4129E3C3B3FC}" presName="spaceRect" presStyleCnt="0"/>
      <dgm:spPr/>
    </dgm:pt>
    <dgm:pt modelId="{CCDB7668-7303-4276-BEB4-D2078A82CE66}" type="pres">
      <dgm:prSet presAssocID="{1103EFDB-4439-4B49-8F8F-4129E3C3B3FC}" presName="textRect" presStyleLbl="revTx" presStyleIdx="0" presStyleCnt="2" custLinFactNeighborX="-548" custLinFactNeighborY="-29278">
        <dgm:presLayoutVars>
          <dgm:chMax val="1"/>
          <dgm:chPref val="1"/>
        </dgm:presLayoutVars>
      </dgm:prSet>
      <dgm:spPr/>
    </dgm:pt>
    <dgm:pt modelId="{2BF68556-F1E7-4DD1-B0D6-F270295EDCE5}" type="pres">
      <dgm:prSet presAssocID="{E608A0B4-7E42-4CED-865E-29FF607CA408}" presName="sibTrans" presStyleCnt="0"/>
      <dgm:spPr/>
    </dgm:pt>
    <dgm:pt modelId="{BEBC01E4-09FE-475F-9C1D-FB9B3B46275E}" type="pres">
      <dgm:prSet presAssocID="{18535805-9D85-4ACC-8FF3-F12013908CAE}" presName="compNode" presStyleCnt="0"/>
      <dgm:spPr/>
    </dgm:pt>
    <dgm:pt modelId="{9303A3AF-003A-4C98-B1B1-C153A69E3140}" type="pres">
      <dgm:prSet presAssocID="{18535805-9D85-4ACC-8FF3-F12013908CAE}" presName="iconBgRect" presStyleLbl="bgShp" presStyleIdx="1" presStyleCnt="2"/>
      <dgm:spPr/>
    </dgm:pt>
    <dgm:pt modelId="{E49B8F9F-FCC6-418F-A9EA-FDFC2AEAF2F4}" type="pres">
      <dgm:prSet presAssocID="{18535805-9D85-4ACC-8FF3-F12013908CAE}"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egister"/>
        </a:ext>
      </dgm:extLst>
    </dgm:pt>
    <dgm:pt modelId="{D3E96D4A-2FB1-4014-A289-A171B718E422}" type="pres">
      <dgm:prSet presAssocID="{18535805-9D85-4ACC-8FF3-F12013908CAE}" presName="spaceRect" presStyleCnt="0"/>
      <dgm:spPr/>
    </dgm:pt>
    <dgm:pt modelId="{7CEF34D0-5097-470D-A896-F9245391816F}" type="pres">
      <dgm:prSet presAssocID="{18535805-9D85-4ACC-8FF3-F12013908CAE}" presName="textRect" presStyleLbl="revTx" presStyleIdx="1" presStyleCnt="2" custLinFactNeighborX="465" custLinFactNeighborY="-29278">
        <dgm:presLayoutVars>
          <dgm:chMax val="1"/>
          <dgm:chPref val="1"/>
        </dgm:presLayoutVars>
      </dgm:prSet>
      <dgm:spPr/>
    </dgm:pt>
  </dgm:ptLst>
  <dgm:cxnLst>
    <dgm:cxn modelId="{C5C8EA33-1C93-48D4-8F79-66FC12F059D1}" srcId="{770A1C81-404B-4226-821C-A5F9E6F76DA3}" destId="{18535805-9D85-4ACC-8FF3-F12013908CAE}" srcOrd="1" destOrd="0" parTransId="{41DA1D2A-584F-4B28-98A5-1FD22751086D}" sibTransId="{7DD2CE35-C9DC-4627-9E3A-68F14660D9F9}"/>
    <dgm:cxn modelId="{84B86949-19D2-47C2-87B0-4B8148A662D6}" type="presOf" srcId="{1103EFDB-4439-4B49-8F8F-4129E3C3B3FC}" destId="{CCDB7668-7303-4276-BEB4-D2078A82CE66}" srcOrd="0" destOrd="0" presId="urn:microsoft.com/office/officeart/2018/5/layout/IconCircleLabelList"/>
    <dgm:cxn modelId="{DC20D9C2-2BB1-4A25-B561-5634C4623682}" srcId="{770A1C81-404B-4226-821C-A5F9E6F76DA3}" destId="{1103EFDB-4439-4B49-8F8F-4129E3C3B3FC}" srcOrd="0" destOrd="0" parTransId="{E0E7C144-0D4D-4C53-A99B-43EB98611536}" sibTransId="{E608A0B4-7E42-4CED-865E-29FF607CA408}"/>
    <dgm:cxn modelId="{EE506BF6-76FA-4044-8B0C-222F1D8A3751}" type="presOf" srcId="{770A1C81-404B-4226-821C-A5F9E6F76DA3}" destId="{AAD555DE-1B21-40FC-A966-E7A6101318E1}" srcOrd="0" destOrd="0" presId="urn:microsoft.com/office/officeart/2018/5/layout/IconCircleLabelList"/>
    <dgm:cxn modelId="{FEA146FC-C7BE-44C9-B57E-AF47F7F7ABC7}" type="presOf" srcId="{18535805-9D85-4ACC-8FF3-F12013908CAE}" destId="{7CEF34D0-5097-470D-A896-F9245391816F}" srcOrd="0" destOrd="0" presId="urn:microsoft.com/office/officeart/2018/5/layout/IconCircleLabelList"/>
    <dgm:cxn modelId="{31317295-46FB-4AB9-8C26-D5A8E53836A9}" type="presParOf" srcId="{AAD555DE-1B21-40FC-A966-E7A6101318E1}" destId="{6C7B34B0-1A4F-4E0C-B5F9-430B0BF1E988}" srcOrd="0" destOrd="0" presId="urn:microsoft.com/office/officeart/2018/5/layout/IconCircleLabelList"/>
    <dgm:cxn modelId="{135C080B-16F6-49EF-B9D8-4D8C359BF026}" type="presParOf" srcId="{6C7B34B0-1A4F-4E0C-B5F9-430B0BF1E988}" destId="{C3F1D002-E245-4B38-81B9-0D33A0829817}" srcOrd="0" destOrd="0" presId="urn:microsoft.com/office/officeart/2018/5/layout/IconCircleLabelList"/>
    <dgm:cxn modelId="{0EB5EAF6-AD94-4081-876F-5FA295A9C9A0}" type="presParOf" srcId="{6C7B34B0-1A4F-4E0C-B5F9-430B0BF1E988}" destId="{F5B60C7B-1AE9-45C7-A3F4-EE5C409ACD58}" srcOrd="1" destOrd="0" presId="urn:microsoft.com/office/officeart/2018/5/layout/IconCircleLabelList"/>
    <dgm:cxn modelId="{681B4AEB-D856-415A-80C5-F673DFD70ED0}" type="presParOf" srcId="{6C7B34B0-1A4F-4E0C-B5F9-430B0BF1E988}" destId="{5927CABB-3ECD-470E-828E-BE53B4183320}" srcOrd="2" destOrd="0" presId="urn:microsoft.com/office/officeart/2018/5/layout/IconCircleLabelList"/>
    <dgm:cxn modelId="{A2F3301E-0AC4-4C12-8557-A6B4CEDC34E6}" type="presParOf" srcId="{6C7B34B0-1A4F-4E0C-B5F9-430B0BF1E988}" destId="{CCDB7668-7303-4276-BEB4-D2078A82CE66}" srcOrd="3" destOrd="0" presId="urn:microsoft.com/office/officeart/2018/5/layout/IconCircleLabelList"/>
    <dgm:cxn modelId="{6E513CB6-3BA5-4905-BE48-72ED1000AB5E}" type="presParOf" srcId="{AAD555DE-1B21-40FC-A966-E7A6101318E1}" destId="{2BF68556-F1E7-4DD1-B0D6-F270295EDCE5}" srcOrd="1" destOrd="0" presId="urn:microsoft.com/office/officeart/2018/5/layout/IconCircleLabelList"/>
    <dgm:cxn modelId="{95D79877-B11B-419D-8461-47183193B080}" type="presParOf" srcId="{AAD555DE-1B21-40FC-A966-E7A6101318E1}" destId="{BEBC01E4-09FE-475F-9C1D-FB9B3B46275E}" srcOrd="2" destOrd="0" presId="urn:microsoft.com/office/officeart/2018/5/layout/IconCircleLabelList"/>
    <dgm:cxn modelId="{9DB92756-27B1-4E3D-853B-17E86C225909}" type="presParOf" srcId="{BEBC01E4-09FE-475F-9C1D-FB9B3B46275E}" destId="{9303A3AF-003A-4C98-B1B1-C153A69E3140}" srcOrd="0" destOrd="0" presId="urn:microsoft.com/office/officeart/2018/5/layout/IconCircleLabelList"/>
    <dgm:cxn modelId="{D76F0F8E-464C-4B19-A533-0EDF3A4C7886}" type="presParOf" srcId="{BEBC01E4-09FE-475F-9C1D-FB9B3B46275E}" destId="{E49B8F9F-FCC6-418F-A9EA-FDFC2AEAF2F4}" srcOrd="1" destOrd="0" presId="urn:microsoft.com/office/officeart/2018/5/layout/IconCircleLabelList"/>
    <dgm:cxn modelId="{4A5661D1-41DC-42AD-B4A3-187E131A3C17}" type="presParOf" srcId="{BEBC01E4-09FE-475F-9C1D-FB9B3B46275E}" destId="{D3E96D4A-2FB1-4014-A289-A171B718E422}" srcOrd="2" destOrd="0" presId="urn:microsoft.com/office/officeart/2018/5/layout/IconCircleLabelList"/>
    <dgm:cxn modelId="{BD7C8590-F6D2-4D93-B864-00363B29DC56}" type="presParOf" srcId="{BEBC01E4-09FE-475F-9C1D-FB9B3B46275E}" destId="{7CEF34D0-5097-470D-A896-F9245391816F}" srcOrd="3" destOrd="0" presId="urn:microsoft.com/office/officeart/2018/5/layout/IconCircleLabel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0A1C81-404B-4226-821C-A5F9E6F76DA3}"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6C91249A-48FC-43E0-8FCA-046E5806CF4F}">
      <dgm:prSet custT="1"/>
      <dgm:spPr/>
      <dgm:t>
        <a:bodyPr/>
        <a:lstStyle/>
        <a:p>
          <a:pPr>
            <a:lnSpc>
              <a:spcPct val="100000"/>
            </a:lnSpc>
            <a:defRPr cap="all"/>
          </a:pPr>
          <a:r>
            <a:rPr lang="en-GB" sz="2400" b="0" i="0" dirty="0"/>
            <a:t>visitors THAT skip the fitness test (GROUP B) will be more likely to purchase a membership to MuscleHub</a:t>
          </a:r>
          <a:endParaRPr lang="en-US" sz="2400" dirty="0"/>
        </a:p>
      </dgm:t>
    </dgm:pt>
    <dgm:pt modelId="{AA476285-600C-4E8C-84B5-44AF3C006054}" type="parTrans" cxnId="{D206BA63-41AB-4510-9949-B7818B52C6D8}">
      <dgm:prSet/>
      <dgm:spPr/>
      <dgm:t>
        <a:bodyPr/>
        <a:lstStyle/>
        <a:p>
          <a:endParaRPr lang="en-US"/>
        </a:p>
      </dgm:t>
    </dgm:pt>
    <dgm:pt modelId="{0B6B888C-5BCF-427B-B4F5-069DBDFE2F1F}" type="sibTrans" cxnId="{D206BA63-41AB-4510-9949-B7818B52C6D8}">
      <dgm:prSet/>
      <dgm:spPr/>
      <dgm:t>
        <a:bodyPr/>
        <a:lstStyle/>
        <a:p>
          <a:pPr>
            <a:lnSpc>
              <a:spcPct val="100000"/>
            </a:lnSpc>
          </a:pPr>
          <a:endParaRPr lang="en-US"/>
        </a:p>
      </dgm:t>
    </dgm:pt>
    <dgm:pt modelId="{AAD555DE-1B21-40FC-A966-E7A6101318E1}" type="pres">
      <dgm:prSet presAssocID="{770A1C81-404B-4226-821C-A5F9E6F76DA3}" presName="root" presStyleCnt="0">
        <dgm:presLayoutVars>
          <dgm:dir/>
          <dgm:resizeHandles val="exact"/>
        </dgm:presLayoutVars>
      </dgm:prSet>
      <dgm:spPr/>
    </dgm:pt>
    <dgm:pt modelId="{90D03B48-0B31-4E92-8216-6BDBA0100191}" type="pres">
      <dgm:prSet presAssocID="{6C91249A-48FC-43E0-8FCA-046E5806CF4F}" presName="compNode" presStyleCnt="0"/>
      <dgm:spPr/>
    </dgm:pt>
    <dgm:pt modelId="{C2D9F62A-69EF-469B-BEB3-976664C14420}" type="pres">
      <dgm:prSet presAssocID="{6C91249A-48FC-43E0-8FCA-046E5806CF4F}" presName="iconBgRect" presStyleLbl="bgShp" presStyleIdx="0" presStyleCnt="1"/>
      <dgm:spPr/>
    </dgm:pt>
    <dgm:pt modelId="{F78B97DE-1082-488E-83AE-31331F42A19C}" type="pres">
      <dgm:prSet presAssocID="{6C91249A-48FC-43E0-8FCA-046E5806CF4F}"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Head with Gears"/>
        </a:ext>
      </dgm:extLst>
    </dgm:pt>
    <dgm:pt modelId="{909BB785-5B44-4319-B9D4-A2856E1EB96E}" type="pres">
      <dgm:prSet presAssocID="{6C91249A-48FC-43E0-8FCA-046E5806CF4F}" presName="spaceRect" presStyleCnt="0"/>
      <dgm:spPr/>
    </dgm:pt>
    <dgm:pt modelId="{2827F661-2AA5-4C0C-9013-DD7872E349D9}" type="pres">
      <dgm:prSet presAssocID="{6C91249A-48FC-43E0-8FCA-046E5806CF4F}" presName="textRect" presStyleLbl="revTx" presStyleIdx="0" presStyleCnt="1" custScaleX="235518" custLinFactNeighborX="-1036" custLinFactNeighborY="-56311">
        <dgm:presLayoutVars>
          <dgm:chMax val="1"/>
          <dgm:chPref val="1"/>
        </dgm:presLayoutVars>
      </dgm:prSet>
      <dgm:spPr/>
    </dgm:pt>
  </dgm:ptLst>
  <dgm:cxnLst>
    <dgm:cxn modelId="{D206BA63-41AB-4510-9949-B7818B52C6D8}" srcId="{770A1C81-404B-4226-821C-A5F9E6F76DA3}" destId="{6C91249A-48FC-43E0-8FCA-046E5806CF4F}" srcOrd="0" destOrd="0" parTransId="{AA476285-600C-4E8C-84B5-44AF3C006054}" sibTransId="{0B6B888C-5BCF-427B-B4F5-069DBDFE2F1F}"/>
    <dgm:cxn modelId="{B247B991-D9E6-4858-86C0-35029017B568}" type="presOf" srcId="{6C91249A-48FC-43E0-8FCA-046E5806CF4F}" destId="{2827F661-2AA5-4C0C-9013-DD7872E349D9}" srcOrd="0" destOrd="0" presId="urn:microsoft.com/office/officeart/2018/5/layout/IconCircleLabelList"/>
    <dgm:cxn modelId="{EE506BF6-76FA-4044-8B0C-222F1D8A3751}" type="presOf" srcId="{770A1C81-404B-4226-821C-A5F9E6F76DA3}" destId="{AAD555DE-1B21-40FC-A966-E7A6101318E1}" srcOrd="0" destOrd="0" presId="urn:microsoft.com/office/officeart/2018/5/layout/IconCircleLabelList"/>
    <dgm:cxn modelId="{1F072CF6-4F72-4A49-B6A4-BC82A623FDB1}" type="presParOf" srcId="{AAD555DE-1B21-40FC-A966-E7A6101318E1}" destId="{90D03B48-0B31-4E92-8216-6BDBA0100191}" srcOrd="0" destOrd="0" presId="urn:microsoft.com/office/officeart/2018/5/layout/IconCircleLabelList"/>
    <dgm:cxn modelId="{DD632F9A-9E1D-4C2A-9DFB-97BF564E91D8}" type="presParOf" srcId="{90D03B48-0B31-4E92-8216-6BDBA0100191}" destId="{C2D9F62A-69EF-469B-BEB3-976664C14420}" srcOrd="0" destOrd="0" presId="urn:microsoft.com/office/officeart/2018/5/layout/IconCircleLabelList"/>
    <dgm:cxn modelId="{24F16E6D-1292-448E-8BA9-5180F23BC823}" type="presParOf" srcId="{90D03B48-0B31-4E92-8216-6BDBA0100191}" destId="{F78B97DE-1082-488E-83AE-31331F42A19C}" srcOrd="1" destOrd="0" presId="urn:microsoft.com/office/officeart/2018/5/layout/IconCircleLabelList"/>
    <dgm:cxn modelId="{0DD0CDD1-4B68-475A-8DCF-FD257EEEA3A3}" type="presParOf" srcId="{90D03B48-0B31-4E92-8216-6BDBA0100191}" destId="{909BB785-5B44-4319-B9D4-A2856E1EB96E}" srcOrd="2" destOrd="0" presId="urn:microsoft.com/office/officeart/2018/5/layout/IconCircleLabelList"/>
    <dgm:cxn modelId="{7C38B84A-BFAD-47D7-A24A-E0906B189544}" type="presParOf" srcId="{90D03B48-0B31-4E92-8216-6BDBA0100191}" destId="{2827F661-2AA5-4C0C-9013-DD7872E349D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9F62A-69EF-469B-BEB3-976664C14420}">
      <dsp:nvSpPr>
        <dsp:cNvPr id="0" name=""/>
        <dsp:cNvSpPr/>
      </dsp:nvSpPr>
      <dsp:spPr>
        <a:xfrm>
          <a:off x="614381" y="503862"/>
          <a:ext cx="1749937" cy="174993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8B97DE-1082-488E-83AE-31331F42A19C}">
      <dsp:nvSpPr>
        <dsp:cNvPr id="0" name=""/>
        <dsp:cNvSpPr/>
      </dsp:nvSpPr>
      <dsp:spPr>
        <a:xfrm>
          <a:off x="987318" y="876800"/>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27F661-2AA5-4C0C-9013-DD7872E349D9}">
      <dsp:nvSpPr>
        <dsp:cNvPr id="0" name=""/>
        <dsp:cNvSpPr/>
      </dsp:nvSpPr>
      <dsp:spPr>
        <a:xfrm>
          <a:off x="54974"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Take a fitness test with a Personal Trainer</a:t>
          </a:r>
        </a:p>
      </dsp:txBody>
      <dsp:txXfrm>
        <a:off x="54974" y="2798862"/>
        <a:ext cx="2868750" cy="720000"/>
      </dsp:txXfrm>
    </dsp:sp>
    <dsp:sp modelId="{C3F1D002-E245-4B38-81B9-0D33A0829817}">
      <dsp:nvSpPr>
        <dsp:cNvPr id="0" name=""/>
        <dsp:cNvSpPr/>
      </dsp:nvSpPr>
      <dsp:spPr>
        <a:xfrm>
          <a:off x="3985162" y="503862"/>
          <a:ext cx="1749937" cy="174993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B60C7B-1AE9-45C7-A3F4-EE5C409ACD58}">
      <dsp:nvSpPr>
        <dsp:cNvPr id="0" name=""/>
        <dsp:cNvSpPr/>
      </dsp:nvSpPr>
      <dsp:spPr>
        <a:xfrm>
          <a:off x="4358099" y="876800"/>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DB7668-7303-4276-BEB4-D2078A82CE66}">
      <dsp:nvSpPr>
        <dsp:cNvPr id="0" name=""/>
        <dsp:cNvSpPr/>
      </dsp:nvSpPr>
      <dsp:spPr>
        <a:xfrm>
          <a:off x="3425756"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Fill out an application form for the gym</a:t>
          </a:r>
        </a:p>
      </dsp:txBody>
      <dsp:txXfrm>
        <a:off x="3425756" y="2798862"/>
        <a:ext cx="2868750" cy="720000"/>
      </dsp:txXfrm>
    </dsp:sp>
    <dsp:sp modelId="{9303A3AF-003A-4C98-B1B1-C153A69E3140}">
      <dsp:nvSpPr>
        <dsp:cNvPr id="0" name=""/>
        <dsp:cNvSpPr/>
      </dsp:nvSpPr>
      <dsp:spPr>
        <a:xfrm>
          <a:off x="7355943" y="503862"/>
          <a:ext cx="1749937" cy="174993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9B8F9F-FCC6-418F-A9EA-FDFC2AEAF2F4}">
      <dsp:nvSpPr>
        <dsp:cNvPr id="0" name=""/>
        <dsp:cNvSpPr/>
      </dsp:nvSpPr>
      <dsp:spPr>
        <a:xfrm>
          <a:off x="7728881" y="876800"/>
          <a:ext cx="1004062" cy="100406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EF34D0-5097-470D-A896-F9245391816F}">
      <dsp:nvSpPr>
        <dsp:cNvPr id="0" name=""/>
        <dsp:cNvSpPr/>
      </dsp:nvSpPr>
      <dsp:spPr>
        <a:xfrm>
          <a:off x="6796537"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Pay for the first month’s membership</a:t>
          </a:r>
        </a:p>
      </dsp:txBody>
      <dsp:txXfrm>
        <a:off x="6796537" y="2798862"/>
        <a:ext cx="286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9F62A-69EF-469B-BEB3-976664C14420}">
      <dsp:nvSpPr>
        <dsp:cNvPr id="0" name=""/>
        <dsp:cNvSpPr/>
      </dsp:nvSpPr>
      <dsp:spPr>
        <a:xfrm>
          <a:off x="2256550" y="502"/>
          <a:ext cx="939304" cy="93930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8B97DE-1082-488E-83AE-31331F42A19C}">
      <dsp:nvSpPr>
        <dsp:cNvPr id="0" name=""/>
        <dsp:cNvSpPr/>
      </dsp:nvSpPr>
      <dsp:spPr>
        <a:xfrm>
          <a:off x="2456729" y="200682"/>
          <a:ext cx="538945" cy="5389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27F661-2AA5-4C0C-9013-DD7872E349D9}">
      <dsp:nvSpPr>
        <dsp:cNvPr id="0" name=""/>
        <dsp:cNvSpPr/>
      </dsp:nvSpPr>
      <dsp:spPr>
        <a:xfrm>
          <a:off x="1939404" y="1053552"/>
          <a:ext cx="1539843" cy="61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solidFill>
                <a:schemeClr val="bg1"/>
              </a:solidFill>
            </a:rPr>
            <a:t>Take a fitness test with a Personal Trainer</a:t>
          </a:r>
        </a:p>
      </dsp:txBody>
      <dsp:txXfrm>
        <a:off x="1939404" y="1053552"/>
        <a:ext cx="1539843" cy="615937"/>
      </dsp:txXfrm>
    </dsp:sp>
    <dsp:sp modelId="{C3F1D002-E245-4B38-81B9-0D33A0829817}">
      <dsp:nvSpPr>
        <dsp:cNvPr id="0" name=""/>
        <dsp:cNvSpPr/>
      </dsp:nvSpPr>
      <dsp:spPr>
        <a:xfrm>
          <a:off x="4065866" y="502"/>
          <a:ext cx="939304" cy="93930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B60C7B-1AE9-45C7-A3F4-EE5C409ACD58}">
      <dsp:nvSpPr>
        <dsp:cNvPr id="0" name=""/>
        <dsp:cNvSpPr/>
      </dsp:nvSpPr>
      <dsp:spPr>
        <a:xfrm>
          <a:off x="4266046" y="200682"/>
          <a:ext cx="538945" cy="5389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DB7668-7303-4276-BEB4-D2078A82CE66}">
      <dsp:nvSpPr>
        <dsp:cNvPr id="0" name=""/>
        <dsp:cNvSpPr/>
      </dsp:nvSpPr>
      <dsp:spPr>
        <a:xfrm>
          <a:off x="3765597" y="1097327"/>
          <a:ext cx="1539843" cy="61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solidFill>
                <a:schemeClr val="bg1"/>
              </a:solidFill>
            </a:rPr>
            <a:t>Fill out an application form for the gym</a:t>
          </a:r>
        </a:p>
      </dsp:txBody>
      <dsp:txXfrm>
        <a:off x="3765597" y="1097327"/>
        <a:ext cx="1539843" cy="615937"/>
      </dsp:txXfrm>
    </dsp:sp>
    <dsp:sp modelId="{9303A3AF-003A-4C98-B1B1-C153A69E3140}">
      <dsp:nvSpPr>
        <dsp:cNvPr id="0" name=""/>
        <dsp:cNvSpPr/>
      </dsp:nvSpPr>
      <dsp:spPr>
        <a:xfrm>
          <a:off x="5875183" y="502"/>
          <a:ext cx="939304" cy="93930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9B8F9F-FCC6-418F-A9EA-FDFC2AEAF2F4}">
      <dsp:nvSpPr>
        <dsp:cNvPr id="0" name=""/>
        <dsp:cNvSpPr/>
      </dsp:nvSpPr>
      <dsp:spPr>
        <a:xfrm>
          <a:off x="6075362" y="200682"/>
          <a:ext cx="538945" cy="53894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EF34D0-5097-470D-A896-F9245391816F}">
      <dsp:nvSpPr>
        <dsp:cNvPr id="0" name=""/>
        <dsp:cNvSpPr/>
      </dsp:nvSpPr>
      <dsp:spPr>
        <a:xfrm>
          <a:off x="5549598" y="1022841"/>
          <a:ext cx="1539843" cy="61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solidFill>
                <a:schemeClr val="bg1"/>
              </a:solidFill>
            </a:rPr>
            <a:t>Pay for the first month’s membership</a:t>
          </a:r>
        </a:p>
      </dsp:txBody>
      <dsp:txXfrm>
        <a:off x="5549598" y="1022841"/>
        <a:ext cx="1539843" cy="6159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F1D002-E245-4B38-81B9-0D33A0829817}">
      <dsp:nvSpPr>
        <dsp:cNvPr id="0" name=""/>
        <dsp:cNvSpPr/>
      </dsp:nvSpPr>
      <dsp:spPr>
        <a:xfrm>
          <a:off x="2635202" y="369"/>
          <a:ext cx="1017580" cy="101758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B60C7B-1AE9-45C7-A3F4-EE5C409ACD58}">
      <dsp:nvSpPr>
        <dsp:cNvPr id="0" name=""/>
        <dsp:cNvSpPr/>
      </dsp:nvSpPr>
      <dsp:spPr>
        <a:xfrm>
          <a:off x="2852063" y="217230"/>
          <a:ext cx="583857" cy="5838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DB7668-7303-4276-BEB4-D2078A82CE66}">
      <dsp:nvSpPr>
        <dsp:cNvPr id="0" name=""/>
        <dsp:cNvSpPr/>
      </dsp:nvSpPr>
      <dsp:spPr>
        <a:xfrm>
          <a:off x="2300769" y="1139538"/>
          <a:ext cx="1668164" cy="66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solidFill>
                <a:schemeClr val="bg1"/>
              </a:solidFill>
            </a:rPr>
            <a:t>Fill out an application form for the gym</a:t>
          </a:r>
        </a:p>
      </dsp:txBody>
      <dsp:txXfrm>
        <a:off x="2300769" y="1139538"/>
        <a:ext cx="1668164" cy="667265"/>
      </dsp:txXfrm>
    </dsp:sp>
    <dsp:sp modelId="{9303A3AF-003A-4C98-B1B1-C153A69E3140}">
      <dsp:nvSpPr>
        <dsp:cNvPr id="0" name=""/>
        <dsp:cNvSpPr/>
      </dsp:nvSpPr>
      <dsp:spPr>
        <a:xfrm>
          <a:off x="4595295" y="369"/>
          <a:ext cx="1017580" cy="101758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9B8F9F-FCC6-418F-A9EA-FDFC2AEAF2F4}">
      <dsp:nvSpPr>
        <dsp:cNvPr id="0" name=""/>
        <dsp:cNvSpPr/>
      </dsp:nvSpPr>
      <dsp:spPr>
        <a:xfrm>
          <a:off x="4812156" y="217230"/>
          <a:ext cx="583857" cy="58385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EF34D0-5097-470D-A896-F9245391816F}">
      <dsp:nvSpPr>
        <dsp:cNvPr id="0" name=""/>
        <dsp:cNvSpPr/>
      </dsp:nvSpPr>
      <dsp:spPr>
        <a:xfrm>
          <a:off x="4277760" y="1139538"/>
          <a:ext cx="1668164" cy="66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solidFill>
                <a:schemeClr val="bg1"/>
              </a:solidFill>
            </a:rPr>
            <a:t>Pay for the first month’s membership</a:t>
          </a:r>
        </a:p>
      </dsp:txBody>
      <dsp:txXfrm>
        <a:off x="4277760" y="1139538"/>
        <a:ext cx="1668164" cy="6672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9F62A-69EF-469B-BEB3-976664C14420}">
      <dsp:nvSpPr>
        <dsp:cNvPr id="0" name=""/>
        <dsp:cNvSpPr/>
      </dsp:nvSpPr>
      <dsp:spPr>
        <a:xfrm>
          <a:off x="3490962" y="57910"/>
          <a:ext cx="2093062" cy="20930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8B97DE-1082-488E-83AE-31331F42A19C}">
      <dsp:nvSpPr>
        <dsp:cNvPr id="0" name=""/>
        <dsp:cNvSpPr/>
      </dsp:nvSpPr>
      <dsp:spPr>
        <a:xfrm>
          <a:off x="3937025" y="503973"/>
          <a:ext cx="1200937" cy="1200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27F661-2AA5-4C0C-9013-DD7872E349D9}">
      <dsp:nvSpPr>
        <dsp:cNvPr id="0" name=""/>
        <dsp:cNvSpPr/>
      </dsp:nvSpPr>
      <dsp:spPr>
        <a:xfrm>
          <a:off x="461340" y="2381796"/>
          <a:ext cx="8081211" cy="747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GB" sz="2400" b="0" i="0" kern="1200" dirty="0"/>
            <a:t>visitors THAT skip the fitness test (GROUP B) will be more likely to purchase a membership to MuscleHub</a:t>
          </a:r>
          <a:endParaRPr lang="en-US" sz="2400" kern="1200" dirty="0"/>
        </a:p>
      </dsp:txBody>
      <dsp:txXfrm>
        <a:off x="461340" y="2381796"/>
        <a:ext cx="8081211" cy="74783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9/15/2018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9/15/2018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Title</a:t>
            </a:r>
          </a:p>
        </p:txBody>
      </p:sp>
      <p:sp>
        <p:nvSpPr>
          <p:cNvPr id="4" name="Slide Number Placeholder 3"/>
          <p:cNvSpPr>
            <a:spLocks noGrp="1"/>
          </p:cNvSpPr>
          <p:nvPr>
            <p:ph type="sldNum" sz="quarter" idx="5"/>
          </p:nvPr>
        </p:nvSpPr>
        <p:spPr/>
        <p:txBody>
          <a:bodyPr/>
          <a:lstStyle/>
          <a:p>
            <a:fld id="{FC8BD8E7-1312-41F3-99C4-6DA5AF891969}" type="slidenum">
              <a:rPr lang="en-US" smtClean="0"/>
              <a:t>1</a:t>
            </a:fld>
            <a:endParaRPr lang="en-US"/>
          </a:p>
        </p:txBody>
      </p:sp>
    </p:spTree>
    <p:extLst>
      <p:ext uri="{BB962C8B-B14F-4D97-AF65-F5344CB8AC3E}">
        <p14:creationId xmlns:p14="http://schemas.microsoft.com/office/powerpoint/2010/main" val="4012373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four individuals interviewed mentioned fitness tests which suggests they are influential in the membership decision making process, and three out of four either didn’t enjoy the test or had bad experiences of fitness tests at another gym chain. On balance, the qualitative analysis suggests an association between fitness tests and negative sentiment.</a:t>
            </a:r>
          </a:p>
        </p:txBody>
      </p:sp>
      <p:sp>
        <p:nvSpPr>
          <p:cNvPr id="4" name="Slide Number Placeholder 3"/>
          <p:cNvSpPr>
            <a:spLocks noGrp="1"/>
          </p:cNvSpPr>
          <p:nvPr>
            <p:ph type="sldNum" sz="quarter" idx="5"/>
          </p:nvPr>
        </p:nvSpPr>
        <p:spPr/>
        <p:txBody>
          <a:bodyPr/>
          <a:lstStyle/>
          <a:p>
            <a:fld id="{FC8BD8E7-1312-41F3-99C4-6DA5AF891969}" type="slidenum">
              <a:rPr lang="en-US" smtClean="0"/>
              <a:t>10</a:t>
            </a:fld>
            <a:endParaRPr lang="en-US"/>
          </a:p>
        </p:txBody>
      </p:sp>
    </p:spTree>
    <p:extLst>
      <p:ext uri="{BB962C8B-B14F-4D97-AF65-F5344CB8AC3E}">
        <p14:creationId xmlns:p14="http://schemas.microsoft.com/office/powerpoint/2010/main" val="1295977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Quantitative and qualitative results from the A/B test support Janet’s hypothesis that the fitness test may be intimidating to some visitors, putting them off from completing the membership process and costing MuscleHub valuable business. The recommendation from the Data Analyst is that the fitness test is either removed altogether or at least made optional.</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C8BD8E7-1312-41F3-99C4-6DA5AF891969}" type="slidenum">
              <a:rPr kumimoji="0" lang="en-US" sz="1200" b="0" i="0" u="none" strike="noStrike" kern="1200" cap="none" spc="0" normalizeH="0" baseline="0" noProof="0" smtClean="0">
                <a:ln>
                  <a:noFill/>
                </a:ln>
                <a:solidFill>
                  <a:srgbClr val="595959"/>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srgbClr val="595959"/>
              </a:solidFill>
              <a:effectLst/>
              <a:uLnTx/>
              <a:uFillTx/>
              <a:latin typeface="Calibri"/>
              <a:ea typeface="+mn-ea"/>
              <a:cs typeface="+mn-cs"/>
            </a:endParaRPr>
          </a:p>
        </p:txBody>
      </p:sp>
    </p:spTree>
    <p:extLst>
      <p:ext uri="{BB962C8B-B14F-4D97-AF65-F5344CB8AC3E}">
        <p14:creationId xmlns:p14="http://schemas.microsoft.com/office/powerpoint/2010/main" val="653352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objective of this presentation is to present results from an A/B test to determine whether taking a fitness test as part of the MuscleHub membership process is more or less likely to put people off signing-up.</a:t>
            </a:r>
          </a:p>
        </p:txBody>
      </p:sp>
      <p:sp>
        <p:nvSpPr>
          <p:cNvPr id="4" name="Slide Number Placeholder 3"/>
          <p:cNvSpPr>
            <a:spLocks noGrp="1"/>
          </p:cNvSpPr>
          <p:nvPr>
            <p:ph type="sldNum" sz="quarter" idx="5"/>
          </p:nvPr>
        </p:nvSpPr>
        <p:spPr/>
        <p:txBody>
          <a:bodyPr/>
          <a:lstStyle/>
          <a:p>
            <a:fld id="{FC8BD8E7-1312-41F3-99C4-6DA5AF891969}" type="slidenum">
              <a:rPr lang="en-US" smtClean="0"/>
              <a:t>2</a:t>
            </a:fld>
            <a:endParaRPr lang="en-US"/>
          </a:p>
        </p:txBody>
      </p:sp>
    </p:spTree>
    <p:extLst>
      <p:ext uri="{BB962C8B-B14F-4D97-AF65-F5344CB8AC3E}">
        <p14:creationId xmlns:p14="http://schemas.microsoft.com/office/powerpoint/2010/main" val="2654885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current </a:t>
            </a:r>
            <a:r>
              <a:rPr lang="en-GB" b="0" dirty="0"/>
              <a:t>MuscleHub membership process involves: (1) taking a fitness test with a PT; (2) completing an application form; (3) paying for the first month’s membership</a:t>
            </a:r>
          </a:p>
        </p:txBody>
      </p:sp>
      <p:sp>
        <p:nvSpPr>
          <p:cNvPr id="4" name="Slide Number Placeholder 3"/>
          <p:cNvSpPr>
            <a:spLocks noGrp="1"/>
          </p:cNvSpPr>
          <p:nvPr>
            <p:ph type="sldNum" sz="quarter" idx="5"/>
          </p:nvPr>
        </p:nvSpPr>
        <p:spPr/>
        <p:txBody>
          <a:bodyPr/>
          <a:lstStyle/>
          <a:p>
            <a:fld id="{FC8BD8E7-1312-41F3-99C4-6DA5AF891969}" type="slidenum">
              <a:rPr lang="en-US" smtClean="0"/>
              <a:t>3</a:t>
            </a:fld>
            <a:endParaRPr lang="en-US"/>
          </a:p>
        </p:txBody>
      </p:sp>
    </p:spTree>
    <p:extLst>
      <p:ext uri="{BB962C8B-B14F-4D97-AF65-F5344CB8AC3E}">
        <p14:creationId xmlns:p14="http://schemas.microsoft.com/office/powerpoint/2010/main" val="1362800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A/B test splits visitors to the gym into two Groups; members of Group A completed the fitness test as per the current membership process whereas members of Group B proceeded straight to the application stage and did not take a fitness test.</a:t>
            </a:r>
          </a:p>
        </p:txBody>
      </p:sp>
      <p:sp>
        <p:nvSpPr>
          <p:cNvPr id="4" name="Slide Number Placeholder 3"/>
          <p:cNvSpPr>
            <a:spLocks noGrp="1"/>
          </p:cNvSpPr>
          <p:nvPr>
            <p:ph type="sldNum" sz="quarter" idx="5"/>
          </p:nvPr>
        </p:nvSpPr>
        <p:spPr/>
        <p:txBody>
          <a:bodyPr/>
          <a:lstStyle/>
          <a:p>
            <a:fld id="{FC8BD8E7-1312-41F3-99C4-6DA5AF891969}" type="slidenum">
              <a:rPr lang="en-US" smtClean="0"/>
              <a:t>4</a:t>
            </a:fld>
            <a:endParaRPr lang="en-US"/>
          </a:p>
        </p:txBody>
      </p:sp>
    </p:spTree>
    <p:extLst>
      <p:ext uri="{BB962C8B-B14F-4D97-AF65-F5344CB8AC3E}">
        <p14:creationId xmlns:p14="http://schemas.microsoft.com/office/powerpoint/2010/main" val="1123835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b="0" dirty="0"/>
              <a:t>MuscleHub Manager, Janet, believes that visitors who proceed straight to the application stage and skip the fitness test are more likely to complete the membership process (i.e. those in Group B).</a:t>
            </a:r>
            <a:endParaRPr lang="en-GB" dirty="0"/>
          </a:p>
        </p:txBody>
      </p:sp>
      <p:sp>
        <p:nvSpPr>
          <p:cNvPr id="4" name="Slide Number Placeholder 3"/>
          <p:cNvSpPr>
            <a:spLocks noGrp="1"/>
          </p:cNvSpPr>
          <p:nvPr>
            <p:ph type="sldNum" sz="quarter" idx="5"/>
          </p:nvPr>
        </p:nvSpPr>
        <p:spPr/>
        <p:txBody>
          <a:bodyPr/>
          <a:lstStyle/>
          <a:p>
            <a:fld id="{FC8BD8E7-1312-41F3-99C4-6DA5AF891969}" type="slidenum">
              <a:rPr lang="en-US" smtClean="0"/>
              <a:t>5</a:t>
            </a:fld>
            <a:endParaRPr lang="en-US"/>
          </a:p>
        </p:txBody>
      </p:sp>
    </p:spTree>
    <p:extLst>
      <p:ext uri="{BB962C8B-B14F-4D97-AF65-F5344CB8AC3E}">
        <p14:creationId xmlns:p14="http://schemas.microsoft.com/office/powerpoint/2010/main" val="1096689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5,004 visitors took part in the A/B test and were fairly evenly split between the two participation groups, with 2,504 undergoing the fitness test and 2,500 skipping them. From all test participants, a total of 575 individuals completed applications and, of these, 450 went on to purchase membership.</a:t>
            </a:r>
          </a:p>
        </p:txBody>
      </p:sp>
      <p:sp>
        <p:nvSpPr>
          <p:cNvPr id="4" name="Slide Number Placeholder 3"/>
          <p:cNvSpPr>
            <a:spLocks noGrp="1"/>
          </p:cNvSpPr>
          <p:nvPr>
            <p:ph type="sldNum" sz="quarter" idx="5"/>
          </p:nvPr>
        </p:nvSpPr>
        <p:spPr/>
        <p:txBody>
          <a:bodyPr/>
          <a:lstStyle/>
          <a:p>
            <a:fld id="{FC8BD8E7-1312-41F3-99C4-6DA5AF891969}" type="slidenum">
              <a:rPr lang="en-US" smtClean="0"/>
              <a:t>6</a:t>
            </a:fld>
            <a:endParaRPr lang="en-US"/>
          </a:p>
        </p:txBody>
      </p:sp>
    </p:spTree>
    <p:extLst>
      <p:ext uri="{BB962C8B-B14F-4D97-AF65-F5344CB8AC3E}">
        <p14:creationId xmlns:p14="http://schemas.microsoft.com/office/powerpoint/2010/main" val="4177352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Results from the A/B test show a significant difference in the percentage of visitors from each group who went on to complete an application, with just under 10% of Group A doing so having undertaken a fitness test and 13% of Group B doing so having skipped the fitness test.</a:t>
            </a:r>
          </a:p>
        </p:txBody>
      </p:sp>
      <p:sp>
        <p:nvSpPr>
          <p:cNvPr id="4" name="Slide Number Placeholder 3"/>
          <p:cNvSpPr>
            <a:spLocks noGrp="1"/>
          </p:cNvSpPr>
          <p:nvPr>
            <p:ph type="sldNum" sz="quarter" idx="5"/>
          </p:nvPr>
        </p:nvSpPr>
        <p:spPr/>
        <p:txBody>
          <a:bodyPr/>
          <a:lstStyle/>
          <a:p>
            <a:fld id="{FC8BD8E7-1312-41F3-99C4-6DA5AF891969}" type="slidenum">
              <a:rPr lang="en-US" smtClean="0"/>
              <a:t>7</a:t>
            </a:fld>
            <a:endParaRPr lang="en-US"/>
          </a:p>
        </p:txBody>
      </p:sp>
    </p:spTree>
    <p:extLst>
      <p:ext uri="{BB962C8B-B14F-4D97-AF65-F5344CB8AC3E}">
        <p14:creationId xmlns:p14="http://schemas.microsoft.com/office/powerpoint/2010/main" val="2256630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A/B test results show no significant difference in the percentage of each group purchasing a membership having completed an application, so skipping the fitness test does not appear to have significantly affected this part of the membership process.</a:t>
            </a:r>
          </a:p>
        </p:txBody>
      </p:sp>
      <p:sp>
        <p:nvSpPr>
          <p:cNvPr id="4" name="Slide Number Placeholder 3"/>
          <p:cNvSpPr>
            <a:spLocks noGrp="1"/>
          </p:cNvSpPr>
          <p:nvPr>
            <p:ph type="sldNum" sz="quarter" idx="5"/>
          </p:nvPr>
        </p:nvSpPr>
        <p:spPr/>
        <p:txBody>
          <a:bodyPr/>
          <a:lstStyle/>
          <a:p>
            <a:fld id="{FC8BD8E7-1312-41F3-99C4-6DA5AF891969}" type="slidenum">
              <a:rPr lang="en-US" smtClean="0"/>
              <a:t>8</a:t>
            </a:fld>
            <a:endParaRPr lang="en-US"/>
          </a:p>
        </p:txBody>
      </p:sp>
    </p:spTree>
    <p:extLst>
      <p:ext uri="{BB962C8B-B14F-4D97-AF65-F5344CB8AC3E}">
        <p14:creationId xmlns:p14="http://schemas.microsoft.com/office/powerpoint/2010/main" val="4235340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overall results of the A/B test indicate a significant difference in the percentage of visitors purchasing a membership having skipped the fitness test (10%) than those who undertook the test (7.99%).</a:t>
            </a:r>
          </a:p>
        </p:txBody>
      </p:sp>
      <p:sp>
        <p:nvSpPr>
          <p:cNvPr id="4" name="Slide Number Placeholder 3"/>
          <p:cNvSpPr>
            <a:spLocks noGrp="1"/>
          </p:cNvSpPr>
          <p:nvPr>
            <p:ph type="sldNum" sz="quarter" idx="5"/>
          </p:nvPr>
        </p:nvSpPr>
        <p:spPr/>
        <p:txBody>
          <a:bodyPr/>
          <a:lstStyle/>
          <a:p>
            <a:fld id="{FC8BD8E7-1312-41F3-99C4-6DA5AF891969}" type="slidenum">
              <a:rPr lang="en-US" smtClean="0"/>
              <a:t>9</a:t>
            </a:fld>
            <a:endParaRPr lang="en-US"/>
          </a:p>
        </p:txBody>
      </p:sp>
    </p:spTree>
    <p:extLst>
      <p:ext uri="{BB962C8B-B14F-4D97-AF65-F5344CB8AC3E}">
        <p14:creationId xmlns:p14="http://schemas.microsoft.com/office/powerpoint/2010/main" val="1661193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923F103-BC34-4FE4-A40E-EDDEECFDA5D0}" type="datetimeFigureOut">
              <a:rPr lang="en-US" smtClean="0"/>
              <a:pPr/>
              <a:t>9/15/2018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C2E105C-592B-466C-A0AB-08DD4F9339B6}"/>
              </a:ext>
            </a:extLst>
          </p:cNvPr>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633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9/15/2018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78685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9/15/2018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096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084483"/>
            <a:ext cx="11125200" cy="914400"/>
          </a:xfrm>
        </p:spPr>
        <p:txBody>
          <a:bodyPr anchor="b">
            <a:normAutofit/>
          </a:bodyPr>
          <a:lstStyle>
            <a:lvl1pPr algn="ctr">
              <a:defRPr sz="4400" spc="-50" baseline="0">
                <a:solidFill>
                  <a:schemeClr val="bg1"/>
                </a:solidFill>
              </a:defRPr>
            </a:lvl1pPr>
          </a:lstStyle>
          <a:p>
            <a:r>
              <a:rPr lang="en-US"/>
              <a:t>Click to edit Master title style</a:t>
            </a:r>
            <a:endParaRPr lang="en-US" dirty="0"/>
          </a:p>
        </p:txBody>
      </p:sp>
      <p:sp>
        <p:nvSpPr>
          <p:cNvPr id="9" name="Picture Placeholder 2" descr="An empty placeholder to add an image. Click on the placeholder and select the image that you wish to add"/>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Picture Placeholder 2" descr="An empty placeholder to add an image. Click on the placeholder and select the image that you wish to add"/>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4" name="Picture Placeholder 2" descr="An empty placeholder to add an image. Click on the placeholder and select the image that you wish to add"/>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171408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672934"/>
            <a:ext cx="3506788" cy="2880360"/>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9/15/2018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32813" y="1683327"/>
            <a:ext cx="3125787" cy="2877260"/>
          </a:xfrm>
        </p:spPr>
        <p:txBody>
          <a:bodyPr anchor="b">
            <a:normAutofit/>
          </a:bodyPr>
          <a:lstStyle>
            <a:lvl1pPr>
              <a:defRPr sz="3000">
                <a:solidFill>
                  <a:schemeClr val="bg1"/>
                </a:solidFill>
              </a:defRPr>
            </a:lvl1pPr>
          </a:lstStyle>
          <a:p>
            <a:r>
              <a:rPr lang="en-US"/>
              <a:t>Click to edit Master title style</a:t>
            </a:r>
          </a:p>
        </p:txBody>
      </p:sp>
      <p:sp>
        <p:nvSpPr>
          <p:cNvPr id="6" name="Picture Placeholder 2" descr="An empty placeholder to add an image. Click on the placeholder and select the image that you wish to add"/>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9/15/2018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01411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9/15/2018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644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9/15/2018</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128957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9/15/2018</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96171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9/15/2018</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92993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9/15/2018</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6100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9/15/2018</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76205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9/15/2018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4F4EF5F-BC51-4778-9801-64D3E6D0C950}"/>
              </a:ext>
            </a:extLst>
          </p:cNvPr>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857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7CC0096-1860-4642-9CD2-0079EA5E7CD1}" type="datetimeFigureOut">
              <a:rPr lang="en-US" smtClean="0"/>
              <a:pPr/>
              <a:t>9/15/2018</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Add a footer</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31375A4-56A4-47D6-9801-1991572033F7}"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5FD1DA4-9B94-4755-9B6F-9A3D7E94999B}"/>
              </a:ext>
            </a:extLst>
          </p:cNvPr>
          <p:cNvSpPr/>
          <p:nvPr userDrawn="1"/>
        </p:nvSpPr>
        <p:spPr>
          <a:xfrm>
            <a:off x="0" y="6583680"/>
            <a:ext cx="12192000" cy="274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798644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56" r:id="rId13"/>
    <p:sldLayoutId id="2147483657"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28">
            <a:extLst>
              <a:ext uri="{FF2B5EF4-FFF2-40B4-BE49-F238E27FC236}">
                <a16:creationId xmlns:a16="http://schemas.microsoft.com/office/drawing/2014/main" id="{42E59668-3C21-4C75-9F1D-FC8FC2F32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Oval 5">
            <a:extLst>
              <a:ext uri="{FF2B5EF4-FFF2-40B4-BE49-F238E27FC236}">
                <a16:creationId xmlns:a16="http://schemas.microsoft.com/office/drawing/2014/main" id="{52A002CF-6EAF-497D-9B9B-EF9F44518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4" name="Straight Connector 32">
            <a:extLst>
              <a:ext uri="{FF2B5EF4-FFF2-40B4-BE49-F238E27FC236}">
                <a16:creationId xmlns:a16="http://schemas.microsoft.com/office/drawing/2014/main" id="{BF631B04-CB79-4ABB-B631-511E05B250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55" name="Rectangle 34">
            <a:extLst>
              <a:ext uri="{FF2B5EF4-FFF2-40B4-BE49-F238E27FC236}">
                <a16:creationId xmlns:a16="http://schemas.microsoft.com/office/drawing/2014/main" id="{A033D82A-34D5-4A1F-A25B-568EA668C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A8AA91C-C1E0-4606-86F0-7E56E6038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9968"/>
            <a:ext cx="12192000" cy="229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p:cNvSpPr>
            <a:spLocks noGrp="1"/>
          </p:cNvSpPr>
          <p:nvPr>
            <p:ph type="ctrTitle"/>
          </p:nvPr>
        </p:nvSpPr>
        <p:spPr>
          <a:xfrm>
            <a:off x="370286" y="5708984"/>
            <a:ext cx="7772400" cy="914400"/>
          </a:xfrm>
        </p:spPr>
        <p:txBody>
          <a:bodyPr vert="horz" lIns="91440" tIns="45720" rIns="91440" bIns="45720" rtlCol="0" anchor="ctr">
            <a:noAutofit/>
          </a:bodyPr>
          <a:lstStyle/>
          <a:p>
            <a:pPr algn="r"/>
            <a:r>
              <a:rPr lang="en-US" sz="6000" spc="200" dirty="0">
                <a:solidFill>
                  <a:srgbClr val="FFFFFF"/>
                </a:solidFill>
              </a:rPr>
              <a:t>MUSCLEHUB A/B TEST RESULTS</a:t>
            </a:r>
            <a:br>
              <a:rPr lang="en-US" sz="6000" spc="200" dirty="0">
                <a:solidFill>
                  <a:srgbClr val="FFFFFF"/>
                </a:solidFill>
              </a:rPr>
            </a:br>
            <a:endParaRPr lang="en-US" sz="5000" spc="200" dirty="0">
              <a:solidFill>
                <a:srgbClr val="FFFFFF"/>
              </a:solidFill>
            </a:endParaRPr>
          </a:p>
        </p:txBody>
      </p:sp>
      <p:pic>
        <p:nvPicPr>
          <p:cNvPr id="8" name="Picture Placeholder 7" descr="Closeup of Granny Smith apple and tape measure"/>
          <p:cNvPicPr>
            <a:picLocks noGrp="1" noChangeAspect="1"/>
          </p:cNvPicPr>
          <p:nvPr>
            <p:ph type="pic" idx="11"/>
          </p:nvPr>
        </p:nvPicPr>
        <p:blipFill rotWithShape="1">
          <a:blip r:embed="rId3" cstate="print">
            <a:extLst>
              <a:ext uri="{28A0092B-C50C-407E-A947-70E740481C1C}">
                <a14:useLocalDpi xmlns:a14="http://schemas.microsoft.com/office/drawing/2010/main" val="0"/>
              </a:ext>
            </a:extLst>
          </a:blip>
          <a:srcRect r="4" b="5688"/>
          <a:stretch/>
        </p:blipFill>
        <p:spPr>
          <a:xfrm>
            <a:off x="20" y="10"/>
            <a:ext cx="3952937" cy="4399090"/>
          </a:xfrm>
          <a:prstGeom prst="rect">
            <a:avLst/>
          </a:prstGeom>
        </p:spPr>
      </p:pic>
      <p:pic>
        <p:nvPicPr>
          <p:cNvPr id="9" name="Picture Placeholder 8" descr="Man and woman running on indoor track"/>
          <p:cNvPicPr>
            <a:picLocks noGrp="1" noChangeAspect="1"/>
          </p:cNvPicPr>
          <p:nvPr>
            <p:ph type="pic" idx="12"/>
          </p:nvPr>
        </p:nvPicPr>
        <p:blipFill rotWithShape="1">
          <a:blip r:embed="rId4" cstate="print">
            <a:extLst>
              <a:ext uri="{28A0092B-C50C-407E-A947-70E740481C1C}">
                <a14:useLocalDpi xmlns:a14="http://schemas.microsoft.com/office/drawing/2010/main" val="0"/>
              </a:ext>
            </a:extLst>
          </a:blip>
          <a:srcRect r="-3" b="5472"/>
          <a:stretch/>
        </p:blipFill>
        <p:spPr>
          <a:xfrm>
            <a:off x="4117621" y="-11961"/>
            <a:ext cx="3954910" cy="4411061"/>
          </a:xfrm>
          <a:prstGeom prst="rect">
            <a:avLst/>
          </a:prstGeom>
        </p:spPr>
      </p:pic>
      <p:pic>
        <p:nvPicPr>
          <p:cNvPr id="7" name="Picture Placeholder 6" descr="Two people lifting weights"/>
          <p:cNvPicPr>
            <a:picLocks noGrp="1" noChangeAspect="1"/>
          </p:cNvPicPr>
          <p:nvPr>
            <p:ph type="pic" idx="10"/>
          </p:nvPr>
        </p:nvPicPr>
        <p:blipFill rotWithShape="1">
          <a:blip r:embed="rId5" cstate="print">
            <a:extLst>
              <a:ext uri="{28A0092B-C50C-407E-A947-70E740481C1C}">
                <a14:useLocalDpi xmlns:a14="http://schemas.microsoft.com/office/drawing/2010/main" val="0"/>
              </a:ext>
            </a:extLst>
          </a:blip>
          <a:srcRect t="6000" r="3" b="3"/>
          <a:stretch/>
        </p:blipFill>
        <p:spPr>
          <a:xfrm>
            <a:off x="8229600" y="10"/>
            <a:ext cx="3966198" cy="4399091"/>
          </a:xfrm>
          <a:prstGeom prst="rect">
            <a:avLst/>
          </a:prstGeom>
        </p:spPr>
      </p:pic>
      <p:cxnSp>
        <p:nvCxnSpPr>
          <p:cNvPr id="56" name="Straight Connector 38">
            <a:extLst>
              <a:ext uri="{FF2B5EF4-FFF2-40B4-BE49-F238E27FC236}">
                <a16:creationId xmlns:a16="http://schemas.microsoft.com/office/drawing/2014/main" id="{A1BD66FD-B09F-4B77-9801-8F6CA8EDD8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24128" y="585216"/>
            <a:ext cx="9720072" cy="1499616"/>
          </a:xfrm>
        </p:spPr>
        <p:txBody>
          <a:bodyPr vert="horz" lIns="91440" tIns="45720" rIns="91440" bIns="45720" rtlCol="0" anchor="ctr">
            <a:normAutofit/>
          </a:bodyPr>
          <a:lstStyle/>
          <a:p>
            <a:r>
              <a:rPr lang="en-US" dirty="0"/>
              <a:t>A/B TEST results - Qualitative analysis</a:t>
            </a:r>
          </a:p>
        </p:txBody>
      </p:sp>
      <p:sp>
        <p:nvSpPr>
          <p:cNvPr id="2" name="TextBox 1">
            <a:extLst>
              <a:ext uri="{FF2B5EF4-FFF2-40B4-BE49-F238E27FC236}">
                <a16:creationId xmlns:a16="http://schemas.microsoft.com/office/drawing/2014/main" id="{BB162A70-C76C-4868-90F9-F032845BB203}"/>
              </a:ext>
            </a:extLst>
          </p:cNvPr>
          <p:cNvSpPr txBox="1"/>
          <p:nvPr/>
        </p:nvSpPr>
        <p:spPr>
          <a:xfrm>
            <a:off x="763200" y="2250000"/>
            <a:ext cx="11030694" cy="3068774"/>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800" dirty="0"/>
              <a:t>A/B TEST RESULTS – VISITOR TESTIMONIALS:</a:t>
            </a:r>
          </a:p>
          <a:p>
            <a:pPr marL="457200" indent="-457200" defTabSz="914400">
              <a:lnSpc>
                <a:spcPct val="90000"/>
              </a:lnSpc>
              <a:spcAft>
                <a:spcPts val="600"/>
              </a:spcAft>
              <a:buClr>
                <a:schemeClr val="accent1"/>
              </a:buClr>
              <a:buFont typeface="Wingdings" panose="05000000000000000000" pitchFamily="2" charset="2"/>
              <a:buChar char="v"/>
            </a:pPr>
            <a:r>
              <a:rPr lang="en-US" sz="2400" dirty="0"/>
              <a:t>Cora enjoyed the fitness test and signed-up (Group A).</a:t>
            </a:r>
          </a:p>
          <a:p>
            <a:pPr marL="457200" indent="-457200" defTabSz="914400">
              <a:lnSpc>
                <a:spcPct val="90000"/>
              </a:lnSpc>
              <a:spcAft>
                <a:spcPts val="600"/>
              </a:spcAft>
              <a:buClr>
                <a:schemeClr val="accent1"/>
              </a:buClr>
              <a:buFont typeface="Wingdings" panose="05000000000000000000" pitchFamily="2" charset="2"/>
              <a:buChar char="v"/>
            </a:pPr>
            <a:r>
              <a:rPr lang="en-US" sz="2400" dirty="0"/>
              <a:t>Jesse had previous bad experience of the </a:t>
            </a:r>
            <a:r>
              <a:rPr lang="en-US" sz="2400" dirty="0" err="1"/>
              <a:t>LiftCity</a:t>
            </a:r>
            <a:r>
              <a:rPr lang="en-US" sz="2400" dirty="0"/>
              <a:t> fitness test; she did not have to deal with the Personal Trainers at MuscleHub however her reasons for not signing-up were entirely unrelated (Group B).</a:t>
            </a:r>
          </a:p>
          <a:p>
            <a:pPr marL="457200" indent="-457200" defTabSz="914400">
              <a:lnSpc>
                <a:spcPct val="90000"/>
              </a:lnSpc>
              <a:spcAft>
                <a:spcPts val="600"/>
              </a:spcAft>
              <a:buClr>
                <a:schemeClr val="accent1"/>
              </a:buClr>
              <a:buFont typeface="Wingdings" panose="05000000000000000000" pitchFamily="2" charset="2"/>
              <a:buChar char="v"/>
            </a:pPr>
            <a:r>
              <a:rPr lang="en-US" sz="2400" dirty="0"/>
              <a:t>Sonny took the fitness test but did not enjoy it (Group A).</a:t>
            </a:r>
          </a:p>
          <a:p>
            <a:pPr marL="457200" indent="-457200" defTabSz="914400">
              <a:lnSpc>
                <a:spcPct val="90000"/>
              </a:lnSpc>
              <a:spcAft>
                <a:spcPts val="600"/>
              </a:spcAft>
              <a:buClr>
                <a:schemeClr val="accent1"/>
              </a:buClr>
              <a:buFont typeface="Wingdings" panose="05000000000000000000" pitchFamily="2" charset="2"/>
              <a:buChar char="v"/>
            </a:pPr>
            <a:r>
              <a:rPr lang="en-US" sz="2400" dirty="0"/>
              <a:t>Shirly had previous bad experience of the </a:t>
            </a:r>
            <a:r>
              <a:rPr lang="en-US" sz="2400" dirty="0" err="1"/>
              <a:t>LiftCity</a:t>
            </a:r>
            <a:r>
              <a:rPr lang="en-US" sz="2400" dirty="0"/>
              <a:t> fitness test but didn’t take the test at MuscleHub as she was signed-up in a matter of minutes (Group B). </a:t>
            </a:r>
          </a:p>
        </p:txBody>
      </p:sp>
      <p:sp>
        <p:nvSpPr>
          <p:cNvPr id="13" name="Speech Bubble: Rectangle with Corners Rounded 12">
            <a:extLst>
              <a:ext uri="{FF2B5EF4-FFF2-40B4-BE49-F238E27FC236}">
                <a16:creationId xmlns:a16="http://schemas.microsoft.com/office/drawing/2014/main" id="{D2FA6D6D-5741-4BF4-81E6-96CF7560F21F}"/>
              </a:ext>
            </a:extLst>
          </p:cNvPr>
          <p:cNvSpPr/>
          <p:nvPr/>
        </p:nvSpPr>
        <p:spPr>
          <a:xfrm>
            <a:off x="9369011" y="5383216"/>
            <a:ext cx="2424883" cy="889568"/>
          </a:xfrm>
          <a:prstGeom prst="wedgeRoundRectCallout">
            <a:avLst>
              <a:gd name="adj1" fmla="val -66297"/>
              <a:gd name="adj2" fmla="val -5843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latin typeface="Segoe UI Symbol" panose="020B0502040204020203" pitchFamily="34" charset="0"/>
                <a:ea typeface="Segoe UI Symbol" panose="020B0502040204020203" pitchFamily="34" charset="0"/>
              </a:rPr>
              <a:t>“</a:t>
            </a:r>
            <a:r>
              <a:rPr lang="en-GB" sz="1600" dirty="0"/>
              <a:t>Down at </a:t>
            </a:r>
            <a:r>
              <a:rPr lang="en-GB" sz="1600" dirty="0" err="1"/>
              <a:t>LiftCity</a:t>
            </a:r>
            <a:r>
              <a:rPr lang="en-GB" sz="1600" dirty="0"/>
              <a:t> they had me doing burpees 30 seconds after I walked in the door”</a:t>
            </a:r>
          </a:p>
        </p:txBody>
      </p:sp>
      <p:sp>
        <p:nvSpPr>
          <p:cNvPr id="14" name="Speech Bubble: Rectangle with Corners Rounded 13">
            <a:extLst>
              <a:ext uri="{FF2B5EF4-FFF2-40B4-BE49-F238E27FC236}">
                <a16:creationId xmlns:a16="http://schemas.microsoft.com/office/drawing/2014/main" id="{62CE61E3-24B6-433A-9816-03026CD3524C}"/>
              </a:ext>
            </a:extLst>
          </p:cNvPr>
          <p:cNvSpPr/>
          <p:nvPr/>
        </p:nvSpPr>
        <p:spPr>
          <a:xfrm>
            <a:off x="9255844" y="1931437"/>
            <a:ext cx="2172956" cy="929866"/>
          </a:xfrm>
          <a:prstGeom prst="wedgeRoundRectCallout">
            <a:avLst>
              <a:gd name="adj1" fmla="val -38761"/>
              <a:gd name="adj2" fmla="val 899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“I tried to sign up for </a:t>
            </a:r>
            <a:r>
              <a:rPr lang="en-GB" sz="1600" dirty="0" err="1"/>
              <a:t>LiftCity</a:t>
            </a:r>
            <a:r>
              <a:rPr lang="en-GB" sz="1600" dirty="0"/>
              <a:t> last year, but the fitness test was way too intense.”</a:t>
            </a:r>
            <a:endParaRPr lang="en-GB" sz="1400" dirty="0"/>
          </a:p>
        </p:txBody>
      </p:sp>
    </p:spTree>
    <p:extLst>
      <p:ext uri="{BB962C8B-B14F-4D97-AF65-F5344CB8AC3E}">
        <p14:creationId xmlns:p14="http://schemas.microsoft.com/office/powerpoint/2010/main" val="2327568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24">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9" name="Straight Connector 28">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0">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41" name="Rectangle 32">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p:cNvSpPr>
            <a:spLocks noGrp="1"/>
          </p:cNvSpPr>
          <p:nvPr>
            <p:ph type="title"/>
          </p:nvPr>
        </p:nvSpPr>
        <p:spPr>
          <a:xfrm>
            <a:off x="130629" y="640080"/>
            <a:ext cx="4712303" cy="3034857"/>
          </a:xfrm>
        </p:spPr>
        <p:txBody>
          <a:bodyPr vert="horz" lIns="91440" tIns="45720" rIns="91440" bIns="45720" rtlCol="0" anchor="b">
            <a:normAutofit/>
          </a:bodyPr>
          <a:lstStyle/>
          <a:p>
            <a:pPr algn="r"/>
            <a:r>
              <a:rPr lang="en-US" sz="6000" kern="1200" cap="all" spc="200" baseline="0" dirty="0">
                <a:solidFill>
                  <a:srgbClr val="FFFFFF"/>
                </a:solidFill>
                <a:latin typeface="+mj-lt"/>
                <a:ea typeface="+mj-ea"/>
                <a:cs typeface="+mj-cs"/>
              </a:rPr>
              <a:t>recommendation</a:t>
            </a:r>
          </a:p>
        </p:txBody>
      </p:sp>
      <p:sp>
        <p:nvSpPr>
          <p:cNvPr id="3" name="Content Placeholder 2"/>
          <p:cNvSpPr>
            <a:spLocks noGrp="1"/>
          </p:cNvSpPr>
          <p:nvPr>
            <p:ph sz="half" idx="1"/>
          </p:nvPr>
        </p:nvSpPr>
        <p:spPr>
          <a:xfrm>
            <a:off x="638921" y="3849539"/>
            <a:ext cx="4204012" cy="2359417"/>
          </a:xfrm>
        </p:spPr>
        <p:txBody>
          <a:bodyPr vert="horz" lIns="91440" tIns="45720" rIns="91440" bIns="45720" rtlCol="0" anchor="t">
            <a:normAutofit/>
          </a:bodyPr>
          <a:lstStyle/>
          <a:p>
            <a:pPr marL="0" indent="0" algn="r">
              <a:lnSpc>
                <a:spcPct val="100000"/>
              </a:lnSpc>
              <a:spcBef>
                <a:spcPts val="0"/>
              </a:spcBef>
              <a:buNone/>
            </a:pPr>
            <a:r>
              <a:rPr lang="en-GB" sz="2000" dirty="0">
                <a:solidFill>
                  <a:schemeClr val="bg1"/>
                </a:solidFill>
              </a:rPr>
              <a:t>Results from the A/B test suggest that the fitness test should be removed from the MuscleHub membership process, to increase the number of visitors who go on to purchase a membership. </a:t>
            </a:r>
            <a:endParaRPr lang="en-US" sz="1600" dirty="0">
              <a:solidFill>
                <a:srgbClr val="FFFFFF"/>
              </a:solidFill>
            </a:endParaRPr>
          </a:p>
        </p:txBody>
      </p:sp>
      <p:cxnSp>
        <p:nvCxnSpPr>
          <p:cNvPr id="42" name="Straight Connector 34">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11" name="Picture Placeholder 8" descr="Man and woman running on indoor track">
            <a:extLst>
              <a:ext uri="{FF2B5EF4-FFF2-40B4-BE49-F238E27FC236}">
                <a16:creationId xmlns:a16="http://schemas.microsoft.com/office/drawing/2014/main" id="{2D73C39B-D93A-4066-B3FA-12F578FEE30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3" b="5472"/>
          <a:stretch/>
        </p:blipFill>
        <p:spPr>
          <a:xfrm>
            <a:off x="6313716" y="679494"/>
            <a:ext cx="5029841" cy="5609972"/>
          </a:xfrm>
          <a:prstGeom prst="rect">
            <a:avLst/>
          </a:prstGeom>
        </p:spPr>
      </p:pic>
    </p:spTree>
    <p:extLst>
      <p:ext uri="{BB962C8B-B14F-4D97-AF65-F5344CB8AC3E}">
        <p14:creationId xmlns:p14="http://schemas.microsoft.com/office/powerpoint/2010/main" val="19381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24">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9" name="Straight Connector 28">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0">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2">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4276" y="640080"/>
            <a:ext cx="4208656" cy="3034857"/>
          </a:xfrm>
        </p:spPr>
        <p:txBody>
          <a:bodyPr vert="horz" lIns="91440" tIns="45720" rIns="91440" bIns="45720" rtlCol="0" anchor="b">
            <a:normAutofit/>
          </a:bodyPr>
          <a:lstStyle/>
          <a:p>
            <a:pPr algn="r"/>
            <a:r>
              <a:rPr lang="en-US" sz="6000" kern="1200" cap="all" spc="200" baseline="0" dirty="0">
                <a:solidFill>
                  <a:srgbClr val="FFFFFF"/>
                </a:solidFill>
                <a:latin typeface="+mj-lt"/>
                <a:ea typeface="+mj-ea"/>
                <a:cs typeface="+mj-cs"/>
              </a:rPr>
              <a:t>THE brief</a:t>
            </a:r>
          </a:p>
        </p:txBody>
      </p:sp>
      <p:sp>
        <p:nvSpPr>
          <p:cNvPr id="3" name="Content Placeholder 2"/>
          <p:cNvSpPr>
            <a:spLocks noGrp="1"/>
          </p:cNvSpPr>
          <p:nvPr>
            <p:ph sz="half" idx="1"/>
          </p:nvPr>
        </p:nvSpPr>
        <p:spPr>
          <a:xfrm>
            <a:off x="638921" y="3849539"/>
            <a:ext cx="4204012" cy="2359417"/>
          </a:xfrm>
        </p:spPr>
        <p:txBody>
          <a:bodyPr vert="horz" lIns="91440" tIns="45720" rIns="91440" bIns="45720" rtlCol="0" anchor="t">
            <a:normAutofit/>
          </a:bodyPr>
          <a:lstStyle/>
          <a:p>
            <a:pPr marL="0" indent="0" algn="r">
              <a:lnSpc>
                <a:spcPct val="100000"/>
              </a:lnSpc>
              <a:spcBef>
                <a:spcPts val="0"/>
              </a:spcBef>
              <a:buNone/>
            </a:pPr>
            <a:r>
              <a:rPr lang="en-US" sz="2000" dirty="0">
                <a:solidFill>
                  <a:srgbClr val="FFFFFF"/>
                </a:solidFill>
              </a:rPr>
              <a:t>Determine if the MuscleHub fitness test intimidates some prospective members.</a:t>
            </a:r>
            <a:endParaRPr lang="en-US" sz="1600" dirty="0">
              <a:solidFill>
                <a:srgbClr val="FFFFFF"/>
              </a:solidFill>
            </a:endParaRPr>
          </a:p>
        </p:txBody>
      </p:sp>
      <p:cxnSp>
        <p:nvCxnSpPr>
          <p:cNvPr id="42" name="Straight Connector 34">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13" name="Picture Placeholder 6" descr="Two people lifting weights">
            <a:extLst>
              <a:ext uri="{FF2B5EF4-FFF2-40B4-BE49-F238E27FC236}">
                <a16:creationId xmlns:a16="http://schemas.microsoft.com/office/drawing/2014/main" id="{AB9DF46A-6415-47E7-B856-6ED19217A7F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6000" r="3" b="3"/>
          <a:stretch/>
        </p:blipFill>
        <p:spPr>
          <a:xfrm>
            <a:off x="6310814" y="640080"/>
            <a:ext cx="5029842" cy="5578816"/>
          </a:xfrm>
          <a:prstGeom prst="rect">
            <a:avLst/>
          </a:prstGeom>
        </p:spPr>
      </p:pic>
    </p:spTree>
    <p:extLst>
      <p:ext uri="{BB962C8B-B14F-4D97-AF65-F5344CB8AC3E}">
        <p14:creationId xmlns:p14="http://schemas.microsoft.com/office/powerpoint/2010/main" val="138241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normAutofit/>
          </a:bodyPr>
          <a:lstStyle/>
          <a:p>
            <a:r>
              <a:rPr lang="en-US" dirty="0"/>
              <a:t>THE 3-STAGE </a:t>
            </a:r>
            <a:r>
              <a:rPr lang="en-US" dirty="0" err="1"/>
              <a:t>musclehub</a:t>
            </a:r>
            <a:r>
              <a:rPr lang="en-US" dirty="0"/>
              <a:t> membership process</a:t>
            </a:r>
          </a:p>
        </p:txBody>
      </p:sp>
      <p:graphicFrame>
        <p:nvGraphicFramePr>
          <p:cNvPr id="5" name="Content Placeholder 2">
            <a:extLst>
              <a:ext uri="{FF2B5EF4-FFF2-40B4-BE49-F238E27FC236}">
                <a16:creationId xmlns:a16="http://schemas.microsoft.com/office/drawing/2014/main" id="{981CFCD9-0B29-4F77-A656-15F967CFBE3B}"/>
              </a:ext>
            </a:extLst>
          </p:cNvPr>
          <p:cNvGraphicFramePr>
            <a:graphicFrameLocks noGrp="1"/>
          </p:cNvGraphicFramePr>
          <p:nvPr>
            <p:ph idx="1"/>
            <p:extLst>
              <p:ext uri="{D42A27DB-BD31-4B8C-83A1-F6EECF244321}">
                <p14:modId xmlns:p14="http://schemas.microsoft.com/office/powerpoint/2010/main" val="2231627794"/>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697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CB68629-3088-4CBD-B677-F3DF1537B685}"/>
              </a:ext>
            </a:extLst>
          </p:cNvPr>
          <p:cNvSpPr/>
          <p:nvPr/>
        </p:nvSpPr>
        <p:spPr>
          <a:xfrm>
            <a:off x="1606412" y="4182760"/>
            <a:ext cx="8826892" cy="212140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CDB1B5A7-6928-4B3C-90C8-AED33191B2DA}"/>
              </a:ext>
            </a:extLst>
          </p:cNvPr>
          <p:cNvSpPr/>
          <p:nvPr/>
        </p:nvSpPr>
        <p:spPr>
          <a:xfrm>
            <a:off x="1606412" y="1936797"/>
            <a:ext cx="8826892" cy="2121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1024128" y="585216"/>
            <a:ext cx="9720072" cy="1499616"/>
          </a:xfrm>
        </p:spPr>
        <p:txBody>
          <a:bodyPr>
            <a:normAutofit/>
          </a:bodyPr>
          <a:lstStyle/>
          <a:p>
            <a:r>
              <a:rPr lang="en-US" dirty="0"/>
              <a:t>A/B TEST PARAMETERS</a:t>
            </a:r>
          </a:p>
        </p:txBody>
      </p:sp>
      <p:sp>
        <p:nvSpPr>
          <p:cNvPr id="4" name="TextBox 3">
            <a:extLst>
              <a:ext uri="{FF2B5EF4-FFF2-40B4-BE49-F238E27FC236}">
                <a16:creationId xmlns:a16="http://schemas.microsoft.com/office/drawing/2014/main" id="{A8DA381B-9D8C-43E1-93B5-72D86EACCD6C}"/>
              </a:ext>
            </a:extLst>
          </p:cNvPr>
          <p:cNvSpPr txBox="1"/>
          <p:nvPr/>
        </p:nvSpPr>
        <p:spPr>
          <a:xfrm>
            <a:off x="1606412" y="2764549"/>
            <a:ext cx="1889185" cy="584775"/>
          </a:xfrm>
          <a:prstGeom prst="rect">
            <a:avLst/>
          </a:prstGeom>
          <a:noFill/>
        </p:spPr>
        <p:txBody>
          <a:bodyPr wrap="square" rtlCol="0">
            <a:spAutoFit/>
          </a:bodyPr>
          <a:lstStyle/>
          <a:p>
            <a:r>
              <a:rPr lang="en-GB" sz="3200" dirty="0">
                <a:solidFill>
                  <a:schemeClr val="bg1"/>
                </a:solidFill>
              </a:rPr>
              <a:t>GROUP A</a:t>
            </a:r>
          </a:p>
        </p:txBody>
      </p:sp>
      <p:sp>
        <p:nvSpPr>
          <p:cNvPr id="6" name="TextBox 5">
            <a:extLst>
              <a:ext uri="{FF2B5EF4-FFF2-40B4-BE49-F238E27FC236}">
                <a16:creationId xmlns:a16="http://schemas.microsoft.com/office/drawing/2014/main" id="{C197464A-2156-4CAF-8911-DE3272BBFAD7}"/>
              </a:ext>
            </a:extLst>
          </p:cNvPr>
          <p:cNvSpPr txBox="1"/>
          <p:nvPr/>
        </p:nvSpPr>
        <p:spPr>
          <a:xfrm>
            <a:off x="1673162" y="5098000"/>
            <a:ext cx="1889185" cy="584775"/>
          </a:xfrm>
          <a:prstGeom prst="rect">
            <a:avLst/>
          </a:prstGeom>
          <a:noFill/>
        </p:spPr>
        <p:txBody>
          <a:bodyPr wrap="square" rtlCol="0">
            <a:spAutoFit/>
          </a:bodyPr>
          <a:lstStyle/>
          <a:p>
            <a:r>
              <a:rPr lang="en-GB" sz="3200" dirty="0">
                <a:solidFill>
                  <a:schemeClr val="bg1"/>
                </a:solidFill>
              </a:rPr>
              <a:t>GROUP B</a:t>
            </a:r>
          </a:p>
        </p:txBody>
      </p:sp>
      <p:graphicFrame>
        <p:nvGraphicFramePr>
          <p:cNvPr id="7" name="Content Placeholder 2">
            <a:extLst>
              <a:ext uri="{FF2B5EF4-FFF2-40B4-BE49-F238E27FC236}">
                <a16:creationId xmlns:a16="http://schemas.microsoft.com/office/drawing/2014/main" id="{42CB0F4B-AB75-4A05-90E3-4C086B1ED065}"/>
              </a:ext>
            </a:extLst>
          </p:cNvPr>
          <p:cNvGraphicFramePr>
            <a:graphicFrameLocks/>
          </p:cNvGraphicFramePr>
          <p:nvPr>
            <p:extLst>
              <p:ext uri="{D42A27DB-BD31-4B8C-83A1-F6EECF244321}">
                <p14:modId xmlns:p14="http://schemas.microsoft.com/office/powerpoint/2010/main" val="3803798643"/>
              </p:ext>
            </p:extLst>
          </p:nvPr>
        </p:nvGraphicFramePr>
        <p:xfrm>
          <a:off x="1944550" y="2209387"/>
          <a:ext cx="9071038" cy="1848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Content Placeholder 2">
            <a:extLst>
              <a:ext uri="{FF2B5EF4-FFF2-40B4-BE49-F238E27FC236}">
                <a16:creationId xmlns:a16="http://schemas.microsoft.com/office/drawing/2014/main" id="{CC0AF1A7-0573-481B-B66E-03AFE2693999}"/>
              </a:ext>
            </a:extLst>
          </p:cNvPr>
          <p:cNvGraphicFramePr>
            <a:graphicFrameLocks/>
          </p:cNvGraphicFramePr>
          <p:nvPr>
            <p:extLst>
              <p:ext uri="{D42A27DB-BD31-4B8C-83A1-F6EECF244321}">
                <p14:modId xmlns:p14="http://schemas.microsoft.com/office/powerpoint/2010/main" val="444878042"/>
              </p:ext>
            </p:extLst>
          </p:nvPr>
        </p:nvGraphicFramePr>
        <p:xfrm>
          <a:off x="2337510" y="4408518"/>
          <a:ext cx="8248078" cy="200253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622752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normAutofit/>
          </a:bodyPr>
          <a:lstStyle/>
          <a:p>
            <a:r>
              <a:rPr lang="en-US" dirty="0"/>
              <a:t>A/B TEST HYPOTHESIS</a:t>
            </a:r>
          </a:p>
        </p:txBody>
      </p:sp>
      <p:graphicFrame>
        <p:nvGraphicFramePr>
          <p:cNvPr id="5" name="Content Placeholder 2">
            <a:extLst>
              <a:ext uri="{FF2B5EF4-FFF2-40B4-BE49-F238E27FC236}">
                <a16:creationId xmlns:a16="http://schemas.microsoft.com/office/drawing/2014/main" id="{981CFCD9-0B29-4F77-A656-15F967CFBE3B}"/>
              </a:ext>
            </a:extLst>
          </p:cNvPr>
          <p:cNvGraphicFramePr>
            <a:graphicFrameLocks noGrp="1"/>
          </p:cNvGraphicFramePr>
          <p:nvPr>
            <p:ph idx="1"/>
            <p:extLst>
              <p:ext uri="{D42A27DB-BD31-4B8C-83A1-F6EECF244321}">
                <p14:modId xmlns:p14="http://schemas.microsoft.com/office/powerpoint/2010/main" val="2976286068"/>
              </p:ext>
            </p:extLst>
          </p:nvPr>
        </p:nvGraphicFramePr>
        <p:xfrm>
          <a:off x="1449238" y="2700067"/>
          <a:ext cx="9074988" cy="360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253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a:xfrm>
            <a:off x="1024128" y="585216"/>
            <a:ext cx="9720072" cy="1499616"/>
          </a:xfrm>
        </p:spPr>
        <p:txBody>
          <a:bodyPr vert="horz" lIns="91440" tIns="45720" rIns="91440" bIns="45720" rtlCol="0" anchor="ctr">
            <a:normAutofit/>
          </a:bodyPr>
          <a:lstStyle/>
          <a:p>
            <a:r>
              <a:rPr lang="en-US" dirty="0"/>
              <a:t>A/B TEST results - quantitative analysis</a:t>
            </a:r>
          </a:p>
        </p:txBody>
      </p:sp>
      <p:sp>
        <p:nvSpPr>
          <p:cNvPr id="2" name="TextBox 1">
            <a:extLst>
              <a:ext uri="{FF2B5EF4-FFF2-40B4-BE49-F238E27FC236}">
                <a16:creationId xmlns:a16="http://schemas.microsoft.com/office/drawing/2014/main" id="{BB162A70-C76C-4868-90F9-F032845BB203}"/>
              </a:ext>
            </a:extLst>
          </p:cNvPr>
          <p:cNvSpPr txBox="1"/>
          <p:nvPr/>
        </p:nvSpPr>
        <p:spPr>
          <a:xfrm>
            <a:off x="762000" y="2249424"/>
            <a:ext cx="6674498" cy="402336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800" dirty="0"/>
              <a:t>VISITORS BREAKDOWN:</a:t>
            </a:r>
          </a:p>
          <a:p>
            <a:pPr marL="457200" indent="-457200" defTabSz="914400">
              <a:lnSpc>
                <a:spcPct val="90000"/>
              </a:lnSpc>
              <a:spcAft>
                <a:spcPts val="600"/>
              </a:spcAft>
              <a:buClr>
                <a:schemeClr val="accent1"/>
              </a:buClr>
              <a:buFont typeface="Wingdings" panose="05000000000000000000" pitchFamily="2" charset="2"/>
              <a:buChar char="v"/>
            </a:pPr>
            <a:r>
              <a:rPr lang="en-US" sz="2400" dirty="0"/>
              <a:t>5,004 visitors participated in the test</a:t>
            </a:r>
          </a:p>
          <a:p>
            <a:pPr marL="457200" indent="-457200" defTabSz="914400">
              <a:lnSpc>
                <a:spcPct val="90000"/>
              </a:lnSpc>
              <a:spcAft>
                <a:spcPts val="600"/>
              </a:spcAft>
              <a:buClr>
                <a:schemeClr val="accent1"/>
              </a:buClr>
              <a:buFont typeface="Wingdings" panose="05000000000000000000" pitchFamily="2" charset="2"/>
              <a:buChar char="v"/>
            </a:pPr>
            <a:r>
              <a:rPr lang="en-US" sz="2400" dirty="0"/>
              <a:t>2,504 visitors took a fitness test (Group A)</a:t>
            </a:r>
          </a:p>
          <a:p>
            <a:pPr marL="457200" indent="-457200" defTabSz="914400">
              <a:lnSpc>
                <a:spcPct val="90000"/>
              </a:lnSpc>
              <a:spcAft>
                <a:spcPts val="600"/>
              </a:spcAft>
              <a:buClr>
                <a:schemeClr val="accent1"/>
              </a:buClr>
              <a:buFont typeface="Wingdings" panose="05000000000000000000" pitchFamily="2" charset="2"/>
              <a:buChar char="v"/>
            </a:pPr>
            <a:r>
              <a:rPr lang="en-US" sz="2400" dirty="0"/>
              <a:t>2,500 visitors skipped the test (Group B)</a:t>
            </a:r>
          </a:p>
          <a:p>
            <a:pPr marL="457200" indent="-457200" defTabSz="914400">
              <a:lnSpc>
                <a:spcPct val="90000"/>
              </a:lnSpc>
              <a:spcAft>
                <a:spcPts val="600"/>
              </a:spcAft>
              <a:buClr>
                <a:schemeClr val="accent1"/>
              </a:buClr>
              <a:buFont typeface="Wingdings" panose="05000000000000000000" pitchFamily="2" charset="2"/>
              <a:buChar char="v"/>
            </a:pPr>
            <a:r>
              <a:rPr lang="en-US" sz="2400" dirty="0"/>
              <a:t>575 visitors completed an application</a:t>
            </a:r>
          </a:p>
          <a:p>
            <a:pPr marL="457200" indent="-457200" defTabSz="914400">
              <a:lnSpc>
                <a:spcPct val="90000"/>
              </a:lnSpc>
              <a:spcAft>
                <a:spcPts val="600"/>
              </a:spcAft>
              <a:buClr>
                <a:schemeClr val="accent1"/>
              </a:buClr>
              <a:buFont typeface="Wingdings" panose="05000000000000000000" pitchFamily="2" charset="2"/>
              <a:buChar char="v"/>
            </a:pPr>
            <a:r>
              <a:rPr lang="en-US" sz="2400" dirty="0"/>
              <a:t>450 visitors purchased a membership</a:t>
            </a:r>
          </a:p>
          <a:p>
            <a:pPr defTabSz="914400">
              <a:lnSpc>
                <a:spcPct val="90000"/>
              </a:lnSpc>
              <a:spcAft>
                <a:spcPts val="600"/>
              </a:spcAft>
              <a:buClr>
                <a:schemeClr val="accent1"/>
              </a:buClr>
            </a:pPr>
            <a:endParaRPr lang="en-US" dirty="0"/>
          </a:p>
        </p:txBody>
      </p:sp>
      <p:pic>
        <p:nvPicPr>
          <p:cNvPr id="6" name="Picture 5">
            <a:extLst>
              <a:ext uri="{FF2B5EF4-FFF2-40B4-BE49-F238E27FC236}">
                <a16:creationId xmlns:a16="http://schemas.microsoft.com/office/drawing/2014/main" id="{CB774C85-81FA-466B-94FE-B78AF2141A39}"/>
              </a:ext>
            </a:extLst>
          </p:cNvPr>
          <p:cNvPicPr/>
          <p:nvPr/>
        </p:nvPicPr>
        <p:blipFill>
          <a:blip r:embed="rId3">
            <a:extLst>
              <a:ext uri="{28A0092B-C50C-407E-A947-70E740481C1C}">
                <a14:useLocalDpi xmlns:a14="http://schemas.microsoft.com/office/drawing/2010/main" val="0"/>
              </a:ext>
            </a:extLst>
          </a:blip>
          <a:stretch>
            <a:fillRect/>
          </a:stretch>
        </p:blipFill>
        <p:spPr>
          <a:xfrm>
            <a:off x="8314248" y="2249423"/>
            <a:ext cx="3029372" cy="2697857"/>
          </a:xfrm>
          <a:prstGeom prst="rect">
            <a:avLst/>
          </a:prstGeom>
        </p:spPr>
      </p:pic>
    </p:spTree>
    <p:extLst>
      <p:ext uri="{BB962C8B-B14F-4D97-AF65-F5344CB8AC3E}">
        <p14:creationId xmlns:p14="http://schemas.microsoft.com/office/powerpoint/2010/main" val="3534024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24128" y="585216"/>
            <a:ext cx="9720072" cy="1499616"/>
          </a:xfrm>
        </p:spPr>
        <p:txBody>
          <a:bodyPr vert="horz" lIns="91440" tIns="45720" rIns="91440" bIns="45720" rtlCol="0" anchor="ctr">
            <a:normAutofit/>
          </a:bodyPr>
          <a:lstStyle/>
          <a:p>
            <a:r>
              <a:rPr lang="en-US" dirty="0"/>
              <a:t>A/B TEST results - quantitative analysis</a:t>
            </a:r>
          </a:p>
        </p:txBody>
      </p:sp>
      <p:sp>
        <p:nvSpPr>
          <p:cNvPr id="2" name="TextBox 1">
            <a:extLst>
              <a:ext uri="{FF2B5EF4-FFF2-40B4-BE49-F238E27FC236}">
                <a16:creationId xmlns:a16="http://schemas.microsoft.com/office/drawing/2014/main" id="{BB162A70-C76C-4868-90F9-F032845BB203}"/>
              </a:ext>
            </a:extLst>
          </p:cNvPr>
          <p:cNvSpPr txBox="1"/>
          <p:nvPr/>
        </p:nvSpPr>
        <p:spPr>
          <a:xfrm>
            <a:off x="762000" y="2249424"/>
            <a:ext cx="6599652" cy="402336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800" dirty="0"/>
              <a:t>APPLICATIONS</a:t>
            </a:r>
          </a:p>
          <a:p>
            <a:pPr marL="457200" indent="-457200" defTabSz="914400">
              <a:lnSpc>
                <a:spcPct val="90000"/>
              </a:lnSpc>
              <a:spcAft>
                <a:spcPts val="600"/>
              </a:spcAft>
              <a:buClr>
                <a:schemeClr val="accent1"/>
              </a:buClr>
              <a:buFont typeface="Wingdings" panose="05000000000000000000" pitchFamily="2" charset="2"/>
              <a:buChar char="v"/>
            </a:pPr>
            <a:r>
              <a:rPr lang="en-US" sz="2400" dirty="0"/>
              <a:t>Just under 10% of visitors from Group A applied for membership following their fitness test      (250 people)</a:t>
            </a:r>
          </a:p>
          <a:p>
            <a:pPr marL="457200" indent="-457200" defTabSz="914400">
              <a:lnSpc>
                <a:spcPct val="90000"/>
              </a:lnSpc>
              <a:spcAft>
                <a:spcPts val="600"/>
              </a:spcAft>
              <a:buClr>
                <a:schemeClr val="accent1"/>
              </a:buClr>
              <a:buFont typeface="Wingdings" panose="05000000000000000000" pitchFamily="2" charset="2"/>
              <a:buChar char="v"/>
            </a:pPr>
            <a:r>
              <a:rPr lang="en-US" sz="2400" dirty="0"/>
              <a:t>Exactly 13% of visitors from Group B applied for membership without having a fitness test        (325 people)</a:t>
            </a:r>
          </a:p>
          <a:p>
            <a:pPr defTabSz="914400">
              <a:lnSpc>
                <a:spcPct val="90000"/>
              </a:lnSpc>
              <a:spcAft>
                <a:spcPts val="600"/>
              </a:spcAft>
              <a:buClr>
                <a:schemeClr val="accent1"/>
              </a:buClr>
            </a:pPr>
            <a:endParaRPr lang="en-US" dirty="0"/>
          </a:p>
        </p:txBody>
      </p:sp>
      <p:pic>
        <p:nvPicPr>
          <p:cNvPr id="8" name="Picture 7">
            <a:extLst>
              <a:ext uri="{FF2B5EF4-FFF2-40B4-BE49-F238E27FC236}">
                <a16:creationId xmlns:a16="http://schemas.microsoft.com/office/drawing/2014/main" id="{6C7C14AF-D9AC-4C84-BBA4-7FB26E1A8790}"/>
              </a:ext>
            </a:extLst>
          </p:cNvPr>
          <p:cNvPicPr/>
          <p:nvPr/>
        </p:nvPicPr>
        <p:blipFill>
          <a:blip r:embed="rId3">
            <a:extLst>
              <a:ext uri="{28A0092B-C50C-407E-A947-70E740481C1C}">
                <a14:useLocalDpi xmlns:a14="http://schemas.microsoft.com/office/drawing/2010/main" val="0"/>
              </a:ext>
            </a:extLst>
          </a:blip>
          <a:stretch>
            <a:fillRect/>
          </a:stretch>
        </p:blipFill>
        <p:spPr>
          <a:xfrm>
            <a:off x="7560000" y="2160000"/>
            <a:ext cx="4500000" cy="3240000"/>
          </a:xfrm>
          <a:prstGeom prst="rect">
            <a:avLst/>
          </a:prstGeom>
        </p:spPr>
      </p:pic>
    </p:spTree>
    <p:extLst>
      <p:ext uri="{BB962C8B-B14F-4D97-AF65-F5344CB8AC3E}">
        <p14:creationId xmlns:p14="http://schemas.microsoft.com/office/powerpoint/2010/main" val="2564764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24128" y="585216"/>
            <a:ext cx="9720072" cy="1499616"/>
          </a:xfrm>
        </p:spPr>
        <p:txBody>
          <a:bodyPr vert="horz" lIns="91440" tIns="45720" rIns="91440" bIns="45720" rtlCol="0" anchor="ctr">
            <a:normAutofit/>
          </a:bodyPr>
          <a:lstStyle/>
          <a:p>
            <a:r>
              <a:rPr lang="en-US" dirty="0"/>
              <a:t>A/B TEST results - quantitative analysis</a:t>
            </a:r>
          </a:p>
        </p:txBody>
      </p:sp>
      <p:sp>
        <p:nvSpPr>
          <p:cNvPr id="2" name="TextBox 1">
            <a:extLst>
              <a:ext uri="{FF2B5EF4-FFF2-40B4-BE49-F238E27FC236}">
                <a16:creationId xmlns:a16="http://schemas.microsoft.com/office/drawing/2014/main" id="{BB162A70-C76C-4868-90F9-F032845BB203}"/>
              </a:ext>
            </a:extLst>
          </p:cNvPr>
          <p:cNvSpPr txBox="1"/>
          <p:nvPr/>
        </p:nvSpPr>
        <p:spPr>
          <a:xfrm>
            <a:off x="762000" y="2249424"/>
            <a:ext cx="6599652" cy="402336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800" dirty="0"/>
              <a:t>A/B TEST RESULTS – APPLICANT PURCHASES</a:t>
            </a:r>
          </a:p>
          <a:p>
            <a:pPr marL="457200" indent="-457200" defTabSz="914400">
              <a:lnSpc>
                <a:spcPct val="90000"/>
              </a:lnSpc>
              <a:spcAft>
                <a:spcPts val="600"/>
              </a:spcAft>
              <a:buClr>
                <a:schemeClr val="accent1"/>
              </a:buClr>
              <a:buFont typeface="Wingdings" panose="05000000000000000000" pitchFamily="2" charset="2"/>
              <a:buChar char="v"/>
            </a:pPr>
            <a:r>
              <a:rPr lang="en-US" sz="2400" dirty="0"/>
              <a:t>There was very little difference in the percentage of applicants from each group who went on to purchase a membership having completed an application</a:t>
            </a:r>
          </a:p>
          <a:p>
            <a:pPr defTabSz="914400">
              <a:lnSpc>
                <a:spcPct val="90000"/>
              </a:lnSpc>
              <a:spcAft>
                <a:spcPts val="600"/>
              </a:spcAft>
              <a:buClr>
                <a:schemeClr val="accent1"/>
              </a:buClr>
            </a:pPr>
            <a:endParaRPr lang="en-US" dirty="0"/>
          </a:p>
        </p:txBody>
      </p:sp>
      <p:pic>
        <p:nvPicPr>
          <p:cNvPr id="7" name="Picture 6">
            <a:extLst>
              <a:ext uri="{FF2B5EF4-FFF2-40B4-BE49-F238E27FC236}">
                <a16:creationId xmlns:a16="http://schemas.microsoft.com/office/drawing/2014/main" id="{2AF9C024-17F0-4E8D-92D4-0D073B5D3BAE}"/>
              </a:ext>
            </a:extLst>
          </p:cNvPr>
          <p:cNvPicPr/>
          <p:nvPr/>
        </p:nvPicPr>
        <p:blipFill>
          <a:blip r:embed="rId3">
            <a:extLst>
              <a:ext uri="{28A0092B-C50C-407E-A947-70E740481C1C}">
                <a14:useLocalDpi xmlns:a14="http://schemas.microsoft.com/office/drawing/2010/main" val="0"/>
              </a:ext>
            </a:extLst>
          </a:blip>
          <a:stretch>
            <a:fillRect/>
          </a:stretch>
        </p:blipFill>
        <p:spPr>
          <a:xfrm>
            <a:off x="7560000" y="2160000"/>
            <a:ext cx="4500000" cy="3240000"/>
          </a:xfrm>
          <a:prstGeom prst="rect">
            <a:avLst/>
          </a:prstGeom>
        </p:spPr>
      </p:pic>
    </p:spTree>
    <p:extLst>
      <p:ext uri="{BB962C8B-B14F-4D97-AF65-F5344CB8AC3E}">
        <p14:creationId xmlns:p14="http://schemas.microsoft.com/office/powerpoint/2010/main" val="65223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24128" y="585216"/>
            <a:ext cx="9720072" cy="1499616"/>
          </a:xfrm>
        </p:spPr>
        <p:txBody>
          <a:bodyPr vert="horz" lIns="91440" tIns="45720" rIns="91440" bIns="45720" rtlCol="0" anchor="ctr">
            <a:normAutofit/>
          </a:bodyPr>
          <a:lstStyle/>
          <a:p>
            <a:r>
              <a:rPr lang="en-US" dirty="0"/>
              <a:t>A/B TEST results - quantitative analysis</a:t>
            </a:r>
          </a:p>
        </p:txBody>
      </p:sp>
      <p:sp>
        <p:nvSpPr>
          <p:cNvPr id="2" name="TextBox 1">
            <a:extLst>
              <a:ext uri="{FF2B5EF4-FFF2-40B4-BE49-F238E27FC236}">
                <a16:creationId xmlns:a16="http://schemas.microsoft.com/office/drawing/2014/main" id="{BB162A70-C76C-4868-90F9-F032845BB203}"/>
              </a:ext>
            </a:extLst>
          </p:cNvPr>
          <p:cNvSpPr txBox="1"/>
          <p:nvPr/>
        </p:nvSpPr>
        <p:spPr>
          <a:xfrm>
            <a:off x="762000" y="2249424"/>
            <a:ext cx="6599652" cy="402336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800" dirty="0"/>
              <a:t>A/B TEST RESULTS – VISITOR PURCHASES</a:t>
            </a:r>
          </a:p>
          <a:p>
            <a:pPr marL="457200" indent="-457200" defTabSz="914400">
              <a:lnSpc>
                <a:spcPct val="90000"/>
              </a:lnSpc>
              <a:spcAft>
                <a:spcPts val="600"/>
              </a:spcAft>
              <a:buClr>
                <a:schemeClr val="accent1"/>
              </a:buClr>
              <a:buFont typeface="Wingdings" panose="05000000000000000000" pitchFamily="2" charset="2"/>
              <a:buChar char="v"/>
            </a:pPr>
            <a:r>
              <a:rPr lang="en-US" sz="2400" dirty="0"/>
              <a:t>Overall, a greater percentage of visitors went on to purchase a membership from Group B (10%) than Group A (7.99%)</a:t>
            </a:r>
            <a:endParaRPr lang="en-US" sz="1600" dirty="0"/>
          </a:p>
        </p:txBody>
      </p:sp>
      <p:pic>
        <p:nvPicPr>
          <p:cNvPr id="6" name="Picture 5">
            <a:extLst>
              <a:ext uri="{FF2B5EF4-FFF2-40B4-BE49-F238E27FC236}">
                <a16:creationId xmlns:a16="http://schemas.microsoft.com/office/drawing/2014/main" id="{E0F7D3E7-4D41-4888-A9DC-9E11EF815BDE}"/>
              </a:ext>
            </a:extLst>
          </p:cNvPr>
          <p:cNvPicPr/>
          <p:nvPr/>
        </p:nvPicPr>
        <p:blipFill>
          <a:blip r:embed="rId3">
            <a:extLst>
              <a:ext uri="{28A0092B-C50C-407E-A947-70E740481C1C}">
                <a14:useLocalDpi xmlns:a14="http://schemas.microsoft.com/office/drawing/2010/main" val="0"/>
              </a:ext>
            </a:extLst>
          </a:blip>
          <a:stretch>
            <a:fillRect/>
          </a:stretch>
        </p:blipFill>
        <p:spPr>
          <a:xfrm>
            <a:off x="7560000" y="2160000"/>
            <a:ext cx="4500000" cy="3240000"/>
          </a:xfrm>
          <a:prstGeom prst="rect">
            <a:avLst/>
          </a:prstGeom>
        </p:spPr>
      </p:pic>
    </p:spTree>
    <p:extLst>
      <p:ext uri="{BB962C8B-B14F-4D97-AF65-F5344CB8AC3E}">
        <p14:creationId xmlns:p14="http://schemas.microsoft.com/office/powerpoint/2010/main" val="9608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956</Words>
  <Application>Microsoft Office PowerPoint</Application>
  <PresentationFormat>Widescreen</PresentationFormat>
  <Paragraphs>66</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Segoe UI Symbol</vt:lpstr>
      <vt:lpstr>Tw Cen MT</vt:lpstr>
      <vt:lpstr>Tw Cen MT Condensed</vt:lpstr>
      <vt:lpstr>Wingdings</vt:lpstr>
      <vt:lpstr>Wingdings 3</vt:lpstr>
      <vt:lpstr>Integral</vt:lpstr>
      <vt:lpstr>MUSCLEHUB A/B TEST RESULTS </vt:lpstr>
      <vt:lpstr>THE brief</vt:lpstr>
      <vt:lpstr>THE 3-STAGE musclehub membership process</vt:lpstr>
      <vt:lpstr>A/B TEST PARAMETERS</vt:lpstr>
      <vt:lpstr>A/B TEST HYPOTHESIS</vt:lpstr>
      <vt:lpstr>A/B TEST results - quantitative analysis</vt:lpstr>
      <vt:lpstr>A/B TEST results - quantitative analysis</vt:lpstr>
      <vt:lpstr>A/B TEST results - quantitative analysis</vt:lpstr>
      <vt:lpstr>A/B TEST results - quantitative analysis</vt:lpstr>
      <vt:lpstr>A/B TEST results - Qualitative analysis</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MUSCLEHUB A/B TEST RESULTS </dc:title>
  <dc:creator>Neil</dc:creator>
  <cp:lastModifiedBy>Neil</cp:lastModifiedBy>
  <cp:revision>26</cp:revision>
  <dcterms:created xsi:type="dcterms:W3CDTF">2018-09-15T11:15:10Z</dcterms:created>
  <dcterms:modified xsi:type="dcterms:W3CDTF">2018-09-15T16:00:55Z</dcterms:modified>
</cp:coreProperties>
</file>