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1E3878-7E4F-46BF-AF6D-2FBE5BEF7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5BAAB8-A070-41DA-B628-1C7E01A8D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586855-736F-4B4E-BA05-B5961F7F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0E43-0231-45F5-9B10-1BFAC90B29A0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7C3211-F72B-4B91-9750-7CBA74A0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AF1F1F-E18B-425B-9F17-B9405B94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7F0-7D4D-405C-BC13-84DDAC582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34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3F49C-1102-4641-9392-9D6B25BD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B6EECD-E489-4E8C-A6E1-246FDBF61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9C565-D1CB-422B-8903-D43921F4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0E43-0231-45F5-9B10-1BFAC90B29A0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E25FF4-F0CE-4ED1-9141-40C07502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75B0B1-A8A2-402F-B0A0-CCA0E539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7F0-7D4D-405C-BC13-84DDAC582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16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36848B-C260-457F-BAC6-7F41755A4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8C85F7-D54E-47A4-A71F-9C627F52E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E4667C-08D8-49E0-8DA6-44652687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0E43-0231-45F5-9B10-1BFAC90B29A0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AC88F6-A0BD-419F-964B-18C6130D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5828D1-0CCE-4076-B92A-CD04E737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7F0-7D4D-405C-BC13-84DDAC582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0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16B8D-852B-4A23-8164-356C08C1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BDA069-674E-4B2A-9653-2AB9617FA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EEA1F1-D857-4C0C-924D-6E7137AA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0E43-0231-45F5-9B10-1BFAC90B29A0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A28C48-8B5B-4EB0-8D45-3F67B20D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100840-FE6F-4B84-9F6E-A5A92C49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7F0-7D4D-405C-BC13-84DDAC582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95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2512A-A8B7-492D-94BA-A0DE97B86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A6DA09-FBA8-41A0-82B5-7A3EAB714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FBD0B0-5556-43E0-A8BB-5E10BA3C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0E43-0231-45F5-9B10-1BFAC90B29A0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A17499-A658-411A-A438-CE784C53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200CB5-3571-4F32-AD0D-74FE4658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7F0-7D4D-405C-BC13-84DDAC582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63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DAE1E-9171-48EE-A895-413DE5AE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53AA57-8C0B-44EE-AC92-748454F09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BF0D27-8600-4D18-AC53-418367A96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824F3E-9298-4A11-939E-7757B135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0E43-0231-45F5-9B10-1BFAC90B29A0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CFAEA7-1D8A-4259-B554-2CFAD6A8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182ABE-04AF-4189-9D01-0AB3BD88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7F0-7D4D-405C-BC13-84DDAC582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34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4F851-F391-4F3C-BB18-18FBE32E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A1F285-D22D-4BC9-9D7D-E976C161B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C26DF5-B6A7-4750-82A7-22007C3F6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3341B0A-F7B5-44B0-ACC1-4B4D647E3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CD70B07-BB31-4955-91D2-1A314080C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70A4CFC-2CE0-4583-A495-6AB3318A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0E43-0231-45F5-9B10-1BFAC90B29A0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6C812B8-66AF-4373-A27A-E12F0824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87F2C3-CDEB-46D8-ACDF-5E9032E1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7F0-7D4D-405C-BC13-84DDAC582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34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6B453-B89A-487C-B5D1-7347A110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7E53524-5972-4FED-83DF-ABE950C8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0E43-0231-45F5-9B10-1BFAC90B29A0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3BD190C-2746-4BB1-A0C6-233D1AF1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726CB0-8C7B-4BF9-B068-09862BF0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7F0-7D4D-405C-BC13-84DDAC582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20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42027C6-6B0D-4232-9C5E-612E64C8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0E43-0231-45F5-9B10-1BFAC90B29A0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656B7F-38B8-43FF-8100-16AE5F12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325631-5AEB-40A9-ADCC-7C455FDF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7F0-7D4D-405C-BC13-84DDAC582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82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59F2E-4E85-48FB-89D4-B48719B7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77750-8491-46EF-81E0-D9578CCBB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091D2C-4FBC-4E80-BE88-92489EA15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DDA603-4F71-47EC-87B2-4E5B9E83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0E43-0231-45F5-9B10-1BFAC90B29A0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964EB5-62CE-41E8-85B5-C5F53BCF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79DE69-6D97-4A8D-B25D-7E389088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7F0-7D4D-405C-BC13-84DDAC582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81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507E1A-B2B8-408A-860D-03461B6A2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D639A6F-5214-413B-9F4C-34C9369BB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6E0F58-16BE-4439-A335-E58612C5A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693A69-3615-44D4-A801-0B0F3F44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0E43-0231-45F5-9B10-1BFAC90B29A0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A70048-0197-490E-B36E-9C3FA54E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F0B639-4F06-4F6B-AA5C-7F32D686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2D7F0-7D4D-405C-BC13-84DDAC582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60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1EB865-C23E-4DA6-8A8C-19A5D116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54E81B-B184-402E-8AF1-79E13EC8D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428A7D-C4C1-44A4-88AF-0F36E13C8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90E43-0231-45F5-9B10-1BFAC90B29A0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05C05B-B43D-4157-B403-68370BF0F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E596A3-F81A-4086-BA49-F72F801DC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2D7F0-7D4D-405C-BC13-84DDAC582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64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55BF2A2-E223-490B-A700-1F832FCBDA2B}"/>
              </a:ext>
            </a:extLst>
          </p:cNvPr>
          <p:cNvSpPr/>
          <p:nvPr/>
        </p:nvSpPr>
        <p:spPr>
          <a:xfrm>
            <a:off x="3337045" y="1"/>
            <a:ext cx="551791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C7CCF9-7478-4878-B54F-A35D8A2C6601}"/>
              </a:ext>
            </a:extLst>
          </p:cNvPr>
          <p:cNvSpPr txBox="1"/>
          <p:nvPr/>
        </p:nvSpPr>
        <p:spPr>
          <a:xfrm>
            <a:off x="3531956" y="170219"/>
            <a:ext cx="309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左值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右值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AD16B62-AC72-4ED1-9335-807459880BA9}"/>
              </a:ext>
            </a:extLst>
          </p:cNvPr>
          <p:cNvSpPr txBox="1"/>
          <p:nvPr/>
        </p:nvSpPr>
        <p:spPr>
          <a:xfrm>
            <a:off x="3531956" y="802101"/>
            <a:ext cx="44983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一個變數的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宣告加定義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包含變數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、變數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、設定的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左值：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含有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記憶體空間的值。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右值：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可以被存放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於記憶體空間的值。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DECA7C5-604B-4E87-917E-8C030609DD29}"/>
              </a:ext>
            </a:extLst>
          </p:cNvPr>
          <p:cNvSpPr txBox="1"/>
          <p:nvPr/>
        </p:nvSpPr>
        <p:spPr>
          <a:xfrm>
            <a:off x="4370526" y="2679019"/>
            <a:ext cx="329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latin typeface="Consolas" panose="020B0609020204030204" pitchFamily="49" charset="0"/>
              </a:rPr>
              <a:t> int_Num = </a:t>
            </a:r>
            <a:r>
              <a:rPr lang="en-US" altLang="zh-TW" sz="2400" dirty="0">
                <a:solidFill>
                  <a:srgbClr val="FF00FF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zh-TW" alt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6C36A41-7E73-4F1D-B4CD-254918CC9F46}"/>
              </a:ext>
            </a:extLst>
          </p:cNvPr>
          <p:cNvSpPr txBox="1"/>
          <p:nvPr/>
        </p:nvSpPr>
        <p:spPr>
          <a:xfrm>
            <a:off x="4426366" y="3135526"/>
            <a:ext cx="617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Data </a:t>
            </a:r>
          </a:p>
          <a:p>
            <a:r>
              <a:rPr lang="en-US" altLang="zh-TW" sz="1600" dirty="0"/>
              <a:t>Type</a:t>
            </a:r>
            <a:endParaRPr lang="zh-TW" altLang="en-US" sz="16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A4DC09C-89DF-4F6C-80AE-79EC840436AF}"/>
              </a:ext>
            </a:extLst>
          </p:cNvPr>
          <p:cNvSpPr txBox="1"/>
          <p:nvPr/>
        </p:nvSpPr>
        <p:spPr>
          <a:xfrm>
            <a:off x="5324855" y="3135913"/>
            <a:ext cx="88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   Label</a:t>
            </a:r>
          </a:p>
          <a:p>
            <a:r>
              <a:rPr lang="en-US" altLang="zh-TW" sz="1600" dirty="0"/>
              <a:t>(</a:t>
            </a:r>
            <a:r>
              <a:rPr lang="en-US" altLang="zh-TW" sz="1600" dirty="0">
                <a:solidFill>
                  <a:srgbClr val="FF0000"/>
                </a:solidFill>
              </a:rPr>
              <a:t>L</a:t>
            </a:r>
            <a:r>
              <a:rPr lang="en-US" altLang="zh-TW" sz="1600" dirty="0"/>
              <a:t> value)</a:t>
            </a:r>
            <a:endParaRPr lang="zh-TW" altLang="en-US" sz="16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B502A4-097C-4DA7-9333-C4C7D71F4AE9}"/>
              </a:ext>
            </a:extLst>
          </p:cNvPr>
          <p:cNvSpPr txBox="1"/>
          <p:nvPr/>
        </p:nvSpPr>
        <p:spPr>
          <a:xfrm>
            <a:off x="6536583" y="3129587"/>
            <a:ext cx="912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   Value</a:t>
            </a:r>
          </a:p>
          <a:p>
            <a:r>
              <a:rPr lang="en-US" altLang="zh-TW" sz="1600" dirty="0"/>
              <a:t>(</a:t>
            </a:r>
            <a:r>
              <a:rPr lang="en-US" altLang="zh-TW" sz="1600" dirty="0">
                <a:solidFill>
                  <a:srgbClr val="FF0000"/>
                </a:solidFill>
              </a:rPr>
              <a:t>R </a:t>
            </a:r>
            <a:r>
              <a:rPr lang="en-US" altLang="zh-TW" sz="1600" dirty="0"/>
              <a:t>value)</a:t>
            </a:r>
            <a:endParaRPr lang="zh-TW" altLang="en-US" sz="1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9FEBD3C-42E5-4CE3-8AB4-740713A6FE0D}"/>
              </a:ext>
            </a:extLst>
          </p:cNvPr>
          <p:cNvSpPr txBox="1"/>
          <p:nvPr/>
        </p:nvSpPr>
        <p:spPr>
          <a:xfrm>
            <a:off x="3531956" y="38871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圖示如下：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03AEC6C-13EF-4665-A6FA-685349BAC40B}"/>
              </a:ext>
            </a:extLst>
          </p:cNvPr>
          <p:cNvGrpSpPr/>
          <p:nvPr/>
        </p:nvGrpSpPr>
        <p:grpSpPr>
          <a:xfrm>
            <a:off x="3850721" y="4774679"/>
            <a:ext cx="1354446" cy="1354446"/>
            <a:chOff x="5146699" y="3969526"/>
            <a:chExt cx="1898601" cy="18986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23FEA0C-B063-4738-9424-38713C956B5D}"/>
                </a:ext>
              </a:extLst>
            </p:cNvPr>
            <p:cNvSpPr/>
            <p:nvPr/>
          </p:nvSpPr>
          <p:spPr>
            <a:xfrm>
              <a:off x="5146699" y="3969526"/>
              <a:ext cx="1898601" cy="189860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C1413757-BFC1-44F6-91BF-DB7049A8E15F}"/>
                </a:ext>
              </a:extLst>
            </p:cNvPr>
            <p:cNvCxnSpPr>
              <a:cxnSpLocks/>
              <a:stCxn id="12" idx="0"/>
              <a:endCxn id="12" idx="2"/>
            </p:cNvCxnSpPr>
            <p:nvPr/>
          </p:nvCxnSpPr>
          <p:spPr>
            <a:xfrm>
              <a:off x="6096000" y="3969526"/>
              <a:ext cx="0" cy="189860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22839FBE-C191-4C35-A8EF-8899E67932B8}"/>
                </a:ext>
              </a:extLst>
            </p:cNvPr>
            <p:cNvCxnSpPr/>
            <p:nvPr/>
          </p:nvCxnSpPr>
          <p:spPr>
            <a:xfrm>
              <a:off x="5632983" y="3978687"/>
              <a:ext cx="0" cy="18846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34C0ABB-40FB-4D72-A61A-0059D8B26567}"/>
                </a:ext>
              </a:extLst>
            </p:cNvPr>
            <p:cNvCxnSpPr/>
            <p:nvPr/>
          </p:nvCxnSpPr>
          <p:spPr>
            <a:xfrm>
              <a:off x="6598239" y="3976505"/>
              <a:ext cx="0" cy="18846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6FD7F16-9215-4531-BA4C-2896BAC945A9}"/>
              </a:ext>
            </a:extLst>
          </p:cNvPr>
          <p:cNvSpPr txBox="1"/>
          <p:nvPr/>
        </p:nvSpPr>
        <p:spPr>
          <a:xfrm>
            <a:off x="3698989" y="432198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記憶體空間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427EE4F-F721-42D1-9262-6A621E581FAF}"/>
              </a:ext>
            </a:extLst>
          </p:cNvPr>
          <p:cNvSpPr txBox="1"/>
          <p:nvPr/>
        </p:nvSpPr>
        <p:spPr>
          <a:xfrm>
            <a:off x="3769088" y="6183210"/>
            <a:ext cx="229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</a:rPr>
              <a:t>4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Bytes(int</a:t>
            </a:r>
            <a:r>
              <a:rPr lang="zh-TW" altLang="en-US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zh-TW" alt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4CBD800-4081-4C09-96A4-74C3A682C0F1}"/>
              </a:ext>
            </a:extLst>
          </p:cNvPr>
          <p:cNvSpPr txBox="1"/>
          <p:nvPr/>
        </p:nvSpPr>
        <p:spPr>
          <a:xfrm>
            <a:off x="3858497" y="523657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626BC3A-9BA6-4C93-BC0D-606FB903746C}"/>
              </a:ext>
            </a:extLst>
          </p:cNvPr>
          <p:cNvSpPr txBox="1"/>
          <p:nvPr/>
        </p:nvSpPr>
        <p:spPr>
          <a:xfrm>
            <a:off x="4201370" y="523657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5038C6A-4E14-4CE5-800E-A5439CBC7E05}"/>
              </a:ext>
            </a:extLst>
          </p:cNvPr>
          <p:cNvSpPr txBox="1"/>
          <p:nvPr/>
        </p:nvSpPr>
        <p:spPr>
          <a:xfrm>
            <a:off x="4536768" y="523657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BF23E40-F183-4251-A8DB-C3F385DFF54E}"/>
              </a:ext>
            </a:extLst>
          </p:cNvPr>
          <p:cNvSpPr txBox="1"/>
          <p:nvPr/>
        </p:nvSpPr>
        <p:spPr>
          <a:xfrm>
            <a:off x="4906623" y="523657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4.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E7BE98B-461D-464B-8C36-A3598A15D3AC}"/>
              </a:ext>
            </a:extLst>
          </p:cNvPr>
          <p:cNvSpPr/>
          <p:nvPr/>
        </p:nvSpPr>
        <p:spPr>
          <a:xfrm>
            <a:off x="6606926" y="4781214"/>
            <a:ext cx="1354446" cy="1354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195046E-1F12-402D-B65F-AEA997FDA510}"/>
              </a:ext>
            </a:extLst>
          </p:cNvPr>
          <p:cNvGrpSpPr/>
          <p:nvPr/>
        </p:nvGrpSpPr>
        <p:grpSpPr>
          <a:xfrm>
            <a:off x="6826725" y="4997815"/>
            <a:ext cx="921244" cy="921244"/>
            <a:chOff x="5146699" y="3969526"/>
            <a:chExt cx="1898601" cy="189860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C2965E8-00E5-49F5-A56A-29E0A52AFAF6}"/>
                </a:ext>
              </a:extLst>
            </p:cNvPr>
            <p:cNvSpPr/>
            <p:nvPr/>
          </p:nvSpPr>
          <p:spPr>
            <a:xfrm>
              <a:off x="5146699" y="3969526"/>
              <a:ext cx="1898601" cy="189860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735012EB-8817-41BA-A872-A93064583203}"/>
                </a:ext>
              </a:extLst>
            </p:cNvPr>
            <p:cNvCxnSpPr>
              <a:cxnSpLocks/>
              <a:stCxn id="30" idx="0"/>
              <a:endCxn id="30" idx="2"/>
            </p:cNvCxnSpPr>
            <p:nvPr/>
          </p:nvCxnSpPr>
          <p:spPr>
            <a:xfrm>
              <a:off x="6096000" y="3969526"/>
              <a:ext cx="0" cy="189860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4D53F947-EF71-4E0A-A711-F913814188E2}"/>
                </a:ext>
              </a:extLst>
            </p:cNvPr>
            <p:cNvCxnSpPr/>
            <p:nvPr/>
          </p:nvCxnSpPr>
          <p:spPr>
            <a:xfrm>
              <a:off x="5632983" y="3978687"/>
              <a:ext cx="0" cy="18846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76A7F45A-8F74-49C1-B674-2FDFBF920AAF}"/>
                </a:ext>
              </a:extLst>
            </p:cNvPr>
            <p:cNvCxnSpPr/>
            <p:nvPr/>
          </p:nvCxnSpPr>
          <p:spPr>
            <a:xfrm>
              <a:off x="6598239" y="3976505"/>
              <a:ext cx="0" cy="18846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1A924C1-6942-4DD8-858A-4936B71F9E31}"/>
              </a:ext>
            </a:extLst>
          </p:cNvPr>
          <p:cNvSpPr txBox="1"/>
          <p:nvPr/>
        </p:nvSpPr>
        <p:spPr>
          <a:xfrm>
            <a:off x="6587278" y="4246162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int_Num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E4A4455-BA8D-4E21-9974-D55989C0D8CC}"/>
              </a:ext>
            </a:extLst>
          </p:cNvPr>
          <p:cNvCxnSpPr>
            <a:cxnSpLocks/>
          </p:cNvCxnSpPr>
          <p:nvPr/>
        </p:nvCxnSpPr>
        <p:spPr>
          <a:xfrm>
            <a:off x="5345798" y="5445365"/>
            <a:ext cx="1431067" cy="6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D3C7693-033B-43B5-B922-E22368125291}"/>
              </a:ext>
            </a:extLst>
          </p:cNvPr>
          <p:cNvCxnSpPr>
            <a:cxnSpLocks/>
          </p:cNvCxnSpPr>
          <p:nvPr/>
        </p:nvCxnSpPr>
        <p:spPr>
          <a:xfrm flipH="1">
            <a:off x="5044227" y="3774576"/>
            <a:ext cx="1492359" cy="1287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1B62933-27A1-4252-B444-68B80249D87B}"/>
              </a:ext>
            </a:extLst>
          </p:cNvPr>
          <p:cNvSpPr txBox="1"/>
          <p:nvPr/>
        </p:nvSpPr>
        <p:spPr>
          <a:xfrm rot="19080037">
            <a:off x="5636017" y="3884005"/>
            <a:ext cx="650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428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C1E5CF-6769-4BCE-AFB3-7A8F3EB0A712}"/>
              </a:ext>
            </a:extLst>
          </p:cNvPr>
          <p:cNvSpPr/>
          <p:nvPr/>
        </p:nvSpPr>
        <p:spPr>
          <a:xfrm>
            <a:off x="3337045" y="1"/>
            <a:ext cx="551791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6A659F-4AFF-4F72-87AD-EB60A937F726}"/>
              </a:ext>
            </a:extLst>
          </p:cNvPr>
          <p:cNvSpPr txBox="1"/>
          <p:nvPr/>
        </p:nvSpPr>
        <p:spPr>
          <a:xfrm>
            <a:off x="3531956" y="170219"/>
            <a:ext cx="4669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與左值、右值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陣列：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的集合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1A6229-1C44-44B6-9146-746233FBB94B}"/>
              </a:ext>
            </a:extLst>
          </p:cNvPr>
          <p:cNvSpPr txBox="1"/>
          <p:nvPr/>
        </p:nvSpPr>
        <p:spPr>
          <a:xfrm>
            <a:off x="4252788" y="1339769"/>
            <a:ext cx="441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</a:rPr>
              <a:t> intarr_Num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dirty="0">
                <a:solidFill>
                  <a:srgbClr val="FF00FF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= {</a:t>
            </a:r>
            <a:r>
              <a:rPr lang="en-US" altLang="zh-TW" sz="2000" dirty="0">
                <a:solidFill>
                  <a:srgbClr val="FF00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F00FF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F00FF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};</a:t>
            </a:r>
            <a:endParaRPr lang="zh-TW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85D66B5-D98A-4EEA-B680-E3A1AA6C3421}"/>
              </a:ext>
            </a:extLst>
          </p:cNvPr>
          <p:cNvSpPr txBox="1"/>
          <p:nvPr/>
        </p:nvSpPr>
        <p:spPr>
          <a:xfrm>
            <a:off x="4252788" y="1691019"/>
            <a:ext cx="617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Data </a:t>
            </a:r>
          </a:p>
          <a:p>
            <a:r>
              <a:rPr lang="en-US" altLang="zh-TW" sz="1600" dirty="0"/>
              <a:t>Type</a:t>
            </a:r>
            <a:endParaRPr lang="zh-TW" altLang="en-US" sz="16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B644AFA-4E42-4D42-9256-D32AE3575856}"/>
              </a:ext>
            </a:extLst>
          </p:cNvPr>
          <p:cNvSpPr txBox="1"/>
          <p:nvPr/>
        </p:nvSpPr>
        <p:spPr>
          <a:xfrm>
            <a:off x="5390553" y="1691019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Label</a:t>
            </a:r>
            <a:endParaRPr lang="zh-TW" altLang="en-US" sz="16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4C8757-8960-4DF0-B871-69DEF10DE6EC}"/>
              </a:ext>
            </a:extLst>
          </p:cNvPr>
          <p:cNvSpPr txBox="1"/>
          <p:nvPr/>
        </p:nvSpPr>
        <p:spPr>
          <a:xfrm>
            <a:off x="7122754" y="1691019"/>
            <a:ext cx="95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Elements</a:t>
            </a:r>
            <a:endParaRPr lang="zh-TW" altLang="en-US" sz="16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75DEE02-D8E8-48E7-8E13-60084AA50A1A}"/>
              </a:ext>
            </a:extLst>
          </p:cNvPr>
          <p:cNvSpPr txBox="1"/>
          <p:nvPr/>
        </p:nvSpPr>
        <p:spPr>
          <a:xfrm>
            <a:off x="7105792" y="416439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 1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2F68E1E-66CC-43D5-AA2D-17D4A7D606DF}"/>
              </a:ext>
            </a:extLst>
          </p:cNvPr>
          <p:cNvSpPr txBox="1"/>
          <p:nvPr/>
        </p:nvSpPr>
        <p:spPr>
          <a:xfrm>
            <a:off x="7557893" y="416439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 2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CEAFAC8-D5F5-4452-872A-9BD0E03205BD}"/>
              </a:ext>
            </a:extLst>
          </p:cNvPr>
          <p:cNvSpPr txBox="1"/>
          <p:nvPr/>
        </p:nvSpPr>
        <p:spPr>
          <a:xfrm>
            <a:off x="8009995" y="416439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 3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EFFE9F0-B12F-457D-A020-C9345D2FBA4F}"/>
              </a:ext>
            </a:extLst>
          </p:cNvPr>
          <p:cNvSpPr txBox="1"/>
          <p:nvPr/>
        </p:nvSpPr>
        <p:spPr>
          <a:xfrm>
            <a:off x="6113137" y="1691019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Number</a:t>
            </a:r>
            <a:endParaRPr lang="zh-TW" altLang="en-US" sz="16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6B4FCFB-3C3F-4BF5-B255-8F7B58F6E2D6}"/>
              </a:ext>
            </a:extLst>
          </p:cNvPr>
          <p:cNvSpPr txBox="1"/>
          <p:nvPr/>
        </p:nvSpPr>
        <p:spPr>
          <a:xfrm>
            <a:off x="3531956" y="24143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圖示如下：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CB85667-6EEA-4903-9EFE-74516F2BE5EB}"/>
              </a:ext>
            </a:extLst>
          </p:cNvPr>
          <p:cNvGrpSpPr/>
          <p:nvPr/>
        </p:nvGrpSpPr>
        <p:grpSpPr>
          <a:xfrm>
            <a:off x="6523282" y="3043276"/>
            <a:ext cx="460606" cy="460606"/>
            <a:chOff x="5146699" y="3969526"/>
            <a:chExt cx="1898601" cy="189860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4676458-E0BE-40E5-A98C-DA76C3D3CA0E}"/>
                </a:ext>
              </a:extLst>
            </p:cNvPr>
            <p:cNvSpPr/>
            <p:nvPr/>
          </p:nvSpPr>
          <p:spPr>
            <a:xfrm>
              <a:off x="5146699" y="3969526"/>
              <a:ext cx="1898601" cy="189860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A63C343F-B51E-49E8-85A0-27550DC72C0A}"/>
                </a:ext>
              </a:extLst>
            </p:cNvPr>
            <p:cNvCxnSpPr>
              <a:cxnSpLocks/>
              <a:stCxn id="16" idx="0"/>
              <a:endCxn id="16" idx="2"/>
            </p:cNvCxnSpPr>
            <p:nvPr/>
          </p:nvCxnSpPr>
          <p:spPr>
            <a:xfrm>
              <a:off x="6096000" y="3969526"/>
              <a:ext cx="0" cy="189860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C302AB47-A957-4753-A222-C1FDA3047AC4}"/>
                </a:ext>
              </a:extLst>
            </p:cNvPr>
            <p:cNvCxnSpPr/>
            <p:nvPr/>
          </p:nvCxnSpPr>
          <p:spPr>
            <a:xfrm>
              <a:off x="5632983" y="3978687"/>
              <a:ext cx="0" cy="18846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CBF0360-93B0-4AEC-BFA3-5746B9896E98}"/>
                </a:ext>
              </a:extLst>
            </p:cNvPr>
            <p:cNvCxnSpPr/>
            <p:nvPr/>
          </p:nvCxnSpPr>
          <p:spPr>
            <a:xfrm>
              <a:off x="6598239" y="3976505"/>
              <a:ext cx="0" cy="18846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309E9A6-9D27-4FE9-B04E-A982F9509996}"/>
              </a:ext>
            </a:extLst>
          </p:cNvPr>
          <p:cNvSpPr txBox="1"/>
          <p:nvPr/>
        </p:nvSpPr>
        <p:spPr>
          <a:xfrm>
            <a:off x="4579236" y="3088913"/>
            <a:ext cx="1822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intarr_Num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endParaRPr lang="zh-TW" altLang="en-US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E4051238-749F-4761-9E43-F6AD00BCEBBB}"/>
              </a:ext>
            </a:extLst>
          </p:cNvPr>
          <p:cNvGrpSpPr/>
          <p:nvPr/>
        </p:nvGrpSpPr>
        <p:grpSpPr>
          <a:xfrm>
            <a:off x="6523282" y="3590543"/>
            <a:ext cx="460606" cy="460606"/>
            <a:chOff x="5146699" y="3969526"/>
            <a:chExt cx="1898601" cy="189860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7D8A69F-135F-422E-8176-E94344C167AB}"/>
                </a:ext>
              </a:extLst>
            </p:cNvPr>
            <p:cNvSpPr/>
            <p:nvPr/>
          </p:nvSpPr>
          <p:spPr>
            <a:xfrm>
              <a:off x="5146699" y="3969526"/>
              <a:ext cx="1898601" cy="189860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7E371BF7-87BF-4F44-88F7-64771ADBBEDD}"/>
                </a:ext>
              </a:extLst>
            </p:cNvPr>
            <p:cNvCxnSpPr>
              <a:cxnSpLocks/>
              <a:stCxn id="25" idx="0"/>
              <a:endCxn id="25" idx="2"/>
            </p:cNvCxnSpPr>
            <p:nvPr/>
          </p:nvCxnSpPr>
          <p:spPr>
            <a:xfrm>
              <a:off x="6096000" y="3969526"/>
              <a:ext cx="0" cy="189860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DFFC7515-1118-422E-865D-6D18F16D699E}"/>
                </a:ext>
              </a:extLst>
            </p:cNvPr>
            <p:cNvCxnSpPr/>
            <p:nvPr/>
          </p:nvCxnSpPr>
          <p:spPr>
            <a:xfrm>
              <a:off x="5632983" y="3978687"/>
              <a:ext cx="0" cy="18846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3F243A28-1993-4902-9067-D4FF4AB40FC8}"/>
                </a:ext>
              </a:extLst>
            </p:cNvPr>
            <p:cNvCxnSpPr/>
            <p:nvPr/>
          </p:nvCxnSpPr>
          <p:spPr>
            <a:xfrm>
              <a:off x="6598239" y="3976505"/>
              <a:ext cx="0" cy="18846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5700615-038D-4A6B-9F2A-A8FF75BB2166}"/>
              </a:ext>
            </a:extLst>
          </p:cNvPr>
          <p:cNvSpPr txBox="1"/>
          <p:nvPr/>
        </p:nvSpPr>
        <p:spPr>
          <a:xfrm>
            <a:off x="4579236" y="3636180"/>
            <a:ext cx="1822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intarr_Num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endParaRPr lang="zh-TW" altLang="en-US" dirty="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E20A41CE-DFC5-41F5-834D-3CD15F65F802}"/>
              </a:ext>
            </a:extLst>
          </p:cNvPr>
          <p:cNvGrpSpPr/>
          <p:nvPr/>
        </p:nvGrpSpPr>
        <p:grpSpPr>
          <a:xfrm>
            <a:off x="6523282" y="4132677"/>
            <a:ext cx="460606" cy="460606"/>
            <a:chOff x="5146699" y="3969526"/>
            <a:chExt cx="1898601" cy="189860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1481D11-653C-45C5-8F58-BFC168706953}"/>
                </a:ext>
              </a:extLst>
            </p:cNvPr>
            <p:cNvSpPr/>
            <p:nvPr/>
          </p:nvSpPr>
          <p:spPr>
            <a:xfrm>
              <a:off x="5146699" y="3969526"/>
              <a:ext cx="1898601" cy="189860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8097ADFC-BC3F-4837-BB86-E51DCE7B5481}"/>
                </a:ext>
              </a:extLst>
            </p:cNvPr>
            <p:cNvCxnSpPr>
              <a:cxnSpLocks/>
              <a:stCxn id="31" idx="0"/>
              <a:endCxn id="31" idx="2"/>
            </p:cNvCxnSpPr>
            <p:nvPr/>
          </p:nvCxnSpPr>
          <p:spPr>
            <a:xfrm>
              <a:off x="6096000" y="3969526"/>
              <a:ext cx="0" cy="189860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69863597-5167-435A-9FC9-AF1237641BBD}"/>
                </a:ext>
              </a:extLst>
            </p:cNvPr>
            <p:cNvCxnSpPr/>
            <p:nvPr/>
          </p:nvCxnSpPr>
          <p:spPr>
            <a:xfrm>
              <a:off x="5632983" y="3978687"/>
              <a:ext cx="0" cy="18846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35C9DAB5-8BAD-4E5D-8046-A04B6243F6B8}"/>
                </a:ext>
              </a:extLst>
            </p:cNvPr>
            <p:cNvCxnSpPr/>
            <p:nvPr/>
          </p:nvCxnSpPr>
          <p:spPr>
            <a:xfrm>
              <a:off x="6598239" y="3976505"/>
              <a:ext cx="0" cy="18846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77A66E3-912C-4AD4-BAAF-81436D425A44}"/>
              </a:ext>
            </a:extLst>
          </p:cNvPr>
          <p:cNvSpPr txBox="1"/>
          <p:nvPr/>
        </p:nvSpPr>
        <p:spPr>
          <a:xfrm>
            <a:off x="4579236" y="4178314"/>
            <a:ext cx="1822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intarr_Num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FDC0008-F224-495F-A574-EAF2FB92A024}"/>
              </a:ext>
            </a:extLst>
          </p:cNvPr>
          <p:cNvSpPr txBox="1"/>
          <p:nvPr/>
        </p:nvSpPr>
        <p:spPr>
          <a:xfrm>
            <a:off x="6012817" y="2497702"/>
            <a:ext cx="1481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intarr_Num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444AD11-6E36-4D7A-8F63-BDA1E74BB534}"/>
              </a:ext>
            </a:extLst>
          </p:cNvPr>
          <p:cNvSpPr/>
          <p:nvPr/>
        </p:nvSpPr>
        <p:spPr>
          <a:xfrm>
            <a:off x="6401293" y="2938644"/>
            <a:ext cx="721461" cy="1786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AB04CB1A-CE04-43F0-ACAD-C13DB2F14BB1}"/>
              </a:ext>
            </a:extLst>
          </p:cNvPr>
          <p:cNvCxnSpPr/>
          <p:nvPr/>
        </p:nvCxnSpPr>
        <p:spPr>
          <a:xfrm>
            <a:off x="6816297" y="3273578"/>
            <a:ext cx="904203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0141091-0035-406F-9074-F26BB6386503}"/>
              </a:ext>
            </a:extLst>
          </p:cNvPr>
          <p:cNvCxnSpPr/>
          <p:nvPr/>
        </p:nvCxnSpPr>
        <p:spPr>
          <a:xfrm>
            <a:off x="6816297" y="3832103"/>
            <a:ext cx="904203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0A766338-30A0-446C-8840-178EB6FB3035}"/>
              </a:ext>
            </a:extLst>
          </p:cNvPr>
          <p:cNvCxnSpPr/>
          <p:nvPr/>
        </p:nvCxnSpPr>
        <p:spPr>
          <a:xfrm>
            <a:off x="6816297" y="4362979"/>
            <a:ext cx="904203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DA11DE1-1B03-4667-925E-B0C40172B76F}"/>
              </a:ext>
            </a:extLst>
          </p:cNvPr>
          <p:cNvSpPr txBox="1"/>
          <p:nvPr/>
        </p:nvSpPr>
        <p:spPr>
          <a:xfrm>
            <a:off x="7910890" y="3011968"/>
            <a:ext cx="2907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00FF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EA85733-5C45-424E-BEF6-EF5CB9E26F37}"/>
              </a:ext>
            </a:extLst>
          </p:cNvPr>
          <p:cNvSpPr txBox="1"/>
          <p:nvPr/>
        </p:nvSpPr>
        <p:spPr>
          <a:xfrm>
            <a:off x="7910890" y="3559235"/>
            <a:ext cx="2907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00FF"/>
                </a:solidFill>
                <a:latin typeface="Consolas" panose="020B0609020204030204" pitchFamily="49" charset="0"/>
              </a:rPr>
              <a:t>2</a:t>
            </a:r>
            <a:endParaRPr lang="zh-TW" altLang="en-US" sz="28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A7A2760-21E1-475B-A255-0A4D3B9756E6}"/>
              </a:ext>
            </a:extLst>
          </p:cNvPr>
          <p:cNvSpPr txBox="1"/>
          <p:nvPr/>
        </p:nvSpPr>
        <p:spPr>
          <a:xfrm>
            <a:off x="7910890" y="4106502"/>
            <a:ext cx="2907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00FF"/>
                </a:solidFill>
                <a:latin typeface="Consolas" panose="020B0609020204030204" pitchFamily="49" charset="0"/>
              </a:rPr>
              <a:t>3</a:t>
            </a:r>
            <a:endParaRPr lang="zh-TW" altLang="en-US" sz="28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8A24F2F-56E9-4A70-A8E3-95DC0DFE5D49}"/>
              </a:ext>
            </a:extLst>
          </p:cNvPr>
          <p:cNvSpPr txBox="1"/>
          <p:nvPr/>
        </p:nvSpPr>
        <p:spPr>
          <a:xfrm>
            <a:off x="3613536" y="309524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0077476-8E5D-404C-B32A-66997DADAA7C}"/>
              </a:ext>
            </a:extLst>
          </p:cNvPr>
          <p:cNvSpPr txBox="1"/>
          <p:nvPr/>
        </p:nvSpPr>
        <p:spPr>
          <a:xfrm>
            <a:off x="3613536" y="363617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F308C99-0578-4B23-892F-0F20CD4797EB}"/>
              </a:ext>
            </a:extLst>
          </p:cNvPr>
          <p:cNvSpPr txBox="1"/>
          <p:nvPr/>
        </p:nvSpPr>
        <p:spPr>
          <a:xfrm>
            <a:off x="3613536" y="417711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A927B6B-E216-44C7-90A1-C026CA472812}"/>
              </a:ext>
            </a:extLst>
          </p:cNvPr>
          <p:cNvSpPr txBox="1"/>
          <p:nvPr/>
        </p:nvSpPr>
        <p:spPr>
          <a:xfrm>
            <a:off x="3713443" y="5011754"/>
            <a:ext cx="4884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因為陣列已經是左值的集合，所以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陣列名稱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本身並非左值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，而是右值，且定義為陣列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最前端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的記憶體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，等同於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intarr_Num[0]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的記憶體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1806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8876FFF-6E6C-4364-89A3-A9252C59A6E0}"/>
              </a:ext>
            </a:extLst>
          </p:cNvPr>
          <p:cNvSpPr/>
          <p:nvPr/>
        </p:nvSpPr>
        <p:spPr>
          <a:xfrm>
            <a:off x="3337045" y="1"/>
            <a:ext cx="551791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0E2DBE0-99AF-4E0C-A7FF-601132A340AB}"/>
              </a:ext>
            </a:extLst>
          </p:cNvPr>
          <p:cNvSpPr txBox="1"/>
          <p:nvPr/>
        </p:nvSpPr>
        <p:spPr>
          <a:xfrm>
            <a:off x="3531956" y="170219"/>
            <a:ext cx="470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位址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指標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一般變數篇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498D4F1-49C0-484C-9564-3739D36FDE4F}"/>
              </a:ext>
            </a:extLst>
          </p:cNvPr>
          <p:cNvSpPr txBox="1"/>
          <p:nvPr/>
        </p:nvSpPr>
        <p:spPr>
          <a:xfrm>
            <a:off x="3531956" y="802101"/>
            <a:ext cx="52584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記憶體位址：記憶體空間的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絕對位置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指標：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C/C++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獨有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，用來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存放記憶體位址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的左值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FDD27B6-99D6-45C1-ABB9-F75F6601B78B}"/>
              </a:ext>
            </a:extLst>
          </p:cNvPr>
          <p:cNvSpPr txBox="1"/>
          <p:nvPr/>
        </p:nvSpPr>
        <p:spPr>
          <a:xfrm>
            <a:off x="4338043" y="1849481"/>
            <a:ext cx="4262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latin typeface="Consolas" panose="020B0609020204030204" pitchFamily="49" charset="0"/>
              </a:rPr>
              <a:t>  int_Num 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FF00FF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dirty="0">
                <a:latin typeface="Consolas" panose="020B0609020204030204" pitchFamily="49" charset="0"/>
              </a:rPr>
              <a:t> int_ptr 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dirty="0">
                <a:latin typeface="Consolas" panose="020B0609020204030204" pitchFamily="49" charset="0"/>
              </a:rPr>
              <a:t>int_Num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zh-TW" alt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FDD9845-32C3-42EF-B5FB-7C7C2DB92F60}"/>
              </a:ext>
            </a:extLst>
          </p:cNvPr>
          <p:cNvSpPr txBox="1"/>
          <p:nvPr/>
        </p:nvSpPr>
        <p:spPr>
          <a:xfrm>
            <a:off x="7478792" y="191009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一般變數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587238D-B34B-4C38-BAD1-001C7E06D329}"/>
              </a:ext>
            </a:extLst>
          </p:cNvPr>
          <p:cNvSpPr txBox="1"/>
          <p:nvPr/>
        </p:nvSpPr>
        <p:spPr>
          <a:xfrm>
            <a:off x="5404001" y="304981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指標名稱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B8CBC11-B79F-4AF2-BE7D-60869DAE0145}"/>
              </a:ext>
            </a:extLst>
          </p:cNvPr>
          <p:cNvSpPr txBox="1"/>
          <p:nvPr/>
        </p:nvSpPr>
        <p:spPr>
          <a:xfrm>
            <a:off x="7097919" y="304981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左值的位址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F66F7E4-A8EC-47BB-8812-721C3F9BD224}"/>
              </a:ext>
            </a:extLst>
          </p:cNvPr>
          <p:cNvSpPr/>
          <p:nvPr/>
        </p:nvSpPr>
        <p:spPr>
          <a:xfrm>
            <a:off x="4273782" y="2509091"/>
            <a:ext cx="938854" cy="607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B33154F2-AD28-4D7A-819D-E5E636FD6710}"/>
              </a:ext>
            </a:extLst>
          </p:cNvPr>
          <p:cNvSpPr/>
          <p:nvPr/>
        </p:nvSpPr>
        <p:spPr>
          <a:xfrm>
            <a:off x="6868412" y="2523051"/>
            <a:ext cx="333119" cy="607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0ED8CA5-A781-4E1C-BA5F-D7533D522732}"/>
              </a:ext>
            </a:extLst>
          </p:cNvPr>
          <p:cNvSpPr txBox="1"/>
          <p:nvPr/>
        </p:nvSpPr>
        <p:spPr>
          <a:xfrm>
            <a:off x="3701687" y="3506886"/>
            <a:ext cx="18282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4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4000" dirty="0">
                <a:latin typeface="Consolas" panose="020B0609020204030204" pitchFamily="49" charset="0"/>
              </a:rPr>
              <a:t> </a:t>
            </a:r>
            <a:endParaRPr lang="zh-TW" altLang="en-US" sz="4000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E076D9F-488E-44AE-84DF-28188244D517}"/>
              </a:ext>
            </a:extLst>
          </p:cNvPr>
          <p:cNvCxnSpPr>
            <a:cxnSpLocks/>
          </p:cNvCxnSpPr>
          <p:nvPr/>
        </p:nvCxnSpPr>
        <p:spPr>
          <a:xfrm flipH="1">
            <a:off x="4369875" y="3081529"/>
            <a:ext cx="137492" cy="479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66DE5F1-BBEC-4760-90F0-E7737CDD54EA}"/>
              </a:ext>
            </a:extLst>
          </p:cNvPr>
          <p:cNvSpPr txBox="1"/>
          <p:nvPr/>
        </p:nvSpPr>
        <p:spPr>
          <a:xfrm>
            <a:off x="5610332" y="360025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表示宣告的是一個指標</a:t>
            </a: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29CB9038-A449-4497-B852-C411FBE55CC3}"/>
              </a:ext>
            </a:extLst>
          </p:cNvPr>
          <p:cNvCxnSpPr>
            <a:cxnSpLocks/>
          </p:cNvCxnSpPr>
          <p:nvPr/>
        </p:nvCxnSpPr>
        <p:spPr>
          <a:xfrm>
            <a:off x="4934968" y="3784923"/>
            <a:ext cx="6753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27801A86-428A-488B-913D-CCCA76EE33DD}"/>
              </a:ext>
            </a:extLst>
          </p:cNvPr>
          <p:cNvCxnSpPr/>
          <p:nvPr/>
        </p:nvCxnSpPr>
        <p:spPr>
          <a:xfrm>
            <a:off x="4209032" y="4125270"/>
            <a:ext cx="534177" cy="195445"/>
          </a:xfrm>
          <a:prstGeom prst="bentConnector3">
            <a:avLst>
              <a:gd name="adj1" fmla="val 295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C630F32-6190-4398-9E90-4C8FBFA1E3DC}"/>
              </a:ext>
            </a:extLst>
          </p:cNvPr>
          <p:cNvSpPr txBox="1"/>
          <p:nvPr/>
        </p:nvSpPr>
        <p:spPr>
          <a:xfrm>
            <a:off x="4701188" y="4116620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為指標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指向之變數的型態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非指標型態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82DA9BBB-5AF6-49B1-B3F4-35DD0DEC511F}"/>
              </a:ext>
            </a:extLst>
          </p:cNvPr>
          <p:cNvSpPr txBox="1"/>
          <p:nvPr/>
        </p:nvSpPr>
        <p:spPr>
          <a:xfrm>
            <a:off x="3531956" y="45223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圖示如下：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DAA6C33-CB0D-46A1-8B13-490553DBD9F3}"/>
              </a:ext>
            </a:extLst>
          </p:cNvPr>
          <p:cNvSpPr/>
          <p:nvPr/>
        </p:nvSpPr>
        <p:spPr>
          <a:xfrm>
            <a:off x="6856827" y="5095686"/>
            <a:ext cx="1019102" cy="10191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99F07FF8-38DA-4EDF-9C93-BFBDD05BBA60}"/>
              </a:ext>
            </a:extLst>
          </p:cNvPr>
          <p:cNvSpPr txBox="1"/>
          <p:nvPr/>
        </p:nvSpPr>
        <p:spPr>
          <a:xfrm>
            <a:off x="6786153" y="4667067"/>
            <a:ext cx="1160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int_Num 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A6F3908-4CCF-48A8-8380-942A8069CE8B}"/>
              </a:ext>
            </a:extLst>
          </p:cNvPr>
          <p:cNvSpPr txBox="1"/>
          <p:nvPr/>
        </p:nvSpPr>
        <p:spPr>
          <a:xfrm>
            <a:off x="7131664" y="5437448"/>
            <a:ext cx="469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</a:rPr>
              <a:t>10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0B2CCA9-D454-4937-9A4D-834C2C6706E7}"/>
              </a:ext>
            </a:extLst>
          </p:cNvPr>
          <p:cNvSpPr txBox="1"/>
          <p:nvPr/>
        </p:nvSpPr>
        <p:spPr>
          <a:xfrm>
            <a:off x="6825896" y="6163735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\0x1022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位址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4B568541-390F-4DA7-94FF-32D00AC2843C}"/>
              </a:ext>
            </a:extLst>
          </p:cNvPr>
          <p:cNvGrpSpPr/>
          <p:nvPr/>
        </p:nvGrpSpPr>
        <p:grpSpPr>
          <a:xfrm>
            <a:off x="4820766" y="4953555"/>
            <a:ext cx="2005746" cy="1436668"/>
            <a:chOff x="4820766" y="4953555"/>
            <a:chExt cx="2005746" cy="14366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9DA182C8-7698-4B59-A193-418D8070FB74}"/>
                </a:ext>
              </a:extLst>
            </p:cNvPr>
            <p:cNvGrpSpPr/>
            <p:nvPr/>
          </p:nvGrpSpPr>
          <p:grpSpPr>
            <a:xfrm>
              <a:off x="4820766" y="4953555"/>
              <a:ext cx="1448504" cy="1436668"/>
              <a:chOff x="4209032" y="4949643"/>
              <a:chExt cx="1487454" cy="1892004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FC62DDE-DC48-4675-906F-A3599A24515F}"/>
                  </a:ext>
                </a:extLst>
              </p:cNvPr>
              <p:cNvSpPr/>
              <p:nvPr/>
            </p:nvSpPr>
            <p:spPr>
              <a:xfrm>
                <a:off x="4791660" y="5199198"/>
                <a:ext cx="158247" cy="1642449"/>
              </a:xfrm>
              <a:prstGeom prst="rect">
                <a:avLst/>
              </a:prstGeom>
              <a:solidFill>
                <a:srgbClr val="996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箭號: 向右 65">
                <a:extLst>
                  <a:ext uri="{FF2B5EF4-FFF2-40B4-BE49-F238E27FC236}">
                    <a16:creationId xmlns:a16="http://schemas.microsoft.com/office/drawing/2014/main" id="{73578880-246E-40AE-A9F3-FAACD202909E}"/>
                  </a:ext>
                </a:extLst>
              </p:cNvPr>
              <p:cNvSpPr/>
              <p:nvPr/>
            </p:nvSpPr>
            <p:spPr>
              <a:xfrm>
                <a:off x="4209032" y="4949643"/>
                <a:ext cx="1487454" cy="1250333"/>
              </a:xfrm>
              <a:prstGeom prst="rightArrow">
                <a:avLst/>
              </a:prstGeom>
              <a:gradFill flip="none" rotWithShape="1">
                <a:gsLst>
                  <a:gs pos="0">
                    <a:srgbClr val="996600">
                      <a:shade val="30000"/>
                      <a:satMod val="115000"/>
                    </a:srgbClr>
                  </a:gs>
                  <a:gs pos="50000">
                    <a:srgbClr val="996600">
                      <a:shade val="67500"/>
                      <a:satMod val="115000"/>
                    </a:srgbClr>
                  </a:gs>
                  <a:gs pos="100000">
                    <a:srgbClr val="9966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EEDAEC73-4E02-4260-B41D-158074FCB29D}"/>
                </a:ext>
              </a:extLst>
            </p:cNvPr>
            <p:cNvSpPr txBox="1"/>
            <p:nvPr/>
          </p:nvSpPr>
          <p:spPr>
            <a:xfrm>
              <a:off x="4918804" y="5242071"/>
              <a:ext cx="19077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Consolas" panose="020B0609020204030204" pitchFamily="49" charset="0"/>
                </a:rPr>
                <a:t>\0x1022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D6A94AB-E4C1-44DF-81F6-4C116BA1436B}"/>
              </a:ext>
            </a:extLst>
          </p:cNvPr>
          <p:cNvSpPr txBox="1"/>
          <p:nvPr/>
        </p:nvSpPr>
        <p:spPr>
          <a:xfrm>
            <a:off x="4949680" y="4555253"/>
            <a:ext cx="1160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int_ptr </a:t>
            </a:r>
            <a:endParaRPr lang="zh-TW" altLang="en-US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265E5A3A-4280-44C9-A674-BD44E95F8210}"/>
              </a:ext>
            </a:extLst>
          </p:cNvPr>
          <p:cNvSpPr txBox="1"/>
          <p:nvPr/>
        </p:nvSpPr>
        <p:spPr>
          <a:xfrm>
            <a:off x="4708459" y="6344260"/>
            <a:ext cx="1674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\0x...fef0 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2914503E-5BD5-4A68-931D-92AC6A468C61}"/>
              </a:ext>
            </a:extLst>
          </p:cNvPr>
          <p:cNvSpPr txBox="1"/>
          <p:nvPr/>
        </p:nvSpPr>
        <p:spPr>
          <a:xfrm>
            <a:off x="3471849" y="577332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補充：指標本身也有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自己的記憶體位址喔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5134E4E8-BA73-4110-8C64-468B6F0B02D7}"/>
              </a:ext>
            </a:extLst>
          </p:cNvPr>
          <p:cNvCxnSpPr/>
          <p:nvPr/>
        </p:nvCxnSpPr>
        <p:spPr>
          <a:xfrm>
            <a:off x="4076554" y="6359939"/>
            <a:ext cx="534177" cy="195445"/>
          </a:xfrm>
          <a:prstGeom prst="bentConnector3">
            <a:avLst>
              <a:gd name="adj1" fmla="val 295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92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D223CD-4D2C-4A14-BBB9-529870FF52B6}"/>
              </a:ext>
            </a:extLst>
          </p:cNvPr>
          <p:cNvSpPr/>
          <p:nvPr/>
        </p:nvSpPr>
        <p:spPr>
          <a:xfrm>
            <a:off x="3337045" y="1"/>
            <a:ext cx="551791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8BA4EC5-82C0-460A-936F-3018FEB873C8}"/>
              </a:ext>
            </a:extLst>
          </p:cNvPr>
          <p:cNvSpPr txBox="1"/>
          <p:nvPr/>
        </p:nvSpPr>
        <p:spPr>
          <a:xfrm>
            <a:off x="3531956" y="170219"/>
            <a:ext cx="470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位址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指標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6C3BAC1-02C4-4A7A-8336-07AA48932F17}"/>
              </a:ext>
            </a:extLst>
          </p:cNvPr>
          <p:cNvSpPr txBox="1"/>
          <p:nvPr/>
        </p:nvSpPr>
        <p:spPr>
          <a:xfrm>
            <a:off x="3490076" y="802101"/>
            <a:ext cx="5421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陣列名稱：存取陣列最前端之記憶體位址的右值。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0DF2EED-439D-4539-9274-3EC5F624B60E}"/>
              </a:ext>
            </a:extLst>
          </p:cNvPr>
          <p:cNvSpPr txBox="1"/>
          <p:nvPr/>
        </p:nvSpPr>
        <p:spPr>
          <a:xfrm>
            <a:off x="4266539" y="1319607"/>
            <a:ext cx="45354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 intarr_Num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[] = {</a:t>
            </a:r>
            <a:r>
              <a:rPr lang="en-US" altLang="zh-TW" sz="20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};</a:t>
            </a:r>
          </a:p>
          <a:p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* 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intptr_Arr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</a:t>
            </a:r>
            <a:r>
              <a:rPr lang="en-US" altLang="zh-TW" sz="2000" dirty="0">
                <a:latin typeface="Consolas" panose="020B0609020204030204" pitchFamily="49" charset="0"/>
                <a:ea typeface="微軟正黑體" panose="020B0604030504040204" pitchFamily="34" charset="-120"/>
              </a:rPr>
              <a:t>intarr_Num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;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5602035-0666-444B-92D7-5D2992E2945C}"/>
              </a:ext>
            </a:extLst>
          </p:cNvPr>
          <p:cNvSpPr txBox="1"/>
          <p:nvPr/>
        </p:nvSpPr>
        <p:spPr>
          <a:xfrm>
            <a:off x="4266539" y="2104437"/>
            <a:ext cx="3494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註：陣列名稱本身為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右值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，不需要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取址運算子</a:t>
            </a:r>
            <a:r>
              <a:rPr lang="en-US" altLang="zh-TW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(&amp;)</a:t>
            </a: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EAB18C-CF13-4834-8796-51B88FA7B146}"/>
              </a:ext>
            </a:extLst>
          </p:cNvPr>
          <p:cNvSpPr txBox="1"/>
          <p:nvPr/>
        </p:nvSpPr>
        <p:spPr>
          <a:xfrm>
            <a:off x="3490076" y="24765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圖示如下：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C938C48-FD43-42FF-9349-B1B26216605F}"/>
              </a:ext>
            </a:extLst>
          </p:cNvPr>
          <p:cNvGrpSpPr/>
          <p:nvPr/>
        </p:nvGrpSpPr>
        <p:grpSpPr>
          <a:xfrm>
            <a:off x="5434268" y="3083569"/>
            <a:ext cx="670444" cy="2011332"/>
            <a:chOff x="5549046" y="3371414"/>
            <a:chExt cx="670444" cy="201133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ED542AE-7C1F-4F73-9A44-6BFB43B2BECA}"/>
                </a:ext>
              </a:extLst>
            </p:cNvPr>
            <p:cNvSpPr/>
            <p:nvPr/>
          </p:nvSpPr>
          <p:spPr>
            <a:xfrm>
              <a:off x="5549046" y="3371414"/>
              <a:ext cx="670444" cy="670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3107A72-E38D-4BFA-BF55-54119D4AB0F8}"/>
                </a:ext>
              </a:extLst>
            </p:cNvPr>
            <p:cNvSpPr/>
            <p:nvPr/>
          </p:nvSpPr>
          <p:spPr>
            <a:xfrm>
              <a:off x="5549046" y="4041858"/>
              <a:ext cx="670444" cy="670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3D27EAF-BD7E-40EC-A0E9-76F0A04B223B}"/>
                </a:ext>
              </a:extLst>
            </p:cNvPr>
            <p:cNvSpPr/>
            <p:nvPr/>
          </p:nvSpPr>
          <p:spPr>
            <a:xfrm>
              <a:off x="5549046" y="4712302"/>
              <a:ext cx="670444" cy="670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E7B6BC3-11B7-4583-90D8-C295BCB5DDBA}"/>
              </a:ext>
            </a:extLst>
          </p:cNvPr>
          <p:cNvSpPr txBox="1"/>
          <p:nvPr/>
        </p:nvSpPr>
        <p:spPr>
          <a:xfrm>
            <a:off x="3572661" y="3229565"/>
            <a:ext cx="1780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intarr_Num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0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 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3897984-853D-4111-A021-12F85182EDDC}"/>
              </a:ext>
            </a:extLst>
          </p:cNvPr>
          <p:cNvSpPr txBox="1"/>
          <p:nvPr/>
        </p:nvSpPr>
        <p:spPr>
          <a:xfrm>
            <a:off x="3572661" y="3902289"/>
            <a:ext cx="1780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intarr_Num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 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42409B3-6785-4A25-B43B-412A84565CDB}"/>
              </a:ext>
            </a:extLst>
          </p:cNvPr>
          <p:cNvSpPr txBox="1"/>
          <p:nvPr/>
        </p:nvSpPr>
        <p:spPr>
          <a:xfrm>
            <a:off x="3572661" y="4575013"/>
            <a:ext cx="1780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intarr_Num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 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9DDA77A-2C2E-4D19-9951-B8EABECF5CFE}"/>
              </a:ext>
            </a:extLst>
          </p:cNvPr>
          <p:cNvSpPr txBox="1"/>
          <p:nvPr/>
        </p:nvSpPr>
        <p:spPr>
          <a:xfrm>
            <a:off x="5625258" y="3229565"/>
            <a:ext cx="288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74C8024-6932-4023-8099-9EA2F2DA350C}"/>
              </a:ext>
            </a:extLst>
          </p:cNvPr>
          <p:cNvSpPr txBox="1"/>
          <p:nvPr/>
        </p:nvSpPr>
        <p:spPr>
          <a:xfrm>
            <a:off x="5625258" y="3909129"/>
            <a:ext cx="288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E9449DA-2E50-4FF7-9884-FF0ECE159962}"/>
              </a:ext>
            </a:extLst>
          </p:cNvPr>
          <p:cNvSpPr txBox="1"/>
          <p:nvPr/>
        </p:nvSpPr>
        <p:spPr>
          <a:xfrm>
            <a:off x="5625258" y="4570453"/>
            <a:ext cx="288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D19DC90-8133-44B7-884B-6B185DD18A3F}"/>
              </a:ext>
            </a:extLst>
          </p:cNvPr>
          <p:cNvSpPr txBox="1"/>
          <p:nvPr/>
        </p:nvSpPr>
        <p:spPr>
          <a:xfrm>
            <a:off x="5015734" y="2544960"/>
            <a:ext cx="1507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intarr_Num</a:t>
            </a:r>
            <a:endParaRPr lang="zh-TW" altLang="en-US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DFF763E6-6BC4-4D13-891F-141FB2A49FD6}"/>
              </a:ext>
            </a:extLst>
          </p:cNvPr>
          <p:cNvGrpSpPr/>
          <p:nvPr/>
        </p:nvGrpSpPr>
        <p:grpSpPr>
          <a:xfrm>
            <a:off x="7036426" y="2615387"/>
            <a:ext cx="2100259" cy="1436668"/>
            <a:chOff x="6850192" y="3166659"/>
            <a:chExt cx="2100259" cy="1436668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1F32FC17-2405-47AB-B3E5-453DEBF242F8}"/>
                </a:ext>
              </a:extLst>
            </p:cNvPr>
            <p:cNvGrpSpPr/>
            <p:nvPr/>
          </p:nvGrpSpPr>
          <p:grpSpPr>
            <a:xfrm>
              <a:off x="6850192" y="3166659"/>
              <a:ext cx="1448504" cy="1436668"/>
              <a:chOff x="6850192" y="3166659"/>
              <a:chExt cx="1448504" cy="1436668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27A3814-E19F-464E-9A06-15435B8DCA58}"/>
                  </a:ext>
                </a:extLst>
              </p:cNvPr>
              <p:cNvSpPr/>
              <p:nvPr/>
            </p:nvSpPr>
            <p:spPr>
              <a:xfrm rot="10800000">
                <a:off x="7522263" y="3356155"/>
                <a:ext cx="154103" cy="1247172"/>
              </a:xfrm>
              <a:prstGeom prst="rect">
                <a:avLst/>
              </a:prstGeom>
              <a:solidFill>
                <a:srgbClr val="996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箭號: 向右 27">
                <a:extLst>
                  <a:ext uri="{FF2B5EF4-FFF2-40B4-BE49-F238E27FC236}">
                    <a16:creationId xmlns:a16="http://schemas.microsoft.com/office/drawing/2014/main" id="{E6CFB505-A00C-406B-AD38-AC6ED28B9B36}"/>
                  </a:ext>
                </a:extLst>
              </p:cNvPr>
              <p:cNvSpPr/>
              <p:nvPr/>
            </p:nvSpPr>
            <p:spPr>
              <a:xfrm rot="10800000">
                <a:off x="6850192" y="3166659"/>
                <a:ext cx="1448504" cy="949424"/>
              </a:xfrm>
              <a:prstGeom prst="rightArrow">
                <a:avLst/>
              </a:prstGeom>
              <a:gradFill flip="none" rotWithShape="1">
                <a:gsLst>
                  <a:gs pos="0">
                    <a:srgbClr val="996600">
                      <a:shade val="30000"/>
                      <a:satMod val="115000"/>
                    </a:srgbClr>
                  </a:gs>
                  <a:gs pos="50000">
                    <a:srgbClr val="996600">
                      <a:shade val="67500"/>
                      <a:satMod val="115000"/>
                    </a:srgbClr>
                  </a:gs>
                  <a:gs pos="100000">
                    <a:srgbClr val="9966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481CFB84-1C83-4657-8D5B-2981DE594793}"/>
                </a:ext>
              </a:extLst>
            </p:cNvPr>
            <p:cNvSpPr txBox="1"/>
            <p:nvPr/>
          </p:nvSpPr>
          <p:spPr>
            <a:xfrm>
              <a:off x="7042743" y="3456705"/>
              <a:ext cx="19077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Consolas" panose="020B0609020204030204" pitchFamily="49" charset="0"/>
                </a:rPr>
                <a:t>\0x1056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2A28846-9576-45DE-A000-C5CCAA2F60DD}"/>
              </a:ext>
            </a:extLst>
          </p:cNvPr>
          <p:cNvCxnSpPr/>
          <p:nvPr/>
        </p:nvCxnSpPr>
        <p:spPr>
          <a:xfrm>
            <a:off x="6104711" y="3083569"/>
            <a:ext cx="8894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3906F73-7D0A-4148-83AA-0A3D1BF4103D}"/>
              </a:ext>
            </a:extLst>
          </p:cNvPr>
          <p:cNvSpPr txBox="1"/>
          <p:nvPr/>
        </p:nvSpPr>
        <p:spPr>
          <a:xfrm>
            <a:off x="7036426" y="4085254"/>
            <a:ext cx="1507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intptr_Arr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1C5838F-87DC-4D70-B465-A841D7EF22D7}"/>
              </a:ext>
            </a:extLst>
          </p:cNvPr>
          <p:cNvSpPr txBox="1"/>
          <p:nvPr/>
        </p:nvSpPr>
        <p:spPr>
          <a:xfrm>
            <a:off x="3572661" y="5196619"/>
            <a:ext cx="60971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陣列位址運算：指標指向之位址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最小單位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 </a:t>
            </a:r>
            <a:r>
              <a:rPr lang="en-US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intptr_Arr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+1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intarr_Num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的位址</a:t>
            </a:r>
            <a:endParaRPr lang="zh-TW" altLang="en-US" dirty="0"/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B2899C2-ECA0-430F-9FBE-628A97C41BE1}"/>
              </a:ext>
            </a:extLst>
          </p:cNvPr>
          <p:cNvSpPr txBox="1"/>
          <p:nvPr/>
        </p:nvSpPr>
        <p:spPr>
          <a:xfrm>
            <a:off x="4311989" y="6108376"/>
            <a:ext cx="4866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intptr_Arr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+2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intarr_Num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的位址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8710044-FB0A-4F08-8125-E24CFBE71667}"/>
              </a:ext>
            </a:extLst>
          </p:cNvPr>
          <p:cNvSpPr txBox="1"/>
          <p:nvPr/>
        </p:nvSpPr>
        <p:spPr>
          <a:xfrm>
            <a:off x="6208077" y="471537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註：每個型態的最小單位不盡相同，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只需要</a:t>
            </a: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計算個數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216797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75BEE7C-BAAE-4260-A7DB-ACCAB99FA598}"/>
              </a:ext>
            </a:extLst>
          </p:cNvPr>
          <p:cNvSpPr/>
          <p:nvPr/>
        </p:nvSpPr>
        <p:spPr>
          <a:xfrm>
            <a:off x="3337045" y="1"/>
            <a:ext cx="551791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04612DF-66F2-48CE-86E8-4AE8018BD27D}"/>
              </a:ext>
            </a:extLst>
          </p:cNvPr>
          <p:cNvSpPr txBox="1"/>
          <p:nvPr/>
        </p:nvSpPr>
        <p:spPr>
          <a:xfrm>
            <a:off x="3531956" y="170219"/>
            <a:ext cx="470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位址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指標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二維陣列篇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6174EDA-F8DA-4F87-8772-0BA2A0631BA2}"/>
              </a:ext>
            </a:extLst>
          </p:cNvPr>
          <p:cNvSpPr txBox="1"/>
          <p:nvPr/>
        </p:nvSpPr>
        <p:spPr>
          <a:xfrm>
            <a:off x="3462156" y="802101"/>
            <a:ext cx="472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降轉：將多維陣列轉變為一維陣列的形式。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A504224-C724-4F0C-B707-0AA88A800C78}"/>
              </a:ext>
            </a:extLst>
          </p:cNvPr>
          <p:cNvSpPr txBox="1"/>
          <p:nvPr/>
        </p:nvSpPr>
        <p:spPr>
          <a:xfrm>
            <a:off x="3525956" y="1243206"/>
            <a:ext cx="522494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en-US" altLang="zh-TW" sz="1600" dirty="0">
                <a:latin typeface="Consolas" panose="020B0609020204030204" pitchFamily="49" charset="0"/>
                <a:ea typeface="微軟正黑體" panose="020B0604030504040204" pitchFamily="34" charset="-120"/>
              </a:rPr>
              <a:t> int_2Arr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[][2] = {{</a:t>
            </a:r>
            <a:r>
              <a:rPr lang="en-US" altLang="zh-TW" sz="16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2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},</a:t>
            </a:r>
            <a:r>
              <a:rPr lang="en-US" altLang="zh-TW" sz="16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{</a:t>
            </a:r>
            <a:r>
              <a:rPr lang="en-US" altLang="zh-TW" sz="16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4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},</a:t>
            </a:r>
            <a:r>
              <a:rPr lang="en-US" altLang="zh-TW" sz="16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{</a:t>
            </a:r>
            <a:r>
              <a:rPr lang="en-US" altLang="zh-TW" sz="16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  <a:r>
              <a:rPr lang="en-US" altLang="zh-TW" sz="16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6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}};</a:t>
            </a:r>
          </a:p>
          <a:p>
            <a:endParaRPr lang="en-US" altLang="zh-TW" sz="1400" dirty="0">
              <a:solidFill>
                <a:srgbClr val="FF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38E9479-1A05-4B5B-8339-9FE7C4455916}"/>
              </a:ext>
            </a:extLst>
          </p:cNvPr>
          <p:cNvSpPr txBox="1"/>
          <p:nvPr/>
        </p:nvSpPr>
        <p:spPr>
          <a:xfrm>
            <a:off x="3459052" y="159416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圖示如下：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94CF8B-E5DA-475B-B9A6-51269AF53286}"/>
              </a:ext>
            </a:extLst>
          </p:cNvPr>
          <p:cNvSpPr/>
          <p:nvPr/>
        </p:nvSpPr>
        <p:spPr>
          <a:xfrm>
            <a:off x="4101050" y="2681423"/>
            <a:ext cx="614602" cy="61460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E8ABD3-E6AD-40C2-9958-867AEE99B8A4}"/>
              </a:ext>
            </a:extLst>
          </p:cNvPr>
          <p:cNvSpPr/>
          <p:nvPr/>
        </p:nvSpPr>
        <p:spPr>
          <a:xfrm>
            <a:off x="4715652" y="2681423"/>
            <a:ext cx="614602" cy="61460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C63225-1DD5-4DE8-B0BF-18D3E9BC355F}"/>
              </a:ext>
            </a:extLst>
          </p:cNvPr>
          <p:cNvSpPr/>
          <p:nvPr/>
        </p:nvSpPr>
        <p:spPr>
          <a:xfrm>
            <a:off x="4101050" y="3330925"/>
            <a:ext cx="614602" cy="61460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410CF9-8CB8-4542-BF7A-96DD1F5C7AD0}"/>
              </a:ext>
            </a:extLst>
          </p:cNvPr>
          <p:cNvSpPr/>
          <p:nvPr/>
        </p:nvSpPr>
        <p:spPr>
          <a:xfrm>
            <a:off x="4715652" y="3330925"/>
            <a:ext cx="614602" cy="61460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A1A6033-6D88-4967-BDE6-BE3C9D899BF6}"/>
              </a:ext>
            </a:extLst>
          </p:cNvPr>
          <p:cNvSpPr/>
          <p:nvPr/>
        </p:nvSpPr>
        <p:spPr>
          <a:xfrm>
            <a:off x="4101050" y="3977278"/>
            <a:ext cx="614602" cy="6146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F656C3F-CFF0-4A30-80B4-3E90427FD1A6}"/>
              </a:ext>
            </a:extLst>
          </p:cNvPr>
          <p:cNvSpPr/>
          <p:nvPr/>
        </p:nvSpPr>
        <p:spPr>
          <a:xfrm>
            <a:off x="4715652" y="3977278"/>
            <a:ext cx="614602" cy="6146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A1489F8-A2A5-4F5C-B0EC-EFB54C780B7D}"/>
              </a:ext>
            </a:extLst>
          </p:cNvPr>
          <p:cNvSpPr txBox="1"/>
          <p:nvPr/>
        </p:nvSpPr>
        <p:spPr>
          <a:xfrm>
            <a:off x="3623676" y="4630739"/>
            <a:ext cx="2009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int_2Arr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][</a:t>
            </a:r>
            <a:r>
              <a:rPr lang="en-US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j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0DFD32A-6AE5-4F59-B108-32CB4C7653C2}"/>
              </a:ext>
            </a:extLst>
          </p:cNvPr>
          <p:cNvSpPr txBox="1"/>
          <p:nvPr/>
        </p:nvSpPr>
        <p:spPr>
          <a:xfrm>
            <a:off x="3826277" y="2100770"/>
            <a:ext cx="340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j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8A57877-3A80-42F1-8DBA-8AF07C5AEAC2}"/>
              </a:ext>
            </a:extLst>
          </p:cNvPr>
          <p:cNvSpPr txBox="1"/>
          <p:nvPr/>
        </p:nvSpPr>
        <p:spPr>
          <a:xfrm>
            <a:off x="3623676" y="2375615"/>
            <a:ext cx="340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4CAEBFB-5176-4B85-8ECE-56B6526BE7D2}"/>
              </a:ext>
            </a:extLst>
          </p:cNvPr>
          <p:cNvSpPr txBox="1"/>
          <p:nvPr/>
        </p:nvSpPr>
        <p:spPr>
          <a:xfrm>
            <a:off x="3623676" y="2840176"/>
            <a:ext cx="30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0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21212EF-5DF2-455C-8CC4-26574A7A2B69}"/>
              </a:ext>
            </a:extLst>
          </p:cNvPr>
          <p:cNvSpPr txBox="1"/>
          <p:nvPr/>
        </p:nvSpPr>
        <p:spPr>
          <a:xfrm>
            <a:off x="3623676" y="3453560"/>
            <a:ext cx="30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532BD53-F239-4F92-BB26-5C85B5FBA8CE}"/>
              </a:ext>
            </a:extLst>
          </p:cNvPr>
          <p:cNvSpPr txBox="1"/>
          <p:nvPr/>
        </p:nvSpPr>
        <p:spPr>
          <a:xfrm>
            <a:off x="3623676" y="4071993"/>
            <a:ext cx="30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E6F81DF-3839-4C18-A266-0D1FD75022FE}"/>
              </a:ext>
            </a:extLst>
          </p:cNvPr>
          <p:cNvSpPr txBox="1"/>
          <p:nvPr/>
        </p:nvSpPr>
        <p:spPr>
          <a:xfrm>
            <a:off x="4254700" y="2109175"/>
            <a:ext cx="30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0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B24D4A7-3F04-4694-82DD-ADC00F085127}"/>
              </a:ext>
            </a:extLst>
          </p:cNvPr>
          <p:cNvSpPr txBox="1"/>
          <p:nvPr/>
        </p:nvSpPr>
        <p:spPr>
          <a:xfrm>
            <a:off x="4869302" y="2109175"/>
            <a:ext cx="30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5B99343-1C3F-42A0-B0F8-6A42A1B08ABA}"/>
              </a:ext>
            </a:extLst>
          </p:cNvPr>
          <p:cNvSpPr txBox="1"/>
          <p:nvPr/>
        </p:nvSpPr>
        <p:spPr>
          <a:xfrm>
            <a:off x="4254700" y="2840176"/>
            <a:ext cx="30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BBE75A6-DC9F-48A4-B090-B2A5AD8036A8}"/>
              </a:ext>
            </a:extLst>
          </p:cNvPr>
          <p:cNvSpPr txBox="1"/>
          <p:nvPr/>
        </p:nvSpPr>
        <p:spPr>
          <a:xfrm>
            <a:off x="4869301" y="2840176"/>
            <a:ext cx="30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65C7D3C-5D64-4732-AC86-DA817775BD1F}"/>
              </a:ext>
            </a:extLst>
          </p:cNvPr>
          <p:cNvSpPr txBox="1"/>
          <p:nvPr/>
        </p:nvSpPr>
        <p:spPr>
          <a:xfrm>
            <a:off x="4254700" y="3452342"/>
            <a:ext cx="30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2D972DF-0E1A-48C7-B428-B3A95D9C673A}"/>
              </a:ext>
            </a:extLst>
          </p:cNvPr>
          <p:cNvSpPr txBox="1"/>
          <p:nvPr/>
        </p:nvSpPr>
        <p:spPr>
          <a:xfrm>
            <a:off x="4869301" y="3452342"/>
            <a:ext cx="30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4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650E760-B0DC-4CA0-A81D-B92381F396B5}"/>
              </a:ext>
            </a:extLst>
          </p:cNvPr>
          <p:cNvSpPr txBox="1"/>
          <p:nvPr/>
        </p:nvSpPr>
        <p:spPr>
          <a:xfrm>
            <a:off x="4254700" y="4076361"/>
            <a:ext cx="30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5EC57EB-6F89-41E0-AFC4-6AF1FAE8B0E6}"/>
              </a:ext>
            </a:extLst>
          </p:cNvPr>
          <p:cNvSpPr txBox="1"/>
          <p:nvPr/>
        </p:nvSpPr>
        <p:spPr>
          <a:xfrm>
            <a:off x="4869301" y="4076361"/>
            <a:ext cx="30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6</a:t>
            </a:r>
            <a:endParaRPr lang="zh-TW" altLang="en-US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E11043CA-A746-49E7-9CDA-0FC38AD47632}"/>
              </a:ext>
            </a:extLst>
          </p:cNvPr>
          <p:cNvGrpSpPr/>
          <p:nvPr/>
        </p:nvGrpSpPr>
        <p:grpSpPr>
          <a:xfrm>
            <a:off x="5708974" y="2522158"/>
            <a:ext cx="2937904" cy="487488"/>
            <a:chOff x="5764286" y="3295676"/>
            <a:chExt cx="3723803" cy="61789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826FC48-CF8E-4E30-B632-D45281C6ADD8}"/>
                </a:ext>
              </a:extLst>
            </p:cNvPr>
            <p:cNvSpPr/>
            <p:nvPr/>
          </p:nvSpPr>
          <p:spPr>
            <a:xfrm>
              <a:off x="5764286" y="3298969"/>
              <a:ext cx="614602" cy="614602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B8B395A-F936-4509-B8C1-B2391977C91B}"/>
                </a:ext>
              </a:extLst>
            </p:cNvPr>
            <p:cNvSpPr/>
            <p:nvPr/>
          </p:nvSpPr>
          <p:spPr>
            <a:xfrm>
              <a:off x="6378888" y="3298969"/>
              <a:ext cx="614602" cy="614602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0D17044-A956-4569-A8D5-89FB90C2BDA0}"/>
                </a:ext>
              </a:extLst>
            </p:cNvPr>
            <p:cNvSpPr/>
            <p:nvPr/>
          </p:nvSpPr>
          <p:spPr>
            <a:xfrm>
              <a:off x="7004870" y="3295676"/>
              <a:ext cx="614602" cy="614602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DA8809D-F76A-4420-90CF-ED4FAA90D1A4}"/>
                </a:ext>
              </a:extLst>
            </p:cNvPr>
            <p:cNvSpPr/>
            <p:nvPr/>
          </p:nvSpPr>
          <p:spPr>
            <a:xfrm>
              <a:off x="7619472" y="3295676"/>
              <a:ext cx="614602" cy="614602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B1C90B4-A968-4723-AB7D-C95C2FD91045}"/>
                </a:ext>
              </a:extLst>
            </p:cNvPr>
            <p:cNvSpPr/>
            <p:nvPr/>
          </p:nvSpPr>
          <p:spPr>
            <a:xfrm>
              <a:off x="8258885" y="3295676"/>
              <a:ext cx="614602" cy="61460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4FF7A73-D83F-4660-B3C3-E26435FC525B}"/>
                </a:ext>
              </a:extLst>
            </p:cNvPr>
            <p:cNvSpPr/>
            <p:nvPr/>
          </p:nvSpPr>
          <p:spPr>
            <a:xfrm>
              <a:off x="8873487" y="3295676"/>
              <a:ext cx="614602" cy="61460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FCA93B0-D746-4C1B-B991-6430EA1E3460}"/>
              </a:ext>
            </a:extLst>
          </p:cNvPr>
          <p:cNvSpPr txBox="1"/>
          <p:nvPr/>
        </p:nvSpPr>
        <p:spPr>
          <a:xfrm>
            <a:off x="5793072" y="2579937"/>
            <a:ext cx="30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330D5BA-5B32-4CBA-AD0F-D724FFE6BC4F}"/>
              </a:ext>
            </a:extLst>
          </p:cNvPr>
          <p:cNvSpPr txBox="1"/>
          <p:nvPr/>
        </p:nvSpPr>
        <p:spPr>
          <a:xfrm>
            <a:off x="6288658" y="2579937"/>
            <a:ext cx="30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82DDF7D-A1BA-4240-B121-689A5437CAB4}"/>
              </a:ext>
            </a:extLst>
          </p:cNvPr>
          <p:cNvSpPr txBox="1"/>
          <p:nvPr/>
        </p:nvSpPr>
        <p:spPr>
          <a:xfrm>
            <a:off x="6776532" y="2579937"/>
            <a:ext cx="30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EE0B5F7-43A2-4F6B-A9AE-659586A880C4}"/>
              </a:ext>
            </a:extLst>
          </p:cNvPr>
          <p:cNvSpPr txBox="1"/>
          <p:nvPr/>
        </p:nvSpPr>
        <p:spPr>
          <a:xfrm>
            <a:off x="7273136" y="2579937"/>
            <a:ext cx="30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4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74130F6-3A6D-4F75-B07B-53337A396A14}"/>
              </a:ext>
            </a:extLst>
          </p:cNvPr>
          <p:cNvSpPr txBox="1"/>
          <p:nvPr/>
        </p:nvSpPr>
        <p:spPr>
          <a:xfrm>
            <a:off x="7768722" y="2579937"/>
            <a:ext cx="30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C96678B-EE30-4264-A9A0-53EEA0FA258A}"/>
              </a:ext>
            </a:extLst>
          </p:cNvPr>
          <p:cNvSpPr txBox="1"/>
          <p:nvPr/>
        </p:nvSpPr>
        <p:spPr>
          <a:xfrm>
            <a:off x="8256596" y="2579937"/>
            <a:ext cx="30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6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BEE7ECBE-D20E-40D5-9C32-4B2F72EF6F59}"/>
              </a:ext>
            </a:extLst>
          </p:cNvPr>
          <p:cNvCxnSpPr/>
          <p:nvPr/>
        </p:nvCxnSpPr>
        <p:spPr>
          <a:xfrm>
            <a:off x="3623676" y="2399071"/>
            <a:ext cx="0" cy="369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9CC1188-3C2D-41CF-978F-3C77F79A565B}"/>
              </a:ext>
            </a:extLst>
          </p:cNvPr>
          <p:cNvCxnSpPr>
            <a:cxnSpLocks/>
          </p:cNvCxnSpPr>
          <p:nvPr/>
        </p:nvCxnSpPr>
        <p:spPr>
          <a:xfrm>
            <a:off x="3826277" y="2109175"/>
            <a:ext cx="3903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箭號: 向下 49">
            <a:extLst>
              <a:ext uri="{FF2B5EF4-FFF2-40B4-BE49-F238E27FC236}">
                <a16:creationId xmlns:a16="http://schemas.microsoft.com/office/drawing/2014/main" id="{00327ABE-475F-499A-8273-F2BD9580062A}"/>
              </a:ext>
            </a:extLst>
          </p:cNvPr>
          <p:cNvSpPr/>
          <p:nvPr/>
        </p:nvSpPr>
        <p:spPr>
          <a:xfrm rot="10800000">
            <a:off x="5586772" y="3051381"/>
            <a:ext cx="246933" cy="614601"/>
          </a:xfrm>
          <a:prstGeom prst="downArrow">
            <a:avLst>
              <a:gd name="adj1" fmla="val 36695"/>
              <a:gd name="adj2" fmla="val 136476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2E159F7-D610-4950-9224-F1A435F3D820}"/>
              </a:ext>
            </a:extLst>
          </p:cNvPr>
          <p:cNvSpPr txBox="1"/>
          <p:nvPr/>
        </p:nvSpPr>
        <p:spPr>
          <a:xfrm>
            <a:off x="5428380" y="3732002"/>
            <a:ext cx="33574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* </a:t>
            </a:r>
            <a:r>
              <a:rPr lang="en-US" altLang="zh-TW" sz="1400" dirty="0">
                <a:latin typeface="Consolas" panose="020B0609020204030204" pitchFamily="49" charset="0"/>
                <a:ea typeface="微軟正黑體" panose="020B0604030504040204" pitchFamily="34" charset="-120"/>
              </a:rPr>
              <a:t>intptr_2Arr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TW" sz="1400" dirty="0"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dirty="0">
                <a:solidFill>
                  <a:srgbClr val="E03E3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sz="1400" dirty="0">
                <a:latin typeface="Consolas" panose="020B0609020204030204" pitchFamily="49" charset="0"/>
              </a:rPr>
              <a:t>&gt;(int_2Arr)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;</a:t>
            </a:r>
          </a:p>
        </p:txBody>
      </p:sp>
      <p:sp>
        <p:nvSpPr>
          <p:cNvPr id="56" name="箭號: 向下 55">
            <a:extLst>
              <a:ext uri="{FF2B5EF4-FFF2-40B4-BE49-F238E27FC236}">
                <a16:creationId xmlns:a16="http://schemas.microsoft.com/office/drawing/2014/main" id="{C1FBCDE9-A902-4BC3-91B5-C7F045F44CFF}"/>
              </a:ext>
            </a:extLst>
          </p:cNvPr>
          <p:cNvSpPr/>
          <p:nvPr/>
        </p:nvSpPr>
        <p:spPr>
          <a:xfrm>
            <a:off x="4547168" y="1575554"/>
            <a:ext cx="336968" cy="435258"/>
          </a:xfrm>
          <a:prstGeom prst="downArrow">
            <a:avLst>
              <a:gd name="adj1" fmla="val 31538"/>
              <a:gd name="adj2" fmla="val 596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箭號: 向下 56">
            <a:extLst>
              <a:ext uri="{FF2B5EF4-FFF2-40B4-BE49-F238E27FC236}">
                <a16:creationId xmlns:a16="http://schemas.microsoft.com/office/drawing/2014/main" id="{34E5FC0C-94FC-4A59-808B-34EE3503B153}"/>
              </a:ext>
            </a:extLst>
          </p:cNvPr>
          <p:cNvSpPr/>
          <p:nvPr/>
        </p:nvSpPr>
        <p:spPr>
          <a:xfrm>
            <a:off x="7015399" y="1611083"/>
            <a:ext cx="336968" cy="435258"/>
          </a:xfrm>
          <a:prstGeom prst="downArrow">
            <a:avLst>
              <a:gd name="adj1" fmla="val 31538"/>
              <a:gd name="adj2" fmla="val 596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E25E35C-E707-4DE3-BD48-C65014EFD140}"/>
              </a:ext>
            </a:extLst>
          </p:cNvPr>
          <p:cNvSpPr txBox="1"/>
          <p:nvPr/>
        </p:nvSpPr>
        <p:spPr>
          <a:xfrm>
            <a:off x="5793072" y="2076774"/>
            <a:ext cx="30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0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FAA381E-6449-42CD-AF64-2BCADF4F8647}"/>
              </a:ext>
            </a:extLst>
          </p:cNvPr>
          <p:cNvSpPr txBox="1"/>
          <p:nvPr/>
        </p:nvSpPr>
        <p:spPr>
          <a:xfrm>
            <a:off x="6288658" y="2076774"/>
            <a:ext cx="30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3C9F4E3-6D36-45E1-9156-FAB37550736D}"/>
              </a:ext>
            </a:extLst>
          </p:cNvPr>
          <p:cNvSpPr txBox="1"/>
          <p:nvPr/>
        </p:nvSpPr>
        <p:spPr>
          <a:xfrm>
            <a:off x="6776532" y="2076774"/>
            <a:ext cx="30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76261109-FD2D-473F-8EAE-F91E15EB1020}"/>
              </a:ext>
            </a:extLst>
          </p:cNvPr>
          <p:cNvSpPr txBox="1"/>
          <p:nvPr/>
        </p:nvSpPr>
        <p:spPr>
          <a:xfrm>
            <a:off x="7273136" y="2076774"/>
            <a:ext cx="30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7752635C-0DF7-4444-AECB-113913B7E22E}"/>
              </a:ext>
            </a:extLst>
          </p:cNvPr>
          <p:cNvSpPr txBox="1"/>
          <p:nvPr/>
        </p:nvSpPr>
        <p:spPr>
          <a:xfrm>
            <a:off x="7768722" y="2076774"/>
            <a:ext cx="30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4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6512E05-049D-4FC0-B322-3A186E0C2E7B}"/>
              </a:ext>
            </a:extLst>
          </p:cNvPr>
          <p:cNvSpPr txBox="1"/>
          <p:nvPr/>
        </p:nvSpPr>
        <p:spPr>
          <a:xfrm>
            <a:off x="8256596" y="2076774"/>
            <a:ext cx="30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FF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42C214D-5E3A-40A5-8C67-06F2098D8E1C}"/>
              </a:ext>
            </a:extLst>
          </p:cNvPr>
          <p:cNvSpPr txBox="1"/>
          <p:nvPr/>
        </p:nvSpPr>
        <p:spPr>
          <a:xfrm>
            <a:off x="3525956" y="5505999"/>
            <a:ext cx="27380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二維陣列位址運算：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98110CC-1FD7-4F83-AE1B-B6BA6DEA3455}"/>
              </a:ext>
            </a:extLst>
          </p:cNvPr>
          <p:cNvSpPr txBox="1"/>
          <p:nvPr/>
        </p:nvSpPr>
        <p:spPr>
          <a:xfrm>
            <a:off x="3776489" y="5878937"/>
            <a:ext cx="4787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int_2Arr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[</a:t>
            </a:r>
            <a:r>
              <a:rPr lang="en-US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][</a:t>
            </a:r>
            <a:r>
              <a:rPr lang="en-US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j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]</a:t>
            </a:r>
            <a:r>
              <a:rPr lang="zh-TW" altLang="en-US" sz="18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=</a:t>
            </a:r>
            <a:r>
              <a:rPr lang="zh-TW" altLang="en-US" sz="18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endParaRPr lang="en-US" altLang="zh-TW" sz="1800" dirty="0">
              <a:solidFill>
                <a:srgbClr val="FF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*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US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intptr_2Arr 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+ </a:t>
            </a:r>
            <a:r>
              <a:rPr lang="en-US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* </a:t>
            </a:r>
            <a:r>
              <a:rPr lang="en-US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j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+ </a:t>
            </a:r>
            <a:r>
              <a:rPr lang="en-US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j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B3E46C7-6716-408E-B1DC-84B91DADEDE6}"/>
              </a:ext>
            </a:extLst>
          </p:cNvPr>
          <p:cNvSpPr txBox="1"/>
          <p:nvPr/>
        </p:nvSpPr>
        <p:spPr>
          <a:xfrm>
            <a:off x="5586772" y="4279102"/>
            <a:ext cx="32367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註：實際上多維陣列存取在記憶體中，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原本就是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以一維的方式存取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，因為位址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是一維的概念，所以宣告時才需要確定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個數，否則電腦會不知道如何分配記憶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體給這個陣列。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201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692</Words>
  <Application>Microsoft Office PowerPoint</Application>
  <PresentationFormat>寬螢幕</PresentationFormat>
  <Paragraphs>147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昃勛 游</dc:creator>
  <cp:lastModifiedBy>昃勛 游</cp:lastModifiedBy>
  <cp:revision>28</cp:revision>
  <dcterms:created xsi:type="dcterms:W3CDTF">2021-03-01T05:02:04Z</dcterms:created>
  <dcterms:modified xsi:type="dcterms:W3CDTF">2021-03-04T15:47:48Z</dcterms:modified>
</cp:coreProperties>
</file>