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Roboto"/>
      <p:regular r:id="rId28"/>
      <p:bold r:id="rId29"/>
      <p:italic r:id="rId30"/>
      <p:boldItalic r:id="rId31"/>
    </p:embeddedFont>
    <p:embeddedFont>
      <p:font typeface="Nunito"/>
      <p:regular r:id="rId32"/>
      <p:bold r:id="rId33"/>
      <p:italic r:id="rId34"/>
      <p:boldItalic r:id="rId35"/>
    </p:embeddedFont>
    <p:embeddedFont>
      <p:font typeface="Amatic SC"/>
      <p:regular r:id="rId36"/>
      <p:bold r:id="rId37"/>
    </p:embeddedFont>
    <p:embeddedFont>
      <p:font typeface="Lato"/>
      <p:regular r:id="rId38"/>
      <p:bold r:id="rId39"/>
      <p:italic r:id="rId40"/>
      <p:boldItalic r:id="rId41"/>
    </p:embeddedFont>
    <p:embeddedFont>
      <p:font typeface="Maven Pro"/>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3" name="Andrew Bilbrey"/>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E571ECD-1236-4396-A93A-19EFABC3994B}">
  <a:tblStyle styleId="{FE571ECD-1236-4396-A93A-19EFABC3994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7DFE7F1-326B-48FC-96E1-BD987B51F5D8}"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3.xml"/><Relationship Id="rId42" Type="http://schemas.openxmlformats.org/officeDocument/2006/relationships/font" Target="fonts/MavenPro-regular.fntdata"/><Relationship Id="rId41" Type="http://schemas.openxmlformats.org/officeDocument/2006/relationships/font" Target="fonts/Lato-boldItalic.fntdata"/><Relationship Id="rId22" Type="http://schemas.openxmlformats.org/officeDocument/2006/relationships/slide" Target="slides/slide15.xml"/><Relationship Id="rId21" Type="http://schemas.openxmlformats.org/officeDocument/2006/relationships/slide" Target="slides/slide14.xml"/><Relationship Id="rId43" Type="http://schemas.openxmlformats.org/officeDocument/2006/relationships/font" Target="fonts/MavenPro-bold.fnt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Roboto-regular.fntdata"/><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Roboto-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4.xml"/><Relationship Id="rId33" Type="http://schemas.openxmlformats.org/officeDocument/2006/relationships/font" Target="fonts/Nunito-bold.fntdata"/><Relationship Id="rId10" Type="http://schemas.openxmlformats.org/officeDocument/2006/relationships/slide" Target="slides/slide3.xml"/><Relationship Id="rId32" Type="http://schemas.openxmlformats.org/officeDocument/2006/relationships/font" Target="fonts/Nunito-regular.fntdata"/><Relationship Id="rId13" Type="http://schemas.openxmlformats.org/officeDocument/2006/relationships/slide" Target="slides/slide6.xml"/><Relationship Id="rId35" Type="http://schemas.openxmlformats.org/officeDocument/2006/relationships/font" Target="fonts/Nunito-boldItalic.fntdata"/><Relationship Id="rId12" Type="http://schemas.openxmlformats.org/officeDocument/2006/relationships/slide" Target="slides/slide5.xml"/><Relationship Id="rId34" Type="http://schemas.openxmlformats.org/officeDocument/2006/relationships/font" Target="fonts/Nunito-italic.fntdata"/><Relationship Id="rId15" Type="http://schemas.openxmlformats.org/officeDocument/2006/relationships/slide" Target="slides/slide8.xml"/><Relationship Id="rId37" Type="http://schemas.openxmlformats.org/officeDocument/2006/relationships/font" Target="fonts/AmaticSC-bold.fntdata"/><Relationship Id="rId14" Type="http://schemas.openxmlformats.org/officeDocument/2006/relationships/slide" Target="slides/slide7.xml"/><Relationship Id="rId36" Type="http://schemas.openxmlformats.org/officeDocument/2006/relationships/font" Target="fonts/AmaticSC-regular.fntdata"/><Relationship Id="rId17" Type="http://schemas.openxmlformats.org/officeDocument/2006/relationships/slide" Target="slides/slide10.xml"/><Relationship Id="rId39" Type="http://schemas.openxmlformats.org/officeDocument/2006/relationships/font" Target="fonts/Lato-bold.fntdata"/><Relationship Id="rId16" Type="http://schemas.openxmlformats.org/officeDocument/2006/relationships/slide" Target="slides/slide9.xml"/><Relationship Id="rId38" Type="http://schemas.openxmlformats.org/officeDocument/2006/relationships/font" Target="fonts/Lato-regular.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5-06T23:13:00.725">
    <p:pos x="6000" y="0"/>
    <p:text>https://www.supplychaindive.com/news/automated-inventory-management-RFID/530071/</p:text>
  </p:cm>
  <p:cm authorId="0" idx="2" dt="2019-05-06T23:11:57.638">
    <p:pos x="6000" y="100"/>
    <p:text>https://docs.aws.amazon.com/deeplens/latest/dg/what-is-deeplens.html</p:text>
  </p:cm>
  <p:cm authorId="0" idx="3" dt="2019-05-06T23:11:44.315">
    <p:pos x="6000" y="200"/>
    <p:text>https://aws.amazon.com/deeplens/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hannelape.com/ecommerce-terms/what-does-backorder-mean/"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163bbdf19_1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163bbdf19_1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5910d48fb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5910d48fb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5910d48fb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5910d48fb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56edeec90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56edeec90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5146a104a1_0_8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5146a104a1_0_8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5146a104a1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5146a104a1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5146a104a1_0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5146a104a1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5146a104a1_0_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5146a104a1_0_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5146a104a1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5146a104a1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5146a104a1_0_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5146a104a1_0_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56edeec90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56edeec90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7286b8fa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7286b8fa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5910d48fb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5910d48fb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7286b8fa9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7286b8fa9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146a104a1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146a104a1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57286b8fa9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57286b8fa9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5146a104a1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5146a104a1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Alerts on expired or damaged goods to be removed from the shelves are generated to protect consumers and reputation of the retailer</a:t>
            </a:r>
            <a:endParaRPr/>
          </a:p>
          <a:p>
            <a:pPr indent="0" lvl="0" marL="457200" rtl="0" algn="l">
              <a:lnSpc>
                <a:spcPct val="170000"/>
              </a:lnSpc>
              <a:spcBef>
                <a:spcPts val="0"/>
              </a:spcBef>
              <a:spcAft>
                <a:spcPts val="1500"/>
              </a:spcAft>
              <a:buNone/>
            </a:pPr>
            <a:r>
              <a:rPr lang="en" sz="1200">
                <a:solidFill>
                  <a:srgbClr val="222222"/>
                </a:solidFill>
              </a:rPr>
              <a:t>Reduce canceled orders: With manual inventory management, you have to keep track of your own inventory. Worse, you may have to keep track of your suppliers inventory. If they go out of stock and you get an order, you may have to </a:t>
            </a:r>
            <a:r>
              <a:rPr lang="en" sz="1200" u="sng">
                <a:solidFill>
                  <a:srgbClr val="0099D8"/>
                </a:solidFill>
                <a:hlinkClick r:id="rId2"/>
              </a:rPr>
              <a:t>backorder</a:t>
            </a:r>
            <a:r>
              <a:rPr lang="en" sz="1200">
                <a:solidFill>
                  <a:srgbClr val="222222"/>
                </a:solidFill>
              </a:rPr>
              <a:t> or even cancel the order. With an automated inventory management system, no more manually updating inventory quantity.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5910d48fb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5910d48fb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Inventory- relational</a:t>
            </a:r>
            <a:endParaRPr/>
          </a:p>
          <a:p>
            <a:pPr indent="0" lvl="0" marL="0" rtl="0" algn="l">
              <a:lnSpc>
                <a:spcPct val="115000"/>
              </a:lnSpc>
              <a:spcBef>
                <a:spcPts val="0"/>
              </a:spcBef>
              <a:spcAft>
                <a:spcPts val="0"/>
              </a:spcAft>
              <a:buNone/>
            </a:pPr>
            <a:r>
              <a:rPr lang="en"/>
              <a:t>Sales Database- big data</a:t>
            </a:r>
            <a:endParaRPr/>
          </a:p>
          <a:p>
            <a:pPr indent="0" lvl="0" marL="0" rtl="0" algn="l">
              <a:lnSpc>
                <a:spcPct val="115000"/>
              </a:lnSpc>
              <a:spcBef>
                <a:spcPts val="0"/>
              </a:spcBef>
              <a:spcAft>
                <a:spcPts val="0"/>
              </a:spcAft>
              <a:buNone/>
            </a:pPr>
            <a:r>
              <a:rPr lang="en"/>
              <a:t>Customer Database- relational</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5910d48fb2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5910d48fb2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516556a42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516556a42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1600"/>
              </a:spcBef>
              <a:spcAft>
                <a:spcPts val="0"/>
              </a:spcAft>
              <a:buClr>
                <a:schemeClr val="lt1"/>
              </a:buClr>
              <a:buSzPts val="1100"/>
              <a:buChar char="○"/>
              <a:defRPr>
                <a:solidFill>
                  <a:schemeClr val="lt1"/>
                </a:solidFill>
              </a:defRPr>
            </a:lvl2pPr>
            <a:lvl3pPr indent="-298450" lvl="2" marL="1371600" rtl="0" algn="ctr">
              <a:spcBef>
                <a:spcPts val="1600"/>
              </a:spcBef>
              <a:spcAft>
                <a:spcPts val="0"/>
              </a:spcAft>
              <a:buClr>
                <a:schemeClr val="lt1"/>
              </a:buClr>
              <a:buSzPts val="1100"/>
              <a:buChar char="■"/>
              <a:defRPr>
                <a:solidFill>
                  <a:schemeClr val="lt1"/>
                </a:solidFill>
              </a:defRPr>
            </a:lvl3pPr>
            <a:lvl4pPr indent="-298450" lvl="3" marL="1828800" rtl="0" algn="ctr">
              <a:spcBef>
                <a:spcPts val="1600"/>
              </a:spcBef>
              <a:spcAft>
                <a:spcPts val="0"/>
              </a:spcAft>
              <a:buClr>
                <a:schemeClr val="lt1"/>
              </a:buClr>
              <a:buSzPts val="1100"/>
              <a:buChar char="●"/>
              <a:defRPr>
                <a:solidFill>
                  <a:schemeClr val="lt1"/>
                </a:solidFill>
              </a:defRPr>
            </a:lvl4pPr>
            <a:lvl5pPr indent="-298450" lvl="4" marL="2286000" rtl="0" algn="ctr">
              <a:spcBef>
                <a:spcPts val="1600"/>
              </a:spcBef>
              <a:spcAft>
                <a:spcPts val="0"/>
              </a:spcAft>
              <a:buClr>
                <a:schemeClr val="lt1"/>
              </a:buClr>
              <a:buSzPts val="1100"/>
              <a:buChar char="○"/>
              <a:defRPr>
                <a:solidFill>
                  <a:schemeClr val="lt1"/>
                </a:solidFill>
              </a:defRPr>
            </a:lvl5pPr>
            <a:lvl6pPr indent="-298450" lvl="5" marL="2743200" rtl="0" algn="ctr">
              <a:spcBef>
                <a:spcPts val="1600"/>
              </a:spcBef>
              <a:spcAft>
                <a:spcPts val="0"/>
              </a:spcAft>
              <a:buClr>
                <a:schemeClr val="lt1"/>
              </a:buClr>
              <a:buSzPts val="1100"/>
              <a:buChar char="■"/>
              <a:defRPr>
                <a:solidFill>
                  <a:schemeClr val="lt1"/>
                </a:solidFill>
              </a:defRPr>
            </a:lvl6pPr>
            <a:lvl7pPr indent="-298450" lvl="6" marL="3200400" rtl="0" algn="ctr">
              <a:spcBef>
                <a:spcPts val="1600"/>
              </a:spcBef>
              <a:spcAft>
                <a:spcPts val="0"/>
              </a:spcAft>
              <a:buClr>
                <a:schemeClr val="lt1"/>
              </a:buClr>
              <a:buSzPts val="1100"/>
              <a:buChar char="●"/>
              <a:defRPr>
                <a:solidFill>
                  <a:schemeClr val="lt1"/>
                </a:solidFill>
              </a:defRPr>
            </a:lvl7pPr>
            <a:lvl8pPr indent="-298450" lvl="7" marL="3657600" rtl="0" algn="ctr">
              <a:spcBef>
                <a:spcPts val="1600"/>
              </a:spcBef>
              <a:spcAft>
                <a:spcPts val="0"/>
              </a:spcAft>
              <a:buClr>
                <a:schemeClr val="lt1"/>
              </a:buClr>
              <a:buSzPts val="1100"/>
              <a:buChar char="○"/>
              <a:defRPr>
                <a:solidFill>
                  <a:schemeClr val="lt1"/>
                </a:solidFill>
              </a:defRPr>
            </a:lvl8pPr>
            <a:lvl9pPr indent="-298450" lvl="8" marL="4114800" rtl="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7.jpg"/><Relationship Id="rId5" Type="http://schemas.openxmlformats.org/officeDocument/2006/relationships/image" Target="../media/image5.jpg"/><Relationship Id="rId6" Type="http://schemas.openxmlformats.org/officeDocument/2006/relationships/image" Target="../media/image13.png"/><Relationship Id="rId7" Type="http://schemas.openxmlformats.org/officeDocument/2006/relationships/image" Target="../media/image6.png"/><Relationship Id="rId8"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klipfolio.com/product-management-reporting-tool"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276" name="Shape 276"/>
        <p:cNvGrpSpPr/>
        <p:nvPr/>
      </p:nvGrpSpPr>
      <p:grpSpPr>
        <a:xfrm>
          <a:off x="0" y="0"/>
          <a:ext cx="0" cy="0"/>
          <a:chOff x="0" y="0"/>
          <a:chExt cx="0" cy="0"/>
        </a:xfrm>
      </p:grpSpPr>
      <p:pic>
        <p:nvPicPr>
          <p:cNvPr id="277" name="Google Shape;277;p13"/>
          <p:cNvPicPr preferRelativeResize="0"/>
          <p:nvPr/>
        </p:nvPicPr>
        <p:blipFill>
          <a:blip r:embed="rId3">
            <a:alphaModFix/>
          </a:blip>
          <a:stretch>
            <a:fillRect/>
          </a:stretch>
        </p:blipFill>
        <p:spPr>
          <a:xfrm>
            <a:off x="0" y="1487606"/>
            <a:ext cx="9144000" cy="3655888"/>
          </a:xfrm>
          <a:prstGeom prst="rect">
            <a:avLst/>
          </a:prstGeom>
          <a:noFill/>
          <a:ln>
            <a:noFill/>
          </a:ln>
        </p:spPr>
      </p:pic>
      <p:sp>
        <p:nvSpPr>
          <p:cNvPr id="278" name="Google Shape;278;p13"/>
          <p:cNvSpPr txBox="1"/>
          <p:nvPr/>
        </p:nvSpPr>
        <p:spPr>
          <a:xfrm>
            <a:off x="1017650" y="221225"/>
            <a:ext cx="7731900" cy="144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FFFFFF"/>
                </a:solidFill>
                <a:latin typeface="Amatic SC"/>
                <a:ea typeface="Amatic SC"/>
                <a:cs typeface="Amatic SC"/>
                <a:sym typeface="Amatic SC"/>
              </a:rPr>
              <a:t>Ware-Wolf</a:t>
            </a:r>
            <a:endParaRPr b="1" sz="6000">
              <a:solidFill>
                <a:srgbClr val="FFFFFF"/>
              </a:solidFill>
              <a:latin typeface="Amatic SC"/>
              <a:ea typeface="Amatic SC"/>
              <a:cs typeface="Amatic SC"/>
              <a:sym typeface="Amatic SC"/>
            </a:endParaRPr>
          </a:p>
          <a:p>
            <a:pPr indent="0" lvl="0" marL="0" rtl="0" algn="ctr">
              <a:spcBef>
                <a:spcPts val="0"/>
              </a:spcBef>
              <a:spcAft>
                <a:spcPts val="0"/>
              </a:spcAft>
              <a:buNone/>
            </a:pPr>
            <a:r>
              <a:rPr b="1" lang="en" sz="3100">
                <a:solidFill>
                  <a:srgbClr val="FFFFFF"/>
                </a:solidFill>
                <a:latin typeface="Amatic SC"/>
                <a:ea typeface="Amatic SC"/>
                <a:cs typeface="Amatic SC"/>
                <a:sym typeface="Amatic SC"/>
              </a:rPr>
              <a:t>Automated Inventory</a:t>
            </a:r>
            <a:endParaRPr b="1" sz="3100">
              <a:solidFill>
                <a:srgbClr val="FFFFFF"/>
              </a:solidFill>
              <a:latin typeface="Amatic SC"/>
              <a:ea typeface="Amatic SC"/>
              <a:cs typeface="Amatic SC"/>
              <a:sym typeface="Amatic S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pic>
        <p:nvPicPr>
          <p:cNvPr id="336" name="Google Shape;336;p22"/>
          <p:cNvPicPr preferRelativeResize="0"/>
          <p:nvPr/>
        </p:nvPicPr>
        <p:blipFill>
          <a:blip r:embed="rId3">
            <a:alphaModFix/>
          </a:blip>
          <a:stretch>
            <a:fillRect/>
          </a:stretch>
        </p:blipFill>
        <p:spPr>
          <a:xfrm>
            <a:off x="620225" y="949000"/>
            <a:ext cx="8032425" cy="3991625"/>
          </a:xfrm>
          <a:prstGeom prst="rect">
            <a:avLst/>
          </a:prstGeom>
          <a:noFill/>
          <a:ln>
            <a:noFill/>
          </a:ln>
        </p:spPr>
      </p:pic>
      <p:sp>
        <p:nvSpPr>
          <p:cNvPr id="337" name="Google Shape;337;p22"/>
          <p:cNvSpPr/>
          <p:nvPr/>
        </p:nvSpPr>
        <p:spPr>
          <a:xfrm>
            <a:off x="5531840" y="886700"/>
            <a:ext cx="1692600" cy="961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2"/>
          <p:cNvSpPr txBox="1"/>
          <p:nvPr>
            <p:ph type="title"/>
          </p:nvPr>
        </p:nvSpPr>
        <p:spPr>
          <a:xfrm>
            <a:off x="1293775" y="6586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 Level Diagram of System</a:t>
            </a:r>
            <a:endParaRPr/>
          </a:p>
        </p:txBody>
      </p:sp>
      <p:sp>
        <p:nvSpPr>
          <p:cNvPr id="339" name="Google Shape;339;p22"/>
          <p:cNvSpPr/>
          <p:nvPr/>
        </p:nvSpPr>
        <p:spPr>
          <a:xfrm>
            <a:off x="1076075" y="1322900"/>
            <a:ext cx="4353600" cy="88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2"/>
          <p:cNvSpPr/>
          <p:nvPr/>
        </p:nvSpPr>
        <p:spPr>
          <a:xfrm>
            <a:off x="1228475" y="1475300"/>
            <a:ext cx="4353600" cy="88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23"/>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a:t>
            </a:r>
            <a:endParaRPr/>
          </a:p>
        </p:txBody>
      </p:sp>
      <p:sp>
        <p:nvSpPr>
          <p:cNvPr id="346" name="Google Shape;346;p23"/>
          <p:cNvSpPr txBox="1"/>
          <p:nvPr>
            <p:ph idx="1" type="body"/>
          </p:nvPr>
        </p:nvSpPr>
        <p:spPr>
          <a:xfrm>
            <a:off x="1196400" y="1632900"/>
            <a:ext cx="3875400" cy="222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Big Data:</a:t>
            </a:r>
            <a:r>
              <a:rPr lang="en" sz="1800"/>
              <a:t> </a:t>
            </a:r>
            <a:endParaRPr sz="1800"/>
          </a:p>
          <a:p>
            <a:pPr indent="-342900" lvl="1" marL="914400" rtl="0" algn="l">
              <a:spcBef>
                <a:spcPts val="0"/>
              </a:spcBef>
              <a:spcAft>
                <a:spcPts val="0"/>
              </a:spcAft>
              <a:buSzPts val="1800"/>
              <a:buChar char="○"/>
            </a:pPr>
            <a:r>
              <a:rPr lang="en" sz="1800"/>
              <a:t>AWS S3: Live Inventory Video feed streamed in from DeepLens</a:t>
            </a:r>
            <a:endParaRPr sz="1800"/>
          </a:p>
          <a:p>
            <a:pPr indent="-342900" lvl="1" marL="914400" rtl="0" algn="l">
              <a:spcBef>
                <a:spcPts val="0"/>
              </a:spcBef>
              <a:spcAft>
                <a:spcPts val="0"/>
              </a:spcAft>
              <a:buSzPts val="1800"/>
              <a:buChar char="○"/>
            </a:pPr>
            <a:r>
              <a:rPr lang="en" sz="1800"/>
              <a:t>Metadata for products and barcodes</a:t>
            </a:r>
            <a:endParaRPr sz="1800"/>
          </a:p>
          <a:p>
            <a:pPr indent="-342900" lvl="0" marL="457200" rtl="0" algn="l">
              <a:spcBef>
                <a:spcPts val="0"/>
              </a:spcBef>
              <a:spcAft>
                <a:spcPts val="0"/>
              </a:spcAft>
              <a:buSzPts val="1800"/>
              <a:buChar char="●"/>
            </a:pPr>
            <a:r>
              <a:rPr b="1" lang="en" sz="1800"/>
              <a:t>Relational:</a:t>
            </a:r>
            <a:endParaRPr b="1" sz="1800"/>
          </a:p>
          <a:p>
            <a:pPr indent="-342900" lvl="1" marL="914400" rtl="0" algn="l">
              <a:spcBef>
                <a:spcPts val="0"/>
              </a:spcBef>
              <a:spcAft>
                <a:spcPts val="0"/>
              </a:spcAft>
              <a:buSzPts val="1800"/>
              <a:buChar char="○"/>
            </a:pPr>
            <a:r>
              <a:rPr lang="en" sz="1800"/>
              <a:t>Products, Suppliers, Inventory Transactions</a:t>
            </a:r>
            <a:endParaRPr sz="1800"/>
          </a:p>
        </p:txBody>
      </p:sp>
      <p:pic>
        <p:nvPicPr>
          <p:cNvPr id="347" name="Google Shape;347;p23"/>
          <p:cNvPicPr preferRelativeResize="0"/>
          <p:nvPr/>
        </p:nvPicPr>
        <p:blipFill>
          <a:blip r:embed="rId3">
            <a:alphaModFix/>
          </a:blip>
          <a:stretch>
            <a:fillRect/>
          </a:stretch>
        </p:blipFill>
        <p:spPr>
          <a:xfrm>
            <a:off x="5615502" y="1986450"/>
            <a:ext cx="2734851" cy="1514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24"/>
          <p:cNvSpPr txBox="1"/>
          <p:nvPr>
            <p:ph type="title"/>
          </p:nvPr>
        </p:nvSpPr>
        <p:spPr>
          <a:xfrm>
            <a:off x="1494675" y="5140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Design: </a:t>
            </a:r>
            <a:endParaRPr/>
          </a:p>
        </p:txBody>
      </p:sp>
      <p:pic>
        <p:nvPicPr>
          <p:cNvPr id="353" name="Google Shape;353;p24"/>
          <p:cNvPicPr preferRelativeResize="0"/>
          <p:nvPr/>
        </p:nvPicPr>
        <p:blipFill>
          <a:blip r:embed="rId3">
            <a:alphaModFix/>
          </a:blip>
          <a:stretch>
            <a:fillRect/>
          </a:stretch>
        </p:blipFill>
        <p:spPr>
          <a:xfrm>
            <a:off x="2675425" y="1039100"/>
            <a:ext cx="4501799" cy="4104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25"/>
          <p:cNvSpPr txBox="1"/>
          <p:nvPr>
            <p:ph type="title"/>
          </p:nvPr>
        </p:nvSpPr>
        <p:spPr>
          <a:xfrm>
            <a:off x="1248250" y="6212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Technology Stack</a:t>
            </a:r>
            <a:endParaRPr/>
          </a:p>
        </p:txBody>
      </p:sp>
      <p:graphicFrame>
        <p:nvGraphicFramePr>
          <p:cNvPr id="359" name="Google Shape;359;p25"/>
          <p:cNvGraphicFramePr/>
          <p:nvPr/>
        </p:nvGraphicFramePr>
        <p:xfrm>
          <a:off x="1248250" y="1309425"/>
          <a:ext cx="3000000" cy="3000000"/>
        </p:xfrm>
        <a:graphic>
          <a:graphicData uri="http://schemas.openxmlformats.org/drawingml/2006/table">
            <a:tbl>
              <a:tblPr>
                <a:noFill/>
                <a:tableStyleId>{FE571ECD-1236-4396-A93A-19EFABC3994B}</a:tableStyleId>
              </a:tblPr>
              <a:tblGrid>
                <a:gridCol w="1619875"/>
                <a:gridCol w="5619125"/>
              </a:tblGrid>
              <a:tr h="1127725">
                <a:tc>
                  <a:txBody>
                    <a:bodyPr/>
                    <a:lstStyle/>
                    <a:p>
                      <a:pPr indent="0" lvl="0" marL="0" rtl="0" algn="l">
                        <a:spcBef>
                          <a:spcPts val="0"/>
                        </a:spcBef>
                        <a:spcAft>
                          <a:spcPts val="0"/>
                        </a:spcAft>
                        <a:buNone/>
                      </a:pPr>
                      <a:r>
                        <a:rPr b="1" lang="en" sz="1800">
                          <a:solidFill>
                            <a:srgbClr val="3D85C6"/>
                          </a:solidFill>
                        </a:rPr>
                        <a:t>Visualisation and Analytics</a:t>
                      </a:r>
                      <a:endParaRPr b="1" sz="1800">
                        <a:solidFill>
                          <a:srgbClr val="3D85C6"/>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138700">
                <a:tc>
                  <a:txBody>
                    <a:bodyPr/>
                    <a:lstStyle/>
                    <a:p>
                      <a:pPr indent="0" lvl="0" marL="0" rtl="0" algn="l">
                        <a:spcBef>
                          <a:spcPts val="0"/>
                        </a:spcBef>
                        <a:spcAft>
                          <a:spcPts val="0"/>
                        </a:spcAft>
                        <a:buNone/>
                      </a:pPr>
                      <a:r>
                        <a:rPr b="1" lang="en" sz="1800">
                          <a:solidFill>
                            <a:srgbClr val="6AA84F"/>
                          </a:solidFill>
                        </a:rPr>
                        <a:t>Compute</a:t>
                      </a:r>
                      <a:endParaRPr b="1" sz="1800">
                        <a:solidFill>
                          <a:srgbClr val="6AA84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127725">
                <a:tc>
                  <a:txBody>
                    <a:bodyPr/>
                    <a:lstStyle/>
                    <a:p>
                      <a:pPr indent="0" lvl="0" marL="0" rtl="0" algn="l">
                        <a:spcBef>
                          <a:spcPts val="0"/>
                        </a:spcBef>
                        <a:spcAft>
                          <a:spcPts val="0"/>
                        </a:spcAft>
                        <a:buNone/>
                      </a:pPr>
                      <a:r>
                        <a:rPr b="1" lang="en" sz="1800">
                          <a:solidFill>
                            <a:srgbClr val="FF9900"/>
                          </a:solidFill>
                        </a:rPr>
                        <a:t>Storage</a:t>
                      </a:r>
                      <a:endParaRPr b="1" sz="1800">
                        <a:solidFill>
                          <a:srgbClr val="FF9900"/>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360" name="Google Shape;360;p25"/>
          <p:cNvPicPr preferRelativeResize="0"/>
          <p:nvPr/>
        </p:nvPicPr>
        <p:blipFill>
          <a:blip r:embed="rId3">
            <a:alphaModFix/>
          </a:blip>
          <a:stretch>
            <a:fillRect/>
          </a:stretch>
        </p:blipFill>
        <p:spPr>
          <a:xfrm>
            <a:off x="5838675" y="2506852"/>
            <a:ext cx="1916225" cy="999301"/>
          </a:xfrm>
          <a:prstGeom prst="rect">
            <a:avLst/>
          </a:prstGeom>
          <a:noFill/>
          <a:ln>
            <a:noFill/>
          </a:ln>
        </p:spPr>
      </p:pic>
      <p:pic>
        <p:nvPicPr>
          <p:cNvPr id="361" name="Google Shape;361;p25"/>
          <p:cNvPicPr preferRelativeResize="0"/>
          <p:nvPr/>
        </p:nvPicPr>
        <p:blipFill>
          <a:blip r:embed="rId4">
            <a:alphaModFix/>
          </a:blip>
          <a:stretch>
            <a:fillRect/>
          </a:stretch>
        </p:blipFill>
        <p:spPr>
          <a:xfrm>
            <a:off x="3099738" y="3807525"/>
            <a:ext cx="1517424" cy="853549"/>
          </a:xfrm>
          <a:prstGeom prst="rect">
            <a:avLst/>
          </a:prstGeom>
          <a:noFill/>
          <a:ln>
            <a:noFill/>
          </a:ln>
        </p:spPr>
      </p:pic>
      <p:pic>
        <p:nvPicPr>
          <p:cNvPr id="362" name="Google Shape;362;p25"/>
          <p:cNvPicPr preferRelativeResize="0"/>
          <p:nvPr/>
        </p:nvPicPr>
        <p:blipFill>
          <a:blip r:embed="rId5">
            <a:alphaModFix/>
          </a:blip>
          <a:stretch>
            <a:fillRect/>
          </a:stretch>
        </p:blipFill>
        <p:spPr>
          <a:xfrm>
            <a:off x="4849125" y="1485550"/>
            <a:ext cx="2329286" cy="647025"/>
          </a:xfrm>
          <a:prstGeom prst="rect">
            <a:avLst/>
          </a:prstGeom>
          <a:noFill/>
          <a:ln>
            <a:noFill/>
          </a:ln>
        </p:spPr>
      </p:pic>
      <p:pic>
        <p:nvPicPr>
          <p:cNvPr id="363" name="Google Shape;363;p25"/>
          <p:cNvPicPr preferRelativeResize="0"/>
          <p:nvPr/>
        </p:nvPicPr>
        <p:blipFill>
          <a:blip r:embed="rId6">
            <a:alphaModFix/>
          </a:blip>
          <a:stretch>
            <a:fillRect/>
          </a:stretch>
        </p:blipFill>
        <p:spPr>
          <a:xfrm>
            <a:off x="2868125" y="1309425"/>
            <a:ext cx="2303802" cy="999300"/>
          </a:xfrm>
          <a:prstGeom prst="rect">
            <a:avLst/>
          </a:prstGeom>
          <a:noFill/>
          <a:ln>
            <a:noFill/>
          </a:ln>
        </p:spPr>
      </p:pic>
      <p:pic>
        <p:nvPicPr>
          <p:cNvPr id="364" name="Google Shape;364;p25"/>
          <p:cNvPicPr preferRelativeResize="0"/>
          <p:nvPr/>
        </p:nvPicPr>
        <p:blipFill>
          <a:blip r:embed="rId7">
            <a:alphaModFix/>
          </a:blip>
          <a:stretch>
            <a:fillRect/>
          </a:stretch>
        </p:blipFill>
        <p:spPr>
          <a:xfrm>
            <a:off x="2868125" y="2390963"/>
            <a:ext cx="3147412" cy="999300"/>
          </a:xfrm>
          <a:prstGeom prst="rect">
            <a:avLst/>
          </a:prstGeom>
          <a:noFill/>
          <a:ln>
            <a:noFill/>
          </a:ln>
        </p:spPr>
      </p:pic>
      <p:pic>
        <p:nvPicPr>
          <p:cNvPr id="365" name="Google Shape;365;p25"/>
          <p:cNvPicPr preferRelativeResize="0"/>
          <p:nvPr/>
        </p:nvPicPr>
        <p:blipFill>
          <a:blip r:embed="rId8">
            <a:alphaModFix/>
          </a:blip>
          <a:stretch>
            <a:fillRect/>
          </a:stretch>
        </p:blipFill>
        <p:spPr>
          <a:xfrm>
            <a:off x="4909838" y="3648662"/>
            <a:ext cx="1517426" cy="117127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371" name="Google Shape;371;p26"/>
          <p:cNvSpPr txBox="1"/>
          <p:nvPr>
            <p:ph idx="1" type="body"/>
          </p:nvPr>
        </p:nvSpPr>
        <p:spPr>
          <a:xfrm>
            <a:off x="1137525" y="1912450"/>
            <a:ext cx="7196700" cy="25416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Develop Image recognition models to identify products and barcodes.</a:t>
            </a:r>
            <a:endParaRPr sz="1800"/>
          </a:p>
          <a:p>
            <a:pPr indent="-342900" lvl="0" marL="457200" rtl="0" algn="l">
              <a:lnSpc>
                <a:spcPct val="150000"/>
              </a:lnSpc>
              <a:spcBef>
                <a:spcPts val="0"/>
              </a:spcBef>
              <a:spcAft>
                <a:spcPts val="0"/>
              </a:spcAft>
              <a:buSzPts val="1800"/>
              <a:buChar char="●"/>
            </a:pPr>
            <a:r>
              <a:rPr lang="en" sz="1800"/>
              <a:t>Analyze object movements to differentiate between a product coming in or going out.</a:t>
            </a:r>
            <a:endParaRPr sz="1800"/>
          </a:p>
          <a:p>
            <a:pPr indent="-342900" lvl="0" marL="457200" rtl="0" algn="l">
              <a:lnSpc>
                <a:spcPct val="150000"/>
              </a:lnSpc>
              <a:spcBef>
                <a:spcPts val="0"/>
              </a:spcBef>
              <a:spcAft>
                <a:spcPts val="0"/>
              </a:spcAft>
              <a:buSzPts val="1800"/>
              <a:buChar char="●"/>
            </a:pPr>
            <a:r>
              <a:rPr lang="en" sz="1800"/>
              <a:t>Recognise Inventory usage pattern to predict stock requirements.</a:t>
            </a:r>
            <a:endParaRPr sz="1800"/>
          </a:p>
          <a:p>
            <a:pPr indent="0" lvl="0" marL="457200" rtl="0" algn="l">
              <a:spcBef>
                <a:spcPts val="1600"/>
              </a:spcBef>
              <a:spcAft>
                <a:spcPts val="1600"/>
              </a:spcAft>
              <a:buNone/>
            </a:pPr>
            <a:r>
              <a:rPr lang="en" sz="1600"/>
              <a:t>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27"/>
          <p:cNvSpPr txBox="1"/>
          <p:nvPr>
            <p:ph type="title"/>
          </p:nvPr>
        </p:nvSpPr>
        <p:spPr>
          <a:xfrm>
            <a:off x="1251100" y="2064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Hardware/Software Estimates</a:t>
            </a:r>
            <a:endParaRPr/>
          </a:p>
        </p:txBody>
      </p:sp>
      <p:graphicFrame>
        <p:nvGraphicFramePr>
          <p:cNvPr id="377" name="Google Shape;377;p27"/>
          <p:cNvGraphicFramePr/>
          <p:nvPr/>
        </p:nvGraphicFramePr>
        <p:xfrm>
          <a:off x="1251088" y="991425"/>
          <a:ext cx="3000000" cy="3000000"/>
        </p:xfrm>
        <a:graphic>
          <a:graphicData uri="http://schemas.openxmlformats.org/drawingml/2006/table">
            <a:tbl>
              <a:tblPr>
                <a:noFill/>
                <a:tableStyleId>{FE571ECD-1236-4396-A93A-19EFABC3994B}</a:tableStyleId>
              </a:tblPr>
              <a:tblGrid>
                <a:gridCol w="1308925"/>
                <a:gridCol w="5385750"/>
              </a:tblGrid>
              <a:tr h="2332400">
                <a:tc>
                  <a:txBody>
                    <a:bodyPr/>
                    <a:lstStyle/>
                    <a:p>
                      <a:pPr indent="0" lvl="0" marL="0" rtl="0" algn="l">
                        <a:spcBef>
                          <a:spcPts val="0"/>
                        </a:spcBef>
                        <a:spcAft>
                          <a:spcPts val="0"/>
                        </a:spcAft>
                        <a:buNone/>
                      </a:pPr>
                      <a:r>
                        <a:rPr lang="en"/>
                        <a:t>AWS</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875025">
                <a:tc>
                  <a:txBody>
                    <a:bodyPr/>
                    <a:lstStyle/>
                    <a:p>
                      <a:pPr indent="0" lvl="0" marL="0" rtl="0" algn="l">
                        <a:spcBef>
                          <a:spcPts val="0"/>
                        </a:spcBef>
                        <a:spcAft>
                          <a:spcPts val="0"/>
                        </a:spcAft>
                        <a:buNone/>
                      </a:pPr>
                      <a:r>
                        <a:rPr lang="en"/>
                        <a:t>Staff</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709300">
                <a:tc>
                  <a:txBody>
                    <a:bodyPr/>
                    <a:lstStyle/>
                    <a:p>
                      <a:pPr indent="0" lvl="0" marL="0" rtl="0" algn="l">
                        <a:spcBef>
                          <a:spcPts val="0"/>
                        </a:spcBef>
                        <a:spcAft>
                          <a:spcPts val="0"/>
                        </a:spcAft>
                        <a:buNone/>
                      </a:pPr>
                      <a:r>
                        <a:rPr lang="en"/>
                        <a:t>Hardware</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378" name="Google Shape;378;p27"/>
          <p:cNvGraphicFramePr/>
          <p:nvPr/>
        </p:nvGraphicFramePr>
        <p:xfrm>
          <a:off x="2560013" y="3324325"/>
          <a:ext cx="3000000" cy="3000000"/>
        </p:xfrm>
        <a:graphic>
          <a:graphicData uri="http://schemas.openxmlformats.org/drawingml/2006/table">
            <a:tbl>
              <a:tblPr>
                <a:noFill/>
                <a:tableStyleId>{FE571ECD-1236-4396-A93A-19EFABC3994B}</a:tableStyleId>
              </a:tblPr>
              <a:tblGrid>
                <a:gridCol w="2376400"/>
                <a:gridCol w="1565875"/>
                <a:gridCol w="1443475"/>
              </a:tblGrid>
              <a:tr h="429475">
                <a:tc>
                  <a:txBody>
                    <a:bodyPr/>
                    <a:lstStyle/>
                    <a:p>
                      <a:pPr indent="0" lvl="0" marL="0" rtl="0" algn="l">
                        <a:spcBef>
                          <a:spcPts val="0"/>
                        </a:spcBef>
                        <a:spcAft>
                          <a:spcPts val="0"/>
                        </a:spcAft>
                        <a:buNone/>
                      </a:pPr>
                      <a:r>
                        <a:rPr lang="en" sz="1200"/>
                        <a:t>Development Team *</a:t>
                      </a:r>
                      <a:endParaRPr sz="1200"/>
                    </a:p>
                  </a:txBody>
                  <a:tcPr marT="91425" marB="91425" marR="91425" marL="91425"/>
                </a:tc>
                <a:tc>
                  <a:txBody>
                    <a:bodyPr/>
                    <a:lstStyle/>
                    <a:p>
                      <a:pPr indent="0" lvl="0" marL="0" rtl="0" algn="l">
                        <a:spcBef>
                          <a:spcPts val="0"/>
                        </a:spcBef>
                        <a:spcAft>
                          <a:spcPts val="0"/>
                        </a:spcAft>
                        <a:buNone/>
                      </a:pPr>
                      <a:r>
                        <a:rPr lang="en" sz="1200"/>
                        <a:t>32 Weeks</a:t>
                      </a:r>
                      <a:endParaRPr sz="1200"/>
                    </a:p>
                  </a:txBody>
                  <a:tcPr marT="91425" marB="91425" marR="91425" marL="91425"/>
                </a:tc>
                <a:tc>
                  <a:txBody>
                    <a:bodyPr/>
                    <a:lstStyle/>
                    <a:p>
                      <a:pPr indent="0" lvl="0" marL="0" rtl="0" algn="l">
                        <a:spcBef>
                          <a:spcPts val="0"/>
                        </a:spcBef>
                        <a:spcAft>
                          <a:spcPts val="0"/>
                        </a:spcAft>
                        <a:buNone/>
                      </a:pPr>
                      <a:r>
                        <a:rPr lang="en" sz="1200"/>
                        <a:t>$800,000</a:t>
                      </a:r>
                      <a:endParaRPr sz="1200"/>
                    </a:p>
                  </a:txBody>
                  <a:tcPr marT="91425" marB="91425" marR="91425" marL="91425"/>
                </a:tc>
              </a:tr>
              <a:tr h="445750">
                <a:tc>
                  <a:txBody>
                    <a:bodyPr/>
                    <a:lstStyle/>
                    <a:p>
                      <a:pPr indent="0" lvl="0" marL="0" rtl="0" algn="l">
                        <a:spcBef>
                          <a:spcPts val="0"/>
                        </a:spcBef>
                        <a:spcAft>
                          <a:spcPts val="0"/>
                        </a:spcAft>
                        <a:buNone/>
                      </a:pPr>
                      <a:r>
                        <a:rPr lang="en" sz="1200"/>
                        <a:t>Maintenance &amp; Support</a:t>
                      </a:r>
                      <a:endParaRPr sz="1200"/>
                    </a:p>
                  </a:txBody>
                  <a:tcPr marT="91425" marB="91425" marR="91425" marL="91425"/>
                </a:tc>
                <a:tc>
                  <a:txBody>
                    <a:bodyPr/>
                    <a:lstStyle/>
                    <a:p>
                      <a:pPr indent="0" lvl="0" marL="0" rtl="0" algn="l">
                        <a:spcBef>
                          <a:spcPts val="0"/>
                        </a:spcBef>
                        <a:spcAft>
                          <a:spcPts val="0"/>
                        </a:spcAft>
                        <a:buNone/>
                      </a:pPr>
                      <a:r>
                        <a:rPr lang="en" sz="1200"/>
                        <a:t>24x7</a:t>
                      </a:r>
                      <a:endParaRPr sz="1200"/>
                    </a:p>
                  </a:txBody>
                  <a:tcPr marT="91425" marB="91425" marR="91425" marL="91425"/>
                </a:tc>
                <a:tc>
                  <a:txBody>
                    <a:bodyPr/>
                    <a:lstStyle/>
                    <a:p>
                      <a:pPr indent="0" lvl="0" marL="0" rtl="0" algn="l">
                        <a:spcBef>
                          <a:spcPts val="0"/>
                        </a:spcBef>
                        <a:spcAft>
                          <a:spcPts val="0"/>
                        </a:spcAft>
                        <a:buNone/>
                      </a:pPr>
                      <a:r>
                        <a:rPr lang="en" sz="1200"/>
                        <a:t>$300,000/Year</a:t>
                      </a:r>
                      <a:endParaRPr sz="1200"/>
                    </a:p>
                  </a:txBody>
                  <a:tcPr marT="91425" marB="91425" marR="91425" marL="91425"/>
                </a:tc>
              </a:tr>
            </a:tbl>
          </a:graphicData>
        </a:graphic>
      </p:graphicFrame>
      <p:graphicFrame>
        <p:nvGraphicFramePr>
          <p:cNvPr id="379" name="Google Shape;379;p27"/>
          <p:cNvGraphicFramePr/>
          <p:nvPr/>
        </p:nvGraphicFramePr>
        <p:xfrm>
          <a:off x="2560013" y="4199550"/>
          <a:ext cx="3000000" cy="3000000"/>
        </p:xfrm>
        <a:graphic>
          <a:graphicData uri="http://schemas.openxmlformats.org/drawingml/2006/table">
            <a:tbl>
              <a:tblPr>
                <a:noFill/>
                <a:tableStyleId>{FE571ECD-1236-4396-A93A-19EFABC3994B}</a:tableStyleId>
              </a:tblPr>
              <a:tblGrid>
                <a:gridCol w="2376400"/>
                <a:gridCol w="1565850"/>
                <a:gridCol w="1443500"/>
              </a:tblGrid>
              <a:tr h="290100">
                <a:tc>
                  <a:txBody>
                    <a:bodyPr/>
                    <a:lstStyle/>
                    <a:p>
                      <a:pPr indent="0" lvl="0" marL="0" rtl="0" algn="l">
                        <a:spcBef>
                          <a:spcPts val="0"/>
                        </a:spcBef>
                        <a:spcAft>
                          <a:spcPts val="0"/>
                        </a:spcAft>
                        <a:buNone/>
                      </a:pPr>
                      <a:r>
                        <a:rPr lang="en" sz="1100"/>
                        <a:t>HPE ProLiant DL360 *</a:t>
                      </a:r>
                      <a:endParaRPr sz="1100"/>
                    </a:p>
                  </a:txBody>
                  <a:tcPr marT="91425" marB="91425" marR="91425" marL="91425"/>
                </a:tc>
                <a:tc>
                  <a:txBody>
                    <a:bodyPr/>
                    <a:lstStyle/>
                    <a:p>
                      <a:pPr indent="0" lvl="0" marL="0" rtl="0" algn="l">
                        <a:spcBef>
                          <a:spcPts val="0"/>
                        </a:spcBef>
                        <a:spcAft>
                          <a:spcPts val="0"/>
                        </a:spcAft>
                        <a:buNone/>
                      </a:pPr>
                      <a:r>
                        <a:rPr lang="en" sz="1100"/>
                        <a:t>As per requirements</a:t>
                      </a:r>
                      <a:endParaRPr sz="1100"/>
                    </a:p>
                  </a:txBody>
                  <a:tcPr marT="91425" marB="91425" marR="91425" marL="91425"/>
                </a:tc>
                <a:tc>
                  <a:txBody>
                    <a:bodyPr/>
                    <a:lstStyle/>
                    <a:p>
                      <a:pPr indent="0" lvl="0" marL="0" rtl="0" algn="l">
                        <a:spcBef>
                          <a:spcPts val="0"/>
                        </a:spcBef>
                        <a:spcAft>
                          <a:spcPts val="0"/>
                        </a:spcAft>
                        <a:buNone/>
                      </a:pPr>
                      <a:r>
                        <a:rPr lang="en" sz="1100"/>
                        <a:t>$3000/unit</a:t>
                      </a:r>
                      <a:endParaRPr sz="1100"/>
                    </a:p>
                  </a:txBody>
                  <a:tcPr marT="91425" marB="91425" marR="91425" marL="91425"/>
                </a:tc>
              </a:tr>
              <a:tr h="290100">
                <a:tc>
                  <a:txBody>
                    <a:bodyPr/>
                    <a:lstStyle/>
                    <a:p>
                      <a:pPr indent="0" lvl="0" marL="0" rtl="0" algn="l">
                        <a:spcBef>
                          <a:spcPts val="0"/>
                        </a:spcBef>
                        <a:spcAft>
                          <a:spcPts val="0"/>
                        </a:spcAft>
                        <a:buNone/>
                      </a:pPr>
                      <a:r>
                        <a:rPr lang="en" sz="1100"/>
                        <a:t>AWS Deeplens</a:t>
                      </a:r>
                      <a:endParaRPr sz="1100"/>
                    </a:p>
                  </a:txBody>
                  <a:tcPr marT="91425" marB="91425" marR="91425" marL="91425"/>
                </a:tc>
                <a:tc>
                  <a:txBody>
                    <a:bodyPr/>
                    <a:lstStyle/>
                    <a:p>
                      <a:pPr indent="0" lvl="0" marL="0" rtl="0" algn="l">
                        <a:spcBef>
                          <a:spcPts val="0"/>
                        </a:spcBef>
                        <a:spcAft>
                          <a:spcPts val="0"/>
                        </a:spcAft>
                        <a:buNone/>
                      </a:pPr>
                      <a:r>
                        <a:rPr lang="en" sz="1100"/>
                        <a:t>As per requirements</a:t>
                      </a:r>
                      <a:endParaRPr sz="1100"/>
                    </a:p>
                  </a:txBody>
                  <a:tcPr marT="91425" marB="91425" marR="91425" marL="91425"/>
                </a:tc>
                <a:tc>
                  <a:txBody>
                    <a:bodyPr/>
                    <a:lstStyle/>
                    <a:p>
                      <a:pPr indent="0" lvl="0" marL="0" rtl="0" algn="l">
                        <a:spcBef>
                          <a:spcPts val="0"/>
                        </a:spcBef>
                        <a:spcAft>
                          <a:spcPts val="0"/>
                        </a:spcAft>
                        <a:buNone/>
                      </a:pPr>
                      <a:r>
                        <a:rPr lang="en" sz="1100"/>
                        <a:t>$250/unit</a:t>
                      </a:r>
                      <a:endParaRPr sz="1100"/>
                    </a:p>
                  </a:txBody>
                  <a:tcPr marT="91425" marB="91425" marR="91425" marL="91425"/>
                </a:tc>
              </a:tr>
            </a:tbl>
          </a:graphicData>
        </a:graphic>
      </p:graphicFrame>
      <p:graphicFrame>
        <p:nvGraphicFramePr>
          <p:cNvPr id="380" name="Google Shape;380;p27"/>
          <p:cNvGraphicFramePr/>
          <p:nvPr/>
        </p:nvGraphicFramePr>
        <p:xfrm>
          <a:off x="2560013" y="991420"/>
          <a:ext cx="3000000" cy="3000000"/>
        </p:xfrm>
        <a:graphic>
          <a:graphicData uri="http://schemas.openxmlformats.org/drawingml/2006/table">
            <a:tbl>
              <a:tblPr>
                <a:noFill/>
                <a:tableStyleId>{17DFE7F1-326B-48FC-96E1-BD987B51F5D8}</a:tableStyleId>
              </a:tblPr>
              <a:tblGrid>
                <a:gridCol w="3942250"/>
                <a:gridCol w="1443500"/>
              </a:tblGrid>
              <a:tr h="335825">
                <a:tc>
                  <a:txBody>
                    <a:bodyPr/>
                    <a:lstStyle/>
                    <a:p>
                      <a:pPr indent="0" lvl="0" marL="0" rtl="0" algn="l">
                        <a:lnSpc>
                          <a:spcPct val="115000"/>
                        </a:lnSpc>
                        <a:spcBef>
                          <a:spcPts val="0"/>
                        </a:spcBef>
                        <a:spcAft>
                          <a:spcPts val="0"/>
                        </a:spcAft>
                        <a:buNone/>
                      </a:pPr>
                      <a:r>
                        <a:rPr b="1" lang="en" sz="1000"/>
                        <a:t>Service Type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Service Price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9400">
                <a:tc>
                  <a:txBody>
                    <a:bodyPr/>
                    <a:lstStyle/>
                    <a:p>
                      <a:pPr indent="0" lvl="0" marL="0" rtl="0" algn="l">
                        <a:lnSpc>
                          <a:spcPct val="115000"/>
                        </a:lnSpc>
                        <a:spcBef>
                          <a:spcPts val="0"/>
                        </a:spcBef>
                        <a:spcAft>
                          <a:spcPts val="0"/>
                        </a:spcAft>
                        <a:buNone/>
                      </a:pPr>
                      <a:r>
                        <a:rPr lang="en" sz="1000"/>
                        <a:t>Amazon EC2 Service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t>$10,412</a:t>
                      </a:r>
                      <a:endParaRPr sz="11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9400">
                <a:tc>
                  <a:txBody>
                    <a:bodyPr/>
                    <a:lstStyle/>
                    <a:p>
                      <a:pPr indent="0" lvl="0" marL="0" rtl="0" algn="l">
                        <a:lnSpc>
                          <a:spcPct val="115000"/>
                        </a:lnSpc>
                        <a:spcBef>
                          <a:spcPts val="0"/>
                        </a:spcBef>
                        <a:spcAft>
                          <a:spcPts val="0"/>
                        </a:spcAft>
                        <a:buNone/>
                      </a:pPr>
                      <a:r>
                        <a:rPr lang="en" sz="1000"/>
                        <a:t>Amazon S3 Service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t>$4,556.80</a:t>
                      </a:r>
                      <a:endParaRPr sz="11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9400">
                <a:tc>
                  <a:txBody>
                    <a:bodyPr/>
                    <a:lstStyle/>
                    <a:p>
                      <a:pPr indent="0" lvl="0" marL="0" rtl="0" algn="l">
                        <a:lnSpc>
                          <a:spcPct val="115000"/>
                        </a:lnSpc>
                        <a:spcBef>
                          <a:spcPts val="0"/>
                        </a:spcBef>
                        <a:spcAft>
                          <a:spcPts val="0"/>
                        </a:spcAft>
                        <a:buNone/>
                      </a:pPr>
                      <a:r>
                        <a:rPr lang="en" sz="1000"/>
                        <a:t>Amazon CloudFront Service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t>$8,294.40</a:t>
                      </a:r>
                      <a:endParaRPr sz="11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86650">
                <a:tc>
                  <a:txBody>
                    <a:bodyPr/>
                    <a:lstStyle/>
                    <a:p>
                      <a:pPr indent="0" lvl="0" marL="0" rtl="0" algn="l">
                        <a:lnSpc>
                          <a:spcPct val="115000"/>
                        </a:lnSpc>
                        <a:spcBef>
                          <a:spcPts val="0"/>
                        </a:spcBef>
                        <a:spcAft>
                          <a:spcPts val="0"/>
                        </a:spcAft>
                        <a:buNone/>
                      </a:pPr>
                      <a:r>
                        <a:rPr lang="en" sz="1000"/>
                        <a:t>Amazon DynamoDB Service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t>$2,803.75</a:t>
                      </a:r>
                      <a:endParaRPr sz="11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8950">
                <a:tc>
                  <a:txBody>
                    <a:bodyPr/>
                    <a:lstStyle/>
                    <a:p>
                      <a:pPr indent="0" lvl="0" marL="0" rtl="0" algn="l">
                        <a:lnSpc>
                          <a:spcPct val="115000"/>
                        </a:lnSpc>
                        <a:spcBef>
                          <a:spcPts val="0"/>
                        </a:spcBef>
                        <a:spcAft>
                          <a:spcPts val="0"/>
                        </a:spcAft>
                        <a:buNone/>
                      </a:pPr>
                      <a:r>
                        <a:rPr lang="en" sz="1000"/>
                        <a:t>Amazon ElastiCache Service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t>$49.80</a:t>
                      </a:r>
                      <a:endParaRPr sz="11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3925">
                <a:tc>
                  <a:txBody>
                    <a:bodyPr/>
                    <a:lstStyle/>
                    <a:p>
                      <a:pPr indent="0" lvl="0" marL="0" rtl="0" algn="l">
                        <a:lnSpc>
                          <a:spcPct val="115000"/>
                        </a:lnSpc>
                        <a:spcBef>
                          <a:spcPts val="0"/>
                        </a:spcBef>
                        <a:spcAft>
                          <a:spcPts val="0"/>
                        </a:spcAft>
                        <a:buNone/>
                      </a:pPr>
                      <a:r>
                        <a:rPr lang="en" sz="1000"/>
                        <a:t>AWS Support (Business)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t>$2,128.18</a:t>
                      </a:r>
                      <a:endParaRPr sz="11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9400">
                <a:tc>
                  <a:txBody>
                    <a:bodyPr/>
                    <a:lstStyle/>
                    <a:p>
                      <a:pPr indent="0" lvl="0" marL="0" rtl="0" algn="l">
                        <a:lnSpc>
                          <a:spcPct val="115000"/>
                        </a:lnSpc>
                        <a:spcBef>
                          <a:spcPts val="0"/>
                        </a:spcBef>
                        <a:spcAft>
                          <a:spcPts val="0"/>
                        </a:spcAft>
                        <a:buNone/>
                      </a:pPr>
                      <a:r>
                        <a:rPr b="1" lang="en" sz="1100"/>
                        <a:t>Total Monthly Cost</a:t>
                      </a:r>
                      <a:endParaRPr b="1" sz="11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t>$28,244.93</a:t>
                      </a:r>
                      <a:endParaRPr b="1"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Development Team</a:t>
            </a:r>
            <a:endParaRPr/>
          </a:p>
        </p:txBody>
      </p:sp>
      <p:sp>
        <p:nvSpPr>
          <p:cNvPr id="386" name="Google Shape;386;p28"/>
          <p:cNvSpPr txBox="1"/>
          <p:nvPr>
            <p:ph idx="1" type="body"/>
          </p:nvPr>
        </p:nvSpPr>
        <p:spPr>
          <a:xfrm>
            <a:off x="1253475" y="1657875"/>
            <a:ext cx="7030500" cy="25416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595959"/>
              </a:buClr>
              <a:buSzPts val="1800"/>
              <a:buFont typeface="Lato"/>
              <a:buChar char="●"/>
            </a:pPr>
            <a:r>
              <a:rPr lang="en" sz="1800">
                <a:solidFill>
                  <a:srgbClr val="595959"/>
                </a:solidFill>
                <a:latin typeface="Lato"/>
                <a:ea typeface="Lato"/>
                <a:cs typeface="Lato"/>
                <a:sym typeface="Lato"/>
              </a:rPr>
              <a:t>Chief Technology Officer</a:t>
            </a:r>
            <a:endParaRPr sz="1800">
              <a:solidFill>
                <a:srgbClr val="595959"/>
              </a:solidFill>
              <a:latin typeface="Lato"/>
              <a:ea typeface="Lato"/>
              <a:cs typeface="Lato"/>
              <a:sym typeface="Lato"/>
            </a:endParaRPr>
          </a:p>
          <a:p>
            <a:pPr indent="-342900" lvl="0" marL="457200" rtl="0" algn="l">
              <a:lnSpc>
                <a:spcPct val="200000"/>
              </a:lnSpc>
              <a:spcBef>
                <a:spcPts val="0"/>
              </a:spcBef>
              <a:spcAft>
                <a:spcPts val="0"/>
              </a:spcAft>
              <a:buClr>
                <a:srgbClr val="595959"/>
              </a:buClr>
              <a:buSzPts val="1800"/>
              <a:buFont typeface="Lato"/>
              <a:buChar char="●"/>
            </a:pPr>
            <a:r>
              <a:rPr lang="en" sz="1800">
                <a:solidFill>
                  <a:srgbClr val="595959"/>
                </a:solidFill>
                <a:latin typeface="Lato"/>
                <a:ea typeface="Lato"/>
                <a:cs typeface="Lato"/>
                <a:sym typeface="Lato"/>
              </a:rPr>
              <a:t>2 Data Analyst</a:t>
            </a:r>
            <a:endParaRPr sz="1800">
              <a:solidFill>
                <a:srgbClr val="595959"/>
              </a:solidFill>
              <a:latin typeface="Lato"/>
              <a:ea typeface="Lato"/>
              <a:cs typeface="Lato"/>
              <a:sym typeface="Lato"/>
            </a:endParaRPr>
          </a:p>
          <a:p>
            <a:pPr indent="-342900" lvl="0" marL="457200" rtl="0" algn="l">
              <a:lnSpc>
                <a:spcPct val="200000"/>
              </a:lnSpc>
              <a:spcBef>
                <a:spcPts val="0"/>
              </a:spcBef>
              <a:spcAft>
                <a:spcPts val="0"/>
              </a:spcAft>
              <a:buClr>
                <a:srgbClr val="595959"/>
              </a:buClr>
              <a:buSzPts val="1800"/>
              <a:buFont typeface="Lato"/>
              <a:buChar char="●"/>
            </a:pPr>
            <a:r>
              <a:rPr lang="en" sz="1800">
                <a:solidFill>
                  <a:srgbClr val="595959"/>
                </a:solidFill>
                <a:latin typeface="Lato"/>
                <a:ea typeface="Lato"/>
                <a:cs typeface="Lato"/>
                <a:sym typeface="Lato"/>
              </a:rPr>
              <a:t>1 Cloud developer</a:t>
            </a:r>
            <a:endParaRPr sz="1800">
              <a:solidFill>
                <a:srgbClr val="595959"/>
              </a:solidFill>
              <a:latin typeface="Lato"/>
              <a:ea typeface="Lato"/>
              <a:cs typeface="Lato"/>
              <a:sym typeface="Lato"/>
            </a:endParaRPr>
          </a:p>
          <a:p>
            <a:pPr indent="-342900" lvl="0" marL="457200" rtl="0" algn="l">
              <a:lnSpc>
                <a:spcPct val="200000"/>
              </a:lnSpc>
              <a:spcBef>
                <a:spcPts val="0"/>
              </a:spcBef>
              <a:spcAft>
                <a:spcPts val="0"/>
              </a:spcAft>
              <a:buClr>
                <a:srgbClr val="595959"/>
              </a:buClr>
              <a:buSzPts val="1800"/>
              <a:buFont typeface="Lato"/>
              <a:buChar char="●"/>
            </a:pPr>
            <a:r>
              <a:rPr lang="en" sz="1800">
                <a:solidFill>
                  <a:srgbClr val="595959"/>
                </a:solidFill>
                <a:latin typeface="Lato"/>
                <a:ea typeface="Lato"/>
                <a:cs typeface="Lato"/>
                <a:sym typeface="Lato"/>
              </a:rPr>
              <a:t>3 Full stack developers</a:t>
            </a:r>
            <a:endParaRPr sz="1800">
              <a:solidFill>
                <a:srgbClr val="595959"/>
              </a:solidFill>
              <a:latin typeface="Lato"/>
              <a:ea typeface="Lato"/>
              <a:cs typeface="Lato"/>
              <a:sym typeface="Lato"/>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Maintenance and Support Team</a:t>
            </a:r>
            <a:endParaRPr/>
          </a:p>
        </p:txBody>
      </p:sp>
      <p:sp>
        <p:nvSpPr>
          <p:cNvPr id="392" name="Google Shape;392;p29"/>
          <p:cNvSpPr txBox="1"/>
          <p:nvPr>
            <p:ph idx="1" type="body"/>
          </p:nvPr>
        </p:nvSpPr>
        <p:spPr>
          <a:xfrm>
            <a:off x="1248000" y="1839025"/>
            <a:ext cx="7030500" cy="25416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595959"/>
              </a:buClr>
              <a:buSzPts val="1800"/>
              <a:buFont typeface="Lato"/>
              <a:buChar char="●"/>
            </a:pPr>
            <a:r>
              <a:rPr lang="en" sz="1800">
                <a:solidFill>
                  <a:srgbClr val="595959"/>
                </a:solidFill>
                <a:latin typeface="Lato"/>
                <a:ea typeface="Lato"/>
                <a:cs typeface="Lato"/>
                <a:sym typeface="Lato"/>
              </a:rPr>
              <a:t>AWS Cluster Administrator</a:t>
            </a:r>
            <a:endParaRPr sz="1800">
              <a:solidFill>
                <a:srgbClr val="595959"/>
              </a:solidFill>
              <a:latin typeface="Lato"/>
              <a:ea typeface="Lato"/>
              <a:cs typeface="Lato"/>
              <a:sym typeface="Lato"/>
            </a:endParaRPr>
          </a:p>
          <a:p>
            <a:pPr indent="-342900" lvl="0" marL="457200" rtl="0" algn="l">
              <a:lnSpc>
                <a:spcPct val="200000"/>
              </a:lnSpc>
              <a:spcBef>
                <a:spcPts val="0"/>
              </a:spcBef>
              <a:spcAft>
                <a:spcPts val="0"/>
              </a:spcAft>
              <a:buClr>
                <a:srgbClr val="595959"/>
              </a:buClr>
              <a:buSzPts val="1800"/>
              <a:buFont typeface="Lato"/>
              <a:buChar char="●"/>
            </a:pPr>
            <a:r>
              <a:rPr lang="en" sz="1800">
                <a:solidFill>
                  <a:srgbClr val="595959"/>
                </a:solidFill>
                <a:latin typeface="Lato"/>
                <a:ea typeface="Lato"/>
                <a:cs typeface="Lato"/>
                <a:sym typeface="Lato"/>
              </a:rPr>
              <a:t>Database Administrator </a:t>
            </a:r>
            <a:endParaRPr sz="1800">
              <a:solidFill>
                <a:srgbClr val="595959"/>
              </a:solidFill>
              <a:latin typeface="Lato"/>
              <a:ea typeface="Lato"/>
              <a:cs typeface="Lato"/>
              <a:sym typeface="Lato"/>
            </a:endParaRPr>
          </a:p>
          <a:p>
            <a:pPr indent="-342900" lvl="0" marL="457200" rtl="0" algn="l">
              <a:lnSpc>
                <a:spcPct val="200000"/>
              </a:lnSpc>
              <a:spcBef>
                <a:spcPts val="0"/>
              </a:spcBef>
              <a:spcAft>
                <a:spcPts val="0"/>
              </a:spcAft>
              <a:buClr>
                <a:srgbClr val="595959"/>
              </a:buClr>
              <a:buSzPts val="1800"/>
              <a:buFont typeface="Lato"/>
              <a:buChar char="●"/>
            </a:pPr>
            <a:r>
              <a:rPr lang="en" sz="1800">
                <a:solidFill>
                  <a:srgbClr val="595959"/>
                </a:solidFill>
                <a:latin typeface="Lato"/>
                <a:ea typeface="Lato"/>
                <a:cs typeface="Lato"/>
                <a:sym typeface="Lato"/>
              </a:rPr>
              <a:t>Technical Supporter</a:t>
            </a:r>
            <a:endParaRPr sz="1800">
              <a:solidFill>
                <a:srgbClr val="595959"/>
              </a:solidFill>
              <a:latin typeface="Lato"/>
              <a:ea typeface="Lato"/>
              <a:cs typeface="Lato"/>
              <a:sym typeface="Lato"/>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30"/>
          <p:cNvSpPr txBox="1"/>
          <p:nvPr>
            <p:ph type="title"/>
          </p:nvPr>
        </p:nvSpPr>
        <p:spPr>
          <a:xfrm>
            <a:off x="1303800" y="598575"/>
            <a:ext cx="7030500" cy="66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155CC"/>
                </a:solidFill>
              </a:rPr>
              <a:t>Estimated Project Timeline</a:t>
            </a:r>
            <a:endParaRPr>
              <a:solidFill>
                <a:srgbClr val="1155CC"/>
              </a:solidFill>
            </a:endParaRPr>
          </a:p>
        </p:txBody>
      </p:sp>
      <p:grpSp>
        <p:nvGrpSpPr>
          <p:cNvPr id="398" name="Google Shape;398;p30"/>
          <p:cNvGrpSpPr/>
          <p:nvPr/>
        </p:nvGrpSpPr>
        <p:grpSpPr>
          <a:xfrm>
            <a:off x="1090963" y="1564350"/>
            <a:ext cx="1996004" cy="2968316"/>
            <a:chOff x="1083025" y="1574027"/>
            <a:chExt cx="1834900" cy="2315198"/>
          </a:xfrm>
        </p:grpSpPr>
        <p:sp>
          <p:nvSpPr>
            <p:cNvPr id="399" name="Google Shape;399;p30"/>
            <p:cNvSpPr txBox="1"/>
            <p:nvPr/>
          </p:nvSpPr>
          <p:spPr>
            <a:xfrm>
              <a:off x="1351862" y="1574027"/>
              <a:ext cx="8766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1200">
                  <a:solidFill>
                    <a:srgbClr val="0C58D3"/>
                  </a:solidFill>
                  <a:latin typeface="Roboto"/>
                  <a:ea typeface="Roboto"/>
                  <a:cs typeface="Roboto"/>
                  <a:sym typeface="Roboto"/>
                </a:rPr>
                <a:t>03/</a:t>
              </a:r>
              <a:r>
                <a:rPr lang="en" sz="1200">
                  <a:solidFill>
                    <a:srgbClr val="0C58D3"/>
                  </a:solidFill>
                  <a:latin typeface="Roboto"/>
                  <a:ea typeface="Roboto"/>
                  <a:cs typeface="Roboto"/>
                  <a:sym typeface="Roboto"/>
                </a:rPr>
                <a:t>2020</a:t>
              </a:r>
              <a:endParaRPr sz="1200">
                <a:solidFill>
                  <a:srgbClr val="0C58D3"/>
                </a:solidFill>
                <a:latin typeface="Roboto"/>
                <a:ea typeface="Roboto"/>
                <a:cs typeface="Roboto"/>
                <a:sym typeface="Roboto"/>
              </a:endParaRPr>
            </a:p>
          </p:txBody>
        </p:sp>
        <p:sp>
          <p:nvSpPr>
            <p:cNvPr id="400" name="Google Shape;400;p30"/>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0C58D3"/>
                  </a:solidFill>
                  <a:latin typeface="Roboto"/>
                  <a:ea typeface="Roboto"/>
                  <a:cs typeface="Roboto"/>
                  <a:sym typeface="Roboto"/>
                </a:rPr>
                <a:t>ML Model Development</a:t>
              </a:r>
              <a:endParaRPr b="1" sz="1800">
                <a:solidFill>
                  <a:srgbClr val="0C58D3"/>
                </a:solidFill>
                <a:latin typeface="Roboto"/>
                <a:ea typeface="Roboto"/>
                <a:cs typeface="Roboto"/>
                <a:sym typeface="Roboto"/>
              </a:endParaRPr>
            </a:p>
          </p:txBody>
        </p:sp>
        <p:sp>
          <p:nvSpPr>
            <p:cNvPr id="401" name="Google Shape;401;p30"/>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rgbClr val="0C58D3"/>
                  </a:solidFill>
                  <a:latin typeface="Roboto"/>
                  <a:ea typeface="Roboto"/>
                  <a:cs typeface="Roboto"/>
                  <a:sym typeface="Roboto"/>
                </a:rPr>
                <a:t>Image Recognition Models</a:t>
              </a:r>
              <a:endParaRPr>
                <a:solidFill>
                  <a:srgbClr val="0C58D3"/>
                </a:solidFill>
                <a:latin typeface="Roboto"/>
                <a:ea typeface="Roboto"/>
                <a:cs typeface="Roboto"/>
                <a:sym typeface="Roboto"/>
              </a:endParaRPr>
            </a:p>
          </p:txBody>
        </p:sp>
        <p:cxnSp>
          <p:nvCxnSpPr>
            <p:cNvPr id="402" name="Google Shape;402;p30"/>
            <p:cNvCxnSpPr/>
            <p:nvPr/>
          </p:nvCxnSpPr>
          <p:spPr>
            <a:xfrm>
              <a:off x="2180202" y="1695421"/>
              <a:ext cx="718500" cy="741900"/>
            </a:xfrm>
            <a:prstGeom prst="straightConnector1">
              <a:avLst/>
            </a:prstGeom>
            <a:noFill/>
            <a:ln cap="flat" cmpd="sng" w="9525">
              <a:solidFill>
                <a:srgbClr val="0D5DDF"/>
              </a:solidFill>
              <a:prstDash val="solid"/>
              <a:round/>
              <a:headEnd len="sm" w="sm" type="none"/>
              <a:tailEnd len="sm" w="sm" type="none"/>
            </a:ln>
          </p:spPr>
        </p:cxnSp>
        <p:sp>
          <p:nvSpPr>
            <p:cNvPr id="403" name="Google Shape;403;p30"/>
            <p:cNvSpPr/>
            <p:nvPr/>
          </p:nvSpPr>
          <p:spPr>
            <a:xfrm flipH="1">
              <a:off x="1083025" y="2306625"/>
              <a:ext cx="18348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04" name="Google Shape;404;p30"/>
            <p:cNvSpPr/>
            <p:nvPr/>
          </p:nvSpPr>
          <p:spPr>
            <a:xfrm>
              <a:off x="1083125" y="2460449"/>
              <a:ext cx="18348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5" name="Google Shape;405;p30"/>
          <p:cNvGrpSpPr/>
          <p:nvPr/>
        </p:nvGrpSpPr>
        <p:grpSpPr>
          <a:xfrm>
            <a:off x="2949923" y="1564350"/>
            <a:ext cx="1996004" cy="2968316"/>
            <a:chOff x="1083025" y="1574027"/>
            <a:chExt cx="1834900" cy="2315198"/>
          </a:xfrm>
        </p:grpSpPr>
        <p:sp>
          <p:nvSpPr>
            <p:cNvPr id="406" name="Google Shape;406;p30"/>
            <p:cNvSpPr txBox="1"/>
            <p:nvPr/>
          </p:nvSpPr>
          <p:spPr>
            <a:xfrm>
              <a:off x="1297266" y="1574027"/>
              <a:ext cx="9312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1200">
                  <a:solidFill>
                    <a:srgbClr val="0C58D3"/>
                  </a:solidFill>
                  <a:latin typeface="Roboto"/>
                  <a:ea typeface="Roboto"/>
                  <a:cs typeface="Roboto"/>
                  <a:sym typeface="Roboto"/>
                </a:rPr>
                <a:t>09/</a:t>
              </a:r>
              <a:r>
                <a:rPr lang="en" sz="1200">
                  <a:solidFill>
                    <a:srgbClr val="0C58D3"/>
                  </a:solidFill>
                  <a:latin typeface="Roboto"/>
                  <a:ea typeface="Roboto"/>
                  <a:cs typeface="Roboto"/>
                  <a:sym typeface="Roboto"/>
                </a:rPr>
                <a:t>2020</a:t>
              </a:r>
              <a:endParaRPr sz="1200">
                <a:solidFill>
                  <a:srgbClr val="0C58D3"/>
                </a:solidFill>
                <a:latin typeface="Roboto"/>
                <a:ea typeface="Roboto"/>
                <a:cs typeface="Roboto"/>
                <a:sym typeface="Roboto"/>
              </a:endParaRPr>
            </a:p>
          </p:txBody>
        </p:sp>
        <p:sp>
          <p:nvSpPr>
            <p:cNvPr id="407" name="Google Shape;407;p30"/>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0C58D3"/>
                  </a:solidFill>
                  <a:latin typeface="Roboto"/>
                  <a:ea typeface="Roboto"/>
                  <a:cs typeface="Roboto"/>
                  <a:sym typeface="Roboto"/>
                </a:rPr>
                <a:t>Software Development</a:t>
              </a:r>
              <a:endParaRPr sz="1100">
                <a:latin typeface="Times New Roman"/>
                <a:ea typeface="Times New Roman"/>
                <a:cs typeface="Times New Roman"/>
                <a:sym typeface="Times New Roman"/>
              </a:endParaRPr>
            </a:p>
          </p:txBody>
        </p:sp>
        <p:sp>
          <p:nvSpPr>
            <p:cNvPr id="408" name="Google Shape;408;p30"/>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rgbClr val="0C58D3"/>
                  </a:solidFill>
                  <a:latin typeface="Roboto"/>
                  <a:ea typeface="Roboto"/>
                  <a:cs typeface="Roboto"/>
                  <a:sym typeface="Roboto"/>
                </a:rPr>
                <a:t>Auxiliary</a:t>
              </a:r>
              <a:r>
                <a:rPr lang="en">
                  <a:solidFill>
                    <a:srgbClr val="0C58D3"/>
                  </a:solidFill>
                  <a:latin typeface="Roboto"/>
                  <a:ea typeface="Roboto"/>
                  <a:cs typeface="Roboto"/>
                  <a:sym typeface="Roboto"/>
                </a:rPr>
                <a:t> applications and services</a:t>
              </a:r>
              <a:endParaRPr sz="800">
                <a:solidFill>
                  <a:srgbClr val="0C58D3"/>
                </a:solidFill>
                <a:latin typeface="Roboto"/>
                <a:ea typeface="Roboto"/>
                <a:cs typeface="Roboto"/>
                <a:sym typeface="Roboto"/>
              </a:endParaRPr>
            </a:p>
          </p:txBody>
        </p:sp>
        <p:cxnSp>
          <p:nvCxnSpPr>
            <p:cNvPr id="409" name="Google Shape;409;p30"/>
            <p:cNvCxnSpPr/>
            <p:nvPr/>
          </p:nvCxnSpPr>
          <p:spPr>
            <a:xfrm>
              <a:off x="2180202" y="1695421"/>
              <a:ext cx="718500" cy="741900"/>
            </a:xfrm>
            <a:prstGeom prst="straightConnector1">
              <a:avLst/>
            </a:prstGeom>
            <a:noFill/>
            <a:ln cap="flat" cmpd="sng" w="9525">
              <a:solidFill>
                <a:srgbClr val="0D5DDF"/>
              </a:solidFill>
              <a:prstDash val="solid"/>
              <a:round/>
              <a:headEnd len="sm" w="sm" type="none"/>
              <a:tailEnd len="sm" w="sm" type="none"/>
            </a:ln>
          </p:spPr>
        </p:cxnSp>
        <p:sp>
          <p:nvSpPr>
            <p:cNvPr id="410" name="Google Shape;410;p30"/>
            <p:cNvSpPr/>
            <p:nvPr/>
          </p:nvSpPr>
          <p:spPr>
            <a:xfrm flipH="1">
              <a:off x="1083025" y="2306625"/>
              <a:ext cx="18348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11" name="Google Shape;411;p30"/>
            <p:cNvSpPr/>
            <p:nvPr/>
          </p:nvSpPr>
          <p:spPr>
            <a:xfrm>
              <a:off x="1083125" y="2460449"/>
              <a:ext cx="18348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 name="Google Shape;412;p30"/>
          <p:cNvGrpSpPr/>
          <p:nvPr/>
        </p:nvGrpSpPr>
        <p:grpSpPr>
          <a:xfrm>
            <a:off x="4812035" y="1563425"/>
            <a:ext cx="1996004" cy="2968329"/>
            <a:chOff x="1083025" y="1574016"/>
            <a:chExt cx="1834900" cy="2315209"/>
          </a:xfrm>
        </p:grpSpPr>
        <p:sp>
          <p:nvSpPr>
            <p:cNvPr id="413" name="Google Shape;413;p30"/>
            <p:cNvSpPr txBox="1"/>
            <p:nvPr/>
          </p:nvSpPr>
          <p:spPr>
            <a:xfrm>
              <a:off x="1415526" y="1574016"/>
              <a:ext cx="8130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1200">
                  <a:solidFill>
                    <a:srgbClr val="858585"/>
                  </a:solidFill>
                  <a:latin typeface="Roboto"/>
                  <a:ea typeface="Roboto"/>
                  <a:cs typeface="Roboto"/>
                  <a:sym typeface="Roboto"/>
                </a:rPr>
                <a:t>12/</a:t>
              </a:r>
              <a:r>
                <a:rPr lang="en" sz="1200">
                  <a:solidFill>
                    <a:srgbClr val="858585"/>
                  </a:solidFill>
                  <a:latin typeface="Roboto"/>
                  <a:ea typeface="Roboto"/>
                  <a:cs typeface="Roboto"/>
                  <a:sym typeface="Roboto"/>
                </a:rPr>
                <a:t>2020</a:t>
              </a:r>
              <a:endParaRPr sz="1200">
                <a:solidFill>
                  <a:srgbClr val="858585"/>
                </a:solidFill>
                <a:latin typeface="Roboto"/>
                <a:ea typeface="Roboto"/>
                <a:cs typeface="Roboto"/>
                <a:sym typeface="Roboto"/>
              </a:endParaRPr>
            </a:p>
          </p:txBody>
        </p:sp>
        <p:sp>
          <p:nvSpPr>
            <p:cNvPr id="414" name="Google Shape;414;p30"/>
            <p:cNvSpPr txBox="1"/>
            <p:nvPr/>
          </p:nvSpPr>
          <p:spPr>
            <a:xfrm>
              <a:off x="1248649" y="2748396"/>
              <a:ext cx="1505100" cy="5175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t/>
              </a:r>
              <a:endParaRPr b="1" sz="1800">
                <a:solidFill>
                  <a:srgbClr val="858585"/>
                </a:solidFill>
                <a:latin typeface="Roboto"/>
                <a:ea typeface="Roboto"/>
                <a:cs typeface="Roboto"/>
                <a:sym typeface="Roboto"/>
              </a:endParaRPr>
            </a:p>
            <a:p>
              <a:pPr indent="0" lvl="0" marL="0" rtl="0" algn="l">
                <a:lnSpc>
                  <a:spcPct val="115000"/>
                </a:lnSpc>
                <a:spcBef>
                  <a:spcPts val="0"/>
                </a:spcBef>
                <a:spcAft>
                  <a:spcPts val="0"/>
                </a:spcAft>
                <a:buNone/>
              </a:pPr>
              <a:r>
                <a:t/>
              </a:r>
              <a:endParaRPr b="1" sz="1800">
                <a:solidFill>
                  <a:srgbClr val="858585"/>
                </a:solidFill>
                <a:latin typeface="Roboto"/>
                <a:ea typeface="Roboto"/>
                <a:cs typeface="Roboto"/>
                <a:sym typeface="Roboto"/>
              </a:endParaRPr>
            </a:p>
            <a:p>
              <a:pPr indent="0" lvl="0" marL="0" rtl="0" algn="l">
                <a:lnSpc>
                  <a:spcPct val="115000"/>
                </a:lnSpc>
                <a:spcBef>
                  <a:spcPts val="0"/>
                </a:spcBef>
                <a:spcAft>
                  <a:spcPts val="0"/>
                </a:spcAft>
                <a:buNone/>
              </a:pPr>
              <a:r>
                <a:rPr b="1" lang="en" sz="1800">
                  <a:solidFill>
                    <a:srgbClr val="858585"/>
                  </a:solidFill>
                  <a:latin typeface="Roboto"/>
                  <a:ea typeface="Roboto"/>
                  <a:cs typeface="Roboto"/>
                  <a:sym typeface="Roboto"/>
                </a:rPr>
                <a:t>Module Testing</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000">
                <a:solidFill>
                  <a:srgbClr val="858585"/>
                </a:solidFill>
                <a:latin typeface="Roboto"/>
                <a:ea typeface="Roboto"/>
                <a:cs typeface="Roboto"/>
                <a:sym typeface="Roboto"/>
              </a:endParaRPr>
            </a:p>
          </p:txBody>
        </p:sp>
        <p:sp>
          <p:nvSpPr>
            <p:cNvPr id="415" name="Google Shape;415;p30"/>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a:solidFill>
                    <a:srgbClr val="858585"/>
                  </a:solidFill>
                  <a:latin typeface="Roboto"/>
                  <a:ea typeface="Roboto"/>
                  <a:cs typeface="Roboto"/>
                  <a:sym typeface="Roboto"/>
                </a:rPr>
                <a:t>Alpha Testing in controlled environment</a:t>
              </a:r>
              <a:endParaRPr>
                <a:solidFill>
                  <a:srgbClr val="858585"/>
                </a:solidFill>
                <a:latin typeface="Roboto"/>
                <a:ea typeface="Roboto"/>
                <a:cs typeface="Roboto"/>
                <a:sym typeface="Roboto"/>
              </a:endParaRPr>
            </a:p>
          </p:txBody>
        </p:sp>
        <p:cxnSp>
          <p:nvCxnSpPr>
            <p:cNvPr id="416" name="Google Shape;416;p30"/>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417" name="Google Shape;417;p30"/>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18" name="Google Shape;418;p30"/>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30"/>
          <p:cNvGrpSpPr/>
          <p:nvPr/>
        </p:nvGrpSpPr>
        <p:grpSpPr>
          <a:xfrm>
            <a:off x="6675688" y="1563425"/>
            <a:ext cx="1996004" cy="2968315"/>
            <a:chOff x="1083025" y="1574027"/>
            <a:chExt cx="1834900" cy="2315198"/>
          </a:xfrm>
        </p:grpSpPr>
        <p:sp>
          <p:nvSpPr>
            <p:cNvPr id="420" name="Google Shape;420;p30"/>
            <p:cNvSpPr txBox="1"/>
            <p:nvPr/>
          </p:nvSpPr>
          <p:spPr>
            <a:xfrm>
              <a:off x="1439307" y="1574027"/>
              <a:ext cx="789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1200">
                  <a:solidFill>
                    <a:srgbClr val="858585"/>
                  </a:solidFill>
                  <a:latin typeface="Roboto"/>
                  <a:ea typeface="Roboto"/>
                  <a:cs typeface="Roboto"/>
                  <a:sym typeface="Roboto"/>
                </a:rPr>
                <a:t>03/</a:t>
              </a:r>
              <a:r>
                <a:rPr lang="en" sz="1200">
                  <a:solidFill>
                    <a:srgbClr val="858585"/>
                  </a:solidFill>
                  <a:latin typeface="Roboto"/>
                  <a:ea typeface="Roboto"/>
                  <a:cs typeface="Roboto"/>
                  <a:sym typeface="Roboto"/>
                </a:rPr>
                <a:t>2021</a:t>
              </a:r>
              <a:endParaRPr sz="1200">
                <a:solidFill>
                  <a:srgbClr val="858585"/>
                </a:solidFill>
                <a:latin typeface="Roboto"/>
                <a:ea typeface="Roboto"/>
                <a:cs typeface="Roboto"/>
                <a:sym typeface="Roboto"/>
              </a:endParaRPr>
            </a:p>
          </p:txBody>
        </p:sp>
        <p:sp>
          <p:nvSpPr>
            <p:cNvPr id="421" name="Google Shape;421;p30"/>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858585"/>
                  </a:solidFill>
                  <a:latin typeface="Roboto"/>
                  <a:ea typeface="Roboto"/>
                  <a:cs typeface="Roboto"/>
                  <a:sym typeface="Roboto"/>
                </a:rPr>
                <a:t>Trial </a:t>
              </a:r>
              <a:r>
                <a:rPr b="1" lang="en" sz="1800">
                  <a:solidFill>
                    <a:srgbClr val="858585"/>
                  </a:solidFill>
                  <a:latin typeface="Roboto"/>
                  <a:ea typeface="Roboto"/>
                  <a:cs typeface="Roboto"/>
                  <a:sym typeface="Roboto"/>
                </a:rPr>
                <a:t>Operation</a:t>
              </a:r>
              <a:endParaRPr b="1" sz="1800">
                <a:solidFill>
                  <a:srgbClr val="858585"/>
                </a:solidFill>
                <a:latin typeface="Roboto"/>
                <a:ea typeface="Roboto"/>
                <a:cs typeface="Roboto"/>
                <a:sym typeface="Roboto"/>
              </a:endParaRPr>
            </a:p>
          </p:txBody>
        </p:sp>
        <p:sp>
          <p:nvSpPr>
            <p:cNvPr id="422" name="Google Shape;422;p30"/>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a:solidFill>
                    <a:srgbClr val="858585"/>
                  </a:solidFill>
                  <a:latin typeface="Roboto"/>
                  <a:ea typeface="Roboto"/>
                  <a:cs typeface="Roboto"/>
                  <a:sym typeface="Roboto"/>
                </a:rPr>
                <a:t>Beta Testing in an real-life environment</a:t>
              </a:r>
              <a:endParaRPr>
                <a:solidFill>
                  <a:srgbClr val="858585"/>
                </a:solidFill>
                <a:latin typeface="Roboto"/>
                <a:ea typeface="Roboto"/>
                <a:cs typeface="Roboto"/>
                <a:sym typeface="Roboto"/>
              </a:endParaRPr>
            </a:p>
          </p:txBody>
        </p:sp>
        <p:cxnSp>
          <p:nvCxnSpPr>
            <p:cNvPr id="423" name="Google Shape;423;p30"/>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424" name="Google Shape;424;p30"/>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25" name="Google Shape;425;p30"/>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E9E9E">
            <a:alpha val="0"/>
          </a:srgbClr>
        </a:solidFill>
      </p:bgPr>
    </p:bg>
    <p:spTree>
      <p:nvGrpSpPr>
        <p:cNvPr id="429" name="Shape 429"/>
        <p:cNvGrpSpPr/>
        <p:nvPr/>
      </p:nvGrpSpPr>
      <p:grpSpPr>
        <a:xfrm>
          <a:off x="0" y="0"/>
          <a:ext cx="0" cy="0"/>
          <a:chOff x="0" y="0"/>
          <a:chExt cx="0" cy="0"/>
        </a:xfrm>
      </p:grpSpPr>
      <p:sp>
        <p:nvSpPr>
          <p:cNvPr id="430" name="Google Shape;430;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a:p>
            <a:pPr indent="0" lvl="0" marL="0" rtl="0" algn="l">
              <a:spcBef>
                <a:spcPts val="0"/>
              </a:spcBef>
              <a:spcAft>
                <a:spcPts val="0"/>
              </a:spcAft>
              <a:buNone/>
            </a:pPr>
            <a:r>
              <a:t/>
            </a:r>
            <a:endParaRPr/>
          </a:p>
        </p:txBody>
      </p:sp>
      <p:sp>
        <p:nvSpPr>
          <p:cNvPr id="431" name="Google Shape;431;p31"/>
          <p:cNvSpPr txBox="1"/>
          <p:nvPr>
            <p:ph idx="1" type="body"/>
          </p:nvPr>
        </p:nvSpPr>
        <p:spPr>
          <a:xfrm>
            <a:off x="1080900" y="1528325"/>
            <a:ext cx="6982200" cy="326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Saving human resource cost and time</a:t>
            </a:r>
            <a:endParaRPr sz="1800">
              <a:solidFill>
                <a:srgbClr val="000000"/>
              </a:solidFill>
            </a:endParaRPr>
          </a:p>
          <a:p>
            <a:pPr indent="-342900" lvl="0" marL="457200" rtl="0" algn="l">
              <a:spcBef>
                <a:spcPts val="1600"/>
              </a:spcBef>
              <a:spcAft>
                <a:spcPts val="0"/>
              </a:spcAft>
              <a:buClr>
                <a:srgbClr val="000000"/>
              </a:buClr>
              <a:buSzPts val="1800"/>
              <a:buChar char="●"/>
            </a:pPr>
            <a:r>
              <a:rPr lang="en" sz="1800">
                <a:solidFill>
                  <a:srgbClr val="000000"/>
                </a:solidFill>
              </a:rPr>
              <a:t>Helping managers track Key Performance Indicators (KPIs) to understand strengths and weaknesses of business model </a:t>
            </a:r>
            <a:endParaRPr sz="1800">
              <a:solidFill>
                <a:srgbClr val="000000"/>
              </a:solidFill>
            </a:endParaRPr>
          </a:p>
          <a:p>
            <a:pPr indent="-342900" lvl="0" marL="457200" rtl="0" algn="l">
              <a:spcBef>
                <a:spcPts val="1600"/>
              </a:spcBef>
              <a:spcAft>
                <a:spcPts val="0"/>
              </a:spcAft>
              <a:buClr>
                <a:srgbClr val="000000"/>
              </a:buClr>
              <a:buSzPts val="1800"/>
              <a:buChar char="●"/>
            </a:pPr>
            <a:r>
              <a:rPr lang="en" sz="1800">
                <a:solidFill>
                  <a:srgbClr val="000000"/>
                </a:solidFill>
              </a:rPr>
              <a:t>Tracking inventory accurately to improve sales</a:t>
            </a:r>
            <a:endParaRPr sz="1800">
              <a:solidFill>
                <a:srgbClr val="000000"/>
              </a:solidFill>
            </a:endParaRPr>
          </a:p>
          <a:p>
            <a:pPr indent="-342900" lvl="0" marL="457200" rtl="0" algn="l">
              <a:spcBef>
                <a:spcPts val="1600"/>
              </a:spcBef>
              <a:spcAft>
                <a:spcPts val="0"/>
              </a:spcAft>
              <a:buClr>
                <a:srgbClr val="000000"/>
              </a:buClr>
              <a:buSzPts val="1800"/>
              <a:buChar char="●"/>
            </a:pPr>
            <a:r>
              <a:rPr lang="en" sz="1800">
                <a:solidFill>
                  <a:srgbClr val="000000"/>
                </a:solidFill>
              </a:rPr>
              <a:t>Avoiding overstocking and reducing leftover products</a:t>
            </a:r>
            <a:endParaRPr sz="1800">
              <a:solidFill>
                <a:srgbClr val="000000"/>
              </a:solidFill>
            </a:endParaRPr>
          </a:p>
          <a:p>
            <a:pPr indent="-342900" lvl="0" marL="457200" rtl="0" algn="l">
              <a:spcBef>
                <a:spcPts val="1600"/>
              </a:spcBef>
              <a:spcAft>
                <a:spcPts val="1600"/>
              </a:spcAft>
              <a:buClr>
                <a:srgbClr val="000000"/>
              </a:buClr>
              <a:buSzPts val="1800"/>
              <a:buChar char="●"/>
            </a:pPr>
            <a:r>
              <a:rPr lang="en" sz="1800">
                <a:solidFill>
                  <a:srgbClr val="000000"/>
                </a:solidFill>
              </a:rPr>
              <a:t>Providing real-time product usage</a:t>
            </a:r>
            <a:endParaRPr sz="1800">
              <a:solidFill>
                <a:srgbClr val="000000"/>
              </a:solidFill>
            </a:endParaRPr>
          </a:p>
        </p:txBody>
      </p:sp>
      <p:sp>
        <p:nvSpPr>
          <p:cNvPr id="432" name="Google Shape;432;p31"/>
          <p:cNvSpPr txBox="1"/>
          <p:nvPr/>
        </p:nvSpPr>
        <p:spPr>
          <a:xfrm>
            <a:off x="1427975" y="698525"/>
            <a:ext cx="7296000" cy="50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Verdana"/>
                <a:ea typeface="Verdana"/>
                <a:cs typeface="Verdana"/>
                <a:sym typeface="Verdana"/>
              </a:rPr>
              <a:t>Benefits</a:t>
            </a:r>
            <a:r>
              <a:rPr b="1" lang="en" sz="2400">
                <a:solidFill>
                  <a:srgbClr val="660000"/>
                </a:solidFill>
                <a:latin typeface="Verdana"/>
                <a:ea typeface="Verdana"/>
                <a:cs typeface="Verdana"/>
                <a:sym typeface="Verdana"/>
              </a:rPr>
              <a:t>  </a:t>
            </a:r>
            <a:r>
              <a:rPr lang="en" sz="2400">
                <a:solidFill>
                  <a:srgbClr val="660000"/>
                </a:solidFill>
                <a:latin typeface="Verdana"/>
                <a:ea typeface="Verdana"/>
                <a:cs typeface="Verdana"/>
                <a:sym typeface="Verdana"/>
              </a:rPr>
              <a:t> </a:t>
            </a:r>
            <a:endParaRPr sz="2400">
              <a:solidFill>
                <a:srgbClr val="660000"/>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E9E9E">
            <a:alpha val="0"/>
          </a:srgbClr>
        </a:soli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Introduction</a:t>
            </a:r>
            <a:endParaRPr>
              <a:solidFill>
                <a:srgbClr val="000000"/>
              </a:solidFill>
            </a:endParaRPr>
          </a:p>
        </p:txBody>
      </p:sp>
      <p:sp>
        <p:nvSpPr>
          <p:cNvPr id="284" name="Google Shape;284;p14"/>
          <p:cNvSpPr txBox="1"/>
          <p:nvPr>
            <p:ph idx="4294967295" type="subTitle"/>
          </p:nvPr>
        </p:nvSpPr>
        <p:spPr>
          <a:xfrm>
            <a:off x="526250" y="1558300"/>
            <a:ext cx="7473600" cy="2825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solidFill>
                <a:srgbClr val="000000"/>
              </a:solidFill>
            </a:endParaRPr>
          </a:p>
          <a:p>
            <a:pPr indent="-342900" lvl="0" marL="457200" rtl="0" algn="l">
              <a:spcBef>
                <a:spcPts val="1600"/>
              </a:spcBef>
              <a:spcAft>
                <a:spcPts val="0"/>
              </a:spcAft>
              <a:buClr>
                <a:srgbClr val="000000"/>
              </a:buClr>
              <a:buSzPts val="1800"/>
              <a:buChar char="●"/>
            </a:pPr>
            <a:r>
              <a:rPr lang="en" sz="1800">
                <a:solidFill>
                  <a:srgbClr val="000000"/>
                </a:solidFill>
              </a:rPr>
              <a:t>Ware-Wolf</a:t>
            </a:r>
            <a:r>
              <a:rPr lang="en" sz="1800">
                <a:solidFill>
                  <a:srgbClr val="000000"/>
                </a:solidFill>
              </a:rPr>
              <a:t> is an Automated Inventory Management System that helps retail and food service managers monitor and track their stock in real time.</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Businesses</a:t>
            </a:r>
            <a:r>
              <a:rPr lang="en" sz="1800">
                <a:solidFill>
                  <a:srgbClr val="000000"/>
                </a:solidFill>
              </a:rPr>
              <a:t> are finding that automated inventory management is the future of inventory.</a:t>
            </a:r>
            <a:endParaRPr sz="1800">
              <a:solidFill>
                <a:srgbClr val="000000"/>
              </a:solidFill>
            </a:endParaRPr>
          </a:p>
          <a:p>
            <a:pPr indent="0" lvl="0" marL="0" rtl="0" algn="l">
              <a:spcBef>
                <a:spcPts val="1600"/>
              </a:spcBef>
              <a:spcAft>
                <a:spcPts val="1600"/>
              </a:spcAft>
              <a:buNone/>
            </a:pPr>
            <a:r>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32"/>
          <p:cNvSpPr txBox="1"/>
          <p:nvPr>
            <p:ph type="title"/>
          </p:nvPr>
        </p:nvSpPr>
        <p:spPr>
          <a:xfrm>
            <a:off x="1168825" y="580600"/>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Questions?</a:t>
            </a:r>
            <a:endParaRPr sz="6000"/>
          </a:p>
        </p:txBody>
      </p:sp>
      <p:pic>
        <p:nvPicPr>
          <p:cNvPr id="438" name="Google Shape;438;p32"/>
          <p:cNvPicPr preferRelativeResize="0"/>
          <p:nvPr/>
        </p:nvPicPr>
        <p:blipFill>
          <a:blip r:embed="rId3">
            <a:alphaModFix/>
          </a:blip>
          <a:stretch>
            <a:fillRect/>
          </a:stretch>
        </p:blipFill>
        <p:spPr>
          <a:xfrm>
            <a:off x="3150225" y="2090400"/>
            <a:ext cx="2684575" cy="2653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E9E9E">
            <a:alpha val="0"/>
          </a:srgbClr>
        </a:solidFill>
      </p:bgPr>
    </p:bg>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Problems with Traditional Inventory Management</a:t>
            </a:r>
            <a:endParaRPr>
              <a:solidFill>
                <a:srgbClr val="000000"/>
              </a:solidFill>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000000"/>
              </a:buClr>
              <a:buSzPts val="1800"/>
              <a:buChar char="●"/>
            </a:pPr>
            <a:r>
              <a:rPr lang="en" sz="1800">
                <a:solidFill>
                  <a:srgbClr val="000000"/>
                </a:solidFill>
              </a:rPr>
              <a:t>Cost of inventory labor</a:t>
            </a:r>
            <a:endParaRPr sz="1800">
              <a:solidFill>
                <a:srgbClr val="000000"/>
              </a:solidFill>
            </a:endParaRPr>
          </a:p>
          <a:p>
            <a:pPr indent="-342900" lvl="0" marL="457200" rtl="0" algn="l">
              <a:lnSpc>
                <a:spcPct val="200000"/>
              </a:lnSpc>
              <a:spcBef>
                <a:spcPts val="0"/>
              </a:spcBef>
              <a:spcAft>
                <a:spcPts val="0"/>
              </a:spcAft>
              <a:buClr>
                <a:srgbClr val="000000"/>
              </a:buClr>
              <a:buSzPts val="1800"/>
              <a:buChar char="●"/>
            </a:pPr>
            <a:r>
              <a:rPr lang="en" sz="1800">
                <a:solidFill>
                  <a:srgbClr val="000000"/>
                </a:solidFill>
              </a:rPr>
              <a:t>Manual data entry process</a:t>
            </a:r>
            <a:endParaRPr sz="1800">
              <a:solidFill>
                <a:srgbClr val="000000"/>
              </a:solidFill>
            </a:endParaRPr>
          </a:p>
          <a:p>
            <a:pPr indent="-342900" lvl="0" marL="457200" rtl="0" algn="l">
              <a:lnSpc>
                <a:spcPct val="200000"/>
              </a:lnSpc>
              <a:spcBef>
                <a:spcPts val="0"/>
              </a:spcBef>
              <a:spcAft>
                <a:spcPts val="0"/>
              </a:spcAft>
              <a:buClr>
                <a:srgbClr val="000000"/>
              </a:buClr>
              <a:buSzPts val="1800"/>
              <a:buChar char="●"/>
            </a:pPr>
            <a:r>
              <a:rPr lang="en" sz="1800">
                <a:solidFill>
                  <a:srgbClr val="000000"/>
                </a:solidFill>
              </a:rPr>
              <a:t>Product Security</a:t>
            </a:r>
            <a:endParaRPr sz="1800">
              <a:solidFill>
                <a:srgbClr val="000000"/>
              </a:solidFill>
            </a:endParaRPr>
          </a:p>
          <a:p>
            <a:pPr indent="-342900" lvl="0" marL="457200" rtl="0" algn="l">
              <a:lnSpc>
                <a:spcPct val="200000"/>
              </a:lnSpc>
              <a:spcBef>
                <a:spcPts val="0"/>
              </a:spcBef>
              <a:spcAft>
                <a:spcPts val="0"/>
              </a:spcAft>
              <a:buClr>
                <a:srgbClr val="000000"/>
              </a:buClr>
              <a:buSzPts val="1800"/>
              <a:buChar char="●"/>
            </a:pPr>
            <a:r>
              <a:rPr lang="en" sz="1800">
                <a:solidFill>
                  <a:srgbClr val="000000"/>
                </a:solidFill>
              </a:rPr>
              <a:t>Missed sales due to out of stock</a:t>
            </a:r>
            <a:endParaRPr sz="1800">
              <a:solidFill>
                <a:srgbClr val="000000"/>
              </a:solidFill>
            </a:endParaRPr>
          </a:p>
        </p:txBody>
      </p:sp>
      <p:pic>
        <p:nvPicPr>
          <p:cNvPr id="291" name="Google Shape;291;p15"/>
          <p:cNvPicPr preferRelativeResize="0"/>
          <p:nvPr/>
        </p:nvPicPr>
        <p:blipFill rotWithShape="1">
          <a:blip r:embed="rId4">
            <a:alphaModFix/>
          </a:blip>
          <a:srcRect b="0" l="0" r="0" t="15938"/>
          <a:stretch/>
        </p:blipFill>
        <p:spPr>
          <a:xfrm>
            <a:off x="5529025" y="2168000"/>
            <a:ext cx="3304350" cy="1794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Enter ‘</a:t>
            </a:r>
            <a:r>
              <a:rPr lang="en"/>
              <a:t>Ware-Wolf</a:t>
            </a:r>
            <a:r>
              <a:rPr lang="en"/>
              <a:t>’</a:t>
            </a:r>
            <a:endParaRPr/>
          </a:p>
        </p:txBody>
      </p:sp>
      <p:sp>
        <p:nvSpPr>
          <p:cNvPr id="297" name="Google Shape;297;p16"/>
          <p:cNvSpPr txBox="1"/>
          <p:nvPr>
            <p:ph idx="1" type="body"/>
          </p:nvPr>
        </p:nvSpPr>
        <p:spPr>
          <a:xfrm>
            <a:off x="1303800" y="1300950"/>
            <a:ext cx="5148000" cy="355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Ware-Wolf</a:t>
            </a:r>
            <a:r>
              <a:rPr lang="en" sz="1800"/>
              <a:t> is a commercial software meant to help small businesses run more efficiently.</a:t>
            </a:r>
            <a:endParaRPr sz="1800"/>
          </a:p>
          <a:p>
            <a:pPr indent="-342900" lvl="0" marL="457200" rtl="0" algn="l">
              <a:spcBef>
                <a:spcPts val="1600"/>
              </a:spcBef>
              <a:spcAft>
                <a:spcPts val="0"/>
              </a:spcAft>
              <a:buSzPts val="1800"/>
              <a:buChar char="-"/>
            </a:pPr>
            <a:r>
              <a:rPr lang="en" sz="1800"/>
              <a:t>Monitors inventory in real time using AWS DeepLens</a:t>
            </a:r>
            <a:endParaRPr sz="1800"/>
          </a:p>
          <a:p>
            <a:pPr indent="-342900" lvl="0" marL="457200" rtl="0" algn="l">
              <a:spcBef>
                <a:spcPts val="0"/>
              </a:spcBef>
              <a:spcAft>
                <a:spcPts val="0"/>
              </a:spcAft>
              <a:buSzPts val="1800"/>
              <a:buChar char="-"/>
            </a:pPr>
            <a:r>
              <a:rPr lang="en" sz="1800"/>
              <a:t>Sends alerts when products in the inventory are less than required.</a:t>
            </a:r>
            <a:endParaRPr sz="1800"/>
          </a:p>
          <a:p>
            <a:pPr indent="-342900" lvl="0" marL="457200" rtl="0" algn="l">
              <a:spcBef>
                <a:spcPts val="0"/>
              </a:spcBef>
              <a:spcAft>
                <a:spcPts val="0"/>
              </a:spcAft>
              <a:buSzPts val="1800"/>
              <a:buChar char="-"/>
            </a:pPr>
            <a:r>
              <a:rPr lang="en" sz="1800"/>
              <a:t>Automatically orders products at the right time from the cheapest available option</a:t>
            </a:r>
            <a:endParaRPr sz="1800"/>
          </a:p>
          <a:p>
            <a:pPr indent="-342900" lvl="0" marL="457200" rtl="0" algn="l">
              <a:spcBef>
                <a:spcPts val="0"/>
              </a:spcBef>
              <a:spcAft>
                <a:spcPts val="0"/>
              </a:spcAft>
              <a:buSzPts val="1800"/>
              <a:buChar char="-"/>
            </a:pPr>
            <a:r>
              <a:rPr lang="en" sz="1800"/>
              <a:t>Shows relevant graphs and stats to make inventory management easier</a:t>
            </a:r>
            <a:endParaRPr sz="1800"/>
          </a:p>
          <a:p>
            <a:pPr indent="0" lvl="0" marL="457200" rtl="0" algn="l">
              <a:spcBef>
                <a:spcPts val="1600"/>
              </a:spcBef>
              <a:spcAft>
                <a:spcPts val="1600"/>
              </a:spcAft>
              <a:buNone/>
            </a:pPr>
            <a:r>
              <a:t/>
            </a:r>
            <a:endParaRPr sz="1400"/>
          </a:p>
        </p:txBody>
      </p:sp>
      <p:pic>
        <p:nvPicPr>
          <p:cNvPr id="298" name="Google Shape;298;p16"/>
          <p:cNvPicPr preferRelativeResize="0"/>
          <p:nvPr/>
        </p:nvPicPr>
        <p:blipFill rotWithShape="1">
          <a:blip r:embed="rId3">
            <a:alphaModFix/>
          </a:blip>
          <a:srcRect b="6390" l="11834" r="13638" t="24672"/>
          <a:stretch/>
        </p:blipFill>
        <p:spPr>
          <a:xfrm>
            <a:off x="6651750" y="1300950"/>
            <a:ext cx="2106461" cy="2938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DeepLens</a:t>
            </a:r>
            <a:endParaRPr/>
          </a:p>
        </p:txBody>
      </p:sp>
      <p:sp>
        <p:nvSpPr>
          <p:cNvPr id="304" name="Google Shape;304;p1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Cloud Integrated</a:t>
            </a:r>
            <a:endParaRPr sz="1800"/>
          </a:p>
          <a:p>
            <a:pPr indent="-342900" lvl="0" marL="457200" rtl="0" algn="l">
              <a:lnSpc>
                <a:spcPct val="200000"/>
              </a:lnSpc>
              <a:spcBef>
                <a:spcPts val="0"/>
              </a:spcBef>
              <a:spcAft>
                <a:spcPts val="0"/>
              </a:spcAft>
              <a:buSzPts val="1800"/>
              <a:buChar char="●"/>
            </a:pPr>
            <a:r>
              <a:rPr lang="en" sz="1800"/>
              <a:t>Machine Learning Camera</a:t>
            </a:r>
            <a:endParaRPr sz="1800"/>
          </a:p>
          <a:p>
            <a:pPr indent="-342900" lvl="0" marL="457200" rtl="0" algn="l">
              <a:lnSpc>
                <a:spcPct val="200000"/>
              </a:lnSpc>
              <a:spcBef>
                <a:spcPts val="0"/>
              </a:spcBef>
              <a:spcAft>
                <a:spcPts val="0"/>
              </a:spcAft>
              <a:buSzPts val="1800"/>
              <a:buChar char="●"/>
            </a:pPr>
            <a:r>
              <a:rPr lang="en" sz="1800"/>
              <a:t>Model Training</a:t>
            </a:r>
            <a:endParaRPr sz="1800"/>
          </a:p>
        </p:txBody>
      </p:sp>
      <p:pic>
        <p:nvPicPr>
          <p:cNvPr id="305" name="Google Shape;305;p17"/>
          <p:cNvPicPr preferRelativeResize="0"/>
          <p:nvPr/>
        </p:nvPicPr>
        <p:blipFill>
          <a:blip r:embed="rId3">
            <a:alphaModFix/>
          </a:blip>
          <a:stretch>
            <a:fillRect/>
          </a:stretch>
        </p:blipFill>
        <p:spPr>
          <a:xfrm>
            <a:off x="4615800" y="2188575"/>
            <a:ext cx="4223400" cy="19377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311" name="Google Shape;311;p18"/>
          <p:cNvSpPr txBox="1"/>
          <p:nvPr>
            <p:ph idx="1" type="body"/>
          </p:nvPr>
        </p:nvSpPr>
        <p:spPr>
          <a:xfrm>
            <a:off x="1184825" y="1320150"/>
            <a:ext cx="7581900" cy="329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t>Building Image recognition model</a:t>
            </a:r>
            <a:endParaRPr b="1" sz="1600"/>
          </a:p>
          <a:p>
            <a:pPr indent="-330200" lvl="0" marL="457200" rtl="0" algn="l">
              <a:lnSpc>
                <a:spcPct val="115000"/>
              </a:lnSpc>
              <a:spcBef>
                <a:spcPts val="0"/>
              </a:spcBef>
              <a:spcAft>
                <a:spcPts val="0"/>
              </a:spcAft>
              <a:buSzPts val="1600"/>
              <a:buChar char="-"/>
            </a:pPr>
            <a:r>
              <a:rPr lang="en" sz="1600"/>
              <a:t>Training Deeplens to recognize products and barcodes</a:t>
            </a:r>
            <a:endParaRPr sz="1600"/>
          </a:p>
          <a:p>
            <a:pPr indent="0" lvl="0" marL="0" rtl="0" algn="l">
              <a:lnSpc>
                <a:spcPct val="115000"/>
              </a:lnSpc>
              <a:spcBef>
                <a:spcPts val="0"/>
              </a:spcBef>
              <a:spcAft>
                <a:spcPts val="0"/>
              </a:spcAft>
              <a:buNone/>
            </a:pPr>
            <a:br>
              <a:rPr lang="en" sz="1600"/>
            </a:br>
            <a:r>
              <a:rPr b="1" lang="en" sz="1600"/>
              <a:t>Predictive accuracy</a:t>
            </a:r>
            <a:endParaRPr b="1" sz="1600"/>
          </a:p>
          <a:p>
            <a:pPr indent="-330200" lvl="0" marL="457200" rtl="0" algn="l">
              <a:lnSpc>
                <a:spcPct val="115000"/>
              </a:lnSpc>
              <a:spcBef>
                <a:spcPts val="0"/>
              </a:spcBef>
              <a:spcAft>
                <a:spcPts val="0"/>
              </a:spcAft>
              <a:buSzPts val="1600"/>
              <a:buChar char="-"/>
            </a:pPr>
            <a:r>
              <a:rPr lang="en" sz="1600"/>
              <a:t>Difficult to have high accuracy and performance in Image recognition models</a:t>
            </a:r>
            <a:endParaRPr sz="1600"/>
          </a:p>
          <a:p>
            <a:pPr indent="0" lvl="0" marL="0" rtl="0" algn="l">
              <a:lnSpc>
                <a:spcPct val="115000"/>
              </a:lnSpc>
              <a:spcBef>
                <a:spcPts val="0"/>
              </a:spcBef>
              <a:spcAft>
                <a:spcPts val="0"/>
              </a:spcAft>
              <a:buNone/>
            </a:pPr>
            <a:br>
              <a:rPr lang="en" sz="1600"/>
            </a:br>
            <a:r>
              <a:rPr b="1" lang="en" sz="1600"/>
              <a:t>Velocity</a:t>
            </a:r>
            <a:endParaRPr b="1" sz="1600"/>
          </a:p>
          <a:p>
            <a:pPr indent="-330200" lvl="0" marL="457200" rtl="0" algn="l">
              <a:lnSpc>
                <a:spcPct val="115000"/>
              </a:lnSpc>
              <a:spcBef>
                <a:spcPts val="0"/>
              </a:spcBef>
              <a:spcAft>
                <a:spcPts val="0"/>
              </a:spcAft>
              <a:buSzPts val="1600"/>
              <a:buChar char="-"/>
            </a:pPr>
            <a:r>
              <a:rPr lang="en" sz="1600"/>
              <a:t>Data streams in at an unprecedented speed and must be dealt with in a timely manner.</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rPr b="1" lang="en" sz="1600"/>
              <a:t>Volume</a:t>
            </a:r>
            <a:endParaRPr b="1" sz="1600"/>
          </a:p>
          <a:p>
            <a:pPr indent="-330200" lvl="0" marL="457200" rtl="0" algn="l">
              <a:lnSpc>
                <a:spcPct val="115000"/>
              </a:lnSpc>
              <a:spcBef>
                <a:spcPts val="0"/>
              </a:spcBef>
              <a:spcAft>
                <a:spcPts val="0"/>
              </a:spcAft>
              <a:buSzPts val="1600"/>
              <a:buChar char="-"/>
            </a:pPr>
            <a:r>
              <a:rPr lang="en" sz="1600"/>
              <a:t>Gigantic volume of video data</a:t>
            </a:r>
            <a:endParaRPr sz="1600"/>
          </a:p>
          <a:p>
            <a:pPr indent="0" lvl="0" marL="0" rtl="0" algn="l">
              <a:lnSpc>
                <a:spcPct val="115000"/>
              </a:lnSpc>
              <a:spcBef>
                <a:spcPts val="0"/>
              </a:spcBef>
              <a:spcAft>
                <a:spcPts val="0"/>
              </a:spcAft>
              <a:buNone/>
            </a:pPr>
            <a:r>
              <a:t/>
            </a:r>
            <a:endParaRPr sz="1400"/>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Data Requirements </a:t>
            </a:r>
            <a:endParaRPr sz="3000"/>
          </a:p>
        </p:txBody>
      </p:sp>
      <p:sp>
        <p:nvSpPr>
          <p:cNvPr id="317" name="Google Shape;317;p19"/>
          <p:cNvSpPr txBox="1"/>
          <p:nvPr>
            <p:ph idx="1" type="body"/>
          </p:nvPr>
        </p:nvSpPr>
        <p:spPr>
          <a:xfrm>
            <a:off x="1085950" y="1990050"/>
            <a:ext cx="3648300" cy="2541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800" u="sng">
                <a:solidFill>
                  <a:srgbClr val="000000"/>
                </a:solidFill>
                <a:latin typeface="Arial"/>
                <a:ea typeface="Arial"/>
                <a:cs typeface="Arial"/>
                <a:sym typeface="Arial"/>
              </a:rPr>
              <a:t>Data to be Tracked</a:t>
            </a:r>
            <a:endParaRPr sz="1800" u="sng">
              <a:solidFill>
                <a:srgbClr val="000000"/>
              </a:solidFill>
              <a:latin typeface="Arial"/>
              <a:ea typeface="Arial"/>
              <a:cs typeface="Arial"/>
              <a:sym typeface="Arial"/>
            </a:endParaRPr>
          </a:p>
          <a:p>
            <a:pPr indent="0" lvl="0" marL="457200" rtl="0" algn="l">
              <a:spcBef>
                <a:spcPts val="0"/>
              </a:spcBef>
              <a:spcAft>
                <a:spcPts val="0"/>
              </a:spcAft>
              <a:buNone/>
            </a:pPr>
            <a:r>
              <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eriod"/>
            </a:pPr>
            <a:r>
              <a:rPr lang="en" sz="1800">
                <a:solidFill>
                  <a:srgbClr val="000000"/>
                </a:solidFill>
                <a:latin typeface="Arial"/>
                <a:ea typeface="Arial"/>
                <a:cs typeface="Arial"/>
                <a:sym typeface="Arial"/>
              </a:rPr>
              <a:t>Video feed of the stock room.</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eriod"/>
            </a:pPr>
            <a:r>
              <a:rPr lang="en" sz="1800">
                <a:solidFill>
                  <a:srgbClr val="000000"/>
                </a:solidFill>
                <a:latin typeface="Arial"/>
                <a:ea typeface="Arial"/>
                <a:cs typeface="Arial"/>
                <a:sym typeface="Arial"/>
              </a:rPr>
              <a:t>Video feed of the store floor.</a:t>
            </a:r>
            <a:endParaRPr sz="1800">
              <a:solidFill>
                <a:srgbClr val="000000"/>
              </a:solidFill>
              <a:latin typeface="Arial"/>
              <a:ea typeface="Arial"/>
              <a:cs typeface="Arial"/>
              <a:sym typeface="Arial"/>
            </a:endParaRPr>
          </a:p>
          <a:p>
            <a:pPr indent="0" lvl="0" marL="457200" rtl="0" algn="l">
              <a:spcBef>
                <a:spcPts val="0"/>
              </a:spcBef>
              <a:spcAft>
                <a:spcPts val="0"/>
              </a:spcAft>
              <a:buNone/>
            </a:pPr>
            <a:r>
              <a:t/>
            </a:r>
            <a:endParaRPr sz="1800">
              <a:solidFill>
                <a:srgbClr val="000000"/>
              </a:solidFill>
              <a:latin typeface="Arial"/>
              <a:ea typeface="Arial"/>
              <a:cs typeface="Arial"/>
              <a:sym typeface="Arial"/>
            </a:endParaRPr>
          </a:p>
          <a:p>
            <a:pPr indent="0" lvl="0" marL="0" rtl="0" algn="l">
              <a:spcBef>
                <a:spcPts val="0"/>
              </a:spcBef>
              <a:spcAft>
                <a:spcPts val="1600"/>
              </a:spcAft>
              <a:buNone/>
            </a:pPr>
            <a:r>
              <a:t/>
            </a:r>
            <a:endParaRPr sz="1800"/>
          </a:p>
        </p:txBody>
      </p:sp>
      <p:sp>
        <p:nvSpPr>
          <p:cNvPr id="318" name="Google Shape;318;p19"/>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u="sng">
                <a:latin typeface="Arial"/>
                <a:ea typeface="Arial"/>
                <a:cs typeface="Arial"/>
                <a:sym typeface="Arial"/>
              </a:rPr>
              <a:t>How it will be tracked</a:t>
            </a:r>
            <a:endParaRPr sz="1800" u="sng">
              <a:latin typeface="Arial"/>
              <a:ea typeface="Arial"/>
              <a:cs typeface="Arial"/>
              <a:sym typeface="Arial"/>
            </a:endParaRPr>
          </a:p>
          <a:p>
            <a:pPr indent="-342900" lvl="0" marL="457200" rtl="0" algn="l">
              <a:lnSpc>
                <a:spcPct val="150000"/>
              </a:lnSpc>
              <a:spcBef>
                <a:spcPts val="1600"/>
              </a:spcBef>
              <a:spcAft>
                <a:spcPts val="0"/>
              </a:spcAft>
              <a:buSzPts val="1800"/>
              <a:buFont typeface="Arial"/>
              <a:buAutoNum type="arabicPeriod"/>
            </a:pPr>
            <a:r>
              <a:rPr lang="en" sz="1800">
                <a:latin typeface="Arial"/>
                <a:ea typeface="Arial"/>
                <a:cs typeface="Arial"/>
                <a:sym typeface="Arial"/>
              </a:rPr>
              <a:t>AWS DeepLens camera feeds data to the cloud.</a:t>
            </a:r>
            <a:endParaRPr sz="18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1303800" y="6690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User Interface/Reports</a:t>
            </a:r>
            <a:endParaRPr sz="2900"/>
          </a:p>
        </p:txBody>
      </p:sp>
      <p:sp>
        <p:nvSpPr>
          <p:cNvPr id="324" name="Google Shape;324;p20"/>
          <p:cNvSpPr txBox="1"/>
          <p:nvPr>
            <p:ph idx="1" type="body"/>
          </p:nvPr>
        </p:nvSpPr>
        <p:spPr>
          <a:xfrm>
            <a:off x="848100" y="1758950"/>
            <a:ext cx="7447800" cy="3148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Access to AWS DeepLens camera feeds</a:t>
            </a:r>
            <a:endParaRPr sz="1800"/>
          </a:p>
          <a:p>
            <a:pPr indent="-342900" lvl="0" marL="457200" rtl="0" algn="l">
              <a:spcBef>
                <a:spcPts val="1600"/>
              </a:spcBef>
              <a:spcAft>
                <a:spcPts val="0"/>
              </a:spcAft>
              <a:buSzPts val="1800"/>
              <a:buChar char="●"/>
            </a:pPr>
            <a:r>
              <a:rPr lang="en" sz="1800"/>
              <a:t>Live Inventory Statistics</a:t>
            </a:r>
            <a:endParaRPr sz="1800"/>
          </a:p>
          <a:p>
            <a:pPr indent="-342900" lvl="0" marL="457200" rtl="0" algn="l">
              <a:spcBef>
                <a:spcPts val="1600"/>
              </a:spcBef>
              <a:spcAft>
                <a:spcPts val="0"/>
              </a:spcAft>
              <a:buSzPts val="1800"/>
              <a:buChar char="●"/>
            </a:pPr>
            <a:r>
              <a:rPr lang="en" sz="1800"/>
              <a:t>Predict raw material/inventory requirements</a:t>
            </a:r>
            <a:endParaRPr sz="1800"/>
          </a:p>
          <a:p>
            <a:pPr indent="-342900" lvl="0" marL="457200" rtl="0" algn="l">
              <a:spcBef>
                <a:spcPts val="1600"/>
              </a:spcBef>
              <a:spcAft>
                <a:spcPts val="0"/>
              </a:spcAft>
              <a:buSzPts val="1800"/>
              <a:buChar char="●"/>
            </a:pPr>
            <a:r>
              <a:rPr lang="en" sz="1800"/>
              <a:t>Product order automation, information, and tracking</a:t>
            </a:r>
            <a:endParaRPr sz="1800"/>
          </a:p>
          <a:p>
            <a:pPr indent="-342900" lvl="0" marL="457200" rtl="0" algn="l">
              <a:spcBef>
                <a:spcPts val="1600"/>
              </a:spcBef>
              <a:spcAft>
                <a:spcPts val="0"/>
              </a:spcAft>
              <a:buSzPts val="1800"/>
              <a:buChar char="●"/>
            </a:pPr>
            <a:r>
              <a:rPr lang="en" sz="1800"/>
              <a:t>Alerts and Notifications regarding stock levels</a:t>
            </a:r>
            <a:endParaRPr sz="1800"/>
          </a:p>
          <a:p>
            <a:pPr indent="0" lvl="0" marL="0" rtl="0" algn="l">
              <a:spcBef>
                <a:spcPts val="1600"/>
              </a:spcBef>
              <a:spcAft>
                <a:spcPts val="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Dashboard</a:t>
            </a:r>
            <a:endParaRPr/>
          </a:p>
        </p:txBody>
      </p:sp>
      <p:sp>
        <p:nvSpPr>
          <p:cNvPr id="330" name="Google Shape;330;p21"/>
          <p:cNvSpPr txBox="1"/>
          <p:nvPr>
            <p:ph idx="1" type="body"/>
          </p:nvPr>
        </p:nvSpPr>
        <p:spPr>
          <a:xfrm rot="5400000">
            <a:off x="5264025" y="3129600"/>
            <a:ext cx="4260900" cy="49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700" u="sng">
                <a:solidFill>
                  <a:schemeClr val="hlink"/>
                </a:solidFill>
                <a:latin typeface="Arial"/>
                <a:ea typeface="Arial"/>
                <a:cs typeface="Arial"/>
                <a:sym typeface="Arial"/>
                <a:hlinkClick r:id="rId3"/>
              </a:rPr>
              <a:t>https://www.klipfolio.com/product-management-reporting-tool</a:t>
            </a:r>
            <a:endParaRPr sz="900"/>
          </a:p>
        </p:txBody>
      </p:sp>
      <p:pic>
        <p:nvPicPr>
          <p:cNvPr id="331" name="Google Shape;331;p21"/>
          <p:cNvPicPr preferRelativeResize="0"/>
          <p:nvPr/>
        </p:nvPicPr>
        <p:blipFill rotWithShape="1">
          <a:blip r:embed="rId4">
            <a:alphaModFix/>
          </a:blip>
          <a:srcRect b="0" l="0" r="0" t="5168"/>
          <a:stretch/>
        </p:blipFill>
        <p:spPr>
          <a:xfrm>
            <a:off x="1413413" y="1247550"/>
            <a:ext cx="6012374" cy="3895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666666"/>
      </a:accent1>
      <a:accent2>
        <a:srgbClr val="FD5B58"/>
      </a:accent2>
      <a:accent3>
        <a:srgbClr val="783F04"/>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