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2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94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3BB-6D1D-BF41-B701-8FE29198994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019E-5F75-3A41-9520-B24100BF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1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Horizont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3BB-6D1D-BF41-B701-8FE29198994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019E-5F75-3A41-9520-B24100BF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3BB-6D1D-BF41-B701-8FE29198994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019E-5F75-3A41-9520-B24100BF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8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3BB-6D1D-BF41-B701-8FE29198994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019E-5F75-3A41-9520-B24100BF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3BB-6D1D-BF41-B701-8FE29198994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019E-5F75-3A41-9520-B24100BF8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3BB-6D1D-BF41-B701-8FE29198994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019E-5F75-3A41-9520-B24100BF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3BB-6D1D-BF41-B701-8FE29198994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019E-5F75-3A41-9520-B24100BF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3BB-6D1D-BF41-B701-8FE29198994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019E-5F75-3A41-9520-B24100BF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3BB-6D1D-BF41-B701-8FE29198994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019E-5F75-3A41-9520-B24100BF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8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3BB-6D1D-BF41-B701-8FE29198994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019E-5F75-3A41-9520-B24100BF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3BB-6D1D-BF41-B701-8FE29198994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019E-5F75-3A41-9520-B24100BF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98503BB-6D1D-BF41-B701-8FE29198994C}" type="datetimeFigureOut">
              <a:rPr lang="en-US" smtClean="0"/>
              <a:pPr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30F0019E-5F75-3A41-9520-B24100BF8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3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MHC Tetramer Technology: Recent Developments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D. Altman – Emory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 MHC Tetramer Technology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Contract</a:t>
            </a:r>
          </a:p>
          <a:p>
            <a:pPr lvl="1"/>
            <a:r>
              <a:rPr lang="en-US" dirty="0" smtClean="0"/>
              <a:t>Renewed for 7 years</a:t>
            </a:r>
          </a:p>
          <a:p>
            <a:pPr lvl="1"/>
            <a:r>
              <a:rPr lang="en-US" dirty="0" smtClean="0"/>
              <a:t>New website</a:t>
            </a:r>
          </a:p>
          <a:p>
            <a:r>
              <a:rPr lang="en-US" dirty="0" smtClean="0"/>
              <a:t>Production of class I </a:t>
            </a:r>
            <a:r>
              <a:rPr lang="en-US" dirty="0" err="1" smtClean="0"/>
              <a:t>MHCp</a:t>
            </a:r>
            <a:r>
              <a:rPr lang="en-US" dirty="0" smtClean="0"/>
              <a:t> by peptide exchange</a:t>
            </a:r>
          </a:p>
          <a:p>
            <a:pPr lvl="1"/>
            <a:r>
              <a:rPr lang="en-US" dirty="0" smtClean="0"/>
              <a:t>High-throughput tetramers (HTT)</a:t>
            </a:r>
          </a:p>
          <a:p>
            <a:r>
              <a:rPr lang="en-US" dirty="0" smtClean="0"/>
              <a:t>Class II – summary of available alleles and technology</a:t>
            </a:r>
          </a:p>
          <a:p>
            <a:r>
              <a:rPr lang="en-US" dirty="0" smtClean="0"/>
              <a:t>Fluorophores</a:t>
            </a:r>
          </a:p>
          <a:p>
            <a:r>
              <a:rPr lang="en-US" dirty="0" smtClean="0"/>
              <a:t>CyTOF tetramers</a:t>
            </a:r>
          </a:p>
          <a:p>
            <a:pPr lvl="1"/>
            <a:r>
              <a:rPr lang="en-US" dirty="0" err="1" smtClean="0"/>
              <a:t>StvC</a:t>
            </a:r>
            <a:r>
              <a:rPr lang="en-US" dirty="0" smtClean="0"/>
              <a:t> and StvC6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2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36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1570038"/>
            <a:ext cx="2857500" cy="2836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Exchange-competent class I proteins made in 293T cells</a:t>
            </a:r>
            <a:endParaRPr lang="en-US" sz="2800" dirty="0"/>
          </a:p>
        </p:txBody>
      </p:sp>
      <p:pic>
        <p:nvPicPr>
          <p:cNvPr id="3" name="Picture 2" descr="Exchange Tetramers - HLA.002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74638"/>
            <a:ext cx="6108700" cy="62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5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Exchange-competent Class I MHC tetramers for multiple alleles</a:t>
            </a:r>
            <a:endParaRPr lang="en-US" dirty="0"/>
          </a:p>
        </p:txBody>
      </p:sp>
      <p:pic>
        <p:nvPicPr>
          <p:cNvPr id="3" name="Picture 2" descr="Exchange composite FACS.004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866900"/>
            <a:ext cx="7797800" cy="44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1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7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II allele table</a:t>
            </a:r>
            <a:endParaRPr lang="en-US" dirty="0"/>
          </a:p>
        </p:txBody>
      </p:sp>
      <p:pic>
        <p:nvPicPr>
          <p:cNvPr id="3" name="Picture 2" descr="Class II alleles 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3" y="1238348"/>
            <a:ext cx="7755679" cy="49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2863"/>
          <a:stretch/>
        </p:blipFill>
        <p:spPr>
          <a:xfrm>
            <a:off x="600500" y="1659886"/>
            <a:ext cx="1736997" cy="4812587"/>
          </a:xfrm>
          <a:prstGeom prst="rect">
            <a:avLst/>
          </a:prstGeom>
        </p:spPr>
      </p:pic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111208"/>
            <a:ext cx="7772400" cy="86151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 smtClean="0">
                <a:latin typeface="Verdana" charset="0"/>
                <a:ea typeface="ＭＳ Ｐゴシック" charset="0"/>
                <a:cs typeface="ＭＳ Ｐゴシック" charset="0"/>
              </a:rPr>
              <a:t>Brilliant </a:t>
            </a:r>
            <a:r>
              <a:rPr lang="en-US" sz="2400" b="1" dirty="0" smtClean="0">
                <a:latin typeface="Verdana" charset="0"/>
                <a:ea typeface="ＭＳ Ｐゴシック" charset="0"/>
                <a:cs typeface="ＭＳ Ｐゴシック" charset="0"/>
              </a:rPr>
              <a:t>Violet </a:t>
            </a:r>
            <a:r>
              <a:rPr lang="en-US" sz="2400" b="1" dirty="0" smtClean="0">
                <a:latin typeface="Verdana" charset="0"/>
                <a:ea typeface="ＭＳ Ｐゴシック" charset="0"/>
                <a:cs typeface="ＭＳ Ｐゴシック" charset="0"/>
              </a:rPr>
              <a:t>421 – A Bright New Fluorophore for Tetramers</a:t>
            </a:r>
            <a:endParaRPr lang="en-US" sz="2400" b="1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2373" y="6444622"/>
            <a:ext cx="102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atin typeface="+mj-lt"/>
                <a:ea typeface="ＭＳ Ｐゴシック" pitchFamily="-109" charset="-128"/>
                <a:cs typeface="ＭＳ Ｐゴシック" pitchFamily="-109" charset="-128"/>
              </a:rPr>
              <a:t>CD3 </a:t>
            </a:r>
            <a:r>
              <a:rPr lang="en-US" b="1" dirty="0">
                <a:latin typeface="+mj-lt"/>
                <a:ea typeface="ＭＳ Ｐゴシック" pitchFamily="-109" charset="-128"/>
                <a:cs typeface="ＭＳ Ｐゴシック" pitchFamily="-109" charset="-128"/>
              </a:rPr>
              <a:t>FITC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-1413914" y="3944403"/>
            <a:ext cx="338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atin typeface="+mj-lt"/>
                <a:ea typeface="ＭＳ Ｐゴシック" pitchFamily="-109" charset="-128"/>
                <a:cs typeface="ＭＳ Ｐゴシック" pitchFamily="-109" charset="-128"/>
              </a:rPr>
              <a:t>mCD1d PBS57 tetramer as shown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9287" y="1722373"/>
            <a:ext cx="42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atin typeface="+mj-lt"/>
                <a:ea typeface="ＭＳ Ｐゴシック" pitchFamily="-109" charset="-128"/>
                <a:cs typeface="ＭＳ Ｐゴシック" pitchFamily="-109" charset="-128"/>
              </a:rPr>
              <a:t>PE</a:t>
            </a:r>
            <a:endParaRPr lang="en-US" b="1" dirty="0">
              <a:latin typeface="+mj-lt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35963" y="3231420"/>
            <a:ext cx="801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atin typeface="+mj-lt"/>
                <a:ea typeface="ＭＳ Ｐゴシック" pitchFamily="-109" charset="-128"/>
                <a:cs typeface="ＭＳ Ｐゴシック" pitchFamily="-109" charset="-128"/>
              </a:rPr>
              <a:t>BV421</a:t>
            </a:r>
            <a:endParaRPr lang="en-US" b="1" dirty="0">
              <a:latin typeface="+mj-lt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0221" y="4797120"/>
            <a:ext cx="877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atin typeface="+mj-lt"/>
                <a:ea typeface="ＭＳ Ｐゴシック" pitchFamily="-109" charset="-128"/>
                <a:cs typeface="ＭＳ Ｐゴシック" pitchFamily="-109" charset="-128"/>
              </a:rPr>
              <a:t>Pacific</a:t>
            </a:r>
          </a:p>
          <a:p>
            <a:pPr>
              <a:defRPr/>
            </a:pPr>
            <a:r>
              <a:rPr lang="en-US" b="1" dirty="0" smtClean="0">
                <a:latin typeface="+mj-lt"/>
                <a:ea typeface="ＭＳ Ｐゴシック" pitchFamily="-109" charset="-128"/>
                <a:cs typeface="ＭＳ Ｐゴシック" pitchFamily="-109" charset="-128"/>
              </a:rPr>
              <a:t>Blue</a:t>
            </a:r>
            <a:endParaRPr lang="en-US" b="1" dirty="0">
              <a:latin typeface="+mj-lt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2" name="Picture 1" descr="Tetramer Fluorophore Table 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26" y="2227305"/>
            <a:ext cx="6005186" cy="3570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76738" y="1844552"/>
            <a:ext cx="528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Summary of Fluorophores Used for Tetramers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100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01" y="2419892"/>
            <a:ext cx="2894463" cy="9598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Tetramers for CyTOF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10117" y="517694"/>
            <a:ext cx="4864148" cy="2313458"/>
            <a:chOff x="196071" y="1899243"/>
            <a:chExt cx="4864148" cy="2313458"/>
          </a:xfrm>
        </p:grpSpPr>
        <p:sp>
          <p:nvSpPr>
            <p:cNvPr id="3" name="Rounded Rectangle 2"/>
            <p:cNvSpPr/>
            <p:nvPr/>
          </p:nvSpPr>
          <p:spPr>
            <a:xfrm>
              <a:off x="1448084" y="1946710"/>
              <a:ext cx="1068259" cy="106825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48084" y="3014969"/>
              <a:ext cx="1068259" cy="106825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516343" y="3014969"/>
              <a:ext cx="1068259" cy="106825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16343" y="1946710"/>
              <a:ext cx="1068259" cy="106825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Elbow Connector 9"/>
            <p:cNvCxnSpPr>
              <a:stCxn id="3" idx="1"/>
            </p:cNvCxnSpPr>
            <p:nvPr/>
          </p:nvCxnSpPr>
          <p:spPr>
            <a:xfrm rot="10800000">
              <a:off x="995216" y="2053542"/>
              <a:ext cx="452869" cy="427298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 flipV="1">
              <a:off x="995216" y="3571669"/>
              <a:ext cx="452869" cy="427298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6071" y="3843369"/>
              <a:ext cx="102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Cys</a:t>
              </a:r>
              <a:r>
                <a:rPr lang="en-US" baseline="-25000" dirty="0" smtClean="0"/>
                <a:t>(1 or 6)</a:t>
              </a:r>
              <a:endParaRPr lang="en-US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6071" y="1928226"/>
              <a:ext cx="102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Cys</a:t>
              </a:r>
              <a:r>
                <a:rPr lang="en-US" baseline="-25000" dirty="0" smtClean="0"/>
                <a:t>(1 or 6)</a:t>
              </a:r>
              <a:endParaRPr lang="en-US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7471" y="1899243"/>
              <a:ext cx="102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Cys</a:t>
              </a:r>
              <a:r>
                <a:rPr lang="en-US" baseline="-25000" dirty="0" smtClean="0"/>
                <a:t>(1 or 6)</a:t>
              </a:r>
              <a:endParaRPr lang="en-US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37470" y="3772032"/>
              <a:ext cx="102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Cys</a:t>
              </a:r>
              <a:r>
                <a:rPr lang="en-US" baseline="-25000" dirty="0" smtClean="0"/>
                <a:t>(1 or 6)</a:t>
              </a:r>
              <a:endParaRPr lang="en-US" baseline="-25000" dirty="0"/>
            </a:p>
          </p:txBody>
        </p:sp>
        <p:cxnSp>
          <p:nvCxnSpPr>
            <p:cNvPr id="21" name="Elbow Connector 20"/>
            <p:cNvCxnSpPr/>
            <p:nvPr/>
          </p:nvCxnSpPr>
          <p:spPr>
            <a:xfrm rot="10800000" flipH="1">
              <a:off x="3584602" y="2083909"/>
              <a:ext cx="452869" cy="427298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0800000" flipH="1" flipV="1">
              <a:off x="3584601" y="3571669"/>
              <a:ext cx="452869" cy="427298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697898" y="3379753"/>
            <a:ext cx="5158359" cy="2667913"/>
            <a:chOff x="3679552" y="3379753"/>
            <a:chExt cx="5158359" cy="2667913"/>
          </a:xfrm>
        </p:grpSpPr>
        <p:pic>
          <p:nvPicPr>
            <p:cNvPr id="28" name="Picture 27" descr="CyTOF Tetramer screensho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9552" y="3379753"/>
              <a:ext cx="5158359" cy="2667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3679552" y="3403493"/>
              <a:ext cx="237398" cy="252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77078" y="3379753"/>
              <a:ext cx="237398" cy="252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832865" y="6047666"/>
            <a:ext cx="314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Newell </a:t>
            </a:r>
            <a:r>
              <a:rPr lang="en-US" i="1" dirty="0" smtClean="0"/>
              <a:t>et </a:t>
            </a:r>
            <a:r>
              <a:rPr lang="en-US" dirty="0" smtClean="0"/>
              <a:t>al. Immunity</a:t>
            </a:r>
            <a:r>
              <a:rPr lang="en-US" dirty="0"/>
              <a:t>. 36, 142-</a:t>
            </a:r>
            <a:r>
              <a:rPr lang="en-US" dirty="0" smtClean="0"/>
              <a:t>52 2012 PMID</a:t>
            </a:r>
            <a:r>
              <a:rPr lang="en-US" dirty="0"/>
              <a:t>: </a:t>
            </a:r>
            <a:r>
              <a:rPr lang="en-US" dirty="0" smtClean="0"/>
              <a:t>22265676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4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John Altman</a:t>
            </a:r>
          </a:p>
          <a:p>
            <a:r>
              <a:rPr lang="en-US" dirty="0" smtClean="0"/>
              <a:t>Rick Willis</a:t>
            </a:r>
          </a:p>
          <a:p>
            <a:r>
              <a:rPr lang="en-US" dirty="0" smtClean="0"/>
              <a:t>John Shires</a:t>
            </a:r>
          </a:p>
          <a:p>
            <a:r>
              <a:rPr lang="en-US" dirty="0" err="1" smtClean="0"/>
              <a:t>Vasanthi</a:t>
            </a:r>
            <a:r>
              <a:rPr lang="en-US" dirty="0" smtClean="0"/>
              <a:t> </a:t>
            </a:r>
            <a:r>
              <a:rPr lang="en-US" dirty="0" err="1" smtClean="0"/>
              <a:t>Govindu</a:t>
            </a:r>
            <a:endParaRPr lang="en-US" dirty="0" smtClean="0"/>
          </a:p>
          <a:p>
            <a:r>
              <a:rPr lang="en-US" dirty="0" smtClean="0"/>
              <a:t>Chris </a:t>
            </a:r>
            <a:r>
              <a:rPr lang="en-US" dirty="0" err="1" smtClean="0"/>
              <a:t>Ibegbu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69048"/>
      </p:ext>
    </p:extLst>
  </p:cSld>
  <p:clrMapOvr>
    <a:masterClrMapping/>
  </p:clrMapOvr>
</p:sld>
</file>

<file path=ppt/theme/theme1.xml><?xml version="1.0" encoding="utf-8"?>
<a:theme xmlns:a="http://schemas.openxmlformats.org/drawingml/2006/main" name="JDA Default PowerPoint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JDA Default PowerPoint.potx</Template>
  <TotalTime>305</TotalTime>
  <Words>160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JDA Default PowerPoint</vt:lpstr>
      <vt:lpstr>MHC Tetramer Technology: Recent Developments</vt:lpstr>
      <vt:lpstr>Recent Developments in MHC Tetramer Technology</vt:lpstr>
      <vt:lpstr>PowerPoint Presentation</vt:lpstr>
      <vt:lpstr>Exchange-competent class I proteins made in 293T cells</vt:lpstr>
      <vt:lpstr>Exchange-competent Class I MHC tetramers for multiple alleles</vt:lpstr>
      <vt:lpstr>Class II allele table</vt:lpstr>
      <vt:lpstr>Brilliant Violet 421 – A Bright New Fluorophore for Tetramers</vt:lpstr>
      <vt:lpstr>Tetramers for CyTOF</vt:lpstr>
      <vt:lpstr>Acknowledgments</vt:lpstr>
    </vt:vector>
  </TitlesOfParts>
  <Company>Emory Vaccine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Altman</dc:creator>
  <cp:lastModifiedBy>John Altman</cp:lastModifiedBy>
  <cp:revision>20</cp:revision>
  <dcterms:created xsi:type="dcterms:W3CDTF">2012-06-22T13:38:08Z</dcterms:created>
  <dcterms:modified xsi:type="dcterms:W3CDTF">2013-11-05T19:31:53Z</dcterms:modified>
</cp:coreProperties>
</file>