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7"/>
  </p:notesMasterIdLst>
  <p:handoutMasterIdLst>
    <p:handoutMasterId r:id="rId8"/>
  </p:handoutMasterIdLst>
  <p:sldIdLst>
    <p:sldId id="272" r:id="rId2"/>
    <p:sldId id="275" r:id="rId3"/>
    <p:sldId id="271" r:id="rId4"/>
    <p:sldId id="273" r:id="rId5"/>
    <p:sldId id="27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20" autoAdjust="0"/>
  </p:normalViewPr>
  <p:slideViewPr>
    <p:cSldViewPr snapToGrid="0" snapToObjects="1">
      <p:cViewPr>
        <p:scale>
          <a:sx n="100" d="100"/>
          <a:sy n="100" d="100"/>
        </p:scale>
        <p:origin x="-1112" y="-1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CAB48-546A-4F4E-8ED3-50737CC78DA0}" type="datetimeFigureOut">
              <a:rPr lang="en-US" smtClean="0"/>
              <a:t>12/5/13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FE617-3CC9-4D65-AEE2-5D2D43321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18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B5266-9C04-4149-9CC3-91B72D851F7B}" type="datetimeFigureOut">
              <a:rPr lang="en-US" smtClean="0"/>
              <a:t>12/5/13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F5727-BDFD-2B4E-8301-F2CA7A7B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5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Maria </a:t>
            </a:r>
            <a:r>
              <a:rPr lang="en-US" dirty="0" err="1" smtClean="0"/>
              <a:t>Jaimes</a:t>
            </a:r>
            <a:endParaRPr lang="en-US" dirty="0" smtClean="0"/>
          </a:p>
          <a:p>
            <a:r>
              <a:rPr lang="en-US" dirty="0" smtClean="0"/>
              <a:t>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Ogorman</a:t>
            </a:r>
            <a:endParaRPr lang="en-US" baseline="0" dirty="0" smtClean="0"/>
          </a:p>
          <a:p>
            <a:r>
              <a:rPr lang="en-US" baseline="0" dirty="0" smtClean="0"/>
              <a:t>John Altman</a:t>
            </a:r>
          </a:p>
          <a:p>
            <a:r>
              <a:rPr lang="en-US" baseline="0" dirty="0" smtClean="0"/>
              <a:t>Steve </a:t>
            </a:r>
            <a:r>
              <a:rPr lang="en-US" baseline="0" dirty="0" err="1" smtClean="0"/>
              <a:t>Perfetto</a:t>
            </a:r>
            <a:endParaRPr lang="en-US" baseline="0" dirty="0" smtClean="0"/>
          </a:p>
          <a:p>
            <a:r>
              <a:rPr lang="en-US" baseline="0" dirty="0" smtClean="0"/>
              <a:t>Victor </a:t>
            </a:r>
            <a:r>
              <a:rPr lang="en-US" baseline="0" dirty="0" err="1" smtClean="0"/>
              <a:t>Appay</a:t>
            </a:r>
            <a:endParaRPr lang="en-US" baseline="0" dirty="0" smtClean="0"/>
          </a:p>
          <a:p>
            <a:r>
              <a:rPr lang="en-US" baseline="0" dirty="0" err="1" smtClean="0"/>
              <a:t>Alexandre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Harrari</a:t>
            </a:r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Antonio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Cosma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F5727-BDFD-2B4E-8301-F2CA7A7BCA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96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2305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4237-DC15-4525-9AD2-32FBDFB6D479}" type="datetime1">
              <a:rPr lang="en-US" smtClean="0"/>
              <a:t>12/5/13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88620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55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6AE9-C64D-477E-9984-78953A866BD3}" type="datetime1">
              <a:rPr lang="en-US" smtClean="0"/>
              <a:t>12/5/13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8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DE85-EB92-43C9-8A9B-086D1E3C5FB1}" type="datetime1">
              <a:rPr lang="en-US" smtClean="0"/>
              <a:t>12/5/13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7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0C07-33FF-4B7A-8914-2249C3416AD5}" type="datetime1">
              <a:rPr lang="en-US" smtClean="0"/>
              <a:t>12/5/13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8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E063-6587-4E2D-9975-5EC154C52665}" type="datetime1">
              <a:rPr lang="en-US" smtClean="0"/>
              <a:t>12/5/13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53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925E-23BE-449E-BF5C-C450BCD10E71}" type="datetime1">
              <a:rPr lang="en-US" smtClean="0"/>
              <a:t>12/5/13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1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D380-1687-42D9-B040-50618E510EFF}" type="datetime1">
              <a:rPr lang="en-US" smtClean="0"/>
              <a:t>12/5/13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4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576D-93B5-4494-A3A7-4267ABE4C959}" type="datetime1">
              <a:rPr lang="en-US" smtClean="0"/>
              <a:t>12/5/13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5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FC69-E5ED-4011-8614-2F65CF179839}" type="datetime1">
              <a:rPr lang="en-US" smtClean="0"/>
              <a:t>12/5/13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6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D34D-F4D1-4D50-BDBF-981643F4DE01}" type="datetime1">
              <a:rPr lang="en-US" smtClean="0"/>
              <a:t>12/5/13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93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E5B3-5D47-4EEF-A7EC-1CE630D65DBB}" type="datetime1">
              <a:rPr lang="en-US" smtClean="0"/>
              <a:t>12/5/13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25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8636A59-2736-43C0-8A9F-CA6848DFA036}" type="datetime1">
              <a:rPr lang="en-US" smtClean="0"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22DF283-575A-504F-AFDD-8BA298C9E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7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hyperlink" Target="mailto:mckinnonkm@mail.nih.gov" TargetMode="External"/><Relationship Id="rId12" Type="http://schemas.openxmlformats.org/officeDocument/2006/relationships/hyperlink" Target="mailto:Yolanda.Mahnke@uphs.upenn.edu" TargetMode="External"/><Relationship Id="rId13" Type="http://schemas.openxmlformats.org/officeDocument/2006/relationships/hyperlink" Target="mailto:Michael.Kalos@uphs.upenn.edu" TargetMode="External"/><Relationship Id="rId14" Type="http://schemas.openxmlformats.org/officeDocument/2006/relationships/hyperlink" Target="mailto:Lisa.K.McNeil@pfizer.com" TargetMode="External"/><Relationship Id="rId15" Type="http://schemas.openxmlformats.org/officeDocument/2006/relationships/hyperlink" Target="mailto:jys@dartmouth.edu" TargetMode="External"/><Relationship Id="rId16" Type="http://schemas.openxmlformats.org/officeDocument/2006/relationships/hyperlink" Target="mailto:yuanj@mskcc.org" TargetMode="External"/><Relationship Id="rId17" Type="http://schemas.openxmlformats.org/officeDocument/2006/relationships/hyperlink" Target="mailto:sderosa@fhcrc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mailto:janet.staats@duke.edu" TargetMode="External"/><Relationship Id="rId5" Type="http://schemas.openxmlformats.org/officeDocument/2006/relationships/hyperlink" Target="mailto:cliburn.chan@duke.edu" TargetMode="External"/><Relationship Id="rId6" Type="http://schemas.openxmlformats.org/officeDocument/2006/relationships/hyperlink" Target="mailto:scott.white@duke.edu" TargetMode="External"/><Relationship Id="rId7" Type="http://schemas.openxmlformats.org/officeDocument/2006/relationships/hyperlink" Target="mailto:sylvia@zellnet.com" TargetMode="External"/><Relationship Id="rId8" Type="http://schemas.openxmlformats.org/officeDocument/2006/relationships/hyperlink" Target="mailto:cecile.gouttefangeas@uni-tuebingen.de" TargetMode="External"/><Relationship Id="rId9" Type="http://schemas.openxmlformats.org/officeDocument/2006/relationships/hyperlink" Target="mailto:walter@immatics.com" TargetMode="External"/><Relationship Id="rId10" Type="http://schemas.openxmlformats.org/officeDocument/2006/relationships/hyperlink" Target="mailto:cedrik.britten@ribological.d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3" y="722216"/>
            <a:ext cx="8971643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 Cytometry Performance Evaluation and Training Program (</a:t>
            </a:r>
            <a:r>
              <a:rPr lang="en-US" dirty="0" err="1" smtClean="0"/>
              <a:t>FlowPET</a:t>
            </a:r>
            <a:r>
              <a:rPr lang="en-US" dirty="0" smtClean="0"/>
              <a:t>): Mission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4163"/>
            <a:ext cx="8229600" cy="3771900"/>
          </a:xfrm>
        </p:spPr>
        <p:txBody>
          <a:bodyPr>
            <a:noAutofit/>
          </a:bodyPr>
          <a:lstStyle/>
          <a:p>
            <a:r>
              <a:rPr lang="en-US" dirty="0"/>
              <a:t>Flow Performance Evaluation and Training (</a:t>
            </a:r>
            <a:r>
              <a:rPr lang="en-US" dirty="0" err="1"/>
              <a:t>FlowPET</a:t>
            </a:r>
            <a:r>
              <a:rPr lang="en-US" dirty="0"/>
              <a:t>) is an open collaborative project for the immune monitoring field. The mission of </a:t>
            </a:r>
            <a:r>
              <a:rPr lang="en-US" dirty="0" err="1"/>
              <a:t>FlowPET</a:t>
            </a:r>
            <a:r>
              <a:rPr lang="en-US" dirty="0"/>
              <a:t> is to</a:t>
            </a:r>
          </a:p>
          <a:p>
            <a:pPr lvl="1"/>
            <a:r>
              <a:rPr lang="en-US" dirty="0"/>
              <a:t>Promote best practices for standardized analysis of flow </a:t>
            </a:r>
            <a:r>
              <a:rPr lang="en-US" dirty="0" err="1"/>
              <a:t>cytometry</a:t>
            </a:r>
            <a:r>
              <a:rPr lang="en-US" dirty="0"/>
              <a:t> immune monitoring assays</a:t>
            </a:r>
          </a:p>
          <a:p>
            <a:pPr lvl="1"/>
            <a:r>
              <a:rPr lang="en-US" dirty="0"/>
              <a:t>Provide high quality resources for technical training in analysis of flow </a:t>
            </a:r>
            <a:r>
              <a:rPr lang="en-US" dirty="0" err="1"/>
              <a:t>cytometry</a:t>
            </a:r>
            <a:r>
              <a:rPr lang="en-US" dirty="0"/>
              <a:t> immune monitoring assays</a:t>
            </a:r>
          </a:p>
          <a:p>
            <a:pPr lvl="1"/>
            <a:r>
              <a:rPr lang="en-US" dirty="0"/>
              <a:t>Provide a comprehensive performance evaluation tool for analysis of flow </a:t>
            </a:r>
            <a:r>
              <a:rPr lang="en-US" dirty="0" err="1"/>
              <a:t>cytometry</a:t>
            </a:r>
            <a:r>
              <a:rPr lang="en-US" dirty="0"/>
              <a:t> immune monitoring </a:t>
            </a:r>
            <a:r>
              <a:rPr lang="en-US" dirty="0" smtClean="0"/>
              <a:t>assays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175" y="5689600"/>
            <a:ext cx="3565826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95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3" y="425884"/>
            <a:ext cx="8971643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 Cytometry Performance Evaluation and Training Program (</a:t>
            </a:r>
            <a:r>
              <a:rPr lang="en-US" dirty="0" err="1" smtClean="0"/>
              <a:t>FlowPET</a:t>
            </a:r>
            <a:r>
              <a:rPr lang="en-US" dirty="0" smtClean="0"/>
              <a:t>): Leadership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175" y="5816600"/>
            <a:ext cx="3565826" cy="11557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2900" y="1651000"/>
            <a:ext cx="8470900" cy="45085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Janet Staats, Duke </a:t>
            </a:r>
            <a:r>
              <a:rPr lang="en-US" dirty="0" smtClean="0"/>
              <a:t>CFAR: </a:t>
            </a:r>
            <a:r>
              <a:rPr lang="en-US" u="sng" dirty="0">
                <a:hlinkClick r:id="rId4"/>
              </a:rPr>
              <a:t>janet.staats@</a:t>
            </a:r>
            <a:r>
              <a:rPr lang="en-US" u="sng" dirty="0" smtClean="0">
                <a:hlinkClick r:id="rId4"/>
              </a:rPr>
              <a:t>duke.edu</a:t>
            </a:r>
            <a:endParaRPr lang="en-US" dirty="0"/>
          </a:p>
          <a:p>
            <a:r>
              <a:rPr lang="en-US" dirty="0"/>
              <a:t>Cliburn Chan, Duke </a:t>
            </a:r>
            <a:r>
              <a:rPr lang="en-US" dirty="0" smtClean="0"/>
              <a:t>CFAR: </a:t>
            </a:r>
            <a:r>
              <a:rPr lang="en-US" u="sng" dirty="0">
                <a:hlinkClick r:id="rId5"/>
              </a:rPr>
              <a:t>cliburn.chan@</a:t>
            </a:r>
            <a:r>
              <a:rPr lang="en-US" u="sng" dirty="0" smtClean="0">
                <a:hlinkClick r:id="rId5"/>
              </a:rPr>
              <a:t>duke.edu</a:t>
            </a:r>
            <a:endParaRPr lang="en-US" dirty="0"/>
          </a:p>
          <a:p>
            <a:r>
              <a:rPr lang="en-US" dirty="0"/>
              <a:t>Scott White, Duke </a:t>
            </a:r>
            <a:r>
              <a:rPr lang="en-US" dirty="0" smtClean="0"/>
              <a:t>CFAR: </a:t>
            </a:r>
            <a:r>
              <a:rPr lang="en-US" u="sng" dirty="0">
                <a:hlinkClick r:id="rId6"/>
              </a:rPr>
              <a:t>scott.white@</a:t>
            </a:r>
            <a:r>
              <a:rPr lang="en-US" u="sng" dirty="0" smtClean="0">
                <a:hlinkClick r:id="rId6"/>
              </a:rPr>
              <a:t>duke.edu</a:t>
            </a:r>
            <a:endParaRPr lang="en-US" dirty="0"/>
          </a:p>
          <a:p>
            <a:r>
              <a:rPr lang="en-US" dirty="0"/>
              <a:t>Sylvia </a:t>
            </a:r>
            <a:r>
              <a:rPr lang="en-US" dirty="0" err="1"/>
              <a:t>Janetzki</a:t>
            </a:r>
            <a:r>
              <a:rPr lang="en-US" dirty="0"/>
              <a:t>, </a:t>
            </a:r>
            <a:r>
              <a:rPr lang="en-US" dirty="0" err="1"/>
              <a:t>ZellNet</a:t>
            </a:r>
            <a:r>
              <a:rPr lang="en-US" dirty="0"/>
              <a:t>, CIC: </a:t>
            </a:r>
            <a:r>
              <a:rPr lang="en-US" u="sng" dirty="0">
                <a:hlinkClick r:id="rId7"/>
              </a:rPr>
              <a:t>sylvia@</a:t>
            </a:r>
            <a:r>
              <a:rPr lang="en-US" u="sng" dirty="0" smtClean="0">
                <a:hlinkClick r:id="rId7"/>
              </a:rPr>
              <a:t>zellnet.com</a:t>
            </a:r>
            <a:endParaRPr lang="en-US" dirty="0"/>
          </a:p>
          <a:p>
            <a:r>
              <a:rPr lang="en-US" dirty="0" smtClean="0"/>
              <a:t>Cecile </a:t>
            </a:r>
            <a:r>
              <a:rPr lang="en-US" dirty="0" err="1"/>
              <a:t>Gouttefangeas</a:t>
            </a:r>
            <a:r>
              <a:rPr lang="en-US" dirty="0"/>
              <a:t>, University of </a:t>
            </a:r>
            <a:r>
              <a:rPr lang="en-US" dirty="0" err="1"/>
              <a:t>Tuebiingen</a:t>
            </a:r>
            <a:r>
              <a:rPr lang="en-US" dirty="0"/>
              <a:t>/</a:t>
            </a:r>
            <a:r>
              <a:rPr lang="en-US" dirty="0" smtClean="0"/>
              <a:t>CIP:  </a:t>
            </a:r>
            <a:r>
              <a:rPr lang="en-US" u="sng" dirty="0">
                <a:hlinkClick r:id="rId8"/>
              </a:rPr>
              <a:t>cecile.gouttefangeas@uni-</a:t>
            </a:r>
            <a:r>
              <a:rPr lang="en-US" u="sng" dirty="0" smtClean="0">
                <a:hlinkClick r:id="rId8"/>
              </a:rPr>
              <a:t>tuebingen.de</a:t>
            </a:r>
            <a:endParaRPr lang="en-US" dirty="0"/>
          </a:p>
          <a:p>
            <a:r>
              <a:rPr lang="en-US" dirty="0"/>
              <a:t>Steffen Walter, </a:t>
            </a:r>
            <a:r>
              <a:rPr lang="en-US" dirty="0" err="1"/>
              <a:t>Immatics</a:t>
            </a:r>
            <a:r>
              <a:rPr lang="en-US" dirty="0"/>
              <a:t>, </a:t>
            </a:r>
            <a:r>
              <a:rPr lang="en-US" dirty="0" smtClean="0"/>
              <a:t>CIP: </a:t>
            </a:r>
            <a:r>
              <a:rPr lang="en-US" u="sng" dirty="0">
                <a:hlinkClick r:id="rId9"/>
              </a:rPr>
              <a:t>walter@</a:t>
            </a:r>
            <a:r>
              <a:rPr lang="en-US" u="sng" dirty="0" smtClean="0">
                <a:hlinkClick r:id="rId9"/>
              </a:rPr>
              <a:t>immatics.com</a:t>
            </a:r>
            <a:endParaRPr lang="en-US" dirty="0"/>
          </a:p>
          <a:p>
            <a:r>
              <a:rPr lang="en-US" dirty="0" err="1" smtClean="0"/>
              <a:t>Cedrik</a:t>
            </a:r>
            <a:r>
              <a:rPr lang="en-US" dirty="0" smtClean="0"/>
              <a:t> Britten, </a:t>
            </a:r>
            <a:r>
              <a:rPr lang="en-US" dirty="0" err="1" smtClean="0"/>
              <a:t>Ribological</a:t>
            </a:r>
            <a:r>
              <a:rPr lang="en-US" dirty="0" smtClean="0"/>
              <a:t>, CIP: </a:t>
            </a:r>
            <a:r>
              <a:rPr lang="en-US" u="sng" dirty="0">
                <a:hlinkClick r:id="rId10"/>
              </a:rPr>
              <a:t>cedrik.britten@ribological.de</a:t>
            </a:r>
            <a:endParaRPr lang="en-US" dirty="0" smtClean="0"/>
          </a:p>
          <a:p>
            <a:r>
              <a:rPr lang="en-US" dirty="0" smtClean="0"/>
              <a:t>Katherine </a:t>
            </a:r>
            <a:r>
              <a:rPr lang="en-US" dirty="0"/>
              <a:t>McKinnon, NCI: </a:t>
            </a:r>
            <a:r>
              <a:rPr lang="en-US" u="sng" dirty="0">
                <a:hlinkClick r:id="rId11"/>
              </a:rPr>
              <a:t>mckinnonkm@</a:t>
            </a:r>
            <a:r>
              <a:rPr lang="en-US" u="sng" dirty="0" smtClean="0">
                <a:hlinkClick r:id="rId11"/>
              </a:rPr>
              <a:t>mail.nih.gov</a:t>
            </a:r>
            <a:endParaRPr lang="en-US" dirty="0"/>
          </a:p>
          <a:p>
            <a:r>
              <a:rPr lang="en-US" dirty="0"/>
              <a:t>Yolanda </a:t>
            </a:r>
            <a:r>
              <a:rPr lang="en-US" dirty="0" err="1"/>
              <a:t>Mahnke</a:t>
            </a:r>
            <a:r>
              <a:rPr lang="en-US" dirty="0"/>
              <a:t>, </a:t>
            </a:r>
            <a:r>
              <a:rPr lang="en-US" dirty="0" err="1"/>
              <a:t>UPenn</a:t>
            </a:r>
            <a:r>
              <a:rPr lang="en-US" dirty="0"/>
              <a:t>, CIC: </a:t>
            </a:r>
            <a:r>
              <a:rPr lang="en-US" u="sng" dirty="0">
                <a:hlinkClick r:id="rId12"/>
              </a:rPr>
              <a:t>Yolanda.Mahnke@</a:t>
            </a:r>
            <a:r>
              <a:rPr lang="en-US" u="sng" dirty="0" smtClean="0">
                <a:hlinkClick r:id="rId12"/>
              </a:rPr>
              <a:t>uphs.upenn.edu</a:t>
            </a:r>
            <a:endParaRPr lang="en-US" dirty="0"/>
          </a:p>
          <a:p>
            <a:r>
              <a:rPr lang="en-US" dirty="0"/>
              <a:t>Michael </a:t>
            </a:r>
            <a:r>
              <a:rPr lang="en-US" dirty="0" err="1"/>
              <a:t>Kalos</a:t>
            </a:r>
            <a:r>
              <a:rPr lang="en-US" dirty="0"/>
              <a:t>, </a:t>
            </a:r>
            <a:r>
              <a:rPr lang="en-US" dirty="0" err="1"/>
              <a:t>UPenn</a:t>
            </a:r>
            <a:r>
              <a:rPr lang="en-US" dirty="0"/>
              <a:t>, CIC: </a:t>
            </a:r>
            <a:r>
              <a:rPr lang="en-US" u="sng" dirty="0">
                <a:hlinkClick r:id="rId13"/>
              </a:rPr>
              <a:t>Michael.Kalos@</a:t>
            </a:r>
            <a:r>
              <a:rPr lang="en-US" u="sng" dirty="0" smtClean="0">
                <a:hlinkClick r:id="rId13"/>
              </a:rPr>
              <a:t>uphs.upenn.edu</a:t>
            </a:r>
            <a:endParaRPr lang="en-US" dirty="0"/>
          </a:p>
          <a:p>
            <a:r>
              <a:rPr lang="en-US" dirty="0"/>
              <a:t>Lisa McNeil, Pfizer, CIC: </a:t>
            </a:r>
            <a:r>
              <a:rPr lang="en-US" u="sng" dirty="0">
                <a:hlinkClick r:id="rId14"/>
              </a:rPr>
              <a:t>Lisa.K.McNeil@</a:t>
            </a:r>
            <a:r>
              <a:rPr lang="en-US" u="sng" dirty="0" smtClean="0">
                <a:hlinkClick r:id="rId14"/>
              </a:rPr>
              <a:t>pfizer.com</a:t>
            </a:r>
            <a:endParaRPr lang="en-US" dirty="0"/>
          </a:p>
          <a:p>
            <a:r>
              <a:rPr lang="en-US" dirty="0" smtClean="0"/>
              <a:t>Jacqueline </a:t>
            </a:r>
            <a:r>
              <a:rPr lang="en-US" dirty="0"/>
              <a:t>Smith, Dartmouth, CIC: Jacqueline Smith </a:t>
            </a:r>
            <a:r>
              <a:rPr lang="en-US" u="sng" dirty="0">
                <a:hlinkClick r:id="rId15"/>
              </a:rPr>
              <a:t>jys@</a:t>
            </a:r>
            <a:r>
              <a:rPr lang="en-US" u="sng" dirty="0" smtClean="0">
                <a:hlinkClick r:id="rId15"/>
              </a:rPr>
              <a:t>dartmouth.edu</a:t>
            </a:r>
            <a:endParaRPr lang="en-US" dirty="0"/>
          </a:p>
          <a:p>
            <a:r>
              <a:rPr lang="en-US" dirty="0" err="1"/>
              <a:t>Jianda</a:t>
            </a:r>
            <a:r>
              <a:rPr lang="en-US" dirty="0"/>
              <a:t> Yuan, MSKCC, CIC: </a:t>
            </a:r>
            <a:r>
              <a:rPr lang="en-US" u="sng" dirty="0">
                <a:hlinkClick r:id="rId16"/>
              </a:rPr>
              <a:t>yuanj@</a:t>
            </a:r>
            <a:r>
              <a:rPr lang="en-US" u="sng" dirty="0" smtClean="0">
                <a:hlinkClick r:id="rId16"/>
              </a:rPr>
              <a:t>mskcc.org</a:t>
            </a:r>
            <a:endParaRPr lang="en-US" dirty="0"/>
          </a:p>
          <a:p>
            <a:r>
              <a:rPr lang="en-US" dirty="0" smtClean="0"/>
              <a:t>Steve </a:t>
            </a:r>
            <a:r>
              <a:rPr lang="en-US" dirty="0"/>
              <a:t>De Rosa, University of Washington, HVTN, </a:t>
            </a:r>
            <a:r>
              <a:rPr lang="en-US" u="sng" dirty="0">
                <a:hlinkClick r:id="rId17"/>
              </a:rPr>
              <a:t>sderosa@</a:t>
            </a:r>
            <a:r>
              <a:rPr lang="en-US" u="sng" dirty="0" smtClean="0">
                <a:hlinkClick r:id="rId17"/>
              </a:rPr>
              <a:t>fhcrc.org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513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1"/>
          <p:cNvSpPr/>
          <p:nvPr/>
        </p:nvSpPr>
        <p:spPr>
          <a:xfrm>
            <a:off x="277285" y="1539125"/>
            <a:ext cx="1980000" cy="1080120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Online and independent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Abgerundetes Rechteck 1"/>
          <p:cNvSpPr/>
          <p:nvPr/>
        </p:nvSpPr>
        <p:spPr>
          <a:xfrm>
            <a:off x="2487685" y="1539125"/>
            <a:ext cx="1980000" cy="1080120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Project without borders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Abgerundetes Rechteck 1"/>
          <p:cNvSpPr/>
          <p:nvPr/>
        </p:nvSpPr>
        <p:spPr>
          <a:xfrm>
            <a:off x="4639135" y="1539125"/>
            <a:ext cx="1980000" cy="1080120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Maintained in collaboration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7" name="Abgerundetes Rechteck 1"/>
          <p:cNvSpPr/>
          <p:nvPr/>
        </p:nvSpPr>
        <p:spPr>
          <a:xfrm>
            <a:off x="3924160" y="3492470"/>
            <a:ext cx="5030400" cy="3177763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Performance Evaluation Tool:</a:t>
            </a:r>
            <a:endParaRPr lang="en-US" sz="2000" b="1" dirty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Register online at any time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Choose degree of difficulty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Download Fcs files (changing)</a:t>
            </a:r>
            <a:endParaRPr lang="en-US" sz="2000" dirty="0">
              <a:solidFill>
                <a:srgbClr val="FFFFFF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Use own gating strategy to analyze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Report results online</a:t>
            </a:r>
            <a:endParaRPr lang="en-US" sz="2000" dirty="0">
              <a:solidFill>
                <a:srgbClr val="FFFFFF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Receive immediate statement about participation and closeness to target range (pass/fail?)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rgbClr val="FFFFFF"/>
              </a:solidFill>
            </a:endParaRPr>
          </a:p>
        </p:txBody>
      </p:sp>
      <p:sp>
        <p:nvSpPr>
          <p:cNvPr id="8" name="Abgerundetes Rechteck 1"/>
          <p:cNvSpPr/>
          <p:nvPr/>
        </p:nvSpPr>
        <p:spPr>
          <a:xfrm>
            <a:off x="277284" y="532340"/>
            <a:ext cx="8677276" cy="757200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FLOW-PET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Abgerundetes Rechteck 1"/>
          <p:cNvSpPr/>
          <p:nvPr/>
        </p:nvSpPr>
        <p:spPr>
          <a:xfrm>
            <a:off x="6763810" y="1539125"/>
            <a:ext cx="2190750" cy="1080120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For the immune monitoring field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0" name="Abgerundetes Rechteck 1"/>
          <p:cNvSpPr/>
          <p:nvPr/>
        </p:nvSpPr>
        <p:spPr>
          <a:xfrm>
            <a:off x="391585" y="3492471"/>
            <a:ext cx="3152776" cy="3177763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Training tool: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Fcs files for download (varying degrees of difficulty)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Gating strategy recommendations (optional use)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Target range of results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33872" y="2778751"/>
            <a:ext cx="2928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Duke CFAR, CIC, CIMT, HIPC, </a:t>
            </a:r>
          </a:p>
          <a:p>
            <a:r>
              <a:rPr lang="en-US" sz="1400" dirty="0" smtClean="0"/>
              <a:t>NCI, HVTN and more (open invite)</a:t>
            </a:r>
          </a:p>
        </p:txBody>
      </p:sp>
    </p:spTree>
    <p:extLst>
      <p:ext uri="{BB962C8B-B14F-4D97-AF65-F5344CB8AC3E}">
        <p14:creationId xmlns:p14="http://schemas.microsoft.com/office/powerpoint/2010/main" val="1163779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3" y="641784"/>
            <a:ext cx="8971643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 Cytometry Performance Evaluation and Training Program (</a:t>
            </a:r>
            <a:r>
              <a:rPr lang="en-US" dirty="0" err="1" smtClean="0"/>
              <a:t>FlowPET</a:t>
            </a:r>
            <a:r>
              <a:rPr lang="en-US" dirty="0" smtClean="0"/>
              <a:t>): 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44900"/>
          </a:xfrm>
        </p:spPr>
        <p:txBody>
          <a:bodyPr>
            <a:normAutofit/>
          </a:bodyPr>
          <a:lstStyle/>
          <a:p>
            <a:r>
              <a:rPr lang="en-US" dirty="0" smtClean="0"/>
              <a:t>Website</a:t>
            </a:r>
          </a:p>
          <a:p>
            <a:pPr lvl="1"/>
            <a:r>
              <a:rPr lang="en-US" dirty="0" smtClean="0"/>
              <a:t>Design ~ 100,000 over two years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aintenance</a:t>
            </a:r>
          </a:p>
          <a:p>
            <a:r>
              <a:rPr lang="en-US" dirty="0" smtClean="0"/>
              <a:t>Meeting funds ~ $20,000 annually</a:t>
            </a:r>
          </a:p>
          <a:p>
            <a:r>
              <a:rPr lang="en-US" dirty="0" smtClean="0"/>
              <a:t>Statistical funds ~ $10,000</a:t>
            </a:r>
          </a:p>
          <a:p>
            <a:r>
              <a:rPr lang="en-US" dirty="0" smtClean="0"/>
              <a:t>Reviewers ~ $20,000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175" y="5689600"/>
            <a:ext cx="3565826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6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3" y="641784"/>
            <a:ext cx="8971643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Flow Cytometry Performance Evaluation and Training Program (</a:t>
            </a:r>
            <a:r>
              <a:rPr lang="en-US" sz="3600" dirty="0" err="1" smtClean="0"/>
              <a:t>FlowPET</a:t>
            </a:r>
            <a:r>
              <a:rPr lang="en-US" sz="3600" dirty="0" smtClean="0"/>
              <a:t>): Sponsors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44900"/>
          </a:xfrm>
        </p:spPr>
        <p:txBody>
          <a:bodyPr>
            <a:normAutofit/>
          </a:bodyPr>
          <a:lstStyle/>
          <a:p>
            <a:r>
              <a:rPr lang="en-US" dirty="0" smtClean="0"/>
              <a:t>CIMT ~ $50,000 and/or assistance with website development and implementation</a:t>
            </a:r>
          </a:p>
          <a:p>
            <a:r>
              <a:rPr lang="en-US" dirty="0" smtClean="0"/>
              <a:t>CIC</a:t>
            </a:r>
          </a:p>
          <a:p>
            <a:r>
              <a:rPr lang="en-US" dirty="0" smtClean="0"/>
              <a:t>Beckman Coulter</a:t>
            </a:r>
          </a:p>
          <a:p>
            <a:r>
              <a:rPr lang="en-US" dirty="0" smtClean="0"/>
              <a:t>BD Biosciences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C1A6-4574-4AA6-9613-522C0E1A9C8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175" y="5689600"/>
            <a:ext cx="3565826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90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374E7D"/>
      </a:dk2>
      <a:lt2>
        <a:srgbClr val="EBDDC3"/>
      </a:lt2>
      <a:accent1>
        <a:srgbClr val="0E2284"/>
      </a:accent1>
      <a:accent2>
        <a:srgbClr val="FFFFFF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791</TotalTime>
  <Words>422</Words>
  <Application>Microsoft Macintosh PowerPoint</Application>
  <PresentationFormat>On-screen Show (4:3)</PresentationFormat>
  <Paragraphs>62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Theme1</vt:lpstr>
      <vt:lpstr>Flow Cytometry Performance Evaluation and Training Program (FlowPET): Mission Statement</vt:lpstr>
      <vt:lpstr>Flow Cytometry Performance Evaluation and Training Program (FlowPET): Leadership</vt:lpstr>
      <vt:lpstr>PowerPoint Presentation</vt:lpstr>
      <vt:lpstr>Flow Cytometry Performance Evaluation and Training Program (FlowPET): Budget</vt:lpstr>
      <vt:lpstr>Flow Cytometry Performance Evaluation and Training Program (FlowPET): Sponsors</vt:lpstr>
    </vt:vector>
  </TitlesOfParts>
  <Company>Duke CFAR Flow Cytometry Core Facility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Quality Assurance Program Oversight Laboratory (EQAPOL)</dc:title>
  <dc:creator>Janet Staats</dc:creator>
  <cp:lastModifiedBy>Janet Staats</cp:lastModifiedBy>
  <cp:revision>110</cp:revision>
  <cp:lastPrinted>2013-06-11T13:27:49Z</cp:lastPrinted>
  <dcterms:created xsi:type="dcterms:W3CDTF">2013-06-10T15:30:55Z</dcterms:created>
  <dcterms:modified xsi:type="dcterms:W3CDTF">2013-12-05T18:45:48Z</dcterms:modified>
</cp:coreProperties>
</file>