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81" r:id="rId3"/>
    <p:sldId id="271" r:id="rId4"/>
    <p:sldId id="283" r:id="rId5"/>
    <p:sldId id="268" r:id="rId6"/>
    <p:sldId id="267" r:id="rId7"/>
    <p:sldId id="266" r:id="rId8"/>
    <p:sldId id="272" r:id="rId9"/>
    <p:sldId id="28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17" autoAdjust="0"/>
  </p:normalViewPr>
  <p:slideViewPr>
    <p:cSldViewPr snapToGrid="0" snapToObjects="1">
      <p:cViewPr>
        <p:scale>
          <a:sx n="75" d="100"/>
          <a:sy n="75" d="100"/>
        </p:scale>
        <p:origin x="-132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AB48-546A-4F4E-8ED3-50737CC78DA0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E617-3CC9-4D65-AEE2-5D2D4332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8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5266-9C04-4149-9CC3-91B72D851F7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F5727-BDFD-2B4E-8301-F2CA7A7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F5727-BDFD-2B4E-8301-F2CA7A7BC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FF8F7-F74A-194C-9052-61D839C5DF94}" type="slidenum">
              <a:rPr lang="en-US"/>
              <a:pPr/>
              <a:t>9</a:t>
            </a:fld>
            <a:endParaRPr lang="en-US"/>
          </a:p>
        </p:txBody>
      </p:sp>
      <p:sp>
        <p:nvSpPr>
          <p:cNvPr id="198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spcBef>
                <a:spcPct val="0"/>
              </a:spcBef>
            </a:pPr>
            <a:r>
              <a:rPr lang="en-US"/>
              <a:t>The automated procedure seems to be at least as sensitive as manual gating for detecting cytokine positive cells for both CD3+CD4+ and CD3+CD8+ lymphocytes.</a:t>
            </a:r>
          </a:p>
        </p:txBody>
      </p:sp>
      <p:sp>
        <p:nvSpPr>
          <p:cNvPr id="198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1A73D20-AFC3-394C-ABE7-091A36D9473A}" type="slidenum">
              <a:rPr lang="en-US" sz="1200" u="none">
                <a:latin typeface="Calibri" charset="0"/>
              </a:rPr>
              <a:pPr algn="r" eaLnBrk="1" hangingPunct="1"/>
              <a:t>9</a:t>
            </a:fld>
            <a:endParaRPr lang="en-US" sz="1200" u="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2305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4237-DC15-4525-9AD2-32FBDFB6D47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8862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6AE9-C64D-477E-9984-78953A866BD3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DE85-EB92-43C9-8A9B-086D1E3C5FB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C07-33FF-4B7A-8914-2249C3416AD5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063-6587-4E2D-9975-5EC154C52665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925E-23BE-449E-BF5C-C450BCD10E7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380-1687-42D9-B040-50618E510EFF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576D-93B5-4494-A3A7-4267ABE4C95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FC69-E5ED-4011-8614-2F65CF17983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D34D-F4D1-4D50-BDBF-981643F4DE0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5B3-5D47-4EEF-A7EC-1CE630D65DBB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636A59-2736-43C0-8A9F-CA6848DFA036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2DF283-575A-504F-AFDD-8BA298C9E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5" Type="http://schemas.openxmlformats.org/officeDocument/2006/relationships/image" Target="../media/image16.png"/><Relationship Id="rId6" Type="http://schemas.openxmlformats.org/officeDocument/2006/relationships/image" Target="../media/image17.em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7114"/>
            <a:ext cx="8001000" cy="1102886"/>
          </a:xfrm>
        </p:spPr>
        <p:txBody>
          <a:bodyPr/>
          <a:lstStyle/>
          <a:p>
            <a:r>
              <a:rPr lang="en-US" sz="3200" cap="none" dirty="0" smtClean="0"/>
              <a:t>Intracellular Cytokine Staining (ICS)</a:t>
            </a:r>
            <a:br>
              <a:rPr lang="en-US" sz="3200" cap="none" dirty="0" smtClean="0"/>
            </a:br>
            <a:r>
              <a:rPr lang="en-US" sz="3200" cap="none" dirty="0" smtClean="0"/>
              <a:t>Flow </a:t>
            </a:r>
            <a:r>
              <a:rPr lang="en-US" sz="3200" cap="none" dirty="0" err="1" smtClean="0"/>
              <a:t>Cytometry</a:t>
            </a:r>
            <a:r>
              <a:rPr lang="en-US" sz="3200" cap="none" dirty="0" smtClean="0"/>
              <a:t> Assay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4038600"/>
            <a:ext cx="5468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Kent J. </a:t>
            </a:r>
            <a:r>
              <a:rPr lang="en-US" sz="2400" dirty="0" err="1" smtClean="0">
                <a:solidFill>
                  <a:srgbClr val="374E7D"/>
                </a:solidFill>
              </a:rPr>
              <a:t>Weinhold</a:t>
            </a:r>
            <a:r>
              <a:rPr lang="en-US" sz="2400" dirty="0" smtClean="0">
                <a:solidFill>
                  <a:srgbClr val="374E7D"/>
                </a:solidFill>
              </a:rPr>
              <a:t>, Duke CFAR Director</a:t>
            </a:r>
          </a:p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 November 6th, 2013</a:t>
            </a:r>
          </a:p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CFAR Director’s Meeting</a:t>
            </a:r>
          </a:p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Flow </a:t>
            </a:r>
            <a:r>
              <a:rPr lang="en-US" sz="2400" dirty="0" err="1" smtClean="0">
                <a:solidFill>
                  <a:srgbClr val="374E7D"/>
                </a:solidFill>
              </a:rPr>
              <a:t>Cytometry</a:t>
            </a:r>
            <a:r>
              <a:rPr lang="en-US" sz="2400" dirty="0" smtClean="0">
                <a:solidFill>
                  <a:srgbClr val="374E7D"/>
                </a:solidFill>
              </a:rPr>
              <a:t> Workshop</a:t>
            </a:r>
            <a:endParaRPr lang="en-US" sz="2400" dirty="0">
              <a:solidFill>
                <a:srgbClr val="374E7D"/>
              </a:solidFill>
            </a:endParaRPr>
          </a:p>
        </p:txBody>
      </p:sp>
      <p:pic>
        <p:nvPicPr>
          <p:cNvPr id="6" name="Picture 5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7" y="654779"/>
            <a:ext cx="3890433" cy="17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9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01"/>
            <a:ext cx="8229600" cy="9906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534"/>
            <a:ext cx="4191000" cy="48768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Duke CFAR Immunology Core – Flow </a:t>
            </a:r>
            <a:r>
              <a:rPr lang="en-US" sz="2800" b="1" dirty="0" err="1" smtClean="0"/>
              <a:t>Cytometry</a:t>
            </a:r>
            <a:endParaRPr lang="en-US" sz="2800" b="1" dirty="0" smtClean="0"/>
          </a:p>
          <a:p>
            <a:pPr lvl="1"/>
            <a:r>
              <a:rPr lang="en-US" sz="2400" dirty="0" smtClean="0"/>
              <a:t>Kent </a:t>
            </a:r>
            <a:r>
              <a:rPr lang="en-US" sz="2400" dirty="0" err="1" smtClean="0"/>
              <a:t>Weinold</a:t>
            </a:r>
            <a:r>
              <a:rPr lang="en-US" sz="2400" dirty="0" smtClean="0"/>
              <a:t>, Duke CFAR Director</a:t>
            </a:r>
          </a:p>
          <a:p>
            <a:pPr lvl="1"/>
            <a:r>
              <a:rPr lang="en-US" sz="2400" dirty="0" smtClean="0"/>
              <a:t>Jennifer </a:t>
            </a:r>
            <a:r>
              <a:rPr lang="en-US" sz="2400" dirty="0" err="1" smtClean="0"/>
              <a:t>Enzor</a:t>
            </a:r>
            <a:endParaRPr lang="en-US" sz="2400" dirty="0" smtClean="0"/>
          </a:p>
          <a:p>
            <a:pPr lvl="1"/>
            <a:r>
              <a:rPr lang="en-US" sz="2400" dirty="0" err="1" smtClean="0"/>
              <a:t>Twan</a:t>
            </a:r>
            <a:r>
              <a:rPr lang="en-US" sz="2400" dirty="0" smtClean="0"/>
              <a:t> Weaver</a:t>
            </a:r>
          </a:p>
          <a:p>
            <a:pPr lvl="1"/>
            <a:r>
              <a:rPr lang="en-US" sz="2400" dirty="0" err="1" smtClean="0"/>
              <a:t>Jianling</a:t>
            </a:r>
            <a:r>
              <a:rPr lang="en-US" sz="2400" dirty="0" smtClean="0"/>
              <a:t> Shi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b="1" dirty="0"/>
              <a:t>EQAPOL</a:t>
            </a:r>
          </a:p>
          <a:p>
            <a:pPr lvl="1"/>
            <a:r>
              <a:rPr lang="en-US" sz="2400" dirty="0"/>
              <a:t>Tom Denny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79BA-FEE8-438F-BA7B-529EBE3094C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r="64901"/>
          <a:stretch/>
        </p:blipFill>
        <p:spPr bwMode="auto">
          <a:xfrm>
            <a:off x="0" y="6053666"/>
            <a:ext cx="2153925" cy="82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336534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 smtClean="0"/>
              <a:t>Duke CFAR </a:t>
            </a:r>
            <a:r>
              <a:rPr lang="en-US" sz="2800" b="1" dirty="0" smtClean="0"/>
              <a:t>Biostatistics </a:t>
            </a:r>
            <a:r>
              <a:rPr lang="en-US" sz="2800" b="1" dirty="0" smtClean="0"/>
              <a:t>and Bioinformatics Core</a:t>
            </a:r>
          </a:p>
          <a:p>
            <a:pPr lvl="2"/>
            <a:r>
              <a:rPr lang="en-US" sz="2400" dirty="0" smtClean="0"/>
              <a:t>Cliburn Chan, Duke CFAR Core Director</a:t>
            </a:r>
          </a:p>
          <a:p>
            <a:pPr lvl="2"/>
            <a:r>
              <a:rPr lang="en-US" sz="2400" dirty="0" smtClean="0"/>
              <a:t>Scott White</a:t>
            </a:r>
            <a:endParaRPr lang="en-US" sz="2400" dirty="0"/>
          </a:p>
        </p:txBody>
      </p:sp>
      <p:pic>
        <p:nvPicPr>
          <p:cNvPr id="8" name="Picture 7" descr="CFAR 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Box 1"/>
          <p:cNvSpPr txBox="1">
            <a:spLocks noChangeArrowheads="1"/>
          </p:cNvSpPr>
          <p:nvPr/>
        </p:nvSpPr>
        <p:spPr bwMode="auto">
          <a:xfrm>
            <a:off x="0" y="2136775"/>
            <a:ext cx="9144000" cy="3006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900" dirty="0">
              <a:solidFill>
                <a:srgbClr val="005983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5538" name="Text Box 2"/>
          <p:cNvSpPr txBox="1">
            <a:spLocks noChangeAspect="1" noChangeArrowheads="1"/>
          </p:cNvSpPr>
          <p:nvPr/>
        </p:nvSpPr>
        <p:spPr bwMode="auto">
          <a:xfrm>
            <a:off x="4705350" y="4094163"/>
            <a:ext cx="573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Wash</a:t>
            </a:r>
          </a:p>
        </p:txBody>
      </p:sp>
      <p:sp>
        <p:nvSpPr>
          <p:cNvPr id="7" name="Line 4"/>
          <p:cNvSpPr>
            <a:spLocks noChangeAspect="1" noChangeShapeType="1"/>
          </p:cNvSpPr>
          <p:nvPr/>
        </p:nvSpPr>
        <p:spPr bwMode="auto">
          <a:xfrm>
            <a:off x="5945188" y="4017963"/>
            <a:ext cx="32861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40" name="Text Box 5"/>
          <p:cNvSpPr txBox="1">
            <a:spLocks noChangeAspect="1" noChangeArrowheads="1"/>
          </p:cNvSpPr>
          <p:nvPr/>
        </p:nvSpPr>
        <p:spPr bwMode="auto">
          <a:xfrm>
            <a:off x="5848350" y="4094163"/>
            <a:ext cx="573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Wash</a:t>
            </a:r>
          </a:p>
        </p:txBody>
      </p:sp>
      <p:sp>
        <p:nvSpPr>
          <p:cNvPr id="11" name="Line 8"/>
          <p:cNvSpPr>
            <a:spLocks noChangeAspect="1" noChangeShapeType="1"/>
          </p:cNvSpPr>
          <p:nvPr/>
        </p:nvSpPr>
        <p:spPr bwMode="auto">
          <a:xfrm>
            <a:off x="4803775" y="4017963"/>
            <a:ext cx="32702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42" name="Rectangle 11"/>
          <p:cNvSpPr>
            <a:spLocks noChangeArrowheads="1"/>
          </p:cNvSpPr>
          <p:nvPr/>
        </p:nvSpPr>
        <p:spPr bwMode="auto">
          <a:xfrm>
            <a:off x="1993900" y="2895600"/>
            <a:ext cx="903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8000"/>
                </a:solidFill>
                <a:ea typeface="ヒラギノ角ゴ Pro W3"/>
                <a:cs typeface="ヒラギノ角ゴ Pro W3"/>
              </a:rPr>
              <a:t>Brefeldin</a:t>
            </a:r>
          </a:p>
          <a:p>
            <a:r>
              <a:rPr lang="en-US" sz="1200" b="1">
                <a:solidFill>
                  <a:srgbClr val="FF8000"/>
                </a:solidFill>
                <a:ea typeface="ヒラギノ角ゴ Pro W3"/>
                <a:cs typeface="ヒラギノ角ゴ Pro W3"/>
              </a:rPr>
              <a:t>Monensin</a:t>
            </a:r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H="1">
            <a:off x="2146300" y="3352800"/>
            <a:ext cx="247650" cy="223838"/>
          </a:xfrm>
          <a:prstGeom prst="line">
            <a:avLst/>
          </a:prstGeom>
          <a:noFill/>
          <a:ln w="19050">
            <a:solidFill>
              <a:srgbClr val="FF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Text Box 15"/>
          <p:cNvSpPr txBox="1">
            <a:spLocks noChangeAspect="1" noChangeArrowheads="1"/>
          </p:cNvSpPr>
          <p:nvPr/>
        </p:nvSpPr>
        <p:spPr bwMode="auto">
          <a:xfrm>
            <a:off x="3486150" y="4110038"/>
            <a:ext cx="573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Wash</a:t>
            </a:r>
          </a:p>
        </p:txBody>
      </p:sp>
      <p:sp>
        <p:nvSpPr>
          <p:cNvPr id="18" name="Line 16"/>
          <p:cNvSpPr>
            <a:spLocks noChangeAspect="1" noChangeShapeType="1"/>
          </p:cNvSpPr>
          <p:nvPr/>
        </p:nvSpPr>
        <p:spPr bwMode="auto">
          <a:xfrm>
            <a:off x="3629025" y="4033838"/>
            <a:ext cx="27622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46" name="Text Box 17"/>
          <p:cNvSpPr txBox="1">
            <a:spLocks noChangeAspect="1" noChangeArrowheads="1"/>
          </p:cNvSpPr>
          <p:nvPr/>
        </p:nvSpPr>
        <p:spPr bwMode="auto">
          <a:xfrm>
            <a:off x="2008188" y="4489450"/>
            <a:ext cx="9636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ea typeface="ヒラギノ角ゴ Pro W3"/>
                <a:cs typeface="ヒラギノ角ゴ Pro W3"/>
              </a:rPr>
              <a:t>lymphocyte</a:t>
            </a:r>
          </a:p>
        </p:txBody>
      </p:sp>
      <p:sp>
        <p:nvSpPr>
          <p:cNvPr id="65547" name="Text Box 18"/>
          <p:cNvSpPr txBox="1">
            <a:spLocks noChangeAspect="1" noChangeArrowheads="1"/>
          </p:cNvSpPr>
          <p:nvPr/>
        </p:nvSpPr>
        <p:spPr bwMode="auto">
          <a:xfrm>
            <a:off x="1993900" y="4641850"/>
            <a:ext cx="946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ea typeface="ヒラギノ角ゴ Pro W3"/>
                <a:cs typeface="ヒラギノ角ゴ Pro W3"/>
              </a:rPr>
              <a:t>erythrocyte</a:t>
            </a:r>
          </a:p>
        </p:txBody>
      </p:sp>
      <p:sp>
        <p:nvSpPr>
          <p:cNvPr id="65548" name="Text Box 19"/>
          <p:cNvSpPr txBox="1">
            <a:spLocks noChangeAspect="1" noChangeArrowheads="1"/>
          </p:cNvSpPr>
          <p:nvPr/>
        </p:nvSpPr>
        <p:spPr bwMode="auto">
          <a:xfrm>
            <a:off x="2070100" y="4337050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ea typeface="ヒラギノ角ゴ Pro W3"/>
                <a:cs typeface="ヒラギノ角ゴ Pro W3"/>
              </a:rPr>
              <a:t>cytokine</a:t>
            </a:r>
          </a:p>
        </p:txBody>
      </p:sp>
      <p:sp>
        <p:nvSpPr>
          <p:cNvPr id="22" name="Line 20"/>
          <p:cNvSpPr>
            <a:spLocks noChangeAspect="1" noChangeShapeType="1"/>
          </p:cNvSpPr>
          <p:nvPr/>
        </p:nvSpPr>
        <p:spPr bwMode="auto">
          <a:xfrm>
            <a:off x="2214563" y="4033838"/>
            <a:ext cx="528637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50" name="Text Box 21"/>
          <p:cNvSpPr txBox="1">
            <a:spLocks noChangeAspect="1" noChangeArrowheads="1"/>
          </p:cNvSpPr>
          <p:nvPr/>
        </p:nvSpPr>
        <p:spPr bwMode="auto">
          <a:xfrm>
            <a:off x="2146300" y="3657600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6 hrs</a:t>
            </a:r>
          </a:p>
        </p:txBody>
      </p:sp>
      <p:sp>
        <p:nvSpPr>
          <p:cNvPr id="27" name="Line 25"/>
          <p:cNvSpPr>
            <a:spLocks noChangeAspect="1" noChangeShapeType="1"/>
          </p:cNvSpPr>
          <p:nvPr/>
        </p:nvSpPr>
        <p:spPr bwMode="auto">
          <a:xfrm>
            <a:off x="1006475" y="4033838"/>
            <a:ext cx="31432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52" name="Text Box 26"/>
          <p:cNvSpPr txBox="1">
            <a:spLocks noChangeAspect="1" noChangeArrowheads="1"/>
          </p:cNvSpPr>
          <p:nvPr/>
        </p:nvSpPr>
        <p:spPr bwMode="auto">
          <a:xfrm>
            <a:off x="869950" y="3729038"/>
            <a:ext cx="501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Rest</a:t>
            </a:r>
          </a:p>
        </p:txBody>
      </p:sp>
      <p:grpSp>
        <p:nvGrpSpPr>
          <p:cNvPr id="65553" name="Group 27"/>
          <p:cNvGrpSpPr>
            <a:grpSpLocks/>
          </p:cNvGrpSpPr>
          <p:nvPr/>
        </p:nvGrpSpPr>
        <p:grpSpPr bwMode="auto">
          <a:xfrm>
            <a:off x="228600" y="3311525"/>
            <a:ext cx="641350" cy="1484313"/>
            <a:chOff x="382" y="1993"/>
            <a:chExt cx="404" cy="935"/>
          </a:xfrm>
        </p:grpSpPr>
        <p:grpSp>
          <p:nvGrpSpPr>
            <p:cNvPr id="65806" name="Group 28"/>
            <p:cNvGrpSpPr>
              <a:grpSpLocks/>
            </p:cNvGrpSpPr>
            <p:nvPr/>
          </p:nvGrpSpPr>
          <p:grpSpPr bwMode="auto">
            <a:xfrm>
              <a:off x="382" y="2188"/>
              <a:ext cx="404" cy="740"/>
              <a:chOff x="1294" y="1277"/>
              <a:chExt cx="604" cy="1044"/>
            </a:xfrm>
          </p:grpSpPr>
          <p:sp>
            <p:nvSpPr>
              <p:cNvPr id="65817" name="AutoShape 29"/>
              <p:cNvSpPr>
                <a:spLocks noChangeAspect="1" noChangeArrowheads="1"/>
              </p:cNvSpPr>
              <p:nvPr/>
            </p:nvSpPr>
            <p:spPr bwMode="auto">
              <a:xfrm flipV="1">
                <a:off x="1294" y="1999"/>
                <a:ext cx="604" cy="322"/>
              </a:xfrm>
              <a:prstGeom prst="triangle">
                <a:avLst>
                  <a:gd name="adj" fmla="val 50000"/>
                </a:avLst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818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1298" y="1277"/>
                <a:ext cx="592" cy="722"/>
              </a:xfrm>
              <a:prstGeom prst="rect">
                <a:avLst/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807" name="Rectangle 31"/>
            <p:cNvSpPr>
              <a:spLocks noChangeAspect="1" noChangeArrowheads="1"/>
            </p:cNvSpPr>
            <p:nvPr/>
          </p:nvSpPr>
          <p:spPr bwMode="auto">
            <a:xfrm>
              <a:off x="384" y="2189"/>
              <a:ext cx="39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808" name="Line 32"/>
            <p:cNvSpPr>
              <a:spLocks noChangeAspect="1" noChangeShapeType="1"/>
            </p:cNvSpPr>
            <p:nvPr/>
          </p:nvSpPr>
          <p:spPr bwMode="auto">
            <a:xfrm>
              <a:off x="382" y="2706"/>
              <a:ext cx="201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09" name="Line 33"/>
            <p:cNvSpPr>
              <a:spLocks noChangeAspect="1" noChangeShapeType="1"/>
            </p:cNvSpPr>
            <p:nvPr/>
          </p:nvSpPr>
          <p:spPr bwMode="auto">
            <a:xfrm flipH="1">
              <a:off x="581" y="2710"/>
              <a:ext cx="203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10" name="Line 34"/>
            <p:cNvSpPr>
              <a:spLocks noChangeAspect="1" noChangeShapeType="1"/>
            </p:cNvSpPr>
            <p:nvPr/>
          </p:nvSpPr>
          <p:spPr bwMode="auto">
            <a:xfrm>
              <a:off x="382" y="2189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11" name="AutoShape 35"/>
            <p:cNvSpPr>
              <a:spLocks noChangeAspect="1" noChangeArrowheads="1"/>
            </p:cNvSpPr>
            <p:nvPr/>
          </p:nvSpPr>
          <p:spPr bwMode="auto">
            <a:xfrm>
              <a:off x="520" y="2527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812" name="AutoShape 36"/>
            <p:cNvSpPr>
              <a:spLocks noChangeAspect="1" noChangeArrowheads="1"/>
            </p:cNvSpPr>
            <p:nvPr/>
          </p:nvSpPr>
          <p:spPr bwMode="auto">
            <a:xfrm>
              <a:off x="382" y="1993"/>
              <a:ext cx="400" cy="751"/>
            </a:xfrm>
            <a:prstGeom prst="can">
              <a:avLst>
                <a:gd name="adj" fmla="val 180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813" name="Oval 37"/>
            <p:cNvSpPr>
              <a:spLocks noChangeAspect="1" noChangeArrowheads="1"/>
            </p:cNvSpPr>
            <p:nvPr/>
          </p:nvSpPr>
          <p:spPr bwMode="auto">
            <a:xfrm>
              <a:off x="480" y="2400"/>
              <a:ext cx="208" cy="220"/>
            </a:xfrm>
            <a:prstGeom prst="ellipse">
              <a:avLst/>
            </a:prstGeom>
            <a:solidFill>
              <a:srgbClr val="66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814" name="AutoShape 38"/>
            <p:cNvSpPr>
              <a:spLocks noChangeAspect="1" noChangeArrowheads="1"/>
            </p:cNvSpPr>
            <p:nvPr/>
          </p:nvSpPr>
          <p:spPr bwMode="auto">
            <a:xfrm>
              <a:off x="528" y="2496"/>
              <a:ext cx="37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815" name="Arc 39"/>
            <p:cNvSpPr>
              <a:spLocks noChangeAspect="1"/>
            </p:cNvSpPr>
            <p:nvPr/>
          </p:nvSpPr>
          <p:spPr bwMode="auto">
            <a:xfrm flipH="1" flipV="1">
              <a:off x="672" y="2256"/>
              <a:ext cx="48" cy="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16" name="Arc 40"/>
            <p:cNvSpPr>
              <a:spLocks noChangeAspect="1"/>
            </p:cNvSpPr>
            <p:nvPr/>
          </p:nvSpPr>
          <p:spPr bwMode="auto">
            <a:xfrm rot="16200000" flipV="1">
              <a:off x="560" y="2737"/>
              <a:ext cx="51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54" name="Group 41"/>
          <p:cNvGrpSpPr>
            <a:grpSpLocks/>
          </p:cNvGrpSpPr>
          <p:nvPr/>
        </p:nvGrpSpPr>
        <p:grpSpPr bwMode="auto">
          <a:xfrm>
            <a:off x="2887663" y="3308350"/>
            <a:ext cx="644525" cy="1487488"/>
            <a:chOff x="2009" y="1991"/>
            <a:chExt cx="406" cy="937"/>
          </a:xfrm>
        </p:grpSpPr>
        <p:grpSp>
          <p:nvGrpSpPr>
            <p:cNvPr id="65768" name="Group 42"/>
            <p:cNvGrpSpPr>
              <a:grpSpLocks/>
            </p:cNvGrpSpPr>
            <p:nvPr/>
          </p:nvGrpSpPr>
          <p:grpSpPr bwMode="auto">
            <a:xfrm>
              <a:off x="2011" y="2187"/>
              <a:ext cx="404" cy="741"/>
              <a:chOff x="1294" y="1277"/>
              <a:chExt cx="604" cy="1044"/>
            </a:xfrm>
          </p:grpSpPr>
          <p:sp>
            <p:nvSpPr>
              <p:cNvPr id="65804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1294" y="2000"/>
                <a:ext cx="604" cy="321"/>
              </a:xfrm>
              <a:prstGeom prst="triangle">
                <a:avLst>
                  <a:gd name="adj" fmla="val 50000"/>
                </a:avLst>
              </a:prstGeom>
              <a:solidFill>
                <a:srgbClr val="FEA2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805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298" y="1277"/>
                <a:ext cx="592" cy="723"/>
              </a:xfrm>
              <a:prstGeom prst="rect">
                <a:avLst/>
              </a:prstGeom>
              <a:solidFill>
                <a:srgbClr val="FEA2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769" name="Line 45"/>
            <p:cNvSpPr>
              <a:spLocks noChangeAspect="1" noChangeShapeType="1"/>
            </p:cNvSpPr>
            <p:nvPr/>
          </p:nvSpPr>
          <p:spPr bwMode="auto">
            <a:xfrm>
              <a:off x="2009" y="2705"/>
              <a:ext cx="202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0" name="Line 46"/>
            <p:cNvSpPr>
              <a:spLocks noChangeAspect="1" noChangeShapeType="1"/>
            </p:cNvSpPr>
            <p:nvPr/>
          </p:nvSpPr>
          <p:spPr bwMode="auto">
            <a:xfrm flipH="1">
              <a:off x="2211" y="2705"/>
              <a:ext cx="203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1" name="Oval 47"/>
            <p:cNvSpPr>
              <a:spLocks noChangeAspect="1" noChangeArrowheads="1"/>
            </p:cNvSpPr>
            <p:nvPr/>
          </p:nvSpPr>
          <p:spPr bwMode="auto">
            <a:xfrm>
              <a:off x="2117" y="2414"/>
              <a:ext cx="208" cy="220"/>
            </a:xfrm>
            <a:prstGeom prst="ellipse">
              <a:avLst/>
            </a:prstGeom>
            <a:solidFill>
              <a:srgbClr val="66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72" name="Oval 48"/>
            <p:cNvSpPr>
              <a:spLocks noChangeAspect="1" noChangeArrowheads="1"/>
            </p:cNvSpPr>
            <p:nvPr/>
          </p:nvSpPr>
          <p:spPr bwMode="auto">
            <a:xfrm>
              <a:off x="2046" y="2263"/>
              <a:ext cx="109" cy="1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73" name="Oval 49"/>
            <p:cNvSpPr>
              <a:spLocks noChangeAspect="1" noChangeArrowheads="1"/>
            </p:cNvSpPr>
            <p:nvPr/>
          </p:nvSpPr>
          <p:spPr bwMode="auto">
            <a:xfrm>
              <a:off x="2191" y="2689"/>
              <a:ext cx="110" cy="1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74" name="Line 50"/>
            <p:cNvSpPr>
              <a:spLocks noChangeAspect="1" noChangeShapeType="1"/>
            </p:cNvSpPr>
            <p:nvPr/>
          </p:nvSpPr>
          <p:spPr bwMode="auto">
            <a:xfrm>
              <a:off x="2009" y="2187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5" name="AutoShape 51"/>
            <p:cNvSpPr>
              <a:spLocks noChangeAspect="1" noChangeArrowheads="1"/>
            </p:cNvSpPr>
            <p:nvPr/>
          </p:nvSpPr>
          <p:spPr bwMode="auto">
            <a:xfrm>
              <a:off x="2191" y="2457"/>
              <a:ext cx="37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76" name="AutoShape 52"/>
            <p:cNvSpPr>
              <a:spLocks noChangeAspect="1" noChangeArrowheads="1"/>
            </p:cNvSpPr>
            <p:nvPr/>
          </p:nvSpPr>
          <p:spPr bwMode="auto">
            <a:xfrm>
              <a:off x="2228" y="2541"/>
              <a:ext cx="37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77" name="AutoShape 53"/>
            <p:cNvSpPr>
              <a:spLocks noChangeAspect="1" noChangeArrowheads="1"/>
            </p:cNvSpPr>
            <p:nvPr/>
          </p:nvSpPr>
          <p:spPr bwMode="auto">
            <a:xfrm>
              <a:off x="2009" y="1991"/>
              <a:ext cx="401" cy="751"/>
            </a:xfrm>
            <a:prstGeom prst="can">
              <a:avLst>
                <a:gd name="adj" fmla="val 18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778" name="Group 54"/>
            <p:cNvGrpSpPr>
              <a:grpSpLocks/>
            </p:cNvGrpSpPr>
            <p:nvPr/>
          </p:nvGrpSpPr>
          <p:grpSpPr bwMode="auto">
            <a:xfrm rot="5400000" flipH="1">
              <a:off x="2113" y="2239"/>
              <a:ext cx="30" cy="62"/>
              <a:chOff x="3813" y="2547"/>
              <a:chExt cx="43" cy="93"/>
            </a:xfrm>
          </p:grpSpPr>
          <p:grpSp>
            <p:nvGrpSpPr>
              <p:cNvPr id="65799" name="Group 55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801" name="Line 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66" y="2163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802" name="Line 5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207" y="2163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803" name="Line 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3" y="206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800" name="Rectangle 59"/>
              <p:cNvSpPr>
                <a:spLocks noChangeArrowheads="1"/>
              </p:cNvSpPr>
              <p:nvPr/>
            </p:nvSpPr>
            <p:spPr bwMode="auto">
              <a:xfrm>
                <a:off x="3832" y="2564"/>
                <a:ext cx="30" cy="2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779" name="Group 60"/>
            <p:cNvGrpSpPr>
              <a:grpSpLocks/>
            </p:cNvGrpSpPr>
            <p:nvPr/>
          </p:nvGrpSpPr>
          <p:grpSpPr bwMode="auto">
            <a:xfrm>
              <a:off x="2210" y="2350"/>
              <a:ext cx="28" cy="66"/>
              <a:chOff x="3813" y="2547"/>
              <a:chExt cx="43" cy="93"/>
            </a:xfrm>
          </p:grpSpPr>
          <p:grpSp>
            <p:nvGrpSpPr>
              <p:cNvPr id="65794" name="Group 61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96" name="Line 6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97" name="Line 6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98" name="Line 6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95" name="Rectangle 65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780" name="Group 66"/>
            <p:cNvGrpSpPr>
              <a:grpSpLocks/>
            </p:cNvGrpSpPr>
            <p:nvPr/>
          </p:nvGrpSpPr>
          <p:grpSpPr bwMode="auto">
            <a:xfrm rot="7817571" flipH="1">
              <a:off x="2315" y="2592"/>
              <a:ext cx="31" cy="62"/>
              <a:chOff x="3813" y="2547"/>
              <a:chExt cx="43" cy="93"/>
            </a:xfrm>
          </p:grpSpPr>
          <p:grpSp>
            <p:nvGrpSpPr>
              <p:cNvPr id="65789" name="Group 67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91" name="Line 6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49" y="2156"/>
                  <a:ext cx="49" cy="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92" name="Line 6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87" y="2167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93" name="Line 7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98" y="2059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90" name="Rectangle 71"/>
              <p:cNvSpPr>
                <a:spLocks noChangeArrowheads="1"/>
              </p:cNvSpPr>
              <p:nvPr/>
            </p:nvSpPr>
            <p:spPr bwMode="auto">
              <a:xfrm>
                <a:off x="3830" y="2555"/>
                <a:ext cx="28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781" name="AutoShape 72"/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82" name="AutoShape 73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783" name="Group 74"/>
            <p:cNvGrpSpPr>
              <a:grpSpLocks/>
            </p:cNvGrpSpPr>
            <p:nvPr/>
          </p:nvGrpSpPr>
          <p:grpSpPr bwMode="auto">
            <a:xfrm>
              <a:off x="2256" y="2448"/>
              <a:ext cx="28" cy="66"/>
              <a:chOff x="3813" y="2547"/>
              <a:chExt cx="43" cy="93"/>
            </a:xfrm>
          </p:grpSpPr>
          <p:grpSp>
            <p:nvGrpSpPr>
              <p:cNvPr id="65784" name="Group 75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86" name="Line 7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87" name="Line 7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88" name="Line 7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85" name="Rectangle 79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</p:grpSp>
      <p:sp>
        <p:nvSpPr>
          <p:cNvPr id="65555" name="Text Box 80"/>
          <p:cNvSpPr txBox="1">
            <a:spLocks noChangeAspect="1" noChangeArrowheads="1"/>
          </p:cNvSpPr>
          <p:nvPr/>
        </p:nvSpPr>
        <p:spPr bwMode="auto">
          <a:xfrm>
            <a:off x="2070100" y="4186238"/>
            <a:ext cx="663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8000"/>
                </a:solidFill>
                <a:ea typeface="ヒラギノ角ゴ Pro W3"/>
                <a:cs typeface="ヒラギノ角ゴ Pro W3"/>
              </a:rPr>
              <a:t>CD107</a:t>
            </a:r>
            <a:endParaRPr lang="en-US" sz="1200" b="1">
              <a:solidFill>
                <a:schemeClr val="tx2"/>
              </a:solidFill>
              <a:ea typeface="ヒラギノ角ゴ Pro W3"/>
              <a:cs typeface="ヒラギノ角ゴ Pro W3"/>
            </a:endParaRPr>
          </a:p>
        </p:txBody>
      </p:sp>
      <p:grpSp>
        <p:nvGrpSpPr>
          <p:cNvPr id="65556" name="Group 81"/>
          <p:cNvGrpSpPr>
            <a:grpSpLocks/>
          </p:cNvGrpSpPr>
          <p:nvPr/>
        </p:nvGrpSpPr>
        <p:grpSpPr bwMode="auto">
          <a:xfrm>
            <a:off x="1425575" y="3271838"/>
            <a:ext cx="755650" cy="1487487"/>
            <a:chOff x="1178" y="1968"/>
            <a:chExt cx="476" cy="937"/>
          </a:xfrm>
        </p:grpSpPr>
        <p:sp>
          <p:nvSpPr>
            <p:cNvPr id="65744" name="Text Box 82"/>
            <p:cNvSpPr txBox="1">
              <a:spLocks noChangeAspect="1" noChangeArrowheads="1"/>
            </p:cNvSpPr>
            <p:nvPr/>
          </p:nvSpPr>
          <p:spPr bwMode="auto">
            <a:xfrm>
              <a:off x="1427" y="2472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  <a:ea typeface="ヒラギノ角ゴ Pro W3"/>
                  <a:cs typeface="ヒラギノ角ゴ Pro W3"/>
                </a:rPr>
                <a:t>6 h</a:t>
              </a:r>
            </a:p>
          </p:txBody>
        </p:sp>
        <p:grpSp>
          <p:nvGrpSpPr>
            <p:cNvPr id="65745" name="Group 83"/>
            <p:cNvGrpSpPr>
              <a:grpSpLocks/>
            </p:cNvGrpSpPr>
            <p:nvPr/>
          </p:nvGrpSpPr>
          <p:grpSpPr bwMode="auto">
            <a:xfrm>
              <a:off x="1180" y="2164"/>
              <a:ext cx="404" cy="741"/>
              <a:chOff x="1294" y="1277"/>
              <a:chExt cx="604" cy="1044"/>
            </a:xfrm>
          </p:grpSpPr>
          <p:sp>
            <p:nvSpPr>
              <p:cNvPr id="65766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1294" y="2000"/>
                <a:ext cx="604" cy="321"/>
              </a:xfrm>
              <a:prstGeom prst="triangle">
                <a:avLst>
                  <a:gd name="adj" fmla="val 50000"/>
                </a:avLst>
              </a:prstGeom>
              <a:solidFill>
                <a:srgbClr val="FEA2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76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1298" y="1277"/>
                <a:ext cx="592" cy="723"/>
              </a:xfrm>
              <a:prstGeom prst="rect">
                <a:avLst/>
              </a:prstGeom>
              <a:solidFill>
                <a:srgbClr val="FEA2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746" name="Line 86"/>
            <p:cNvSpPr>
              <a:spLocks noChangeAspect="1" noChangeShapeType="1"/>
            </p:cNvSpPr>
            <p:nvPr/>
          </p:nvSpPr>
          <p:spPr bwMode="auto">
            <a:xfrm>
              <a:off x="1178" y="2682"/>
              <a:ext cx="202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7" name="Line 87"/>
            <p:cNvSpPr>
              <a:spLocks noChangeAspect="1" noChangeShapeType="1"/>
            </p:cNvSpPr>
            <p:nvPr/>
          </p:nvSpPr>
          <p:spPr bwMode="auto">
            <a:xfrm flipH="1">
              <a:off x="1380" y="2682"/>
              <a:ext cx="202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8" name="Oval 88"/>
            <p:cNvSpPr>
              <a:spLocks noChangeAspect="1" noChangeArrowheads="1"/>
            </p:cNvSpPr>
            <p:nvPr/>
          </p:nvSpPr>
          <p:spPr bwMode="auto">
            <a:xfrm>
              <a:off x="1286" y="2391"/>
              <a:ext cx="208" cy="220"/>
            </a:xfrm>
            <a:prstGeom prst="ellipse">
              <a:avLst/>
            </a:prstGeom>
            <a:solidFill>
              <a:srgbClr val="66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49" name="Oval 89"/>
            <p:cNvSpPr>
              <a:spLocks noChangeAspect="1" noChangeArrowheads="1"/>
            </p:cNvSpPr>
            <p:nvPr/>
          </p:nvSpPr>
          <p:spPr bwMode="auto">
            <a:xfrm>
              <a:off x="1248" y="2279"/>
              <a:ext cx="109" cy="1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50" name="Oval 90"/>
            <p:cNvSpPr>
              <a:spLocks noChangeAspect="1" noChangeArrowheads="1"/>
            </p:cNvSpPr>
            <p:nvPr/>
          </p:nvSpPr>
          <p:spPr bwMode="auto">
            <a:xfrm>
              <a:off x="1360" y="2666"/>
              <a:ext cx="109" cy="1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51" name="Line 91"/>
            <p:cNvSpPr>
              <a:spLocks noChangeAspect="1" noChangeShapeType="1"/>
            </p:cNvSpPr>
            <p:nvPr/>
          </p:nvSpPr>
          <p:spPr bwMode="auto">
            <a:xfrm>
              <a:off x="1178" y="2164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52" name="AutoShape 92"/>
            <p:cNvSpPr>
              <a:spLocks noChangeAspect="1" noChangeArrowheads="1"/>
            </p:cNvSpPr>
            <p:nvPr/>
          </p:nvSpPr>
          <p:spPr bwMode="auto">
            <a:xfrm>
              <a:off x="1178" y="1968"/>
              <a:ext cx="400" cy="751"/>
            </a:xfrm>
            <a:prstGeom prst="can">
              <a:avLst>
                <a:gd name="adj" fmla="val 180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53" name="Line 93"/>
            <p:cNvSpPr>
              <a:spLocks noChangeShapeType="1"/>
            </p:cNvSpPr>
            <p:nvPr/>
          </p:nvSpPr>
          <p:spPr bwMode="auto">
            <a:xfrm flipH="1" flipV="1">
              <a:off x="1392" y="2592"/>
              <a:ext cx="20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54" name="Line 94"/>
            <p:cNvSpPr>
              <a:spLocks noChangeShapeType="1"/>
            </p:cNvSpPr>
            <p:nvPr/>
          </p:nvSpPr>
          <p:spPr bwMode="auto">
            <a:xfrm flipH="1" flipV="1">
              <a:off x="1467" y="2751"/>
              <a:ext cx="128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55" name="AutoShape 95"/>
            <p:cNvSpPr>
              <a:spLocks noChangeAspect="1" noChangeArrowheads="1"/>
            </p:cNvSpPr>
            <p:nvPr/>
          </p:nvSpPr>
          <p:spPr bwMode="auto">
            <a:xfrm>
              <a:off x="1350" y="2448"/>
              <a:ext cx="37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56" name="AutoShape 96"/>
            <p:cNvSpPr>
              <a:spLocks noChangeAspect="1" noChangeArrowheads="1"/>
            </p:cNvSpPr>
            <p:nvPr/>
          </p:nvSpPr>
          <p:spPr bwMode="auto">
            <a:xfrm>
              <a:off x="1387" y="2531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57" name="Line 97"/>
            <p:cNvSpPr>
              <a:spLocks noChangeShapeType="1"/>
            </p:cNvSpPr>
            <p:nvPr/>
          </p:nvSpPr>
          <p:spPr bwMode="auto">
            <a:xfrm flipH="1" flipV="1">
              <a:off x="1392" y="2544"/>
              <a:ext cx="235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58" name="AutoShape 98"/>
            <p:cNvSpPr>
              <a:spLocks noChangeAspect="1" noChangeArrowheads="1"/>
            </p:cNvSpPr>
            <p:nvPr/>
          </p:nvSpPr>
          <p:spPr bwMode="auto">
            <a:xfrm>
              <a:off x="1344" y="2508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759" name="Group 99"/>
            <p:cNvGrpSpPr>
              <a:grpSpLocks/>
            </p:cNvGrpSpPr>
            <p:nvPr/>
          </p:nvGrpSpPr>
          <p:grpSpPr bwMode="auto">
            <a:xfrm>
              <a:off x="1412" y="2430"/>
              <a:ext cx="28" cy="66"/>
              <a:chOff x="3813" y="2547"/>
              <a:chExt cx="43" cy="93"/>
            </a:xfrm>
          </p:grpSpPr>
          <p:grpSp>
            <p:nvGrpSpPr>
              <p:cNvPr id="65761" name="Group 100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63" name="Line 10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64" name="Line 10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65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62" name="Rectangle 104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760" name="Line 105"/>
            <p:cNvSpPr>
              <a:spLocks noChangeShapeType="1"/>
            </p:cNvSpPr>
            <p:nvPr/>
          </p:nvSpPr>
          <p:spPr bwMode="auto">
            <a:xfrm flipH="1" flipV="1">
              <a:off x="1440" y="249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57" name="Group 106"/>
          <p:cNvGrpSpPr>
            <a:grpSpLocks/>
          </p:cNvGrpSpPr>
          <p:nvPr/>
        </p:nvGrpSpPr>
        <p:grpSpPr bwMode="auto">
          <a:xfrm>
            <a:off x="4062413" y="3279775"/>
            <a:ext cx="642937" cy="1485900"/>
            <a:chOff x="2745" y="1992"/>
            <a:chExt cx="405" cy="936"/>
          </a:xfrm>
        </p:grpSpPr>
        <p:grpSp>
          <p:nvGrpSpPr>
            <p:cNvPr id="65703" name="Group 107"/>
            <p:cNvGrpSpPr>
              <a:grpSpLocks/>
            </p:cNvGrpSpPr>
            <p:nvPr/>
          </p:nvGrpSpPr>
          <p:grpSpPr bwMode="auto">
            <a:xfrm>
              <a:off x="2745" y="2188"/>
              <a:ext cx="404" cy="740"/>
              <a:chOff x="1294" y="1277"/>
              <a:chExt cx="604" cy="1044"/>
            </a:xfrm>
          </p:grpSpPr>
          <p:sp>
            <p:nvSpPr>
              <p:cNvPr id="65742" name="AutoShape 108"/>
              <p:cNvSpPr>
                <a:spLocks noChangeAspect="1" noChangeArrowheads="1"/>
              </p:cNvSpPr>
              <p:nvPr/>
            </p:nvSpPr>
            <p:spPr bwMode="auto">
              <a:xfrm flipV="1">
                <a:off x="1294" y="1999"/>
                <a:ext cx="604" cy="322"/>
              </a:xfrm>
              <a:prstGeom prst="triangle">
                <a:avLst>
                  <a:gd name="adj" fmla="val 50000"/>
                </a:avLst>
              </a:prstGeom>
              <a:solidFill>
                <a:srgbClr val="FFDA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743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1298" y="1277"/>
                <a:ext cx="592" cy="722"/>
              </a:xfrm>
              <a:prstGeom prst="rect">
                <a:avLst/>
              </a:prstGeom>
              <a:solidFill>
                <a:srgbClr val="FFDA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704" name="Line 110"/>
            <p:cNvSpPr>
              <a:spLocks noChangeAspect="1" noChangeShapeType="1"/>
            </p:cNvSpPr>
            <p:nvPr/>
          </p:nvSpPr>
          <p:spPr bwMode="auto">
            <a:xfrm>
              <a:off x="2745" y="2705"/>
              <a:ext cx="202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5" name="Line 111"/>
            <p:cNvSpPr>
              <a:spLocks noChangeAspect="1" noChangeShapeType="1"/>
            </p:cNvSpPr>
            <p:nvPr/>
          </p:nvSpPr>
          <p:spPr bwMode="auto">
            <a:xfrm flipH="1">
              <a:off x="2947" y="2705"/>
              <a:ext cx="203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6" name="Oval 112"/>
            <p:cNvSpPr>
              <a:spLocks noChangeAspect="1" noChangeArrowheads="1"/>
            </p:cNvSpPr>
            <p:nvPr/>
          </p:nvSpPr>
          <p:spPr bwMode="auto">
            <a:xfrm>
              <a:off x="2853" y="2415"/>
              <a:ext cx="208" cy="220"/>
            </a:xfrm>
            <a:prstGeom prst="ellipse">
              <a:avLst/>
            </a:prstGeom>
            <a:solidFill>
              <a:srgbClr val="66FF99"/>
            </a:solidFill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07" name="Line 113"/>
            <p:cNvSpPr>
              <a:spLocks noChangeAspect="1" noChangeShapeType="1"/>
            </p:cNvSpPr>
            <p:nvPr/>
          </p:nvSpPr>
          <p:spPr bwMode="auto">
            <a:xfrm>
              <a:off x="2745" y="2188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8" name="AutoShape 114"/>
            <p:cNvSpPr>
              <a:spLocks noChangeAspect="1" noChangeArrowheads="1"/>
            </p:cNvSpPr>
            <p:nvPr/>
          </p:nvSpPr>
          <p:spPr bwMode="auto">
            <a:xfrm>
              <a:off x="2928" y="2458"/>
              <a:ext cx="36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09" name="AutoShape 115"/>
            <p:cNvSpPr>
              <a:spLocks noChangeAspect="1" noChangeArrowheads="1"/>
            </p:cNvSpPr>
            <p:nvPr/>
          </p:nvSpPr>
          <p:spPr bwMode="auto">
            <a:xfrm>
              <a:off x="2976" y="2509"/>
              <a:ext cx="36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10" name="AutoShape 116"/>
            <p:cNvSpPr>
              <a:spLocks noChangeAspect="1" noChangeArrowheads="1"/>
            </p:cNvSpPr>
            <p:nvPr/>
          </p:nvSpPr>
          <p:spPr bwMode="auto">
            <a:xfrm>
              <a:off x="2940" y="2562"/>
              <a:ext cx="36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11" name="AutoShape 117"/>
            <p:cNvSpPr>
              <a:spLocks noChangeAspect="1" noChangeArrowheads="1"/>
            </p:cNvSpPr>
            <p:nvPr/>
          </p:nvSpPr>
          <p:spPr bwMode="auto">
            <a:xfrm>
              <a:off x="2884" y="2527"/>
              <a:ext cx="36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712" name="Arc 118"/>
            <p:cNvSpPr>
              <a:spLocks noChangeAspect="1"/>
            </p:cNvSpPr>
            <p:nvPr/>
          </p:nvSpPr>
          <p:spPr bwMode="auto">
            <a:xfrm flipV="1">
              <a:off x="2793" y="2324"/>
              <a:ext cx="48" cy="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3" name="Arc 119"/>
            <p:cNvSpPr>
              <a:spLocks noChangeAspect="1"/>
            </p:cNvSpPr>
            <p:nvPr/>
          </p:nvSpPr>
          <p:spPr bwMode="auto">
            <a:xfrm flipH="1" flipV="1">
              <a:off x="3024" y="2304"/>
              <a:ext cx="48" cy="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4" name="Arc 120"/>
            <p:cNvSpPr>
              <a:spLocks noChangeAspect="1"/>
            </p:cNvSpPr>
            <p:nvPr/>
          </p:nvSpPr>
          <p:spPr bwMode="auto">
            <a:xfrm rot="16200000" flipV="1">
              <a:off x="2912" y="2785"/>
              <a:ext cx="51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5" name="Arc 121"/>
            <p:cNvSpPr>
              <a:spLocks noChangeAspect="1"/>
            </p:cNvSpPr>
            <p:nvPr/>
          </p:nvSpPr>
          <p:spPr bwMode="auto">
            <a:xfrm rot="5400000" flipV="1">
              <a:off x="2888" y="2249"/>
              <a:ext cx="51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6" name="Arc 122"/>
            <p:cNvSpPr>
              <a:spLocks noChangeAspect="1"/>
            </p:cNvSpPr>
            <p:nvPr/>
          </p:nvSpPr>
          <p:spPr bwMode="auto">
            <a:xfrm flipV="1">
              <a:off x="3036" y="2678"/>
              <a:ext cx="48" cy="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7" name="AutoShape 123"/>
            <p:cNvSpPr>
              <a:spLocks noChangeAspect="1" noChangeArrowheads="1"/>
            </p:cNvSpPr>
            <p:nvPr/>
          </p:nvSpPr>
          <p:spPr bwMode="auto">
            <a:xfrm>
              <a:off x="2745" y="1992"/>
              <a:ext cx="401" cy="751"/>
            </a:xfrm>
            <a:prstGeom prst="can">
              <a:avLst>
                <a:gd name="adj" fmla="val 18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718" name="Group 124"/>
            <p:cNvGrpSpPr>
              <a:grpSpLocks/>
            </p:cNvGrpSpPr>
            <p:nvPr/>
          </p:nvGrpSpPr>
          <p:grpSpPr bwMode="auto">
            <a:xfrm rot="5400000" flipH="1">
              <a:off x="2849" y="2232"/>
              <a:ext cx="31" cy="62"/>
              <a:chOff x="3813" y="2547"/>
              <a:chExt cx="43" cy="93"/>
            </a:xfrm>
          </p:grpSpPr>
          <p:grpSp>
            <p:nvGrpSpPr>
              <p:cNvPr id="65737" name="Group 125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39" name="Line 1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75" y="2155"/>
                  <a:ext cx="55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40" name="Line 12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209" y="2155"/>
                  <a:ext cx="55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41" name="Line 1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26" y="2055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38" name="Rectangle 129"/>
              <p:cNvSpPr>
                <a:spLocks noChangeArrowheads="1"/>
              </p:cNvSpPr>
              <p:nvPr/>
            </p:nvSpPr>
            <p:spPr bwMode="auto">
              <a:xfrm>
                <a:off x="3837" y="2561"/>
                <a:ext cx="28" cy="2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719" name="Group 130"/>
            <p:cNvGrpSpPr>
              <a:grpSpLocks/>
            </p:cNvGrpSpPr>
            <p:nvPr/>
          </p:nvGrpSpPr>
          <p:grpSpPr bwMode="auto">
            <a:xfrm>
              <a:off x="2947" y="2342"/>
              <a:ext cx="29" cy="66"/>
              <a:chOff x="3813" y="2547"/>
              <a:chExt cx="43" cy="93"/>
            </a:xfrm>
          </p:grpSpPr>
          <p:grpSp>
            <p:nvGrpSpPr>
              <p:cNvPr id="65732" name="Group 131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34" name="Line 1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5" name="Line 13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6" name="Line 1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5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33" name="Rectangle 135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30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720" name="Group 136"/>
            <p:cNvGrpSpPr>
              <a:grpSpLocks/>
            </p:cNvGrpSpPr>
            <p:nvPr/>
          </p:nvGrpSpPr>
          <p:grpSpPr bwMode="auto">
            <a:xfrm rot="7817571" flipH="1">
              <a:off x="3054" y="2584"/>
              <a:ext cx="30" cy="62"/>
              <a:chOff x="3813" y="2547"/>
              <a:chExt cx="43" cy="93"/>
            </a:xfrm>
          </p:grpSpPr>
          <p:grpSp>
            <p:nvGrpSpPr>
              <p:cNvPr id="65727" name="Group 137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29" name="Line 1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2" y="2167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0" name="Line 13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2" y="2166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1" name="Line 1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6" y="2071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28" name="Rectangle 141"/>
              <p:cNvSpPr>
                <a:spLocks noChangeArrowheads="1"/>
              </p:cNvSpPr>
              <p:nvPr/>
            </p:nvSpPr>
            <p:spPr bwMode="auto">
              <a:xfrm>
                <a:off x="3821" y="2564"/>
                <a:ext cx="30" cy="2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721" name="Group 142"/>
            <p:cNvGrpSpPr>
              <a:grpSpLocks/>
            </p:cNvGrpSpPr>
            <p:nvPr/>
          </p:nvGrpSpPr>
          <p:grpSpPr bwMode="auto">
            <a:xfrm>
              <a:off x="2976" y="2448"/>
              <a:ext cx="28" cy="66"/>
              <a:chOff x="3813" y="2547"/>
              <a:chExt cx="43" cy="93"/>
            </a:xfrm>
          </p:grpSpPr>
          <p:grpSp>
            <p:nvGrpSpPr>
              <p:cNvPr id="65722" name="Group 143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724" name="Line 14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25" name="Line 14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26" name="Line 1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23" name="Rectangle 147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</p:grpSp>
      <p:grpSp>
        <p:nvGrpSpPr>
          <p:cNvPr id="65558" name="Group 148"/>
          <p:cNvGrpSpPr>
            <a:grpSpLocks/>
          </p:cNvGrpSpPr>
          <p:nvPr/>
        </p:nvGrpSpPr>
        <p:grpSpPr bwMode="auto">
          <a:xfrm>
            <a:off x="5230813" y="3309938"/>
            <a:ext cx="641350" cy="1484312"/>
            <a:chOff x="3480" y="1992"/>
            <a:chExt cx="404" cy="935"/>
          </a:xfrm>
        </p:grpSpPr>
        <p:grpSp>
          <p:nvGrpSpPr>
            <p:cNvPr id="65665" name="Group 149"/>
            <p:cNvGrpSpPr>
              <a:grpSpLocks/>
            </p:cNvGrpSpPr>
            <p:nvPr/>
          </p:nvGrpSpPr>
          <p:grpSpPr bwMode="auto">
            <a:xfrm>
              <a:off x="3480" y="1992"/>
              <a:ext cx="404" cy="935"/>
              <a:chOff x="2555" y="2136"/>
              <a:chExt cx="604" cy="1319"/>
            </a:xfrm>
          </p:grpSpPr>
          <p:grpSp>
            <p:nvGrpSpPr>
              <p:cNvPr id="65672" name="Group 150"/>
              <p:cNvGrpSpPr>
                <a:grpSpLocks/>
              </p:cNvGrpSpPr>
              <p:nvPr/>
            </p:nvGrpSpPr>
            <p:grpSpPr bwMode="auto">
              <a:xfrm>
                <a:off x="2555" y="2411"/>
                <a:ext cx="604" cy="1044"/>
                <a:chOff x="1294" y="1277"/>
                <a:chExt cx="604" cy="1044"/>
              </a:xfrm>
            </p:grpSpPr>
            <p:sp>
              <p:nvSpPr>
                <p:cNvPr id="65701" name="AutoShape 15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94" y="1999"/>
                  <a:ext cx="604" cy="32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FE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65702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298" y="1277"/>
                  <a:ext cx="592" cy="722"/>
                </a:xfrm>
                <a:prstGeom prst="rect">
                  <a:avLst/>
                </a:prstGeom>
                <a:solidFill>
                  <a:srgbClr val="EFE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ea typeface="ヒラギノ角ゴ Pro W3"/>
                    <a:cs typeface="ヒラギノ角ゴ Pro W3"/>
                  </a:endParaRPr>
                </a:p>
              </p:txBody>
            </p:sp>
          </p:grpSp>
          <p:sp>
            <p:nvSpPr>
              <p:cNvPr id="65673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2558" y="2412"/>
                <a:ext cx="592" cy="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74" name="Line 154"/>
              <p:cNvSpPr>
                <a:spLocks noChangeAspect="1" noChangeShapeType="1"/>
              </p:cNvSpPr>
              <p:nvPr/>
            </p:nvSpPr>
            <p:spPr bwMode="auto">
              <a:xfrm>
                <a:off x="2555" y="3142"/>
                <a:ext cx="301" cy="3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5" name="Line 155"/>
              <p:cNvSpPr>
                <a:spLocks noChangeAspect="1" noChangeShapeType="1"/>
              </p:cNvSpPr>
              <p:nvPr/>
            </p:nvSpPr>
            <p:spPr bwMode="auto">
              <a:xfrm flipH="1">
                <a:off x="2853" y="3147"/>
                <a:ext cx="303" cy="3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6" name="Oval 156"/>
              <p:cNvSpPr>
                <a:spLocks noChangeAspect="1" noChangeArrowheads="1"/>
              </p:cNvSpPr>
              <p:nvPr/>
            </p:nvSpPr>
            <p:spPr bwMode="auto">
              <a:xfrm>
                <a:off x="2716" y="2733"/>
                <a:ext cx="311" cy="310"/>
              </a:xfrm>
              <a:prstGeom prst="ellipse">
                <a:avLst/>
              </a:prstGeom>
              <a:solidFill>
                <a:srgbClr val="66FF99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77" name="Line 157"/>
              <p:cNvSpPr>
                <a:spLocks noChangeAspect="1" noChangeShapeType="1"/>
              </p:cNvSpPr>
              <p:nvPr/>
            </p:nvSpPr>
            <p:spPr bwMode="auto">
              <a:xfrm>
                <a:off x="2555" y="2412"/>
                <a:ext cx="5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8" name="AutoShape 158"/>
              <p:cNvSpPr>
                <a:spLocks noChangeAspect="1" noChangeArrowheads="1"/>
              </p:cNvSpPr>
              <p:nvPr/>
            </p:nvSpPr>
            <p:spPr bwMode="auto">
              <a:xfrm>
                <a:off x="2827" y="2793"/>
                <a:ext cx="55" cy="54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79" name="AutoShape 159"/>
              <p:cNvSpPr>
                <a:spLocks noChangeAspect="1" noChangeArrowheads="1"/>
              </p:cNvSpPr>
              <p:nvPr/>
            </p:nvSpPr>
            <p:spPr bwMode="auto">
              <a:xfrm>
                <a:off x="2899" y="2865"/>
                <a:ext cx="55" cy="54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80" name="AutoShape 160"/>
              <p:cNvSpPr>
                <a:spLocks noChangeAspect="1" noChangeArrowheads="1"/>
              </p:cNvSpPr>
              <p:nvPr/>
            </p:nvSpPr>
            <p:spPr bwMode="auto">
              <a:xfrm>
                <a:off x="2845" y="2940"/>
                <a:ext cx="55" cy="54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81" name="AutoShape 161"/>
              <p:cNvSpPr>
                <a:spLocks noChangeAspect="1" noChangeArrowheads="1"/>
              </p:cNvSpPr>
              <p:nvPr/>
            </p:nvSpPr>
            <p:spPr bwMode="auto">
              <a:xfrm>
                <a:off x="2761" y="2889"/>
                <a:ext cx="55" cy="55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82" name="AutoShape 162"/>
              <p:cNvSpPr>
                <a:spLocks noChangeAspect="1" noChangeArrowheads="1"/>
              </p:cNvSpPr>
              <p:nvPr/>
            </p:nvSpPr>
            <p:spPr bwMode="auto">
              <a:xfrm>
                <a:off x="2555" y="2136"/>
                <a:ext cx="598" cy="1059"/>
              </a:xfrm>
              <a:prstGeom prst="can">
                <a:avLst>
                  <a:gd name="adj" fmla="val 1702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grpSp>
            <p:nvGrpSpPr>
              <p:cNvPr id="65683" name="Group 163"/>
              <p:cNvGrpSpPr>
                <a:grpSpLocks/>
              </p:cNvGrpSpPr>
              <p:nvPr/>
            </p:nvGrpSpPr>
            <p:grpSpPr bwMode="auto">
              <a:xfrm rot="5400000" flipH="1">
                <a:off x="2700" y="2471"/>
                <a:ext cx="43" cy="93"/>
                <a:chOff x="3813" y="2547"/>
                <a:chExt cx="43" cy="93"/>
              </a:xfrm>
            </p:grpSpPr>
            <p:grpSp>
              <p:nvGrpSpPr>
                <p:cNvPr id="65696" name="Group 164"/>
                <p:cNvGrpSpPr>
                  <a:grpSpLocks noChangeAspect="1"/>
                </p:cNvGrpSpPr>
                <p:nvPr/>
              </p:nvGrpSpPr>
              <p:grpSpPr bwMode="auto">
                <a:xfrm>
                  <a:off x="3813" y="2571"/>
                  <a:ext cx="43" cy="69"/>
                  <a:chOff x="5136" y="2016"/>
                  <a:chExt cx="89" cy="144"/>
                </a:xfrm>
              </p:grpSpPr>
              <p:sp>
                <p:nvSpPr>
                  <p:cNvPr id="65698" name="Line 16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64" y="2164"/>
                    <a:ext cx="50" cy="4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99" name="Line 16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5205" y="2164"/>
                    <a:ext cx="53" cy="4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700" name="Line 16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14" y="2073"/>
                    <a:ext cx="0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97" name="Rectangle 168"/>
                <p:cNvSpPr>
                  <a:spLocks noChangeArrowheads="1"/>
                </p:cNvSpPr>
                <p:nvPr/>
              </p:nvSpPr>
              <p:spPr bwMode="auto">
                <a:xfrm>
                  <a:off x="3832" y="2564"/>
                  <a:ext cx="31" cy="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ea typeface="ヒラギノ角ゴ Pro W3"/>
                    <a:cs typeface="ヒラギノ角ゴ Pro W3"/>
                  </a:endParaRPr>
                </a:p>
              </p:txBody>
            </p:sp>
          </p:grpSp>
          <p:grpSp>
            <p:nvGrpSpPr>
              <p:cNvPr id="65684" name="Group 169"/>
              <p:cNvGrpSpPr>
                <a:grpSpLocks/>
              </p:cNvGrpSpPr>
              <p:nvPr/>
            </p:nvGrpSpPr>
            <p:grpSpPr bwMode="auto">
              <a:xfrm>
                <a:off x="2844" y="2630"/>
                <a:ext cx="43" cy="93"/>
                <a:chOff x="3813" y="2547"/>
                <a:chExt cx="43" cy="93"/>
              </a:xfrm>
            </p:grpSpPr>
            <p:grpSp>
              <p:nvGrpSpPr>
                <p:cNvPr id="65691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3813" y="2571"/>
                  <a:ext cx="43" cy="69"/>
                  <a:chOff x="5136" y="2016"/>
                  <a:chExt cx="89" cy="144"/>
                </a:xfrm>
              </p:grpSpPr>
              <p:sp>
                <p:nvSpPr>
                  <p:cNvPr id="65693" name="Line 17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35" y="2113"/>
                    <a:ext cx="50" cy="4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94" name="Line 17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5175" y="2113"/>
                    <a:ext cx="50" cy="4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95" name="Line 1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85" y="2015"/>
                    <a:ext cx="0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92" name="Rectangle 174"/>
                <p:cNvSpPr>
                  <a:spLocks noChangeArrowheads="1"/>
                </p:cNvSpPr>
                <p:nvPr/>
              </p:nvSpPr>
              <p:spPr bwMode="auto">
                <a:xfrm>
                  <a:off x="3825" y="2547"/>
                  <a:ext cx="30" cy="3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ea typeface="ヒラギノ角ゴ Pro W3"/>
                    <a:cs typeface="ヒラギノ角ゴ Pro W3"/>
                  </a:endParaRPr>
                </a:p>
              </p:txBody>
            </p:sp>
          </p:grpSp>
          <p:grpSp>
            <p:nvGrpSpPr>
              <p:cNvPr id="65685" name="Group 175"/>
              <p:cNvGrpSpPr>
                <a:grpSpLocks/>
              </p:cNvGrpSpPr>
              <p:nvPr/>
            </p:nvGrpSpPr>
            <p:grpSpPr bwMode="auto">
              <a:xfrm rot="7817571" flipH="1">
                <a:off x="3004" y="2968"/>
                <a:ext cx="43" cy="93"/>
                <a:chOff x="3813" y="2547"/>
                <a:chExt cx="43" cy="93"/>
              </a:xfrm>
            </p:grpSpPr>
            <p:grpSp>
              <p:nvGrpSpPr>
                <p:cNvPr id="65686" name="Group 176"/>
                <p:cNvGrpSpPr>
                  <a:grpSpLocks noChangeAspect="1"/>
                </p:cNvGrpSpPr>
                <p:nvPr/>
              </p:nvGrpSpPr>
              <p:grpSpPr bwMode="auto">
                <a:xfrm>
                  <a:off x="3813" y="2571"/>
                  <a:ext cx="43" cy="69"/>
                  <a:chOff x="5136" y="2016"/>
                  <a:chExt cx="89" cy="144"/>
                </a:xfrm>
              </p:grpSpPr>
              <p:sp>
                <p:nvSpPr>
                  <p:cNvPr id="65688" name="Line 17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43" y="2151"/>
                    <a:ext cx="47" cy="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89" name="Line 17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5175" y="2155"/>
                    <a:ext cx="47" cy="4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90" name="Line 1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84" y="2063"/>
                    <a:ext cx="0" cy="9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87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23" y="2561"/>
                  <a:ext cx="30" cy="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ea typeface="ヒラギノ角ゴ Pro W3"/>
                    <a:cs typeface="ヒラギノ角ゴ Pro W3"/>
                  </a:endParaRPr>
                </a:p>
              </p:txBody>
            </p:sp>
          </p:grpSp>
        </p:grpSp>
        <p:grpSp>
          <p:nvGrpSpPr>
            <p:cNvPr id="65666" name="Group 181"/>
            <p:cNvGrpSpPr>
              <a:grpSpLocks/>
            </p:cNvGrpSpPr>
            <p:nvPr/>
          </p:nvGrpSpPr>
          <p:grpSpPr bwMode="auto">
            <a:xfrm>
              <a:off x="3716" y="2448"/>
              <a:ext cx="28" cy="66"/>
              <a:chOff x="3813" y="2547"/>
              <a:chExt cx="43" cy="93"/>
            </a:xfrm>
          </p:grpSpPr>
          <p:grpSp>
            <p:nvGrpSpPr>
              <p:cNvPr id="65667" name="Group 182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669" name="Line 18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0" name="Line 18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1" name="Line 18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68" name="Rectangle 186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</p:grpSp>
      <p:grpSp>
        <p:nvGrpSpPr>
          <p:cNvPr id="65559" name="Group 187"/>
          <p:cNvGrpSpPr>
            <a:grpSpLocks/>
          </p:cNvGrpSpPr>
          <p:nvPr/>
        </p:nvGrpSpPr>
        <p:grpSpPr bwMode="auto">
          <a:xfrm>
            <a:off x="6369050" y="3309938"/>
            <a:ext cx="641350" cy="1482725"/>
            <a:chOff x="4184" y="1992"/>
            <a:chExt cx="404" cy="934"/>
          </a:xfrm>
        </p:grpSpPr>
        <p:grpSp>
          <p:nvGrpSpPr>
            <p:cNvPr id="65598" name="Group 188"/>
            <p:cNvGrpSpPr>
              <a:grpSpLocks/>
            </p:cNvGrpSpPr>
            <p:nvPr/>
          </p:nvGrpSpPr>
          <p:grpSpPr bwMode="auto">
            <a:xfrm>
              <a:off x="4184" y="2186"/>
              <a:ext cx="404" cy="740"/>
              <a:chOff x="1294" y="1277"/>
              <a:chExt cx="604" cy="1044"/>
            </a:xfrm>
          </p:grpSpPr>
          <p:sp>
            <p:nvSpPr>
              <p:cNvPr id="65663" name="AutoShape 189"/>
              <p:cNvSpPr>
                <a:spLocks noChangeAspect="1" noChangeArrowheads="1"/>
              </p:cNvSpPr>
              <p:nvPr/>
            </p:nvSpPr>
            <p:spPr bwMode="auto">
              <a:xfrm flipV="1">
                <a:off x="1294" y="1999"/>
                <a:ext cx="604" cy="322"/>
              </a:xfrm>
              <a:prstGeom prst="triangle">
                <a:avLst>
                  <a:gd name="adj" fmla="val 50000"/>
                </a:avLst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65664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1298" y="1277"/>
                <a:ext cx="592" cy="722"/>
              </a:xfrm>
              <a:prstGeom prst="rect">
                <a:avLst/>
              </a:prstGeom>
              <a:solidFill>
                <a:srgbClr val="EFE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599" name="Rectangle 191"/>
            <p:cNvSpPr>
              <a:spLocks noChangeAspect="1" noChangeArrowheads="1"/>
            </p:cNvSpPr>
            <p:nvPr/>
          </p:nvSpPr>
          <p:spPr bwMode="auto">
            <a:xfrm>
              <a:off x="4187" y="2188"/>
              <a:ext cx="39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600" name="Line 192"/>
            <p:cNvSpPr>
              <a:spLocks noChangeAspect="1" noChangeShapeType="1"/>
            </p:cNvSpPr>
            <p:nvPr/>
          </p:nvSpPr>
          <p:spPr bwMode="auto">
            <a:xfrm>
              <a:off x="4185" y="2705"/>
              <a:ext cx="202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Line 193"/>
            <p:cNvSpPr>
              <a:spLocks noChangeAspect="1" noChangeShapeType="1"/>
            </p:cNvSpPr>
            <p:nvPr/>
          </p:nvSpPr>
          <p:spPr bwMode="auto">
            <a:xfrm flipH="1">
              <a:off x="4385" y="2708"/>
              <a:ext cx="20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194"/>
            <p:cNvSpPr>
              <a:spLocks noChangeAspect="1" noChangeArrowheads="1"/>
            </p:cNvSpPr>
            <p:nvPr/>
          </p:nvSpPr>
          <p:spPr bwMode="auto">
            <a:xfrm>
              <a:off x="4293" y="2415"/>
              <a:ext cx="207" cy="220"/>
            </a:xfrm>
            <a:prstGeom prst="ellipse">
              <a:avLst/>
            </a:prstGeom>
            <a:solidFill>
              <a:srgbClr val="66FF99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603" name="Line 195"/>
            <p:cNvSpPr>
              <a:spLocks noChangeAspect="1" noChangeShapeType="1"/>
            </p:cNvSpPr>
            <p:nvPr/>
          </p:nvSpPr>
          <p:spPr bwMode="auto">
            <a:xfrm>
              <a:off x="4185" y="2188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AutoShape 196"/>
            <p:cNvSpPr>
              <a:spLocks noChangeAspect="1" noChangeArrowheads="1"/>
            </p:cNvSpPr>
            <p:nvPr/>
          </p:nvSpPr>
          <p:spPr bwMode="auto">
            <a:xfrm>
              <a:off x="4367" y="2458"/>
              <a:ext cx="36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605" name="AutoShape 197"/>
            <p:cNvSpPr>
              <a:spLocks noChangeAspect="1" noChangeArrowheads="1"/>
            </p:cNvSpPr>
            <p:nvPr/>
          </p:nvSpPr>
          <p:spPr bwMode="auto">
            <a:xfrm>
              <a:off x="4415" y="2509"/>
              <a:ext cx="37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606" name="AutoShape 198"/>
            <p:cNvSpPr>
              <a:spLocks noChangeAspect="1" noChangeArrowheads="1"/>
            </p:cNvSpPr>
            <p:nvPr/>
          </p:nvSpPr>
          <p:spPr bwMode="auto">
            <a:xfrm>
              <a:off x="4379" y="2562"/>
              <a:ext cx="36" cy="3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65607" name="AutoShape 199"/>
            <p:cNvSpPr>
              <a:spLocks noChangeAspect="1" noChangeArrowheads="1"/>
            </p:cNvSpPr>
            <p:nvPr/>
          </p:nvSpPr>
          <p:spPr bwMode="auto">
            <a:xfrm>
              <a:off x="4323" y="2526"/>
              <a:ext cx="37" cy="3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608" name="Group 200"/>
            <p:cNvGrpSpPr>
              <a:grpSpLocks noChangeAspect="1"/>
            </p:cNvGrpSpPr>
            <p:nvPr/>
          </p:nvGrpSpPr>
          <p:grpSpPr bwMode="auto">
            <a:xfrm rot="-5400000">
              <a:off x="4232" y="2359"/>
              <a:ext cx="31" cy="56"/>
              <a:chOff x="5136" y="1988"/>
              <a:chExt cx="89" cy="172"/>
            </a:xfrm>
          </p:grpSpPr>
          <p:grpSp>
            <p:nvGrpSpPr>
              <p:cNvPr id="65658" name="Group 201"/>
              <p:cNvGrpSpPr>
                <a:grpSpLocks noChangeAspect="1"/>
              </p:cNvGrpSpPr>
              <p:nvPr/>
            </p:nvGrpSpPr>
            <p:grpSpPr bwMode="auto">
              <a:xfrm>
                <a:off x="5136" y="2016"/>
                <a:ext cx="89" cy="144"/>
                <a:chOff x="5136" y="2016"/>
                <a:chExt cx="89" cy="144"/>
              </a:xfrm>
            </p:grpSpPr>
            <p:sp>
              <p:nvSpPr>
                <p:cNvPr id="65660" name="Line 20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7" y="2112"/>
                  <a:ext cx="49" cy="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61" name="Line 20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95" y="2112"/>
                  <a:ext cx="55" cy="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62" name="Line 20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3" y="2002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9" name="Oval 205"/>
              <p:cNvSpPr>
                <a:spLocks noChangeAspect="1" noChangeArrowheads="1"/>
              </p:cNvSpPr>
              <p:nvPr/>
            </p:nvSpPr>
            <p:spPr bwMode="auto">
              <a:xfrm>
                <a:off x="5160" y="1974"/>
                <a:ext cx="57" cy="5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09" name="Group 206"/>
            <p:cNvGrpSpPr>
              <a:grpSpLocks noChangeAspect="1"/>
            </p:cNvGrpSpPr>
            <p:nvPr/>
          </p:nvGrpSpPr>
          <p:grpSpPr bwMode="auto">
            <a:xfrm>
              <a:off x="4385" y="2505"/>
              <a:ext cx="28" cy="60"/>
              <a:chOff x="5136" y="1988"/>
              <a:chExt cx="89" cy="172"/>
            </a:xfrm>
          </p:grpSpPr>
          <p:grpSp>
            <p:nvGrpSpPr>
              <p:cNvPr id="65653" name="Group 207"/>
              <p:cNvGrpSpPr>
                <a:grpSpLocks noChangeAspect="1"/>
              </p:cNvGrpSpPr>
              <p:nvPr/>
            </p:nvGrpSpPr>
            <p:grpSpPr bwMode="auto">
              <a:xfrm>
                <a:off x="5136" y="2016"/>
                <a:ext cx="89" cy="144"/>
                <a:chOff x="5136" y="2016"/>
                <a:chExt cx="89" cy="144"/>
              </a:xfrm>
            </p:grpSpPr>
            <p:sp>
              <p:nvSpPr>
                <p:cNvPr id="65655" name="Line 2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1"/>
                  <a:ext cx="48" cy="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6" name="Line 2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1"/>
                  <a:ext cx="48" cy="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7" name="Line 2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7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4" name="Oval 211"/>
              <p:cNvSpPr>
                <a:spLocks noChangeAspect="1" noChangeArrowheads="1"/>
              </p:cNvSpPr>
              <p:nvPr/>
            </p:nvSpPr>
            <p:spPr bwMode="auto">
              <a:xfrm>
                <a:off x="5152" y="1988"/>
                <a:ext cx="57" cy="5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0" name="Group 212"/>
            <p:cNvGrpSpPr>
              <a:grpSpLocks noChangeAspect="1"/>
            </p:cNvGrpSpPr>
            <p:nvPr/>
          </p:nvGrpSpPr>
          <p:grpSpPr bwMode="auto">
            <a:xfrm>
              <a:off x="4329" y="2471"/>
              <a:ext cx="29" cy="59"/>
              <a:chOff x="5136" y="1988"/>
              <a:chExt cx="89" cy="172"/>
            </a:xfrm>
          </p:grpSpPr>
          <p:grpSp>
            <p:nvGrpSpPr>
              <p:cNvPr id="65648" name="Group 213"/>
              <p:cNvGrpSpPr>
                <a:grpSpLocks noChangeAspect="1"/>
              </p:cNvGrpSpPr>
              <p:nvPr/>
            </p:nvGrpSpPr>
            <p:grpSpPr bwMode="auto">
              <a:xfrm>
                <a:off x="5136" y="2016"/>
                <a:ext cx="89" cy="144"/>
                <a:chOff x="5136" y="2016"/>
                <a:chExt cx="89" cy="144"/>
              </a:xfrm>
            </p:grpSpPr>
            <p:sp>
              <p:nvSpPr>
                <p:cNvPr id="65650" name="Line 2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1" name="Line 21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2" name="Line 2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5" y="2017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49" name="Oval 217"/>
              <p:cNvSpPr>
                <a:spLocks noChangeAspect="1" noChangeArrowheads="1"/>
              </p:cNvSpPr>
              <p:nvPr/>
            </p:nvSpPr>
            <p:spPr bwMode="auto">
              <a:xfrm>
                <a:off x="5151" y="1988"/>
                <a:ext cx="58" cy="5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1" name="Group 218"/>
            <p:cNvGrpSpPr>
              <a:grpSpLocks noChangeAspect="1"/>
            </p:cNvGrpSpPr>
            <p:nvPr/>
          </p:nvGrpSpPr>
          <p:grpSpPr bwMode="auto">
            <a:xfrm>
              <a:off x="4491" y="2247"/>
              <a:ext cx="29" cy="59"/>
              <a:chOff x="5136" y="1988"/>
              <a:chExt cx="89" cy="172"/>
            </a:xfrm>
          </p:grpSpPr>
          <p:grpSp>
            <p:nvGrpSpPr>
              <p:cNvPr id="65643" name="Group 219"/>
              <p:cNvGrpSpPr>
                <a:grpSpLocks noChangeAspect="1"/>
              </p:cNvGrpSpPr>
              <p:nvPr/>
            </p:nvGrpSpPr>
            <p:grpSpPr bwMode="auto">
              <a:xfrm>
                <a:off x="5136" y="2016"/>
                <a:ext cx="89" cy="144"/>
                <a:chOff x="5136" y="2016"/>
                <a:chExt cx="89" cy="144"/>
              </a:xfrm>
            </p:grpSpPr>
            <p:sp>
              <p:nvSpPr>
                <p:cNvPr id="65645" name="Line 22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46" name="Line 22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47" name="Line 2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5" y="2017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44" name="Oval 223"/>
              <p:cNvSpPr>
                <a:spLocks noChangeAspect="1" noChangeArrowheads="1"/>
              </p:cNvSpPr>
              <p:nvPr/>
            </p:nvSpPr>
            <p:spPr bwMode="auto">
              <a:xfrm>
                <a:off x="5151" y="1988"/>
                <a:ext cx="58" cy="5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2" name="Group 224"/>
            <p:cNvGrpSpPr>
              <a:grpSpLocks noChangeAspect="1"/>
            </p:cNvGrpSpPr>
            <p:nvPr/>
          </p:nvGrpSpPr>
          <p:grpSpPr bwMode="auto">
            <a:xfrm flipV="1">
              <a:off x="4226" y="2630"/>
              <a:ext cx="29" cy="59"/>
              <a:chOff x="5136" y="1988"/>
              <a:chExt cx="89" cy="172"/>
            </a:xfrm>
          </p:grpSpPr>
          <p:grpSp>
            <p:nvGrpSpPr>
              <p:cNvPr id="65638" name="Group 225"/>
              <p:cNvGrpSpPr>
                <a:grpSpLocks noChangeAspect="1"/>
              </p:cNvGrpSpPr>
              <p:nvPr/>
            </p:nvGrpSpPr>
            <p:grpSpPr bwMode="auto">
              <a:xfrm>
                <a:off x="5136" y="2016"/>
                <a:ext cx="89" cy="144"/>
                <a:chOff x="5136" y="2016"/>
                <a:chExt cx="89" cy="144"/>
              </a:xfrm>
            </p:grpSpPr>
            <p:sp>
              <p:nvSpPr>
                <p:cNvPr id="65640" name="Line 2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41" name="Line 22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6" y="2113"/>
                  <a:ext cx="4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42" name="Line 2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5" y="2017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39" name="Oval 229"/>
              <p:cNvSpPr>
                <a:spLocks noChangeAspect="1" noChangeArrowheads="1"/>
              </p:cNvSpPr>
              <p:nvPr/>
            </p:nvSpPr>
            <p:spPr bwMode="auto">
              <a:xfrm>
                <a:off x="5151" y="1988"/>
                <a:ext cx="58" cy="5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sp>
          <p:nvSpPr>
            <p:cNvPr id="65613" name="AutoShape 230"/>
            <p:cNvSpPr>
              <a:spLocks noChangeAspect="1" noChangeArrowheads="1"/>
            </p:cNvSpPr>
            <p:nvPr/>
          </p:nvSpPr>
          <p:spPr bwMode="auto">
            <a:xfrm>
              <a:off x="4185" y="1992"/>
              <a:ext cx="400" cy="750"/>
            </a:xfrm>
            <a:prstGeom prst="can">
              <a:avLst>
                <a:gd name="adj" fmla="val 180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a typeface="ヒラギノ角ゴ Pro W3"/>
                <a:cs typeface="ヒラギノ角ゴ Pro W3"/>
              </a:endParaRPr>
            </a:p>
          </p:txBody>
        </p:sp>
        <p:grpSp>
          <p:nvGrpSpPr>
            <p:cNvPr id="65614" name="Group 231"/>
            <p:cNvGrpSpPr>
              <a:grpSpLocks/>
            </p:cNvGrpSpPr>
            <p:nvPr/>
          </p:nvGrpSpPr>
          <p:grpSpPr bwMode="auto">
            <a:xfrm rot="5400000" flipH="1">
              <a:off x="4284" y="2237"/>
              <a:ext cx="30" cy="62"/>
              <a:chOff x="3813" y="2547"/>
              <a:chExt cx="43" cy="93"/>
            </a:xfrm>
          </p:grpSpPr>
          <p:grpSp>
            <p:nvGrpSpPr>
              <p:cNvPr id="65633" name="Group 232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635" name="Line 2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66" y="2163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36" name="Line 23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207" y="2163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37" name="Line 2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3" y="206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34" name="Rectangle 236"/>
              <p:cNvSpPr>
                <a:spLocks noChangeArrowheads="1"/>
              </p:cNvSpPr>
              <p:nvPr/>
            </p:nvSpPr>
            <p:spPr bwMode="auto">
              <a:xfrm>
                <a:off x="3832" y="2563"/>
                <a:ext cx="30" cy="2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5" name="Group 237"/>
            <p:cNvGrpSpPr>
              <a:grpSpLocks/>
            </p:cNvGrpSpPr>
            <p:nvPr/>
          </p:nvGrpSpPr>
          <p:grpSpPr bwMode="auto">
            <a:xfrm>
              <a:off x="4381" y="2348"/>
              <a:ext cx="28" cy="66"/>
              <a:chOff x="3813" y="2547"/>
              <a:chExt cx="43" cy="93"/>
            </a:xfrm>
          </p:grpSpPr>
          <p:grpSp>
            <p:nvGrpSpPr>
              <p:cNvPr id="65628" name="Group 238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630" name="Line 2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31" name="Line 24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32" name="Line 2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29" name="Rectangle 242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6" name="Group 243"/>
            <p:cNvGrpSpPr>
              <a:grpSpLocks/>
            </p:cNvGrpSpPr>
            <p:nvPr/>
          </p:nvGrpSpPr>
          <p:grpSpPr bwMode="auto">
            <a:xfrm rot="7817571" flipH="1">
              <a:off x="4487" y="2589"/>
              <a:ext cx="30" cy="62"/>
              <a:chOff x="3813" y="2547"/>
              <a:chExt cx="43" cy="93"/>
            </a:xfrm>
          </p:grpSpPr>
          <p:grpSp>
            <p:nvGrpSpPr>
              <p:cNvPr id="65623" name="Group 244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625" name="Line 2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2" y="2167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26" name="Line 24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2" y="2166"/>
                  <a:ext cx="47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27" name="Line 24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6" y="2071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24" name="Rectangle 248"/>
              <p:cNvSpPr>
                <a:spLocks noChangeArrowheads="1"/>
              </p:cNvSpPr>
              <p:nvPr/>
            </p:nvSpPr>
            <p:spPr bwMode="auto">
              <a:xfrm>
                <a:off x="3821" y="2564"/>
                <a:ext cx="30" cy="2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  <p:grpSp>
          <p:nvGrpSpPr>
            <p:cNvPr id="65617" name="Group 249"/>
            <p:cNvGrpSpPr>
              <a:grpSpLocks/>
            </p:cNvGrpSpPr>
            <p:nvPr/>
          </p:nvGrpSpPr>
          <p:grpSpPr bwMode="auto">
            <a:xfrm>
              <a:off x="4416" y="2448"/>
              <a:ext cx="28" cy="66"/>
              <a:chOff x="3813" y="2547"/>
              <a:chExt cx="43" cy="93"/>
            </a:xfrm>
          </p:grpSpPr>
          <p:grpSp>
            <p:nvGrpSpPr>
              <p:cNvPr id="65618" name="Group 250"/>
              <p:cNvGrpSpPr>
                <a:grpSpLocks noChangeAspect="1"/>
              </p:cNvGrpSpPr>
              <p:nvPr/>
            </p:nvGrpSpPr>
            <p:grpSpPr bwMode="auto">
              <a:xfrm>
                <a:off x="3813" y="2571"/>
                <a:ext cx="43" cy="69"/>
                <a:chOff x="5136" y="2016"/>
                <a:chExt cx="89" cy="144"/>
              </a:xfrm>
            </p:grpSpPr>
            <p:sp>
              <p:nvSpPr>
                <p:cNvPr id="65620" name="Line 25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36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21" name="Line 25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177" y="2113"/>
                  <a:ext cx="48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22" name="Line 25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84" y="2016"/>
                  <a:ext cx="0" cy="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19" name="Rectangle 254"/>
              <p:cNvSpPr>
                <a:spLocks noChangeArrowheads="1"/>
              </p:cNvSpPr>
              <p:nvPr/>
            </p:nvSpPr>
            <p:spPr bwMode="auto">
              <a:xfrm>
                <a:off x="3825" y="2547"/>
                <a:ext cx="29" cy="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ea typeface="ヒラギノ角ゴ Pro W3"/>
                  <a:cs typeface="ヒラギノ角ゴ Pro W3"/>
                </a:endParaRPr>
              </a:p>
            </p:txBody>
          </p:sp>
        </p:grpSp>
      </p:grpSp>
      <p:sp>
        <p:nvSpPr>
          <p:cNvPr id="258" name="Line 256"/>
          <p:cNvSpPr>
            <a:spLocks noChangeAspect="1" noChangeShapeType="1"/>
          </p:cNvSpPr>
          <p:nvPr/>
        </p:nvSpPr>
        <p:spPr bwMode="auto">
          <a:xfrm>
            <a:off x="7062788" y="4017963"/>
            <a:ext cx="32861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65561" name="Text Box 257"/>
          <p:cNvSpPr txBox="1">
            <a:spLocks noChangeAspect="1" noChangeArrowheads="1"/>
          </p:cNvSpPr>
          <p:nvPr/>
        </p:nvSpPr>
        <p:spPr bwMode="auto">
          <a:xfrm>
            <a:off x="6965950" y="4094163"/>
            <a:ext cx="573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ヒラギノ角ゴ Pro W3"/>
                <a:cs typeface="ヒラギノ角ゴ Pro W3"/>
              </a:rPr>
              <a:t>Wash</a:t>
            </a:r>
          </a:p>
        </p:txBody>
      </p:sp>
      <p:grpSp>
        <p:nvGrpSpPr>
          <p:cNvPr id="65562" name="Group 294"/>
          <p:cNvGrpSpPr>
            <a:grpSpLocks/>
          </p:cNvGrpSpPr>
          <p:nvPr/>
        </p:nvGrpSpPr>
        <p:grpSpPr bwMode="auto">
          <a:xfrm>
            <a:off x="7402513" y="2474913"/>
            <a:ext cx="1582737" cy="2465387"/>
            <a:chOff x="7495582" y="2436226"/>
            <a:chExt cx="1735737" cy="2700895"/>
          </a:xfrm>
        </p:grpSpPr>
        <p:pic>
          <p:nvPicPr>
            <p:cNvPr id="65595" name="Picture 29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22560" y="3200400"/>
              <a:ext cx="1355584" cy="157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96" name="TextBox 292"/>
            <p:cNvSpPr txBox="1">
              <a:spLocks noChangeArrowheads="1"/>
            </p:cNvSpPr>
            <p:nvPr/>
          </p:nvSpPr>
          <p:spPr bwMode="auto">
            <a:xfrm>
              <a:off x="7758140" y="4833678"/>
              <a:ext cx="1473179" cy="303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b="1">
                  <a:solidFill>
                    <a:srgbClr val="008000"/>
                  </a:solidFill>
                  <a:ea typeface="ヒラギノ角ゴ Pro W3"/>
                  <a:cs typeface="ヒラギノ角ゴ Pro W3"/>
                </a:rPr>
                <a:t>IFN-γ PE-Cy7</a:t>
              </a:r>
            </a:p>
          </p:txBody>
        </p:sp>
        <p:sp>
          <p:nvSpPr>
            <p:cNvPr id="65597" name="TextBox 293"/>
            <p:cNvSpPr txBox="1">
              <a:spLocks noChangeArrowheads="1"/>
            </p:cNvSpPr>
            <p:nvPr/>
          </p:nvSpPr>
          <p:spPr bwMode="auto">
            <a:xfrm rot="-5400000">
              <a:off x="6509259" y="3422549"/>
              <a:ext cx="2276225" cy="30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  <a:ea typeface="ヒラギノ角ゴ Pro W3"/>
                  <a:cs typeface="ヒラギノ角ゴ Pro W3"/>
                </a:rPr>
                <a:t>TNFα Alexa700</a:t>
              </a:r>
            </a:p>
          </p:txBody>
        </p:sp>
      </p:grpSp>
      <p:sp>
        <p:nvSpPr>
          <p:cNvPr id="261" name="Rectangle 2"/>
          <p:cNvSpPr txBox="1">
            <a:spLocks noChangeArrowheads="1"/>
          </p:cNvSpPr>
          <p:nvPr/>
        </p:nvSpPr>
        <p:spPr bwMode="auto">
          <a:xfrm>
            <a:off x="457200" y="608028"/>
            <a:ext cx="8229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kern="0" dirty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ICS </a:t>
            </a:r>
            <a:r>
              <a:rPr lang="en-US" sz="40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Assay Overview</a:t>
            </a:r>
            <a:endParaRPr lang="en-US" sz="4000" kern="0" dirty="0">
              <a:solidFill>
                <a:srgbClr val="0059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65" name="Slide Number Placeholder 26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FA70E9-AEFE-4BA6-8490-8FE07066E4F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3" name="Pentagon 262"/>
          <p:cNvSpPr/>
          <p:nvPr/>
        </p:nvSpPr>
        <p:spPr>
          <a:xfrm>
            <a:off x="0" y="1739900"/>
            <a:ext cx="9144000" cy="957263"/>
          </a:xfrm>
          <a:prstGeom prst="homePlate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7" name="Text Box 3"/>
          <p:cNvSpPr txBox="1">
            <a:spLocks noChangeAspect="1" noChangeArrowheads="1"/>
          </p:cNvSpPr>
          <p:nvPr/>
        </p:nvSpPr>
        <p:spPr bwMode="auto">
          <a:xfrm>
            <a:off x="5086350" y="2052638"/>
            <a:ext cx="7921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ea typeface="ヒラギノ角ゴ Pro W3"/>
                <a:cs typeface="ヒラギノ角ゴ Pro W3"/>
              </a:rPr>
              <a:t>Perm</a:t>
            </a:r>
          </a:p>
        </p:txBody>
      </p:sp>
      <p:sp>
        <p:nvSpPr>
          <p:cNvPr id="65568" name="Text Box 6"/>
          <p:cNvSpPr txBox="1">
            <a:spLocks noChangeAspect="1" noChangeArrowheads="1"/>
          </p:cNvSpPr>
          <p:nvPr/>
        </p:nvSpPr>
        <p:spPr bwMode="auto">
          <a:xfrm>
            <a:off x="5999163" y="2070100"/>
            <a:ext cx="1301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Times" pitchFamily="18" charset="0"/>
              <a:buNone/>
            </a:pPr>
            <a:r>
              <a:rPr lang="en-US" sz="1600" b="1">
                <a:solidFill>
                  <a:schemeClr val="bg1"/>
                </a:solidFill>
                <a:ea typeface="MS PGothic" pitchFamily="34" charset="-128"/>
              </a:rPr>
              <a:t>IC Stain</a:t>
            </a:r>
          </a:p>
          <a:p>
            <a:pPr algn="ctr">
              <a:lnSpc>
                <a:spcPct val="90000"/>
              </a:lnSpc>
              <a:buFont typeface="Times" pitchFamily="18" charset="0"/>
              <a:buNone/>
            </a:pPr>
            <a:r>
              <a:rPr lang="en-US" sz="1600" b="1">
                <a:solidFill>
                  <a:schemeClr val="bg1"/>
                </a:solidFill>
                <a:ea typeface="MS PGothic" pitchFamily="34" charset="-128"/>
              </a:rPr>
              <a:t>Acquisition</a:t>
            </a:r>
          </a:p>
        </p:txBody>
      </p:sp>
      <p:sp>
        <p:nvSpPr>
          <p:cNvPr id="65569" name="Text Box 7"/>
          <p:cNvSpPr txBox="1">
            <a:spLocks noChangeAspect="1" noChangeArrowheads="1"/>
          </p:cNvSpPr>
          <p:nvPr/>
        </p:nvSpPr>
        <p:spPr bwMode="auto">
          <a:xfrm>
            <a:off x="7559675" y="2052638"/>
            <a:ext cx="1147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ctr">
              <a:buFont typeface="Times" pitchFamily="18" charset="0"/>
              <a:buNone/>
            </a:pPr>
            <a:r>
              <a:rPr lang="en-US" sz="1600" b="1">
                <a:solidFill>
                  <a:schemeClr val="bg1"/>
                </a:solidFill>
                <a:ea typeface="MS PGothic" pitchFamily="34" charset="-128"/>
              </a:rPr>
              <a:t>Analysis</a:t>
            </a:r>
          </a:p>
        </p:txBody>
      </p:sp>
      <p:sp>
        <p:nvSpPr>
          <p:cNvPr id="65570" name="Text Box 10"/>
          <p:cNvSpPr txBox="1">
            <a:spLocks noChangeAspect="1" noChangeArrowheads="1"/>
          </p:cNvSpPr>
          <p:nvPr/>
        </p:nvSpPr>
        <p:spPr bwMode="auto">
          <a:xfrm>
            <a:off x="3810000" y="2052638"/>
            <a:ext cx="10048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ea typeface="ヒラギノ角ゴ Pro W3"/>
                <a:cs typeface="ヒラギノ角ゴ Pro W3"/>
              </a:rPr>
              <a:t>Lyse/Fix</a:t>
            </a:r>
          </a:p>
        </p:txBody>
      </p:sp>
      <p:sp>
        <p:nvSpPr>
          <p:cNvPr id="65571" name="Text Box 13"/>
          <p:cNvSpPr txBox="1">
            <a:spLocks noChangeAspect="1" noChangeArrowheads="1"/>
          </p:cNvSpPr>
          <p:nvPr/>
        </p:nvSpPr>
        <p:spPr bwMode="auto">
          <a:xfrm>
            <a:off x="2705100" y="2057400"/>
            <a:ext cx="9366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3838" indent="-223838" algn="ctr">
              <a:lnSpc>
                <a:spcPct val="90000"/>
              </a:lnSpc>
              <a:buFont typeface="Times" pitchFamily="18" charset="0"/>
              <a:buNone/>
            </a:pPr>
            <a:r>
              <a:rPr lang="en-US" sz="1600" b="1">
                <a:solidFill>
                  <a:schemeClr val="bg1"/>
                </a:solidFill>
                <a:ea typeface="MS PGothic" pitchFamily="34" charset="-128"/>
              </a:rPr>
              <a:t>Surface </a:t>
            </a:r>
          </a:p>
          <a:p>
            <a:pPr marL="223838" indent="-223838" algn="ctr">
              <a:lnSpc>
                <a:spcPct val="90000"/>
              </a:lnSpc>
              <a:buFont typeface="Times" pitchFamily="18" charset="0"/>
              <a:buNone/>
            </a:pPr>
            <a:r>
              <a:rPr lang="en-US" sz="1600" b="1">
                <a:solidFill>
                  <a:schemeClr val="bg1"/>
                </a:solidFill>
                <a:ea typeface="MS PGothic" pitchFamily="34" charset="-128"/>
              </a:rPr>
              <a:t>Stain</a:t>
            </a:r>
          </a:p>
        </p:txBody>
      </p:sp>
      <p:sp>
        <p:nvSpPr>
          <p:cNvPr id="65572" name="Text Box 14"/>
          <p:cNvSpPr txBox="1">
            <a:spLocks noChangeAspect="1" noChangeArrowheads="1"/>
          </p:cNvSpPr>
          <p:nvPr/>
        </p:nvSpPr>
        <p:spPr bwMode="auto">
          <a:xfrm>
            <a:off x="946150" y="2052638"/>
            <a:ext cx="15541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ea typeface="ヒラギノ角ゴ Pro W3"/>
                <a:cs typeface="ヒラギノ角ゴ Pro W3"/>
              </a:rPr>
              <a:t>Stimulate</a:t>
            </a:r>
          </a:p>
        </p:txBody>
      </p:sp>
      <p:sp>
        <p:nvSpPr>
          <p:cNvPr id="65573" name="Text Box 24"/>
          <p:cNvSpPr txBox="1">
            <a:spLocks noChangeAspect="1" noChangeArrowheads="1"/>
          </p:cNvSpPr>
          <p:nvPr/>
        </p:nvSpPr>
        <p:spPr bwMode="auto">
          <a:xfrm>
            <a:off x="168275" y="2052638"/>
            <a:ext cx="709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ea typeface="ヒラギノ角ゴ Pro W3"/>
                <a:cs typeface="ヒラギノ角ゴ Pro W3"/>
              </a:rPr>
              <a:t>Thaw</a:t>
            </a:r>
          </a:p>
        </p:txBody>
      </p:sp>
      <p:grpSp>
        <p:nvGrpSpPr>
          <p:cNvPr id="65574" name="Group 266"/>
          <p:cNvGrpSpPr>
            <a:grpSpLocks/>
          </p:cNvGrpSpPr>
          <p:nvPr/>
        </p:nvGrpSpPr>
        <p:grpSpPr bwMode="auto">
          <a:xfrm>
            <a:off x="339725" y="1624013"/>
            <a:ext cx="406400" cy="392112"/>
            <a:chOff x="340425" y="1427250"/>
            <a:chExt cx="405890" cy="392797"/>
          </a:xfrm>
        </p:grpSpPr>
        <p:sp>
          <p:nvSpPr>
            <p:cNvPr id="265" name="Oval 264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94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1.</a:t>
              </a:r>
            </a:p>
          </p:txBody>
        </p:sp>
      </p:grpSp>
      <p:grpSp>
        <p:nvGrpSpPr>
          <p:cNvPr id="65575" name="Group 267"/>
          <p:cNvGrpSpPr>
            <a:grpSpLocks/>
          </p:cNvGrpSpPr>
          <p:nvPr/>
        </p:nvGrpSpPr>
        <p:grpSpPr bwMode="auto">
          <a:xfrm>
            <a:off x="1524000" y="1624013"/>
            <a:ext cx="406400" cy="392112"/>
            <a:chOff x="340425" y="1427250"/>
            <a:chExt cx="405890" cy="392797"/>
          </a:xfrm>
        </p:grpSpPr>
        <p:sp>
          <p:nvSpPr>
            <p:cNvPr id="269" name="Oval 268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92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2.</a:t>
              </a:r>
            </a:p>
          </p:txBody>
        </p:sp>
      </p:grpSp>
      <p:grpSp>
        <p:nvGrpSpPr>
          <p:cNvPr id="65576" name="Group 270"/>
          <p:cNvGrpSpPr>
            <a:grpSpLocks/>
          </p:cNvGrpSpPr>
          <p:nvPr/>
        </p:nvGrpSpPr>
        <p:grpSpPr bwMode="auto">
          <a:xfrm>
            <a:off x="2971800" y="1624013"/>
            <a:ext cx="406400" cy="392112"/>
            <a:chOff x="340425" y="1427250"/>
            <a:chExt cx="405890" cy="392797"/>
          </a:xfrm>
        </p:grpSpPr>
        <p:sp>
          <p:nvSpPr>
            <p:cNvPr id="272" name="Oval 271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90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3.</a:t>
              </a:r>
            </a:p>
          </p:txBody>
        </p:sp>
      </p:grpSp>
      <p:grpSp>
        <p:nvGrpSpPr>
          <p:cNvPr id="65577" name="Group 273"/>
          <p:cNvGrpSpPr>
            <a:grpSpLocks/>
          </p:cNvGrpSpPr>
          <p:nvPr/>
        </p:nvGrpSpPr>
        <p:grpSpPr bwMode="auto">
          <a:xfrm>
            <a:off x="4114800" y="1624013"/>
            <a:ext cx="406400" cy="392112"/>
            <a:chOff x="340425" y="1427250"/>
            <a:chExt cx="405890" cy="392797"/>
          </a:xfrm>
        </p:grpSpPr>
        <p:sp>
          <p:nvSpPr>
            <p:cNvPr id="275" name="Oval 274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88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4.</a:t>
              </a:r>
            </a:p>
          </p:txBody>
        </p:sp>
      </p:grpSp>
      <p:grpSp>
        <p:nvGrpSpPr>
          <p:cNvPr id="65578" name="Group 276"/>
          <p:cNvGrpSpPr>
            <a:grpSpLocks/>
          </p:cNvGrpSpPr>
          <p:nvPr/>
        </p:nvGrpSpPr>
        <p:grpSpPr bwMode="auto">
          <a:xfrm>
            <a:off x="5334000" y="1624013"/>
            <a:ext cx="406400" cy="392112"/>
            <a:chOff x="340425" y="1427250"/>
            <a:chExt cx="405890" cy="392797"/>
          </a:xfrm>
        </p:grpSpPr>
        <p:sp>
          <p:nvSpPr>
            <p:cNvPr id="278" name="Oval 277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86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5.</a:t>
              </a:r>
            </a:p>
          </p:txBody>
        </p:sp>
      </p:grpSp>
      <p:grpSp>
        <p:nvGrpSpPr>
          <p:cNvPr id="65579" name="Group 279"/>
          <p:cNvGrpSpPr>
            <a:grpSpLocks/>
          </p:cNvGrpSpPr>
          <p:nvPr/>
        </p:nvGrpSpPr>
        <p:grpSpPr bwMode="auto">
          <a:xfrm>
            <a:off x="6477000" y="1624013"/>
            <a:ext cx="406400" cy="392112"/>
            <a:chOff x="340425" y="1427250"/>
            <a:chExt cx="405890" cy="392797"/>
          </a:xfrm>
        </p:grpSpPr>
        <p:sp>
          <p:nvSpPr>
            <p:cNvPr id="281" name="Oval 280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84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6.</a:t>
              </a:r>
            </a:p>
          </p:txBody>
        </p:sp>
      </p:grpSp>
      <p:grpSp>
        <p:nvGrpSpPr>
          <p:cNvPr id="65580" name="Group 282"/>
          <p:cNvGrpSpPr>
            <a:grpSpLocks/>
          </p:cNvGrpSpPr>
          <p:nvPr/>
        </p:nvGrpSpPr>
        <p:grpSpPr bwMode="auto">
          <a:xfrm>
            <a:off x="7924800" y="1624013"/>
            <a:ext cx="406400" cy="392112"/>
            <a:chOff x="340425" y="1427250"/>
            <a:chExt cx="405890" cy="392797"/>
          </a:xfrm>
        </p:grpSpPr>
        <p:sp>
          <p:nvSpPr>
            <p:cNvPr id="284" name="Oval 283"/>
            <p:cNvSpPr/>
            <p:nvPr/>
          </p:nvSpPr>
          <p:spPr>
            <a:xfrm>
              <a:off x="340425" y="1427250"/>
              <a:ext cx="393206" cy="3927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82" name="Text Box 24"/>
            <p:cNvSpPr txBox="1">
              <a:spLocks noChangeAspect="1" noChangeArrowheads="1"/>
            </p:cNvSpPr>
            <p:nvPr/>
          </p:nvSpPr>
          <p:spPr bwMode="auto">
            <a:xfrm>
              <a:off x="345185" y="1447800"/>
              <a:ext cx="401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ヒラギノ角ゴ Pro W3"/>
                  <a:cs typeface="ヒラギノ角ゴ Pro W3"/>
                </a:rPr>
                <a:t>7.</a:t>
              </a:r>
            </a:p>
          </p:txBody>
        </p:sp>
      </p:grpSp>
      <p:pic>
        <p:nvPicPr>
          <p:cNvPr id="285" name="Picture 284" descr="CFAR 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740"/>
            <a:ext cx="8229600" cy="990600"/>
          </a:xfrm>
        </p:spPr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4" y="1151472"/>
            <a:ext cx="4885266" cy="5706528"/>
          </a:xfrm>
        </p:spPr>
        <p:txBody>
          <a:bodyPr>
            <a:noAutofit/>
          </a:bodyPr>
          <a:lstStyle/>
          <a:p>
            <a:pPr marL="182880" lvl="1"/>
            <a:r>
              <a:rPr lang="en-US" sz="1600" dirty="0"/>
              <a:t>Panel design </a:t>
            </a:r>
            <a:r>
              <a:rPr lang="en-US" sz="1600" dirty="0"/>
              <a:t>(</a:t>
            </a:r>
            <a:r>
              <a:rPr lang="en-US" sz="1600" dirty="0"/>
              <a:t>McLaughlin </a:t>
            </a:r>
            <a:r>
              <a:rPr lang="en-US" sz="1600" dirty="0"/>
              <a:t>et. al. </a:t>
            </a:r>
            <a:r>
              <a:rPr lang="en-US" sz="1600" dirty="0" err="1"/>
              <a:t>Cytometry</a:t>
            </a:r>
            <a:r>
              <a:rPr lang="en-US" sz="1600" dirty="0"/>
              <a:t> </a:t>
            </a:r>
            <a:r>
              <a:rPr lang="en-US" sz="1600" dirty="0"/>
              <a:t>73A:400-10, 2008)</a:t>
            </a:r>
            <a:endParaRPr lang="en-US" sz="1600" dirty="0"/>
          </a:p>
          <a:p>
            <a:pPr lvl="1"/>
            <a:r>
              <a:rPr lang="en-US" sz="1400" dirty="0" smtClean="0"/>
              <a:t>Goal – appropriately classify events as positive or negative</a:t>
            </a:r>
          </a:p>
          <a:p>
            <a:pPr lvl="2"/>
            <a:r>
              <a:rPr lang="en-US" sz="1200" dirty="0" smtClean="0"/>
              <a:t>Minimize spillover/spreading error</a:t>
            </a:r>
          </a:p>
          <a:p>
            <a:pPr lvl="2"/>
            <a:r>
              <a:rPr lang="en-US" sz="1200" dirty="0" smtClean="0"/>
              <a:t>Bright </a:t>
            </a:r>
            <a:r>
              <a:rPr lang="en-US" sz="1200" dirty="0" err="1" smtClean="0"/>
              <a:t>fluorophores</a:t>
            </a:r>
            <a:r>
              <a:rPr lang="en-US" sz="1200" dirty="0" smtClean="0"/>
              <a:t> conjugated to dim markers</a:t>
            </a:r>
          </a:p>
          <a:p>
            <a:pPr lvl="2"/>
            <a:r>
              <a:rPr lang="en-US" sz="1200" dirty="0" smtClean="0"/>
              <a:t>Careful use of tandem dyes</a:t>
            </a:r>
          </a:p>
          <a:p>
            <a:pPr lvl="1"/>
            <a:r>
              <a:rPr lang="en-US" sz="1400" dirty="0" smtClean="0"/>
              <a:t>Intracellular stain: CD3</a:t>
            </a:r>
            <a:r>
              <a:rPr lang="en-US" sz="1400" dirty="0"/>
              <a:t>, </a:t>
            </a:r>
            <a:r>
              <a:rPr lang="en-US" sz="1400" dirty="0" smtClean="0"/>
              <a:t>CD8, </a:t>
            </a:r>
            <a:r>
              <a:rPr lang="en-US" sz="1400" dirty="0"/>
              <a:t>and </a:t>
            </a:r>
            <a:r>
              <a:rPr lang="en-US" sz="1400" dirty="0" smtClean="0"/>
              <a:t>CD4</a:t>
            </a:r>
          </a:p>
          <a:p>
            <a:pPr lvl="2"/>
            <a:r>
              <a:rPr lang="en-US" sz="1200" dirty="0"/>
              <a:t>R</a:t>
            </a:r>
            <a:r>
              <a:rPr lang="en-US" sz="1200" dirty="0" smtClean="0"/>
              <a:t>equires </a:t>
            </a:r>
            <a:r>
              <a:rPr lang="en-US" sz="1200" dirty="0" err="1" smtClean="0"/>
              <a:t>mAb’s</a:t>
            </a:r>
            <a:r>
              <a:rPr lang="en-US" sz="1200" dirty="0" smtClean="0"/>
              <a:t> made against fixed antigens</a:t>
            </a:r>
          </a:p>
          <a:p>
            <a:pPr lvl="1"/>
            <a:r>
              <a:rPr lang="en-US" sz="1400" dirty="0" smtClean="0"/>
              <a:t>Kinetics of functional markers must overlap</a:t>
            </a:r>
          </a:p>
          <a:p>
            <a:pPr lvl="1"/>
            <a:r>
              <a:rPr lang="en-US" sz="1400" dirty="0" smtClean="0"/>
              <a:t>Use appropriate protein transport inhibitor</a:t>
            </a:r>
          </a:p>
          <a:p>
            <a:pPr lvl="1"/>
            <a:r>
              <a:rPr lang="en-US" sz="1400" dirty="0" smtClean="0"/>
              <a:t>CD4 responses require antigen processing</a:t>
            </a:r>
            <a:endParaRPr lang="en-US" sz="1400" dirty="0"/>
          </a:p>
          <a:p>
            <a:r>
              <a:rPr lang="en-US" sz="1600" dirty="0" smtClean="0"/>
              <a:t>Reagent Qualification</a:t>
            </a:r>
          </a:p>
          <a:p>
            <a:pPr lvl="1"/>
            <a:r>
              <a:rPr lang="en-US" sz="1400" dirty="0" smtClean="0"/>
              <a:t>Titer all reagents using specific measures of performance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(Murdoch et. al.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Cytometry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81A:281-3, 2012)</a:t>
            </a:r>
          </a:p>
          <a:p>
            <a:pPr lvl="2"/>
            <a:r>
              <a:rPr lang="en-US" sz="1200" dirty="0" smtClean="0"/>
              <a:t>Signal-to-noise (SN): positive median/negative median)</a:t>
            </a:r>
          </a:p>
          <a:p>
            <a:pPr lvl="2"/>
            <a:r>
              <a:rPr lang="en-US" sz="1200" dirty="0" smtClean="0"/>
              <a:t>Staining index (SI): positive median/negative standard deviation</a:t>
            </a:r>
          </a:p>
          <a:p>
            <a:pPr lvl="2"/>
            <a:r>
              <a:rPr lang="en-US" sz="1200" dirty="0" smtClean="0"/>
              <a:t>Negative median</a:t>
            </a:r>
          </a:p>
          <a:p>
            <a:pPr lvl="2"/>
            <a:r>
              <a:rPr lang="en-US" sz="1200" dirty="0" smtClean="0"/>
              <a:t>Negative CV</a:t>
            </a:r>
          </a:p>
          <a:p>
            <a:pPr lvl="1"/>
            <a:r>
              <a:rPr lang="en-US" sz="1400" dirty="0" smtClean="0"/>
              <a:t>Measure spillover</a:t>
            </a:r>
          </a:p>
          <a:p>
            <a:pPr lvl="1"/>
            <a:r>
              <a:rPr lang="en-US" sz="1400" dirty="0" smtClean="0"/>
              <a:t>Bridge reagent lots – especially tandem dyes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02199" y="1151473"/>
            <a:ext cx="4241802" cy="532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Instrument Qualification</a:t>
            </a:r>
          </a:p>
          <a:p>
            <a:pPr lvl="1"/>
            <a:r>
              <a:rPr lang="en-US" sz="1400" dirty="0" smtClean="0"/>
              <a:t>Optimize PMT voltages for each type of assay </a:t>
            </a:r>
            <a:r>
              <a:rPr lang="en-US" sz="1400" dirty="0" smtClean="0">
                <a:solidFill>
                  <a:srgbClr val="3366FF"/>
                </a:solidFill>
              </a:rPr>
              <a:t>(</a:t>
            </a:r>
            <a:r>
              <a:rPr lang="en-US" sz="1400" dirty="0" err="1" smtClean="0">
                <a:solidFill>
                  <a:srgbClr val="3366FF"/>
                </a:solidFill>
              </a:rPr>
              <a:t>Perfetto</a:t>
            </a:r>
            <a:r>
              <a:rPr lang="en-US" sz="1400" dirty="0" smtClean="0">
                <a:solidFill>
                  <a:srgbClr val="3366FF"/>
                </a:solidFill>
              </a:rPr>
              <a:t> et. a. Nat Pro 1:1522-30, 2006)</a:t>
            </a:r>
          </a:p>
          <a:p>
            <a:pPr marL="182880" lvl="1"/>
            <a:r>
              <a:rPr lang="en-US" sz="1600" dirty="0" smtClean="0"/>
              <a:t>Appropriate use of controls</a:t>
            </a:r>
          </a:p>
          <a:p>
            <a:pPr marL="457200" lvl="2"/>
            <a:r>
              <a:rPr lang="en-US" sz="1400" dirty="0" err="1" smtClean="0"/>
              <a:t>Unstimulated</a:t>
            </a:r>
            <a:r>
              <a:rPr lang="en-US" sz="1400" dirty="0" smtClean="0"/>
              <a:t> cells – negative control for stimulation</a:t>
            </a:r>
          </a:p>
          <a:p>
            <a:pPr marL="731520" lvl="3"/>
            <a:r>
              <a:rPr lang="en-US" sz="1200" dirty="0" smtClean="0"/>
              <a:t>Endogenous responses may be present</a:t>
            </a:r>
          </a:p>
          <a:p>
            <a:pPr marL="457200" lvl="2"/>
            <a:r>
              <a:rPr lang="en-US" sz="1400" dirty="0" smtClean="0"/>
              <a:t>FMO’s – negative control for fluorescence</a:t>
            </a:r>
          </a:p>
          <a:p>
            <a:pPr marL="182880" lvl="1"/>
            <a:r>
              <a:rPr lang="en-US" sz="1600" dirty="0" smtClean="0"/>
              <a:t>Number of events acquired</a:t>
            </a:r>
          </a:p>
          <a:p>
            <a:pPr marL="457200" lvl="2"/>
            <a:r>
              <a:rPr lang="en-US" sz="1400" dirty="0" smtClean="0"/>
              <a:t>Minimum of 120,000 viable CD3+ lymphocytes </a:t>
            </a:r>
            <a:r>
              <a:rPr lang="en-US" sz="1400" dirty="0" smtClean="0">
                <a:solidFill>
                  <a:srgbClr val="3366FF"/>
                </a:solidFill>
              </a:rPr>
              <a:t>(</a:t>
            </a:r>
            <a:r>
              <a:rPr lang="en-US" sz="1400" dirty="0" err="1" smtClean="0">
                <a:solidFill>
                  <a:srgbClr val="3366FF"/>
                </a:solidFill>
              </a:rPr>
              <a:t>Jaimes</a:t>
            </a:r>
            <a:r>
              <a:rPr lang="en-US" sz="1400" dirty="0" smtClean="0">
                <a:solidFill>
                  <a:srgbClr val="3366FF"/>
                </a:solidFill>
              </a:rPr>
              <a:t> et. al. JIM 363:143-57, 2011)</a:t>
            </a:r>
          </a:p>
          <a:p>
            <a:pPr marL="182880" lvl="1"/>
            <a:r>
              <a:rPr lang="en-US" sz="1600" dirty="0" smtClean="0"/>
              <a:t>Analysis</a:t>
            </a:r>
          </a:p>
          <a:p>
            <a:pPr marL="457200" lvl="2"/>
            <a:r>
              <a:rPr lang="en-US" sz="1400" dirty="0" smtClean="0"/>
              <a:t>Up to 50% of assay variability </a:t>
            </a:r>
            <a:r>
              <a:rPr lang="en-US" sz="1400" dirty="0" smtClean="0">
                <a:solidFill>
                  <a:srgbClr val="3A57EA"/>
                </a:solidFill>
              </a:rPr>
              <a:t>(</a:t>
            </a:r>
            <a:r>
              <a:rPr lang="en-US" sz="1400" dirty="0" err="1" smtClean="0">
                <a:solidFill>
                  <a:srgbClr val="3A57EA"/>
                </a:solidFill>
              </a:rPr>
              <a:t>Maecker</a:t>
            </a:r>
            <a:r>
              <a:rPr lang="en-US" sz="1400" dirty="0" smtClean="0">
                <a:solidFill>
                  <a:srgbClr val="3A57EA"/>
                </a:solidFill>
              </a:rPr>
              <a:t> et. al. BMC Immunology 6:13, 2005</a:t>
            </a:r>
            <a:r>
              <a:rPr lang="en-US" sz="1400" dirty="0">
                <a:solidFill>
                  <a:srgbClr val="3A57EA"/>
                </a:solidFill>
              </a:rPr>
              <a:t> </a:t>
            </a:r>
            <a:r>
              <a:rPr lang="en-US" sz="1400" dirty="0" smtClean="0">
                <a:solidFill>
                  <a:srgbClr val="3A57EA"/>
                </a:solidFill>
              </a:rPr>
              <a:t>and McNeil, et. al. </a:t>
            </a:r>
            <a:r>
              <a:rPr lang="en-US" sz="1400" dirty="0" err="1" smtClean="0">
                <a:solidFill>
                  <a:srgbClr val="3A57EA"/>
                </a:solidFill>
              </a:rPr>
              <a:t>Cytometry</a:t>
            </a:r>
            <a:r>
              <a:rPr lang="en-US" sz="1400" dirty="0" smtClean="0">
                <a:solidFill>
                  <a:srgbClr val="3A57EA"/>
                </a:solidFill>
              </a:rPr>
              <a:t> 83A:728-38, 2013)</a:t>
            </a:r>
          </a:p>
          <a:p>
            <a:pPr marL="457200" lvl="2"/>
            <a:r>
              <a:rPr lang="en-US" sz="1400" dirty="0" smtClean="0"/>
              <a:t>Reproducibility dependent upon Operator expertise</a:t>
            </a:r>
          </a:p>
          <a:p>
            <a:pPr marL="457200" lvl="2"/>
            <a:r>
              <a:rPr lang="en-US" sz="1400" dirty="0" smtClean="0"/>
              <a:t>Operator training highly recommended</a:t>
            </a:r>
          </a:p>
        </p:txBody>
      </p:sp>
    </p:spTree>
    <p:extLst>
      <p:ext uri="{BB962C8B-B14F-4D97-AF65-F5344CB8AC3E}">
        <p14:creationId xmlns:p14="http://schemas.microsoft.com/office/powerpoint/2010/main" val="23256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65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Bridging Study Shows Degradation of Tandem </a:t>
            </a:r>
            <a:r>
              <a:rPr lang="en-US" dirty="0"/>
              <a:t>D</a:t>
            </a:r>
            <a:r>
              <a:rPr lang="en-US" dirty="0" smtClean="0"/>
              <a:t>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90744" y="2456627"/>
            <a:ext cx="2444500" cy="2953629"/>
            <a:chOff x="286990" y="2619648"/>
            <a:chExt cx="2444500" cy="2953629"/>
          </a:xfrm>
        </p:grpSpPr>
        <p:pic>
          <p:nvPicPr>
            <p:cNvPr id="6" name="Picture 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90" y="3090388"/>
              <a:ext cx="2286000" cy="2286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3758" y="5265500"/>
              <a:ext cx="1762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8000"/>
                  </a:solidFill>
                </a:rPr>
                <a:t>Green A: </a:t>
              </a:r>
              <a:r>
                <a:rPr lang="en-US" sz="1400" b="1" dirty="0" err="1" smtClean="0">
                  <a:solidFill>
                    <a:srgbClr val="008000"/>
                  </a:solidFill>
                </a:rPr>
                <a:t>IFNg</a:t>
              </a:r>
              <a:r>
                <a:rPr lang="en-US" sz="1400" b="1" dirty="0" smtClean="0">
                  <a:solidFill>
                    <a:srgbClr val="008000"/>
                  </a:solidFill>
                </a:rPr>
                <a:t> PE-Cy7</a:t>
              </a:r>
              <a:endParaRPr lang="en-US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110990" y="3982007"/>
              <a:ext cx="1103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8000"/>
                  </a:solidFill>
                </a:rPr>
                <a:t>Green E (PE)</a:t>
              </a:r>
              <a:endParaRPr lang="en-US" sz="14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79727" y="5316980"/>
              <a:ext cx="1951763" cy="0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73698" y="3117727"/>
              <a:ext cx="0" cy="1953706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6262" y="3052521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Testing Date: 17Feb10</a:t>
              </a:r>
            </a:p>
            <a:p>
              <a:r>
                <a:rPr lang="en-US" sz="1200" dirty="0" smtClean="0"/>
                <a:t>Lot #: 44563</a:t>
              </a:r>
            </a:p>
            <a:p>
              <a:r>
                <a:rPr lang="en-US" sz="1200" dirty="0" smtClean="0"/>
                <a:t>Expiration Date: 31Mar11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9700" y="2619648"/>
              <a:ext cx="127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/>
                <a:t>IFNg</a:t>
              </a:r>
              <a:r>
                <a:rPr lang="en-US" sz="1400" b="1" dirty="0" smtClean="0"/>
                <a:t> PE-Cy7 SS</a:t>
              </a:r>
            </a:p>
            <a:p>
              <a:pPr algn="ctr"/>
              <a:r>
                <a:rPr lang="en-US" sz="1400" b="1" dirty="0" smtClean="0"/>
                <a:t>0.144µg/mL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4659" y="2456627"/>
            <a:ext cx="4227136" cy="2953629"/>
            <a:chOff x="4890438" y="698694"/>
            <a:chExt cx="4227136" cy="2953629"/>
          </a:xfrm>
        </p:grpSpPr>
        <p:pic>
          <p:nvPicPr>
            <p:cNvPr id="15" name="Picture 1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672" y="1169434"/>
              <a:ext cx="2286000" cy="2286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90081" y="1815855"/>
              <a:ext cx="1188852" cy="75827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492458" y="2087248"/>
              <a:ext cx="1103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8000"/>
                  </a:solidFill>
                </a:rPr>
                <a:t>Green E (PE)</a:t>
              </a:r>
              <a:endParaRPr lang="en-US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2276" y="3344546"/>
              <a:ext cx="1762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8000"/>
                  </a:solidFill>
                </a:rPr>
                <a:t>Green A: </a:t>
              </a:r>
              <a:r>
                <a:rPr lang="en-US" sz="1400" b="1" dirty="0" err="1" smtClean="0">
                  <a:solidFill>
                    <a:srgbClr val="008000"/>
                  </a:solidFill>
                </a:rPr>
                <a:t>IFNg</a:t>
              </a:r>
              <a:r>
                <a:rPr lang="en-US" sz="1400" b="1" dirty="0" smtClean="0">
                  <a:solidFill>
                    <a:srgbClr val="008000"/>
                  </a:solidFill>
                </a:rPr>
                <a:t> PE-Cy7</a:t>
              </a:r>
              <a:endParaRPr lang="en-US" sz="14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448778" y="3396026"/>
              <a:ext cx="1877894" cy="0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164325" y="1195175"/>
              <a:ext cx="0" cy="1953706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22838" y="1131567"/>
              <a:ext cx="1755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Testing Date: 06May11</a:t>
              </a:r>
            </a:p>
            <a:p>
              <a:r>
                <a:rPr lang="en-US" sz="1200" dirty="0" smtClean="0"/>
                <a:t>Lot #: 02587</a:t>
              </a:r>
            </a:p>
            <a:p>
              <a:r>
                <a:rPr lang="en-US" sz="1200" dirty="0" smtClean="0"/>
                <a:t>Expiration Date: 31Oct12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4132" y="698694"/>
              <a:ext cx="127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/>
                <a:t>IFNg</a:t>
              </a:r>
              <a:r>
                <a:rPr lang="en-US" sz="1400" b="1" dirty="0" smtClean="0"/>
                <a:t> PE-Cy7 SS</a:t>
              </a:r>
            </a:p>
            <a:p>
              <a:pPr algn="ctr"/>
              <a:r>
                <a:rPr lang="en-US" sz="1400" b="1" dirty="0" smtClean="0"/>
                <a:t>0.15µg/mL</a:t>
              </a:r>
              <a:endParaRPr lang="en-US" sz="14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811428" y="1416996"/>
              <a:ext cx="598229" cy="7347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336192" y="960304"/>
              <a:ext cx="1781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PE-Cy7 breaking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d</a:t>
              </a:r>
              <a:r>
                <a:rPr lang="en-US" sz="1400" dirty="0" smtClean="0">
                  <a:solidFill>
                    <a:srgbClr val="FF0000"/>
                  </a:solidFill>
                </a:rPr>
                <a:t>own into PE </a:t>
              </a:r>
              <a:r>
                <a:rPr lang="en-US" sz="1400" dirty="0">
                  <a:solidFill>
                    <a:srgbClr val="FF0000"/>
                  </a:solidFill>
                </a:rPr>
                <a:t>&amp;</a:t>
              </a:r>
              <a:r>
                <a:rPr lang="en-US" sz="1400" dirty="0" smtClean="0">
                  <a:solidFill>
                    <a:srgbClr val="FF0000"/>
                  </a:solidFill>
                </a:rPr>
                <a:t> Cy7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Picture 26" descr="CFAR log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446"/>
            <a:ext cx="8229600" cy="952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Compensation errors create false positive CD4 CEF response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51368" b="21736"/>
          <a:stretch/>
        </p:blipFill>
        <p:spPr>
          <a:xfrm>
            <a:off x="480339" y="2030955"/>
            <a:ext cx="3805550" cy="18526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50171" b="21548"/>
          <a:stretch/>
        </p:blipFill>
        <p:spPr>
          <a:xfrm>
            <a:off x="413666" y="3646871"/>
            <a:ext cx="3899244" cy="186015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l="60434"/>
          <a:stretch/>
        </p:blipFill>
        <p:spPr>
          <a:xfrm>
            <a:off x="4345212" y="2006591"/>
            <a:ext cx="3964217" cy="178287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/>
          <a:srcRect l="60605"/>
          <a:stretch/>
        </p:blipFill>
        <p:spPr>
          <a:xfrm>
            <a:off x="4352585" y="3621956"/>
            <a:ext cx="3947079" cy="17828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6057" y="5243862"/>
            <a:ext cx="149983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CD3 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0037" y="3271300"/>
            <a:ext cx="338788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IL-2+IFNg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933" y="5243862"/>
            <a:ext cx="151648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CD4 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508349" y="1691140"/>
            <a:ext cx="0" cy="4424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66128" y="3725316"/>
            <a:ext cx="247346" cy="3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373" y="5452111"/>
            <a:ext cx="363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Compensation error &amp;</a:t>
            </a:r>
          </a:p>
          <a:p>
            <a:r>
              <a:rPr lang="en-US" dirty="0">
                <a:solidFill>
                  <a:srgbClr val="FF6600"/>
                </a:solidFill>
              </a:rPr>
              <a:t>f</a:t>
            </a:r>
            <a:r>
              <a:rPr lang="en-US" dirty="0" smtClean="0">
                <a:solidFill>
                  <a:srgbClr val="FF6600"/>
                </a:solidFill>
              </a:rPr>
              <a:t>alse positive CD4 CEF response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71677" y="5452112"/>
            <a:ext cx="393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Compensation corrected &amp;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 false positive CD4 CEF response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5867" y="5397750"/>
            <a:ext cx="9409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97000" y="5397750"/>
            <a:ext cx="11441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2810893" y="3250416"/>
            <a:ext cx="3426330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CD8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547972" y="2133582"/>
            <a:ext cx="1" cy="25180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-1142154" y="3290524"/>
            <a:ext cx="3426330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CD8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94925" y="2133582"/>
            <a:ext cx="0" cy="25581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41151" y="2133582"/>
            <a:ext cx="0" cy="19473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4836307" y="3324068"/>
            <a:ext cx="338788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IL-2+IFNg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537421" y="2133582"/>
            <a:ext cx="0" cy="2000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78801" y="5243862"/>
            <a:ext cx="149983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CD3 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1677" y="5243862"/>
            <a:ext cx="151648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CD4 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228611" y="5397750"/>
            <a:ext cx="9409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89744" y="5397750"/>
            <a:ext cx="11441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05571" y="1447393"/>
            <a:ext cx="3604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EOLm</a:t>
            </a:r>
            <a:endParaRPr lang="en-US" sz="4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8373" y="1447393"/>
            <a:ext cx="352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SA</a:t>
            </a:r>
            <a:endParaRPr lang="en-US" sz="4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705571" y="2030955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37.4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6238" y="4895968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62.2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38842" y="2030955"/>
            <a:ext cx="53767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0.448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42503" y="3655338"/>
            <a:ext cx="6161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0.0237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10201" y="2225643"/>
            <a:ext cx="347133" cy="1538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70476" y="3979796"/>
            <a:ext cx="347133" cy="1538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0466" y="2061017"/>
            <a:ext cx="459218" cy="2616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30.8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36200" y="4930000"/>
            <a:ext cx="459218" cy="2616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61.9</a:t>
            </a:r>
            <a:endParaRPr lang="en-US" sz="1100" b="1" dirty="0">
              <a:solidFill>
                <a:srgbClr val="0000FF"/>
              </a:solidFill>
            </a:endParaRPr>
          </a:p>
        </p:txBody>
      </p:sp>
      <p:pic>
        <p:nvPicPr>
          <p:cNvPr id="43" name="Picture 42" descr="CFAR logo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4246496" y="3580844"/>
            <a:ext cx="247346" cy="3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Excluding dim CD8+ cells significantly reduces CD8 response to CEF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6" t="4327"/>
          <a:stretch/>
        </p:blipFill>
        <p:spPr>
          <a:xfrm>
            <a:off x="2725996" y="2313214"/>
            <a:ext cx="3927928" cy="180521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3"/>
          <a:stretch/>
        </p:blipFill>
        <p:spPr>
          <a:xfrm>
            <a:off x="2725996" y="4129096"/>
            <a:ext cx="3927928" cy="1814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318" y="2666168"/>
            <a:ext cx="1415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/>
              <a:t>EOLm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18861" y="4607450"/>
            <a:ext cx="73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SA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12843" y="59433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CD4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09541" y="54153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CD8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582230" y="6127932"/>
            <a:ext cx="2999689" cy="1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25996" y="2413000"/>
            <a:ext cx="0" cy="2923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88668"/>
            <a:ext cx="592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SA: Site Analysis; </a:t>
            </a:r>
            <a:r>
              <a:rPr lang="en-US" dirty="0" err="1" smtClean="0"/>
              <a:t>EOLm</a:t>
            </a:r>
            <a:r>
              <a:rPr lang="en-US" dirty="0" smtClean="0"/>
              <a:t>: Centralized Manual reanalysis</a:t>
            </a:r>
            <a:endParaRPr lang="en-US" dirty="0"/>
          </a:p>
        </p:txBody>
      </p:sp>
      <p:pic>
        <p:nvPicPr>
          <p:cNvPr id="14" name="Picture 13" descr="CFAR log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4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CD3 vs. cytokine in final plot can help visualize missing CD3 dim+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50000" r="76455" b="9862"/>
          <a:stretch/>
        </p:blipFill>
        <p:spPr>
          <a:xfrm>
            <a:off x="544282" y="2591181"/>
            <a:ext cx="4122057" cy="32693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80754" t="-3112"/>
          <a:stretch/>
        </p:blipFill>
        <p:spPr>
          <a:xfrm>
            <a:off x="4426855" y="2639067"/>
            <a:ext cx="4122057" cy="3173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5389" y="1942259"/>
            <a:ext cx="1415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/>
              <a:t>EOLm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80218" y="1942259"/>
            <a:ext cx="73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SA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592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SA: Site Analysis; </a:t>
            </a:r>
            <a:r>
              <a:rPr lang="en-US" dirty="0" err="1" smtClean="0"/>
              <a:t>EOLm</a:t>
            </a:r>
            <a:r>
              <a:rPr lang="en-US" dirty="0" smtClean="0"/>
              <a:t>: Centralized Manual reanalysis</a:t>
            </a:r>
            <a:endParaRPr lang="en-US" dirty="0"/>
          </a:p>
        </p:txBody>
      </p:sp>
      <p:pic>
        <p:nvPicPr>
          <p:cNvPr id="9" name="Picture 8" descr="CFAR log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3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Duke CFAR approaches to improve assay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3667"/>
            <a:ext cx="8229600" cy="3327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Training</a:t>
            </a:r>
          </a:p>
          <a:p>
            <a:pPr lvl="1"/>
            <a:r>
              <a:rPr lang="en-US" sz="2800" dirty="0" smtClean="0"/>
              <a:t>Wet </a:t>
            </a:r>
            <a:r>
              <a:rPr lang="en-US" sz="2800" dirty="0" smtClean="0"/>
              <a:t>workshops</a:t>
            </a:r>
          </a:p>
          <a:p>
            <a:pPr lvl="2"/>
            <a:r>
              <a:rPr lang="en-US" sz="2400" dirty="0" smtClean="0"/>
              <a:t>One</a:t>
            </a:r>
            <a:r>
              <a:rPr lang="en-US" sz="2400" dirty="0" smtClean="0"/>
              <a:t>-on-one intensive week-long training course offered by Duke CFAR</a:t>
            </a:r>
          </a:p>
          <a:p>
            <a:pPr lvl="2"/>
            <a:r>
              <a:rPr lang="en-US" sz="2400" dirty="0" smtClean="0"/>
              <a:t>Collaboration between Duke CFAR Immunology &amp; Biostatistics and Bioinformatics </a:t>
            </a:r>
            <a:r>
              <a:rPr lang="en-US" sz="2400" dirty="0" smtClean="0"/>
              <a:t>Cores</a:t>
            </a:r>
          </a:p>
          <a:p>
            <a:pPr lvl="1"/>
            <a:r>
              <a:rPr lang="en-US" sz="2800" dirty="0" err="1" smtClean="0"/>
              <a:t>FlowPET</a:t>
            </a:r>
            <a:endParaRPr lang="en-US" sz="2800" dirty="0"/>
          </a:p>
          <a:p>
            <a:r>
              <a:rPr lang="en-US" sz="3200" dirty="0" smtClean="0"/>
              <a:t>Automated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1905000" y="1981200"/>
            <a:ext cx="4876800" cy="4778375"/>
            <a:chOff x="816" y="1440"/>
            <a:chExt cx="2208" cy="2354"/>
          </a:xfrm>
        </p:grpSpPr>
        <p:pic>
          <p:nvPicPr>
            <p:cNvPr id="197636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b="10478"/>
            <a:stretch>
              <a:fillRect/>
            </a:stretch>
          </p:blipFill>
          <p:spPr bwMode="auto">
            <a:xfrm>
              <a:off x="2026" y="1685"/>
              <a:ext cx="99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37" name="Rectangle 9"/>
            <p:cNvSpPr>
              <a:spLocks noChangeArrowheads="1"/>
            </p:cNvSpPr>
            <p:nvPr/>
          </p:nvSpPr>
          <p:spPr bwMode="auto">
            <a:xfrm>
              <a:off x="2496" y="1728"/>
              <a:ext cx="34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457200" eaLnBrk="1" hangingPunct="1"/>
              <a:r>
                <a:rPr lang="en-US" sz="1600" b="1" u="none"/>
                <a:t>0.21%</a:t>
              </a:r>
            </a:p>
          </p:txBody>
        </p:sp>
        <p:pic>
          <p:nvPicPr>
            <p:cNvPr id="197638" name="Picture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5" t="10536" b="15805"/>
            <a:stretch>
              <a:fillRect/>
            </a:stretch>
          </p:blipFill>
          <p:spPr bwMode="auto">
            <a:xfrm>
              <a:off x="1067" y="1716"/>
              <a:ext cx="997" cy="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1542" y="1728"/>
              <a:ext cx="54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u="none"/>
                <a:t>0.18%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104" y="2572"/>
              <a:ext cx="1824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 u="none">
                  <a:solidFill>
                    <a:srgbClr val="00FF00"/>
                  </a:solidFill>
                </a:rPr>
                <a:t>CD4 FITC</a:t>
              </a:r>
            </a:p>
          </p:txBody>
        </p:sp>
        <p:pic>
          <p:nvPicPr>
            <p:cNvPr id="197641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b="10478"/>
            <a:stretch>
              <a:fillRect/>
            </a:stretch>
          </p:blipFill>
          <p:spPr bwMode="auto">
            <a:xfrm>
              <a:off x="2030" y="2716"/>
              <a:ext cx="94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2568" y="2764"/>
              <a:ext cx="29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457200" eaLnBrk="1" hangingPunct="1"/>
              <a:r>
                <a:rPr lang="en-US" sz="1600" b="1" u="none"/>
                <a:t>1.9%</a:t>
              </a:r>
            </a:p>
          </p:txBody>
        </p:sp>
        <p:pic>
          <p:nvPicPr>
            <p:cNvPr id="197643" name="Picture 1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4" t="8958" b="14931"/>
            <a:stretch>
              <a:fillRect/>
            </a:stretch>
          </p:blipFill>
          <p:spPr bwMode="auto">
            <a:xfrm>
              <a:off x="1069" y="2745"/>
              <a:ext cx="995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1542" y="2764"/>
              <a:ext cx="54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u="none"/>
                <a:t>1.65%</a:t>
              </a:r>
            </a:p>
          </p:txBody>
        </p:sp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1104" y="3628"/>
              <a:ext cx="1872" cy="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 u="none">
                  <a:solidFill>
                    <a:srgbClr val="FF0000"/>
                  </a:solidFill>
                </a:rPr>
                <a:t>CD8 PerCP-Cy5.5</a:t>
              </a:r>
            </a:p>
          </p:txBody>
        </p:sp>
        <p:sp>
          <p:nvSpPr>
            <p:cNvPr id="197646" name="Rectangle 14"/>
            <p:cNvSpPr>
              <a:spLocks noChangeArrowheads="1"/>
            </p:cNvSpPr>
            <p:nvPr/>
          </p:nvSpPr>
          <p:spPr bwMode="auto">
            <a:xfrm rot="-5400000">
              <a:off x="-20" y="2608"/>
              <a:ext cx="1823" cy="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 u="none">
                  <a:solidFill>
                    <a:srgbClr val="FF8000"/>
                  </a:solidFill>
                </a:rPr>
                <a:t>IFN-</a:t>
              </a:r>
              <a:r>
                <a:rPr lang="en-US" sz="1600" b="1" u="none">
                  <a:solidFill>
                    <a:srgbClr val="FF8000"/>
                  </a:solidFill>
                  <a:latin typeface="Symbol" charset="0"/>
                  <a:sym typeface="Symbol" charset="0"/>
                </a:rPr>
                <a:t></a:t>
              </a:r>
              <a:r>
                <a:rPr lang="en-US" sz="1600" b="1" u="none">
                  <a:solidFill>
                    <a:srgbClr val="FF8000"/>
                  </a:solidFill>
                </a:rPr>
                <a:t> + IL-2 PE</a:t>
              </a:r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1104" y="2592"/>
              <a:ext cx="1872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>
              <a:off x="1104" y="3648"/>
              <a:ext cx="187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 flipV="1">
              <a:off x="1056" y="1728"/>
              <a:ext cx="0" cy="1872"/>
            </a:xfrm>
            <a:prstGeom prst="line">
              <a:avLst/>
            </a:prstGeom>
            <a:noFill/>
            <a:ln w="5715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0" name="Rectangle 18"/>
            <p:cNvSpPr>
              <a:spLocks noChangeArrowheads="1"/>
            </p:cNvSpPr>
            <p:nvPr/>
          </p:nvSpPr>
          <p:spPr bwMode="auto">
            <a:xfrm>
              <a:off x="1197" y="1440"/>
              <a:ext cx="68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u="none"/>
                <a:t>Expert Gating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u="none"/>
                <a:t>Manual</a:t>
              </a:r>
            </a:p>
          </p:txBody>
        </p:sp>
        <p:sp>
          <p:nvSpPr>
            <p:cNvPr id="197651" name="Rectangle 19"/>
            <p:cNvSpPr>
              <a:spLocks noChangeArrowheads="1"/>
            </p:cNvSpPr>
            <p:nvPr/>
          </p:nvSpPr>
          <p:spPr bwMode="auto">
            <a:xfrm>
              <a:off x="2136" y="1440"/>
              <a:ext cx="7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u="none" dirty="0"/>
                <a:t>Cluster Gating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u="none" dirty="0"/>
                <a:t>Automated</a:t>
              </a:r>
            </a:p>
          </p:txBody>
        </p:sp>
      </p:grpSp>
      <p:pic>
        <p:nvPicPr>
          <p:cNvPr id="197652" name="Picture 20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37275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7772400" y="6657975"/>
            <a:ext cx="134143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 i="1" u="none">
                <a:solidFill>
                  <a:schemeClr val="accent2"/>
                </a:solidFill>
                <a:latin typeface="Times" charset="0"/>
              </a:rPr>
              <a:t>Duke University Medical Center</a:t>
            </a:r>
            <a:endParaRPr lang="en-US" sz="700" u="none">
              <a:solidFill>
                <a:schemeClr val="accent2"/>
              </a:solidFill>
              <a:latin typeface="Times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668875"/>
            <a:ext cx="8229600" cy="990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Automated gating tools can improve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374E7D"/>
      </a:dk2>
      <a:lt2>
        <a:srgbClr val="EBDDC3"/>
      </a:lt2>
      <a:accent1>
        <a:srgbClr val="0E2284"/>
      </a:accent1>
      <a:accent2>
        <a:srgbClr val="FFFFFF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903</TotalTime>
  <Words>675</Words>
  <Application>Microsoft Macintosh PowerPoint</Application>
  <PresentationFormat>On-screen Show (4:3)</PresentationFormat>
  <Paragraphs>161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Intracellular Cytokine Staining (ICS) Flow Cytometry Assay</vt:lpstr>
      <vt:lpstr>PowerPoint Presentation</vt:lpstr>
      <vt:lpstr>Keys to success</vt:lpstr>
      <vt:lpstr>Bridging Study Shows Degradation of Tandem Dye</vt:lpstr>
      <vt:lpstr>Compensation errors create false positive CD4 CEF response</vt:lpstr>
      <vt:lpstr>Excluding dim CD8+ cells significantly reduces CD8 response to CEF</vt:lpstr>
      <vt:lpstr>CD3 vs. cytokine in final plot can help visualize missing CD3 dim+</vt:lpstr>
      <vt:lpstr>Duke CFAR approaches to improve assay performance</vt:lpstr>
      <vt:lpstr>PowerPoint Presentation</vt:lpstr>
      <vt:lpstr>Acknowledgements</vt:lpstr>
    </vt:vector>
  </TitlesOfParts>
  <Company>Duke CFAR Flow Cytometry Core Facility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Quality Assurance Program Oversight Laboratory (EQAPOL)</dc:title>
  <dc:creator>Janet Staats</dc:creator>
  <cp:lastModifiedBy>Janet Staats</cp:lastModifiedBy>
  <cp:revision>135</cp:revision>
  <cp:lastPrinted>2013-11-01T15:16:56Z</cp:lastPrinted>
  <dcterms:created xsi:type="dcterms:W3CDTF">2013-06-10T15:30:55Z</dcterms:created>
  <dcterms:modified xsi:type="dcterms:W3CDTF">2013-11-06T10:54:22Z</dcterms:modified>
</cp:coreProperties>
</file>