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2/26/16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9C9DB3-BD14-4F85-85B1-A7B29F85440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uk-UA" sz="28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uk-UA" sz="20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uk-UA" sz="20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2/26/16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F711FF3-AFE4-4980-8434-E4C10F30528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Мотивация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577840" y="5394960"/>
            <a:ext cx="6400440" cy="1752120"/>
          </a:xfrm>
          <a:prstGeom prst="rect">
            <a:avLst/>
          </a:prstGeom>
        </p:spPr>
        <p:txBody>
          <a:bodyPr/>
          <a:p>
            <a:r>
              <a:rPr lang="en-US" sz="3200">
                <a:latin typeface="Arial"/>
              </a:rPr>
              <a:t>Филип Матяш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Data matters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Строим Фичи</a:t>
            </a:r>
            <a:endParaRPr/>
          </a:p>
          <a:p>
            <a:pPr>
              <a:lnSpc>
                <a:spcPct val="100000"/>
              </a:lnSpc>
            </a:pPr>
            <a:r>
              <a:rPr lang="uk-UA" sz="2400">
                <a:solidFill>
                  <a:srgbClr val="000000"/>
                </a:solidFill>
                <a:latin typeface="Calibri"/>
              </a:rPr>
              <a:t>	</a:t>
            </a:r>
            <a:r>
              <a:rPr lang="uk-UA" sz="2400">
                <a:solidFill>
                  <a:srgbClr val="000000"/>
                </a:solidFill>
                <a:latin typeface="Calibri"/>
              </a:rPr>
              <a:t>Уменьшаем размерность датасета.</a:t>
            </a:r>
            <a:endParaRPr/>
          </a:p>
          <a:p>
            <a:pPr>
              <a:lnSpc>
                <a:spcPct val="100000"/>
              </a:lnSpc>
            </a:pPr>
            <a:r>
              <a:rPr lang="uk-UA" sz="2400">
                <a:solidFill>
                  <a:srgbClr val="000000"/>
                </a:solidFill>
                <a:latin typeface="Calibri"/>
              </a:rPr>
              <a:t>	</a:t>
            </a:r>
            <a:r>
              <a:rPr lang="uk-UA" sz="2400">
                <a:solidFill>
                  <a:srgbClr val="000000"/>
                </a:solidFill>
                <a:latin typeface="Calibri"/>
              </a:rPr>
              <a:t>Оставляем «количество» прежней информации прежним.</a:t>
            </a:r>
            <a:endParaRPr/>
          </a:p>
          <a:p>
            <a:pPr>
              <a:lnSpc>
                <a:spcPct val="100000"/>
              </a:lnSpc>
            </a:pPr>
            <a:r>
              <a:rPr lang="uk-UA" sz="2400">
                <a:solidFill>
                  <a:srgbClr val="000000"/>
                </a:solidFill>
                <a:latin typeface="Calibri"/>
              </a:rPr>
              <a:t>	</a:t>
            </a:r>
            <a:r>
              <a:rPr lang="uk-UA" sz="2400">
                <a:solidFill>
                  <a:srgbClr val="000000"/>
                </a:solidFill>
                <a:latin typeface="Calibri"/>
              </a:rPr>
              <a:t>Делаем это с пониманием доменной области.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Ошибки</a:t>
            </a:r>
            <a:endParaRPr/>
          </a:p>
          <a:p>
            <a:pPr>
              <a:lnSpc>
                <a:spcPct val="100000"/>
              </a:lnSpc>
            </a:pPr>
            <a:r>
              <a:rPr lang="uk-UA" sz="2400">
                <a:solidFill>
                  <a:srgbClr val="000000"/>
                </a:solidFill>
                <a:latin typeface="Calibri"/>
              </a:rPr>
              <a:t>	</a:t>
            </a:r>
            <a:r>
              <a:rPr lang="uk-UA" sz="2400">
                <a:solidFill>
                  <a:srgbClr val="000000"/>
                </a:solidFill>
                <a:latin typeface="Calibri"/>
              </a:rPr>
              <a:t>Автоматизация подбора переменных.</a:t>
            </a:r>
            <a:endParaRPr/>
          </a:p>
          <a:p>
            <a:pPr>
              <a:lnSpc>
                <a:spcPct val="100000"/>
              </a:lnSpc>
            </a:pPr>
            <a:r>
              <a:rPr lang="uk-UA" sz="2400">
                <a:solidFill>
                  <a:srgbClr val="000000"/>
                </a:solidFill>
                <a:latin typeface="Calibri"/>
              </a:rPr>
              <a:t>	</a:t>
            </a:r>
            <a:r>
              <a:rPr lang="uk-UA" sz="2400">
                <a:solidFill>
                  <a:srgbClr val="000000"/>
                </a:solidFill>
                <a:latin typeface="Calibri"/>
              </a:rPr>
              <a:t>Оставленные без внимания особенности конкретных данных.</a:t>
            </a:r>
            <a:endParaRPr/>
          </a:p>
          <a:p>
            <a:pPr>
              <a:lnSpc>
                <a:spcPct val="100000"/>
              </a:lnSpc>
            </a:pPr>
            <a:r>
              <a:rPr lang="uk-UA" sz="2400">
                <a:solidFill>
                  <a:srgbClr val="000000"/>
                </a:solidFill>
                <a:latin typeface="Calibri"/>
              </a:rPr>
              <a:t>	</a:t>
            </a:r>
            <a:r>
              <a:rPr lang="uk-UA" sz="2400">
                <a:solidFill>
                  <a:srgbClr val="000000"/>
                </a:solidFill>
                <a:latin typeface="Calibri"/>
              </a:rPr>
              <a:t>Отбрасывание информации.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Сравнение алгоритмов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67640" y="5373360"/>
            <a:ext cx="5112360" cy="359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uk-UA" u="sng">
                <a:solidFill>
                  <a:srgbClr val="000000"/>
                </a:solidFill>
                <a:latin typeface="Calibri"/>
              </a:rPr>
              <a:t>© http://arxiv.org/pdf/math/0606441.pdf</a:t>
            </a:r>
            <a:endParaRPr/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1640" y="1845000"/>
            <a:ext cx="6851520" cy="34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Каким хороший алгоритм должен быть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Масштабируемый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Точный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Быстрый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Интерпретируемый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Простой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Кому это нужно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Healthcare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Finance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E-commerce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Insurance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Advertising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Government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https://www.coursera.org/course/ml </a:t>
            </a:r>
            <a:endParaRPr/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9640" y="2565000"/>
            <a:ext cx="7502760" cy="353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 u="sng">
                <a:solidFill>
                  <a:srgbClr val="0000ff"/>
                </a:solidFill>
                <a:latin typeface="Calibri"/>
              </a:rPr>
              <a:t>https://www.r-project.org/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 u="sng">
                <a:solidFill>
                  <a:srgbClr val="0000ff"/>
                </a:solidFill>
                <a:latin typeface="Calibri"/>
              </a:rPr>
              <a:t>http://topepo.github.io/caret/index.html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Prediction in a nutshell</a:t>
            </a: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1640" y="1700640"/>
            <a:ext cx="7076160" cy="40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Этапы построения модели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67640" y="2565000"/>
            <a:ext cx="8229240" cy="247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Calibri"/>
              </a:rPr>
              <a:t>Вопрос -&gt; Данные -&gt; Фичи -&gt; Алгоритм -&gt; Параметр (тюнинг) -&gt;  Оценка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Пример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67640" y="19890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Последовательность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Calibri"/>
              </a:rPr>
              <a:t>Важно!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Вопрос &gt; Данные &gt; Фичи &gt; Алгоритм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Некоторые вопросы остаются неотвеченными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Не всегда собранные данные отвечают на поставленный вопрос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Calibri"/>
              </a:rPr>
              <a:t>Больше данных &gt;&gt;&gt; лучшая модель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