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11511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ru"/>
              <a:t>Ошибки обучения и обобщения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Переобучение</a:t>
            </a:r>
          </a:p>
        </p:txBody>
      </p:sp>
      <p:sp>
        <p:nvSpPr>
          <p:cNvPr id="136" name="Shape 136"/>
          <p:cNvSpPr/>
          <p:nvPr/>
        </p:nvSpPr>
        <p:spPr>
          <a:xfrm>
            <a:off x="3744000" y="2648150"/>
            <a:ext cx="1748100" cy="5726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/>
              <a:t>Модель f(x)</a:t>
            </a:r>
          </a:p>
        </p:txBody>
      </p:sp>
      <p:sp>
        <p:nvSpPr>
          <p:cNvPr id="137" name="Shape 137"/>
          <p:cNvSpPr/>
          <p:nvPr/>
        </p:nvSpPr>
        <p:spPr>
          <a:xfrm>
            <a:off x="2487825" y="2137250"/>
            <a:ext cx="1190400" cy="1083600"/>
          </a:xfrm>
          <a:prstGeom prst="curvedRightArrow">
            <a:avLst>
              <a:gd name="adj1" fmla="val 11851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5547975" y="2137425"/>
            <a:ext cx="1190400" cy="1083600"/>
          </a:xfrm>
          <a:prstGeom prst="curvedLeftArrow">
            <a:avLst>
              <a:gd name="adj1" fmla="val 16006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258875" y="1629292"/>
            <a:ext cx="4700900" cy="7594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/>
              <a:t>Выборка(1000 строк)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Переобучение</a:t>
            </a:r>
          </a:p>
        </p:txBody>
      </p:sp>
      <p:sp>
        <p:nvSpPr>
          <p:cNvPr id="145" name="Shape 145"/>
          <p:cNvSpPr/>
          <p:nvPr/>
        </p:nvSpPr>
        <p:spPr>
          <a:xfrm>
            <a:off x="1581750" y="1095600"/>
            <a:ext cx="5980499" cy="29522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4063650" y="1095600"/>
            <a:ext cx="1016699" cy="5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dirty="0"/>
              <a:t>Data</a:t>
            </a:r>
          </a:p>
        </p:txBody>
      </p:sp>
      <p:sp>
        <p:nvSpPr>
          <p:cNvPr id="147" name="Shape 147"/>
          <p:cNvSpPr/>
          <p:nvPr/>
        </p:nvSpPr>
        <p:spPr>
          <a:xfrm>
            <a:off x="2282675" y="3028375"/>
            <a:ext cx="1202148" cy="572724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Noise</a:t>
            </a:r>
          </a:p>
        </p:txBody>
      </p:sp>
      <p:sp>
        <p:nvSpPr>
          <p:cNvPr id="148" name="Shape 148"/>
          <p:cNvSpPr/>
          <p:nvPr/>
        </p:nvSpPr>
        <p:spPr>
          <a:xfrm>
            <a:off x="2731775" y="1415525"/>
            <a:ext cx="1202148" cy="572724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Noise</a:t>
            </a:r>
          </a:p>
        </p:txBody>
      </p:sp>
      <p:sp>
        <p:nvSpPr>
          <p:cNvPr id="149" name="Shape 149"/>
          <p:cNvSpPr/>
          <p:nvPr/>
        </p:nvSpPr>
        <p:spPr>
          <a:xfrm>
            <a:off x="3970925" y="2205637"/>
            <a:ext cx="1202148" cy="572724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Noise</a:t>
            </a:r>
          </a:p>
        </p:txBody>
      </p:sp>
      <p:sp>
        <p:nvSpPr>
          <p:cNvPr id="150" name="Shape 150"/>
          <p:cNvSpPr/>
          <p:nvPr/>
        </p:nvSpPr>
        <p:spPr>
          <a:xfrm>
            <a:off x="4969425" y="2922050"/>
            <a:ext cx="1202148" cy="572724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Noise</a:t>
            </a:r>
          </a:p>
        </p:txBody>
      </p:sp>
      <p:sp>
        <p:nvSpPr>
          <p:cNvPr id="151" name="Shape 151"/>
          <p:cNvSpPr/>
          <p:nvPr/>
        </p:nvSpPr>
        <p:spPr>
          <a:xfrm>
            <a:off x="5464000" y="1793850"/>
            <a:ext cx="1202148" cy="572724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Noise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940275" y="2069650"/>
            <a:ext cx="7913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Signals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807900" y="2356212"/>
            <a:ext cx="7913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/>
              <a:t>Signals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599300" y="2830975"/>
            <a:ext cx="7913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/>
              <a:t>Signals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933925" y="3494775"/>
            <a:ext cx="7913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/>
              <a:t>Signals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973800" y="2492212"/>
            <a:ext cx="7913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Signals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390700" y="1749612"/>
            <a:ext cx="7913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Signals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174800" y="1366562"/>
            <a:ext cx="7913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Signals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/>
      <p:bldP spid="147" grpId="0" animBg="1"/>
      <p:bldP spid="148" grpId="0" animBg="1"/>
      <p:bldP spid="149" grpId="0" animBg="1"/>
      <p:bldP spid="150" grpId="0" animBg="1"/>
      <p:bldP spid="151" grpId="0" animBg="1"/>
      <p:bldP spid="152" grpId="0"/>
      <p:bldP spid="153" grpId="0"/>
      <p:bldP spid="154" grpId="0"/>
      <p:bldP spid="155" grpId="0"/>
      <p:bldP spid="156" grpId="0"/>
      <p:bldP spid="157" grpId="0"/>
      <p:bldP spid="1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Переобучение</a:t>
            </a:r>
          </a:p>
        </p:txBody>
      </p:sp>
      <p:sp>
        <p:nvSpPr>
          <p:cNvPr id="164" name="Shape 164"/>
          <p:cNvSpPr/>
          <p:nvPr/>
        </p:nvSpPr>
        <p:spPr>
          <a:xfrm>
            <a:off x="2702550" y="1199400"/>
            <a:ext cx="3738899" cy="274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2853325" y="2480525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2853325" y="2952725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3158125" y="2785325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105100" y="3090125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2967925" y="2716625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409900" y="2999050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409900" y="3257525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105100" y="2535375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967925" y="3257525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3188912" y="3394925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3745800" y="3257525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510150" y="3516000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3890825" y="3516000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2914900" y="3601925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3600100" y="2480525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3851875" y="2702775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147950" y="2922725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3295300" y="2285425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4147950" y="3257525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413100" y="131640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4565500" y="146880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717900" y="162120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870300" y="177360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022700" y="192600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175100" y="207840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5327500" y="223080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479900" y="238320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632300" y="253560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784700" y="268800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5937100" y="284040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802750" y="1355125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955150" y="1507525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107550" y="1659925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5259950" y="1812325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5412350" y="1964725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5564750" y="2117125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717150" y="2269525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869550" y="2421925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6021950" y="2574325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6127300" y="131640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5717150" y="131640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5869550" y="146880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6021950" y="162120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174350" y="177360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5344800" y="1540562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5869550" y="1869150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564750" y="1692962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217525" y="1331325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5954400" y="2145537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6191650" y="217395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6191650" y="2421912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3449275" y="2739787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851875" y="2980150"/>
            <a:ext cx="190200" cy="167399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3630887" y="2952725"/>
            <a:ext cx="190200" cy="167399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9" name="Shape 219"/>
          <p:cNvCxnSpPr>
            <a:endCxn id="216" idx="3"/>
          </p:cNvCxnSpPr>
          <p:nvPr/>
        </p:nvCxnSpPr>
        <p:spPr>
          <a:xfrm rot="10800000">
            <a:off x="3544374" y="2907187"/>
            <a:ext cx="419700" cy="14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0" name="Shape 220"/>
          <p:cNvCxnSpPr>
            <a:endCxn id="217" idx="3"/>
          </p:cNvCxnSpPr>
          <p:nvPr/>
        </p:nvCxnSpPr>
        <p:spPr>
          <a:xfrm rot="10800000">
            <a:off x="3946975" y="3147550"/>
            <a:ext cx="161700" cy="117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1" name="Shape 221"/>
          <p:cNvCxnSpPr>
            <a:endCxn id="209" idx="4"/>
          </p:cNvCxnSpPr>
          <p:nvPr/>
        </p:nvCxnSpPr>
        <p:spPr>
          <a:xfrm rot="10800000" flipH="1">
            <a:off x="4367400" y="1707962"/>
            <a:ext cx="1072500" cy="259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2" name="Shape 222"/>
          <p:cNvCxnSpPr>
            <a:endCxn id="210" idx="3"/>
          </p:cNvCxnSpPr>
          <p:nvPr/>
        </p:nvCxnSpPr>
        <p:spPr>
          <a:xfrm rot="10800000" flipH="1">
            <a:off x="4626004" y="2012034"/>
            <a:ext cx="1271400" cy="23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3" name="Shape 223"/>
          <p:cNvSpPr/>
          <p:nvPr/>
        </p:nvSpPr>
        <p:spPr>
          <a:xfrm>
            <a:off x="3600100" y="4192500"/>
            <a:ext cx="1507463" cy="418499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Noise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280500" y="2199750"/>
            <a:ext cx="8583000" cy="74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600" i="1">
                <a:latin typeface="Comic Sans MS"/>
                <a:ea typeface="Comic Sans MS"/>
                <a:cs typeface="Comic Sans MS"/>
                <a:sym typeface="Comic Sans MS"/>
              </a:rPr>
              <a:t>Thank you!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ru"/>
              <a:t>Ошибка обучения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017712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ru" sz="2000"/>
              <a:t>In sample error, Training error</a:t>
            </a:r>
          </a:p>
        </p:txBody>
      </p:sp>
      <p:sp>
        <p:nvSpPr>
          <p:cNvPr id="61" name="Shape 61"/>
          <p:cNvSpPr/>
          <p:nvPr/>
        </p:nvSpPr>
        <p:spPr>
          <a:xfrm>
            <a:off x="3094650" y="1708775"/>
            <a:ext cx="2954699" cy="123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solidFill>
                  <a:schemeClr val="dk2"/>
                </a:solidFill>
                <a:highlight>
                  <a:srgbClr val="FFFFFF"/>
                </a:highlight>
              </a:rPr>
              <a:t>f. E = y − y′</a:t>
            </a:r>
          </a:p>
        </p:txBody>
      </p:sp>
      <p:sp>
        <p:nvSpPr>
          <p:cNvPr id="62" name="Shape 62"/>
          <p:cNvSpPr/>
          <p:nvPr/>
        </p:nvSpPr>
        <p:spPr>
          <a:xfrm>
            <a:off x="1689000" y="3064950"/>
            <a:ext cx="5766000" cy="11933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1835925" y="3190500"/>
            <a:ext cx="3599700" cy="29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 dirty="0"/>
              <a:t>E</a:t>
            </a:r>
            <a:r>
              <a:rPr lang="ru" dirty="0"/>
              <a:t> - ошибка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866425" y="3483300"/>
            <a:ext cx="3599700" cy="29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b="1" dirty="0"/>
              <a:t>y</a:t>
            </a:r>
            <a:r>
              <a:rPr lang="ru" dirty="0"/>
              <a:t> - ожидаемый выход модели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835925" y="3778800"/>
            <a:ext cx="3599700" cy="29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b="1" dirty="0"/>
              <a:t>y′</a:t>
            </a:r>
            <a:r>
              <a:rPr lang="ru" dirty="0"/>
              <a:t> - </a:t>
            </a:r>
            <a:r>
              <a:rPr lang="ru" dirty="0">
                <a:solidFill>
                  <a:schemeClr val="dk1"/>
                </a:solidFill>
              </a:rPr>
              <a:t>реальный выход модели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Ошибка обучения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1017712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/>
              <a:t>In sample error, Training error</a:t>
            </a:r>
          </a:p>
        </p:txBody>
      </p:sp>
      <p:sp>
        <p:nvSpPr>
          <p:cNvPr id="72" name="Shape 72"/>
          <p:cNvSpPr/>
          <p:nvPr/>
        </p:nvSpPr>
        <p:spPr>
          <a:xfrm>
            <a:off x="3744000" y="2648150"/>
            <a:ext cx="1748100" cy="5726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Модель f(x)</a:t>
            </a:r>
          </a:p>
        </p:txBody>
      </p:sp>
      <p:sp>
        <p:nvSpPr>
          <p:cNvPr id="73" name="Shape 73"/>
          <p:cNvSpPr/>
          <p:nvPr/>
        </p:nvSpPr>
        <p:spPr>
          <a:xfrm>
            <a:off x="2487825" y="2137250"/>
            <a:ext cx="1190400" cy="1083600"/>
          </a:xfrm>
          <a:prstGeom prst="curvedRightArrow">
            <a:avLst>
              <a:gd name="adj1" fmla="val 11851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5547975" y="2137425"/>
            <a:ext cx="1190400" cy="1083600"/>
          </a:xfrm>
          <a:prstGeom prst="curvedLeftArrow">
            <a:avLst>
              <a:gd name="adj1" fmla="val 16006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258875" y="1629292"/>
            <a:ext cx="4700900" cy="7594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Выборка(1000 строк)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976825" y="2263525"/>
            <a:ext cx="1221600" cy="2008800"/>
          </a:xfrm>
          <a:prstGeom prst="bentArrow">
            <a:avLst>
              <a:gd name="adj1" fmla="val 11579"/>
              <a:gd name="adj2" fmla="val 12189"/>
              <a:gd name="adj3" fmla="val 43199"/>
              <a:gd name="adj4" fmla="val 2867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Ошибка обучения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1017712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/>
              <a:t>In sample error, Training error</a:t>
            </a:r>
          </a:p>
        </p:txBody>
      </p:sp>
      <p:sp>
        <p:nvSpPr>
          <p:cNvPr id="83" name="Shape 83"/>
          <p:cNvSpPr/>
          <p:nvPr/>
        </p:nvSpPr>
        <p:spPr>
          <a:xfrm>
            <a:off x="2198650" y="1590425"/>
            <a:ext cx="4700900" cy="4625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/>
              <a:t>Выборка(1000 строк)</a:t>
            </a:r>
          </a:p>
        </p:txBody>
      </p:sp>
      <p:sp>
        <p:nvSpPr>
          <p:cNvPr id="84" name="Shape 84"/>
          <p:cNvSpPr/>
          <p:nvPr/>
        </p:nvSpPr>
        <p:spPr>
          <a:xfrm>
            <a:off x="3048639" y="3113250"/>
            <a:ext cx="3850799" cy="5726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/>
              <a:t>Модель f(x)</a:t>
            </a:r>
          </a:p>
        </p:txBody>
      </p:sp>
      <p:sp>
        <p:nvSpPr>
          <p:cNvPr id="85" name="Shape 85"/>
          <p:cNvSpPr/>
          <p:nvPr/>
        </p:nvSpPr>
        <p:spPr>
          <a:xfrm>
            <a:off x="1802450" y="2388750"/>
            <a:ext cx="1246199" cy="1297199"/>
          </a:xfrm>
          <a:prstGeom prst="curvedRightArrow">
            <a:avLst>
              <a:gd name="adj1" fmla="val 11851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198500" y="2327675"/>
            <a:ext cx="3341850" cy="4625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/>
              <a:t>800</a:t>
            </a:r>
          </a:p>
        </p:txBody>
      </p:sp>
      <p:sp>
        <p:nvSpPr>
          <p:cNvPr id="87" name="Shape 87"/>
          <p:cNvSpPr/>
          <p:nvPr/>
        </p:nvSpPr>
        <p:spPr>
          <a:xfrm>
            <a:off x="5647175" y="2327675"/>
            <a:ext cx="1252375" cy="4625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/>
              <a:t>200</a:t>
            </a:r>
          </a:p>
        </p:txBody>
      </p:sp>
      <p:sp>
        <p:nvSpPr>
          <p:cNvPr id="88" name="Shape 88"/>
          <p:cNvSpPr/>
          <p:nvPr/>
        </p:nvSpPr>
        <p:spPr>
          <a:xfrm>
            <a:off x="3709225" y="2060575"/>
            <a:ext cx="320399" cy="267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113162" y="2060575"/>
            <a:ext cx="320399" cy="267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3686275" y="2793175"/>
            <a:ext cx="366300" cy="12971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090225" y="2793175"/>
            <a:ext cx="366300" cy="12971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127150" y="4090375"/>
            <a:ext cx="1438829" cy="396953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dirty="0"/>
              <a:t>Результат 1</a:t>
            </a:r>
          </a:p>
        </p:txBody>
      </p:sp>
      <p:sp>
        <p:nvSpPr>
          <p:cNvPr id="93" name="Shape 93"/>
          <p:cNvSpPr/>
          <p:nvPr/>
        </p:nvSpPr>
        <p:spPr>
          <a:xfrm>
            <a:off x="5531075" y="4090375"/>
            <a:ext cx="1438829" cy="396953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Результат 2</a:t>
            </a:r>
          </a:p>
        </p:txBody>
      </p:sp>
      <p:sp>
        <p:nvSpPr>
          <p:cNvPr id="94" name="Shape 94"/>
          <p:cNvSpPr/>
          <p:nvPr/>
        </p:nvSpPr>
        <p:spPr>
          <a:xfrm>
            <a:off x="976825" y="4090400"/>
            <a:ext cx="1832100" cy="396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Training error</a:t>
            </a:r>
          </a:p>
        </p:txBody>
      </p:sp>
      <p:sp>
        <p:nvSpPr>
          <p:cNvPr id="95" name="Shape 95"/>
          <p:cNvSpPr/>
          <p:nvPr/>
        </p:nvSpPr>
        <p:spPr>
          <a:xfrm>
            <a:off x="2808925" y="4155350"/>
            <a:ext cx="312299" cy="267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282200" y="4090400"/>
            <a:ext cx="671700" cy="396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E ?</a:t>
            </a:r>
          </a:p>
        </p:txBody>
      </p:sp>
      <p:sp>
        <p:nvSpPr>
          <p:cNvPr id="97" name="Shape 97"/>
          <p:cNvSpPr/>
          <p:nvPr/>
        </p:nvSpPr>
        <p:spPr>
          <a:xfrm rot="10800000">
            <a:off x="6969889" y="4155344"/>
            <a:ext cx="312299" cy="267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Ошибка обобщения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1017712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/>
              <a:t>Out of sample error (Generalization error)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 amt="60000"/>
          </a:blip>
          <a:srcRect b="11473"/>
          <a:stretch/>
        </p:blipFill>
        <p:spPr>
          <a:xfrm>
            <a:off x="2707950" y="1590400"/>
            <a:ext cx="3728100" cy="22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Ошибка обобщения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1017712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/>
              <a:t>Out of sample error (Generalization error)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l="8374"/>
          <a:stretch/>
        </p:blipFill>
        <p:spPr>
          <a:xfrm>
            <a:off x="1767700" y="1590425"/>
            <a:ext cx="5608574" cy="31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Ошибка обобщения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1017712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/>
              <a:t>Out of sample error (Generalization error)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l="8340"/>
          <a:stretch/>
        </p:blipFill>
        <p:spPr>
          <a:xfrm>
            <a:off x="1774475" y="1590425"/>
            <a:ext cx="5595051" cy="31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Ошибка обобщения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1017712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/>
              <a:t>Out of sample error (Generalization error)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l="8466"/>
          <a:stretch/>
        </p:blipFill>
        <p:spPr>
          <a:xfrm>
            <a:off x="1778200" y="1590425"/>
            <a:ext cx="5587600" cy="31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80500" y="2199750"/>
            <a:ext cx="8583000" cy="74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600" i="1">
                <a:latin typeface="Comic Sans MS"/>
                <a:ea typeface="Comic Sans MS"/>
                <a:cs typeface="Comic Sans MS"/>
                <a:sym typeface="Comic Sans MS"/>
              </a:rPr>
              <a:t>Пример...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140</Words>
  <Application>Microsoft Office PowerPoint</Application>
  <PresentationFormat>Экран (16:9)</PresentationFormat>
  <Paragraphs>50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Comic Sans MS</vt:lpstr>
      <vt:lpstr>simple-light-2</vt:lpstr>
      <vt:lpstr>Ошибки обучения и обобщения</vt:lpstr>
      <vt:lpstr>Ошибка обучения</vt:lpstr>
      <vt:lpstr>Ошибка обучения</vt:lpstr>
      <vt:lpstr>Ошибка обучения</vt:lpstr>
      <vt:lpstr>Ошибка обобщения</vt:lpstr>
      <vt:lpstr>Ошибка обобщения</vt:lpstr>
      <vt:lpstr>Ошибка обобщения</vt:lpstr>
      <vt:lpstr>Ошибка обобщения</vt:lpstr>
      <vt:lpstr>Пример...</vt:lpstr>
      <vt:lpstr>Переобучение</vt:lpstr>
      <vt:lpstr>Переобучение</vt:lpstr>
      <vt:lpstr>Переобучение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Ошибки обучения и обобщения</dc:title>
  <cp:lastModifiedBy>jin sluch</cp:lastModifiedBy>
  <cp:revision>2</cp:revision>
  <dcterms:modified xsi:type="dcterms:W3CDTF">2016-02-21T17:22:46Z</dcterms:modified>
</cp:coreProperties>
</file>