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uk-U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uk-U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uk-UA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uk-U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uk-U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0A6955A-5D59-4352-B216-6F66FEB29E20}" type="slidenum">
              <a:rPr lang="uk-U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32000" y="216000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6000">
                <a:latin typeface="Arial"/>
              </a:rPr>
              <a:t>Параметры обучения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7128000" y="6120000"/>
            <a:ext cx="1656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uk-UA">
                <a:latin typeface="Arial"/>
              </a:rPr>
              <a:t>Филип Матяш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Wage data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5760" y="3700440"/>
            <a:ext cx="9581760" cy="244764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526320" y="2016000"/>
            <a:ext cx="480168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uk-UA">
                <a:latin typeface="Arial"/>
              </a:rPr>
              <a:t>library(ISLR); library(ggplot2); library(caret)</a:t>
            </a:r>
            <a:endParaRPr/>
          </a:p>
          <a:p>
            <a:r>
              <a:rPr lang="uk-UA">
                <a:latin typeface="Arial"/>
              </a:rPr>
              <a:t>data(Wage)</a:t>
            </a:r>
            <a:endParaRPr/>
          </a:p>
          <a:p>
            <a:r>
              <a:rPr lang="uk-UA">
                <a:latin typeface="Arial"/>
              </a:rPr>
              <a:t>summary(Wage)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Test/train set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720000" y="1944000"/>
            <a:ext cx="6912000" cy="2232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uk-UA" sz="2000">
                <a:latin typeface="Liberation Mono;Courier New;Nimbus Mono L;DejaVu Sans Mono;Courier"/>
                <a:ea typeface="Liberation Mono;Courier New;Nimbus Mono L;DejaVu Sans Mono;Courier"/>
              </a:rPr>
              <a:t>inTrain &lt;- createDataPartition(y=Wage$wage,</a:t>
            </a:r>
            <a:endParaRPr/>
          </a:p>
          <a:p>
            <a:r>
              <a:rPr lang="uk-UA" sz="2000">
                <a:latin typeface="Liberation Mono;Courier New;Nimbus Mono L;DejaVu Sans Mono;Courier"/>
                <a:ea typeface="Liberation Mono;Courier New;Nimbus Mono L;DejaVu Sans Mono;Courier"/>
              </a:rPr>
              <a:t>                              </a:t>
            </a:r>
            <a:r>
              <a:rPr lang="uk-UA" sz="2000">
                <a:latin typeface="Liberation Mono;Courier New;Nimbus Mono L;DejaVu Sans Mono;Courier"/>
                <a:ea typeface="Liberation Mono;Courier New;Nimbus Mono L;DejaVu Sans Mono;Courier"/>
              </a:rPr>
              <a:t>p=0.7, </a:t>
            </a:r>
            <a:r>
              <a:rPr lang="uk-UA" sz="2000">
                <a:latin typeface="Liberation Mono;Courier New;Nimbus Mono L;DejaVu Sans Mono;Courier"/>
                <a:ea typeface="Liberation Mono;Courier New;Nimbus Mono L;DejaVu Sans Mono;Courier"/>
              </a:rPr>
              <a:t>	</a:t>
            </a:r>
            <a:r>
              <a:rPr lang="uk-UA" sz="2000">
                <a:latin typeface="Liberation Mono;Courier New;Nimbus Mono L;DejaVu Sans Mono;Courier"/>
                <a:ea typeface="Liberation Mono;Courier New;Nimbus Mono L;DejaVu Sans Mono;Courier"/>
              </a:rPr>
              <a:t>	</a:t>
            </a:r>
            <a:r>
              <a:rPr lang="uk-UA" sz="2000">
                <a:latin typeface="Liberation Mono;Courier New;Nimbus Mono L;DejaVu Sans Mono;Courier"/>
                <a:ea typeface="Liberation Mono;Courier New;Nimbus Mono L;DejaVu Sans Mono;Courier"/>
              </a:rPr>
              <a:t>                                 list=FALSE)  </a:t>
            </a:r>
            <a:endParaRPr/>
          </a:p>
          <a:p>
            <a:r>
              <a:rPr lang="uk-UA" sz="2000">
                <a:latin typeface="Liberation Mono;Courier New;Nimbus Mono L;DejaVu Sans Mono;Courier"/>
                <a:ea typeface="Liberation Mono;Courier New;Nimbus Mono L;DejaVu Sans Mono;Courier"/>
              </a:rPr>
              <a:t>training &lt;- Wage[inTrain,]</a:t>
            </a:r>
            <a:endParaRPr/>
          </a:p>
          <a:p>
            <a:r>
              <a:rPr lang="uk-UA" sz="2000">
                <a:latin typeface="Liberation Mono;Courier New;Nimbus Mono L;DejaVu Sans Mono;Courier"/>
                <a:ea typeface="Liberation Mono;Courier New;Nimbus Mono L;DejaVu Sans Mono;Courier"/>
              </a:rPr>
              <a:t>testing &lt;- Wage[-inTrain,]</a:t>
            </a:r>
            <a:endParaRPr/>
          </a:p>
          <a:p>
            <a:r>
              <a:rPr lang="uk-UA" sz="2000">
                <a:latin typeface="Liberation Mono;Courier New;Nimbus Mono L;DejaVu Sans Mono;Courier"/>
                <a:ea typeface="Liberation Mono;Courier New;Nimbus Mono L;DejaVu Sans Mono;Courier"/>
              </a:rPr>
              <a:t>dim(training); dim(testing)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FeaturePlot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338480"/>
            <a:ext cx="10079640" cy="535752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Qplot</a:t>
            </a:r>
            <a:endParaRPr/>
          </a:p>
        </p:txBody>
      </p:sp>
      <p:pic>
        <p:nvPicPr>
          <p:cNvPr id="6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816200"/>
            <a:ext cx="10079640" cy="509580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Qplot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1410120"/>
            <a:ext cx="10079640" cy="523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Добавляем линнии регрессионного сглаживания</a:t>
            </a: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160" y="1508400"/>
            <a:ext cx="10038960" cy="518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Биннинг</a:t>
            </a:r>
            <a:endParaRPr/>
          </a:p>
        </p:txBody>
      </p:sp>
      <p:pic>
        <p:nvPicPr>
          <p:cNvPr id="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2460240"/>
            <a:ext cx="10079640" cy="25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Биннинг и boxplot</a:t>
            </a: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1463040"/>
            <a:ext cx="10079640" cy="548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...и накладывание наблюдений</a:t>
            </a:r>
            <a:endParaRPr/>
          </a:p>
        </p:txBody>
      </p:sp>
      <p:pic>
        <p:nvPicPr>
          <p:cNvPr id="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1398240"/>
            <a:ext cx="10079640" cy="561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Density plot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40" y="1523160"/>
            <a:ext cx="10079640" cy="480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Spam пример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7360" y="2607120"/>
            <a:ext cx="9098280" cy="185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Параметры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2592000"/>
            <a:ext cx="9189360" cy="241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Непрерывные (количественные) значения функции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RMSE = Root mean squared error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Rsuared = R^2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Факторные (качественные) зачения функции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Accuracy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Kappa — мера совпадения (соответствия)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>
                <a:latin typeface="Arial"/>
              </a:rPr>
              <a:t>https://en.wikipedia.org/wiki/Cohen%27s_kappa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trainControl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900800"/>
            <a:ext cx="9386280" cy="378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uk-UA" sz="4400">
                <a:latin typeface="Arial"/>
              </a:rPr>
              <a:t>TrainControl resampling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43236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i="1" lang="uk-UA" sz="3200">
                <a:latin typeface="Arial"/>
              </a:rPr>
              <a:t>method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boot = bootstrapping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boot632 = bootstrapping with adjustment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cv = cross validation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repeatedcv = repeated cross validation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LOOCV = leave one out cross validation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uk-UA" sz="3200">
                <a:latin typeface="Arial"/>
              </a:rPr>
              <a:t>number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количество сабсэмплов для  boot/cross validation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i="1" lang="uk-UA" sz="3200">
                <a:latin typeface="Arial"/>
              </a:rPr>
              <a:t>repeats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800">
                <a:latin typeface="Arial"/>
              </a:rPr>
              <a:t>Количество прогонов с изменением сабсэмплинга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uk-UA" sz="2600">
                <a:latin typeface="Arial"/>
              </a:rPr>
              <a:t>*can slow things down if to big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Что посеешь то и пожнешь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Методы ресемплинга/бутстрапа используют псевдослучайные величины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Устанавливайте seed глобально для сравнения моделей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Передавайте seed в модель при параллельном выполнении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Other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http://www.edii.uclm.es/~useR-2013/Tutorials/kuhn/user_caret_2up.pdf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uk-UA" sz="3200">
                <a:latin typeface="Arial"/>
              </a:rPr>
              <a:t>http://topepo.github.io/caret/training.html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76360" y="197784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uk-UA" sz="4400">
                <a:latin typeface="Arial"/>
              </a:rPr>
              <a:t>Отображение предикторов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