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4" r:id="rId8"/>
    <p:sldId id="262" r:id="rId9"/>
    <p:sldId id="263" r:id="rId10"/>
    <p:sldId id="265" r:id="rId11"/>
    <p:sldId id="267" r:id="rId12"/>
    <p:sldId id="268" r:id="rId13"/>
    <p:sldId id="266" r:id="rId14"/>
    <p:sldId id="269" r:id="rId15"/>
    <p:sldId id="270" r:id="rId16"/>
    <p:sldId id="271" r:id="rId17"/>
    <p:sldId id="273" r:id="rId18"/>
    <p:sldId id="272"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5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33312"/>
    <p:restoredTop sz="50000"/>
  </p:normalViewPr>
  <p:slideViewPr>
    <p:cSldViewPr snapToGrid="0" snapToObjects="1">
      <p:cViewPr varScale="1">
        <p:scale>
          <a:sx n="51" d="100"/>
          <a:sy n="51" d="100"/>
        </p:scale>
        <p:origin x="208" y="272"/>
      </p:cViewPr>
      <p:guideLst/>
    </p:cSldViewPr>
  </p:slideViewPr>
  <p:notesTextViewPr>
    <p:cViewPr>
      <p:scale>
        <a:sx n="1" d="1"/>
        <a:sy n="1" d="1"/>
      </p:scale>
      <p:origin x="0" y="0"/>
    </p:cViewPr>
  </p:notesTextViewPr>
  <p:notesViewPr>
    <p:cSldViewPr snapToGrid="0" snapToObjects="1">
      <p:cViewPr varScale="1">
        <p:scale>
          <a:sx n="89" d="100"/>
          <a:sy n="89" d="100"/>
        </p:scale>
        <p:origin x="1296" y="17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C0734E-86FE-164F-9C5F-EC2ED7F6BA27}" type="datetimeFigureOut">
              <a:rPr lang="en-US" smtClean="0"/>
              <a:t>10/24/16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E912D-7AF4-2243-AF9C-1350DBB99086}" type="slidenum">
              <a:rPr lang="en-US" smtClean="0"/>
              <a:t>‹#›</a:t>
            </a:fld>
            <a:endParaRPr lang="en-US"/>
          </a:p>
        </p:txBody>
      </p:sp>
    </p:spTree>
    <p:extLst>
      <p:ext uri="{BB962C8B-B14F-4D97-AF65-F5344CB8AC3E}">
        <p14:creationId xmlns:p14="http://schemas.microsoft.com/office/powerpoint/2010/main" val="1598048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E912D-7AF4-2243-AF9C-1350DBB99086}" type="slidenum">
              <a:rPr lang="en-US" smtClean="0"/>
              <a:t>1</a:t>
            </a:fld>
            <a:endParaRPr lang="en-US"/>
          </a:p>
        </p:txBody>
      </p:sp>
    </p:spTree>
    <p:extLst>
      <p:ext uri="{BB962C8B-B14F-4D97-AF65-F5344CB8AC3E}">
        <p14:creationId xmlns:p14="http://schemas.microsoft.com/office/powerpoint/2010/main" val="823565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&lt;input [(ngModel)]="currentHero.firstName"&gt;</a:t>
            </a:r>
          </a:p>
          <a:p>
            <a:endParaRPr lang="en-US" dirty="0" smtClean="0"/>
          </a:p>
          <a:p>
            <a:endParaRPr lang="en-US" dirty="0" smtClean="0"/>
          </a:p>
          <a:p>
            <a:r>
              <a:rPr lang="en-US" dirty="0" smtClean="0"/>
              <a:t>- Angular 1 had a ton of built-in directives, and many more custom directives that people added. Now, you don’t need</a:t>
            </a:r>
            <a:r>
              <a:rPr lang="en-US" baseline="0" dirty="0" smtClean="0"/>
              <a:t> most of those. You can use binding to achieve the same result, like instead of needed a click directive, you can just bind click to the button.</a:t>
            </a:r>
            <a:endParaRPr lang="en-US" dirty="0" smtClean="0"/>
          </a:p>
          <a:p>
            <a:endParaRPr lang="en-US" dirty="0" smtClean="0"/>
          </a:p>
          <a:p>
            <a:pPr marL="171450" indent="-171450">
              <a:buFontTx/>
              <a:buChar char="-"/>
            </a:pPr>
            <a:r>
              <a:rPr lang="en-US" dirty="0" smtClean="0"/>
              <a:t>The ngModel data property sets the</a:t>
            </a:r>
            <a:r>
              <a:rPr lang="en-US" baseline="0" dirty="0" smtClean="0"/>
              <a:t> element’s value property and the ngModelChange event property listens for changes to the element’s value.</a:t>
            </a:r>
          </a:p>
          <a:p>
            <a:pPr marL="628650" lvl="1" indent="-171450">
              <a:buFontTx/>
              <a:buChar char="-"/>
            </a:pPr>
            <a:r>
              <a:rPr lang="en-US" baseline="0" dirty="0" smtClean="0"/>
              <a:t>ngModel directive only works with certain form elements and you need to import the FormsModule as well.</a:t>
            </a:r>
          </a:p>
          <a:p>
            <a:pPr marL="1085850" lvl="2" indent="-171450">
              <a:buFontTx/>
              <a:buChar char="-"/>
            </a:pPr>
            <a:r>
              <a:rPr lang="en-US" baseline="0" dirty="0" smtClean="0"/>
              <a:t>This syntax (“banana in a box”) can only set a data-bound property. To do more extensive things like change the value to uppercase, you have to start adding the expanded form including ngModel as the input and ngModelChange as the output with the event listener. </a:t>
            </a:r>
            <a:endParaRPr lang="en-US" dirty="0"/>
          </a:p>
        </p:txBody>
      </p:sp>
      <p:sp>
        <p:nvSpPr>
          <p:cNvPr id="4" name="Slide Number Placeholder 3"/>
          <p:cNvSpPr>
            <a:spLocks noGrp="1"/>
          </p:cNvSpPr>
          <p:nvPr>
            <p:ph type="sldNum" sz="quarter" idx="10"/>
          </p:nvPr>
        </p:nvSpPr>
        <p:spPr/>
        <p:txBody>
          <a:bodyPr/>
          <a:lstStyle/>
          <a:p>
            <a:fld id="{385E912D-7AF4-2243-AF9C-1350DBB99086}" type="slidenum">
              <a:rPr lang="en-US" smtClean="0"/>
              <a:t>10</a:t>
            </a:fld>
            <a:endParaRPr lang="en-US"/>
          </a:p>
        </p:txBody>
      </p:sp>
    </p:spTree>
    <p:extLst>
      <p:ext uri="{BB962C8B-B14F-4D97-AF65-F5344CB8AC3E}">
        <p14:creationId xmlns:p14="http://schemas.microsoft.com/office/powerpoint/2010/main" val="1184868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NgFor is a repeater directive. It will iterate through a list of items and render each one.</a:t>
            </a:r>
          </a:p>
          <a:p>
            <a:pPr marL="171450" indent="-171450">
              <a:buFontTx/>
              <a:buChar char="-"/>
            </a:pPr>
            <a:r>
              <a:rPr lang="en-US" baseline="0" dirty="0" smtClean="0"/>
              <a:t>You can apply it to a div, or to a component element, like &lt;movie-detail&gt;.</a:t>
            </a:r>
          </a:p>
          <a:p>
            <a:pPr marL="171450" indent="-171450">
              <a:buFontTx/>
              <a:buChar char="-"/>
            </a:pPr>
            <a:r>
              <a:rPr lang="en-US" baseline="0" dirty="0" smtClean="0"/>
              <a:t>Remember that you must include the asterisk in front of ngFor.</a:t>
            </a:r>
          </a:p>
          <a:p>
            <a:pPr marL="171450" indent="-171450">
              <a:buFontTx/>
              <a:buChar char="-"/>
            </a:pPr>
            <a:r>
              <a:rPr lang="en-US" dirty="0" smtClean="0"/>
              <a:t>The syntax “let movie of movies” is new for Angular 2</a:t>
            </a:r>
            <a:r>
              <a:rPr lang="en-US" baseline="0" dirty="0" smtClean="0"/>
              <a:t> – it means to take each movie in that array, store it in the local movie variable, and give it to the HTML for each iteration. </a:t>
            </a:r>
          </a:p>
          <a:p>
            <a:pPr marL="628650" lvl="1" indent="-171450">
              <a:buFontTx/>
              <a:buChar char="-"/>
            </a:pPr>
            <a:r>
              <a:rPr lang="en-US" baseline="0" dirty="0" smtClean="0"/>
              <a:t>Angular creates a new instance of the template for each movie in the array.</a:t>
            </a:r>
          </a:p>
          <a:p>
            <a:pPr marL="628650" lvl="1" indent="-171450">
              <a:buFontTx/>
              <a:buChar char="-"/>
            </a:pPr>
            <a:r>
              <a:rPr lang="en-US" baseline="0" dirty="0" smtClean="0"/>
              <a:t>The ‘let’ keyword creates a template input variable called ‘movie’. You can use this variable in the template to access the movie’s properties, and pass it in a binding to a component element, like in movie-detail.</a:t>
            </a:r>
          </a:p>
          <a:p>
            <a:pPr marL="628650" lvl="1" indent="-171450">
              <a:buFontTx/>
              <a:buChar char="-"/>
            </a:pPr>
            <a:r>
              <a:rPr lang="en-US" baseline="0" dirty="0" smtClean="0"/>
              <a:t>You can speed up performance by adding a trackBy function – if the properties don’t change, then Angular can leave those alone.</a:t>
            </a:r>
          </a:p>
        </p:txBody>
      </p:sp>
      <p:sp>
        <p:nvSpPr>
          <p:cNvPr id="4" name="Slide Number Placeholder 3"/>
          <p:cNvSpPr>
            <a:spLocks noGrp="1"/>
          </p:cNvSpPr>
          <p:nvPr>
            <p:ph type="sldNum" sz="quarter" idx="10"/>
          </p:nvPr>
        </p:nvSpPr>
        <p:spPr/>
        <p:txBody>
          <a:bodyPr/>
          <a:lstStyle/>
          <a:p>
            <a:fld id="{385E912D-7AF4-2243-AF9C-1350DBB99086}" type="slidenum">
              <a:rPr lang="en-US" smtClean="0"/>
              <a:t>11</a:t>
            </a:fld>
            <a:endParaRPr lang="en-US"/>
          </a:p>
        </p:txBody>
      </p:sp>
    </p:spTree>
    <p:extLst>
      <p:ext uri="{BB962C8B-B14F-4D97-AF65-F5344CB8AC3E}">
        <p14:creationId xmlns:p14="http://schemas.microsoft.com/office/powerpoint/2010/main" val="1767261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ngIf adds the element to the DOM if the expression is </a:t>
            </a:r>
            <a:r>
              <a:rPr lang="en-US" dirty="0" err="1" smtClean="0"/>
              <a:t>truthy</a:t>
            </a:r>
            <a:r>
              <a:rPr lang="en-US" dirty="0" smtClean="0"/>
              <a:t>. If it is </a:t>
            </a:r>
            <a:r>
              <a:rPr lang="en-US" dirty="0" err="1" smtClean="0"/>
              <a:t>falsy</a:t>
            </a:r>
            <a:r>
              <a:rPr lang="en-US" dirty="0" smtClean="0"/>
              <a:t>, then it will remove that element from the DOM. </a:t>
            </a:r>
          </a:p>
          <a:p>
            <a:pPr marL="171450" indent="-171450">
              <a:buFontTx/>
              <a:buChar char="-"/>
            </a:pPr>
            <a:r>
              <a:rPr lang="en-US" dirty="0" smtClean="0"/>
              <a:t>Note</a:t>
            </a:r>
            <a:r>
              <a:rPr lang="en-US" baseline="0" dirty="0" smtClean="0"/>
              <a:t> that this is different from just showing or hiding an element with a class or style binding. If you just hide it, it stays in the DOM (still consuming memory and resources).</a:t>
            </a:r>
            <a:endParaRPr lang="en-US" dirty="0"/>
          </a:p>
        </p:txBody>
      </p:sp>
      <p:sp>
        <p:nvSpPr>
          <p:cNvPr id="4" name="Slide Number Placeholder 3"/>
          <p:cNvSpPr>
            <a:spLocks noGrp="1"/>
          </p:cNvSpPr>
          <p:nvPr>
            <p:ph type="sldNum" sz="quarter" idx="10"/>
          </p:nvPr>
        </p:nvSpPr>
        <p:spPr/>
        <p:txBody>
          <a:bodyPr/>
          <a:lstStyle/>
          <a:p>
            <a:fld id="{385E912D-7AF4-2243-AF9C-1350DBB99086}" type="slidenum">
              <a:rPr lang="en-US" smtClean="0"/>
              <a:t>12</a:t>
            </a:fld>
            <a:endParaRPr lang="en-US"/>
          </a:p>
        </p:txBody>
      </p:sp>
    </p:spTree>
    <p:extLst>
      <p:ext uri="{BB962C8B-B14F-4D97-AF65-F5344CB8AC3E}">
        <p14:creationId xmlns:p14="http://schemas.microsoft.com/office/powerpoint/2010/main" val="1738912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171450" indent="-171450">
              <a:buFontTx/>
              <a:buChar char="-"/>
            </a:pPr>
            <a:r>
              <a:rPr lang="en-US" dirty="0" smtClean="0"/>
              <a:t>The NgClass directive allows you to</a:t>
            </a:r>
            <a:r>
              <a:rPr lang="en-US" baseline="0" dirty="0" smtClean="0"/>
              <a:t> add or remove more than one CSS class at a time.</a:t>
            </a:r>
          </a:p>
          <a:p>
            <a:pPr marL="171450" indent="-171450">
              <a:buFontTx/>
              <a:buChar char="-"/>
            </a:pPr>
            <a:r>
              <a:rPr lang="en-US" baseline="0" dirty="0" smtClean="0"/>
              <a:t>You can bind NgClass to a key-value control. The key of the object is the CSS class name, and the value would be true or false. </a:t>
            </a:r>
          </a:p>
          <a:p>
            <a:pPr marL="628650" lvl="1" indent="-171450">
              <a:buFontTx/>
              <a:buChar char="-"/>
            </a:pPr>
            <a:r>
              <a:rPr lang="en-US" baseline="0" dirty="0" smtClean="0"/>
              <a:t>This example shows the setClasses() component method that manages the state of these 3 CSS classes all at once.</a:t>
            </a:r>
          </a:p>
          <a:p>
            <a:pPr marL="628650" lvl="1" indent="-171450">
              <a:buFontTx/>
              <a:buChar char="-"/>
            </a:pPr>
            <a:r>
              <a:rPr lang="en-US" baseline="0" dirty="0" smtClean="0"/>
              <a:t>Then in your HTML you add a property binding to the NgClass property and call your setClasses method.</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385E912D-7AF4-2243-AF9C-1350DBB99086}" type="slidenum">
              <a:rPr lang="en-US" smtClean="0"/>
              <a:t>13</a:t>
            </a:fld>
            <a:endParaRPr lang="en-US"/>
          </a:p>
        </p:txBody>
      </p:sp>
    </p:spTree>
    <p:extLst>
      <p:ext uri="{BB962C8B-B14F-4D97-AF65-F5344CB8AC3E}">
        <p14:creationId xmlns:p14="http://schemas.microsoft.com/office/powerpoint/2010/main" val="874506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171450" indent="-171450">
              <a:buFontTx/>
              <a:buChar char="-"/>
            </a:pPr>
            <a:r>
              <a:rPr lang="en-US" dirty="0" smtClean="0"/>
              <a:t>Both filters and pipes essentially</a:t>
            </a:r>
            <a:r>
              <a:rPr lang="en-US" baseline="0" dirty="0" smtClean="0"/>
              <a:t> do the same thing, but pipes give you some more options. </a:t>
            </a:r>
          </a:p>
          <a:p>
            <a:pPr marL="171450" indent="-171450">
              <a:buFontTx/>
              <a:buChar char="-"/>
            </a:pPr>
            <a:r>
              <a:rPr lang="en-US" baseline="0" dirty="0" smtClean="0"/>
              <a:t>Pipes allow you to change data inside a template. </a:t>
            </a:r>
          </a:p>
          <a:p>
            <a:pPr marL="171450" indent="-171450">
              <a:buFontTx/>
              <a:buChar char="-"/>
            </a:pPr>
            <a:r>
              <a:rPr lang="en-US" baseline="0" dirty="0" smtClean="0"/>
              <a:t>There are several built-in pipes that ng2 provides, including Slice and Date.</a:t>
            </a:r>
            <a:endParaRPr lang="en-US" dirty="0" smtClean="0"/>
          </a:p>
          <a:p>
            <a:pPr marL="171450" indent="-171450">
              <a:buFontTx/>
              <a:buChar char="-"/>
            </a:pPr>
            <a:r>
              <a:rPr lang="en-US" dirty="0" smtClean="0"/>
              <a:t>Slice – will display the first two elements of the list of movies.</a:t>
            </a:r>
          </a:p>
          <a:p>
            <a:pPr marL="171450" indent="-171450">
              <a:buFontTx/>
              <a:buChar char="-"/>
            </a:pPr>
            <a:r>
              <a:rPr lang="en-US" dirty="0" smtClean="0"/>
              <a:t>Date – different formats for dates, long date,</a:t>
            </a:r>
            <a:r>
              <a:rPr lang="en-US" baseline="0" dirty="0" smtClean="0"/>
              <a:t> timestamps.</a:t>
            </a:r>
          </a:p>
          <a:p>
            <a:pPr marL="171450" indent="-171450">
              <a:buFontTx/>
              <a:buChar char="-"/>
            </a:pPr>
            <a:r>
              <a:rPr lang="en-US" baseline="0" dirty="0" smtClean="0"/>
              <a:t>Key benefit – cleaner, easier syntax to operate on input and modify it.</a:t>
            </a:r>
            <a:endParaRPr lang="en-US" dirty="0"/>
          </a:p>
        </p:txBody>
      </p:sp>
      <p:sp>
        <p:nvSpPr>
          <p:cNvPr id="4" name="Slide Number Placeholder 3"/>
          <p:cNvSpPr>
            <a:spLocks noGrp="1"/>
          </p:cNvSpPr>
          <p:nvPr>
            <p:ph type="sldNum" sz="quarter" idx="10"/>
          </p:nvPr>
        </p:nvSpPr>
        <p:spPr/>
        <p:txBody>
          <a:bodyPr/>
          <a:lstStyle/>
          <a:p>
            <a:fld id="{385E912D-7AF4-2243-AF9C-1350DBB99086}" type="slidenum">
              <a:rPr lang="en-US" smtClean="0"/>
              <a:t>14</a:t>
            </a:fld>
            <a:endParaRPr lang="en-US"/>
          </a:p>
        </p:txBody>
      </p:sp>
    </p:spTree>
    <p:extLst>
      <p:ext uri="{BB962C8B-B14F-4D97-AF65-F5344CB8AC3E}">
        <p14:creationId xmlns:p14="http://schemas.microsoft.com/office/powerpoint/2010/main" val="375283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Every Angular application has at least one module (root module), which is called the AppModule.</a:t>
            </a:r>
          </a:p>
          <a:p>
            <a:pPr marL="171450" indent="-171450">
              <a:buFontTx/>
              <a:buChar char="-"/>
            </a:pPr>
            <a:r>
              <a:rPr lang="en-US" dirty="0" smtClean="0"/>
              <a:t>Larger</a:t>
            </a:r>
            <a:r>
              <a:rPr lang="en-US" baseline="0" dirty="0" smtClean="0"/>
              <a:t> apps will also add their own feature modules, which are blocks of code dedicated to particular features.</a:t>
            </a:r>
          </a:p>
          <a:p>
            <a:pPr marL="171450" indent="-171450">
              <a:buFontTx/>
              <a:buChar char="-"/>
            </a:pPr>
            <a:r>
              <a:rPr lang="en-US" baseline="0" dirty="0" smtClean="0"/>
              <a:t>Each module will be a class with an @NgModule decorator.</a:t>
            </a:r>
          </a:p>
          <a:p>
            <a:pPr marL="171450" indent="-171450">
              <a:buFontTx/>
              <a:buChar char="-"/>
            </a:pPr>
            <a:r>
              <a:rPr lang="en-US" baseline="0" dirty="0" smtClean="0"/>
              <a:t>Decorators are functions that modify classes in JavaScript. </a:t>
            </a:r>
            <a:r>
              <a:rPr lang="en-US" baseline="0" dirty="0" err="1" smtClean="0"/>
              <a:t>Angular’s</a:t>
            </a:r>
            <a:r>
              <a:rPr lang="en-US" baseline="0" dirty="0" smtClean="0"/>
              <a:t> decorators attach metadata to classes to know what the classes are and what they should do.</a:t>
            </a:r>
          </a:p>
          <a:p>
            <a:pPr marL="171450" indent="-171450">
              <a:buFontTx/>
              <a:buChar char="-"/>
            </a:pPr>
            <a:r>
              <a:rPr lang="en-US" dirty="0" smtClean="0"/>
              <a:t>NgModule is a decorator that has a metadata object with</a:t>
            </a:r>
            <a:r>
              <a:rPr lang="en-US" baseline="0" dirty="0" smtClean="0"/>
              <a:t> the properties of the module.</a:t>
            </a:r>
          </a:p>
          <a:p>
            <a:pPr marL="628650" lvl="1" indent="-171450">
              <a:buFontTx/>
              <a:buChar char="-"/>
            </a:pPr>
            <a:r>
              <a:rPr lang="en-US" baseline="0" dirty="0" smtClean="0"/>
              <a:t>Declarations – view classes of the module, including components, directives, and pipes.</a:t>
            </a:r>
          </a:p>
          <a:p>
            <a:pPr marL="628650" lvl="1" indent="-171450">
              <a:buFontTx/>
              <a:buChar char="-"/>
            </a:pPr>
            <a:r>
              <a:rPr lang="en-US" baseline="0" dirty="0" smtClean="0"/>
              <a:t>Exports – these are the declarations that should be usable by other modules’ component templates.</a:t>
            </a:r>
          </a:p>
          <a:p>
            <a:pPr marL="628650" lvl="1" indent="-171450">
              <a:buFontTx/>
              <a:buChar char="-"/>
            </a:pPr>
            <a:r>
              <a:rPr lang="en-US" baseline="0" dirty="0" smtClean="0"/>
              <a:t>Imports – other modules needed by this module.</a:t>
            </a:r>
          </a:p>
          <a:p>
            <a:pPr marL="628650" lvl="1" indent="-171450">
              <a:buFontTx/>
              <a:buChar char="-"/>
            </a:pPr>
            <a:r>
              <a:rPr lang="en-US" baseline="0" dirty="0" smtClean="0"/>
              <a:t>Providers – creators of services that this module contributes.</a:t>
            </a:r>
          </a:p>
          <a:p>
            <a:pPr marL="628650" lvl="1" indent="-171450">
              <a:buFontTx/>
              <a:buChar char="-"/>
            </a:pPr>
            <a:r>
              <a:rPr lang="en-US" baseline="0" dirty="0" smtClean="0"/>
              <a:t>Bootstrap – this should only be in the root module. This is how you launch the application. In the </a:t>
            </a:r>
            <a:r>
              <a:rPr lang="en-US" baseline="0" dirty="0" err="1" smtClean="0"/>
              <a:t>main.ts</a:t>
            </a:r>
            <a:r>
              <a:rPr lang="en-US" baseline="0" dirty="0" smtClean="0"/>
              <a:t> file, you will pass in the AppModule to the bootstrapModule() method.</a:t>
            </a:r>
            <a:endParaRPr lang="en-US" dirty="0"/>
          </a:p>
        </p:txBody>
      </p:sp>
      <p:sp>
        <p:nvSpPr>
          <p:cNvPr id="4" name="Slide Number Placeholder 3"/>
          <p:cNvSpPr>
            <a:spLocks noGrp="1"/>
          </p:cNvSpPr>
          <p:nvPr>
            <p:ph type="sldNum" sz="quarter" idx="10"/>
          </p:nvPr>
        </p:nvSpPr>
        <p:spPr/>
        <p:txBody>
          <a:bodyPr/>
          <a:lstStyle/>
          <a:p>
            <a:fld id="{385E912D-7AF4-2243-AF9C-1350DBB99086}" type="slidenum">
              <a:rPr lang="en-US" smtClean="0"/>
              <a:t>15</a:t>
            </a:fld>
            <a:endParaRPr lang="en-US"/>
          </a:p>
        </p:txBody>
      </p:sp>
    </p:spTree>
    <p:extLst>
      <p:ext uri="{BB962C8B-B14F-4D97-AF65-F5344CB8AC3E}">
        <p14:creationId xmlns:p14="http://schemas.microsoft.com/office/powerpoint/2010/main" val="1876050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smtClean="0"/>
          </a:p>
          <a:p>
            <a:pPr marL="171450" indent="-171450">
              <a:buFontTx/>
              <a:buChar char="-"/>
            </a:pPr>
            <a:r>
              <a:rPr lang="en-US" dirty="0" smtClean="0"/>
              <a:t>Angular 2 is completely component-based. Controllers</a:t>
            </a:r>
            <a:r>
              <a:rPr lang="en-US" baseline="0" dirty="0" smtClean="0"/>
              <a:t> are no longer there.</a:t>
            </a:r>
          </a:p>
          <a:p>
            <a:pPr marL="171450" indent="-171450">
              <a:buFontTx/>
              <a:buChar char="-"/>
            </a:pPr>
            <a:r>
              <a:rPr lang="en-US" baseline="0" dirty="0" smtClean="0"/>
              <a:t>In Angular 1, $scope was very prominent because it connected your controller with the HTML template. </a:t>
            </a:r>
          </a:p>
          <a:p>
            <a:pPr marL="171450" indent="-171450">
              <a:buFontTx/>
              <a:buChar char="-"/>
            </a:pPr>
            <a:r>
              <a:rPr lang="en-US" baseline="0" dirty="0" smtClean="0"/>
              <a:t>In Angular 2, components are the building block of your page. Components simplify what used to be done through the combination of  controllers, directives, and scope. </a:t>
            </a:r>
          </a:p>
          <a:p>
            <a:pPr marL="171450" indent="-171450">
              <a:buFontTx/>
              <a:buChar char="-"/>
            </a:pPr>
            <a:r>
              <a:rPr lang="en-US" baseline="0" dirty="0" smtClean="0"/>
              <a:t>All Angular 2 apps will have a top-level component, often called AppComponent, that is an exported class so it can be imported into other files.</a:t>
            </a:r>
          </a:p>
          <a:p>
            <a:pPr marL="628650" lvl="1" indent="-171450">
              <a:buFontTx/>
              <a:buChar char="-"/>
            </a:pPr>
            <a:r>
              <a:rPr lang="en-US" baseline="0" dirty="0" smtClean="0"/>
              <a:t>This component will be bootstrapped through the bootstrap method, which replaces the ‘ng-app’ directive from Angular 1.</a:t>
            </a:r>
          </a:p>
          <a:p>
            <a:pPr marL="171450" indent="-171450">
              <a:buFontTx/>
              <a:buChar char="-"/>
            </a:pPr>
            <a:r>
              <a:rPr lang="en-US" baseline="0" dirty="0" smtClean="0"/>
              <a:t>Components have a well-defined life cycle that allows you to specify when certain callback functions will be executed based on the state of that component.</a:t>
            </a:r>
          </a:p>
          <a:p>
            <a:pPr marL="628650" lvl="1" indent="-171450">
              <a:buFontTx/>
              <a:buChar char="-"/>
            </a:pPr>
            <a:r>
              <a:rPr lang="en-US" dirty="0" smtClean="0"/>
              <a:t>The lifecycle includes </a:t>
            </a:r>
            <a:r>
              <a:rPr lang="en-US" dirty="0" err="1" smtClean="0"/>
              <a:t>readyCallback</a:t>
            </a:r>
            <a:r>
              <a:rPr lang="en-US" baseline="0" dirty="0" smtClean="0"/>
              <a:t> after creation of an element, </a:t>
            </a:r>
            <a:r>
              <a:rPr lang="en-US" baseline="0" dirty="0" err="1" smtClean="0"/>
              <a:t>insertedCallback</a:t>
            </a:r>
            <a:r>
              <a:rPr lang="en-US" baseline="0" dirty="0" smtClean="0"/>
              <a:t> after the element is inserted into a document, and </a:t>
            </a:r>
            <a:r>
              <a:rPr lang="en-US" baseline="0" dirty="0" err="1" smtClean="0"/>
              <a:t>removedCallback</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385E912D-7AF4-2243-AF9C-1350DBB99086}" type="slidenum">
              <a:rPr lang="en-US" smtClean="0"/>
              <a:t>16</a:t>
            </a:fld>
            <a:endParaRPr lang="en-US"/>
          </a:p>
        </p:txBody>
      </p:sp>
    </p:spTree>
    <p:extLst>
      <p:ext uri="{BB962C8B-B14F-4D97-AF65-F5344CB8AC3E}">
        <p14:creationId xmlns:p14="http://schemas.microsoft.com/office/powerpoint/2010/main" val="1089833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171450" indent="-171450">
              <a:buFontTx/>
              <a:buChar char="-"/>
            </a:pPr>
            <a:r>
              <a:rPr lang="en-US" dirty="0" smtClean="0"/>
              <a:t>Components make CSS styling more</a:t>
            </a:r>
            <a:r>
              <a:rPr lang="en-US" baseline="0" dirty="0" smtClean="0"/>
              <a:t> streamlined.</a:t>
            </a:r>
          </a:p>
          <a:p>
            <a:pPr marL="171450" indent="-171450">
              <a:buFontTx/>
              <a:buChar char="-"/>
            </a:pPr>
            <a:r>
              <a:rPr lang="en-US" baseline="0" dirty="0" smtClean="0"/>
              <a:t>Part of this is through the Shadow DOM concept, which groups DOM implementations and hides them inside an element, encapsulating styles for that element. So in other words, those encapsulated styles are only available for that group of DOM elements.</a:t>
            </a:r>
          </a:p>
          <a:p>
            <a:pPr marL="171450" indent="-171450">
              <a:buFontTx/>
              <a:buChar char="-"/>
            </a:pPr>
            <a:r>
              <a:rPr lang="en-US" baseline="0" dirty="0" smtClean="0"/>
              <a:t>In Angular 2, the concept of the Shadow DOM is called View Encapsulation.</a:t>
            </a:r>
          </a:p>
          <a:p>
            <a:pPr marL="628650" lvl="1" indent="-171450">
              <a:buFontTx/>
              <a:buChar char="-"/>
            </a:pPr>
            <a:r>
              <a:rPr lang="en-US" baseline="0" dirty="0" smtClean="0"/>
              <a:t>Emulated is the default, which just emulates this Shadow DOM concept and is compatible with all browsers.</a:t>
            </a:r>
          </a:p>
          <a:p>
            <a:pPr marL="628650" lvl="1" indent="-171450">
              <a:buFontTx/>
              <a:buChar char="-"/>
            </a:pPr>
            <a:r>
              <a:rPr lang="en-US" baseline="0" dirty="0" smtClean="0"/>
              <a:t>Native is true shadow DOM, which will not work on older browsers.</a:t>
            </a:r>
          </a:p>
          <a:p>
            <a:pPr marL="628650" lvl="1" indent="-171450">
              <a:buFontTx/>
              <a:buChar char="-"/>
            </a:pPr>
            <a:endParaRPr lang="en-US" baseline="0" dirty="0" smtClean="0"/>
          </a:p>
          <a:p>
            <a:pPr marL="628650" lvl="1" indent="-171450">
              <a:buFontTx/>
              <a:buChar char="-"/>
            </a:pPr>
            <a:r>
              <a:rPr lang="en-US" baseline="0" dirty="0" smtClean="0"/>
              <a:t>Emulated – you can put custom styles in a style tag in your component, which will be matched with that component’s template.</a:t>
            </a:r>
          </a:p>
          <a:p>
            <a:pPr marL="628650" lvl="1" indent="-171450">
              <a:buFontTx/>
              <a:buChar char="-"/>
            </a:pPr>
            <a:endParaRPr lang="en-US" baseline="0" dirty="0" smtClean="0"/>
          </a:p>
          <a:p>
            <a:pPr marL="628650" lvl="1" indent="-171450">
              <a:buFontTx/>
              <a:buChar char="-"/>
            </a:pPr>
            <a:r>
              <a:rPr lang="en-US" baseline="0" dirty="0" smtClean="0"/>
              <a:t>You can also still import an external CSS file.</a:t>
            </a:r>
            <a:endParaRPr lang="en-US" dirty="0"/>
          </a:p>
        </p:txBody>
      </p:sp>
      <p:sp>
        <p:nvSpPr>
          <p:cNvPr id="4" name="Slide Number Placeholder 3"/>
          <p:cNvSpPr>
            <a:spLocks noGrp="1"/>
          </p:cNvSpPr>
          <p:nvPr>
            <p:ph type="sldNum" sz="quarter" idx="10"/>
          </p:nvPr>
        </p:nvSpPr>
        <p:spPr/>
        <p:txBody>
          <a:bodyPr/>
          <a:lstStyle/>
          <a:p>
            <a:fld id="{385E912D-7AF4-2243-AF9C-1350DBB99086}" type="slidenum">
              <a:rPr lang="en-US" smtClean="0"/>
              <a:t>17</a:t>
            </a:fld>
            <a:endParaRPr lang="en-US"/>
          </a:p>
        </p:txBody>
      </p:sp>
    </p:spTree>
    <p:extLst>
      <p:ext uri="{BB962C8B-B14F-4D97-AF65-F5344CB8AC3E}">
        <p14:creationId xmlns:p14="http://schemas.microsoft.com/office/powerpoint/2010/main" val="106981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ReactJS</a:t>
            </a:r>
            <a:r>
              <a:rPr lang="en-US" dirty="0" smtClean="0"/>
              <a:t> is a library created by Facebook that works for apps that render large amounts of data. It</a:t>
            </a:r>
            <a:r>
              <a:rPr lang="en-US" baseline="0" dirty="0" smtClean="0"/>
              <a:t> only renders what changes, which greatly improves performance.</a:t>
            </a:r>
          </a:p>
          <a:p>
            <a:pPr marL="171450" indent="-171450">
              <a:buFontTx/>
              <a:buChar char="-"/>
            </a:pPr>
            <a:r>
              <a:rPr lang="en-US" baseline="0" dirty="0" smtClean="0"/>
              <a:t>It is also built upon plain JavaScript like Angular 2 with TypeScript. </a:t>
            </a:r>
          </a:p>
          <a:p>
            <a:pPr marL="171450" indent="-171450">
              <a:buFontTx/>
              <a:buChar char="-"/>
            </a:pPr>
            <a:r>
              <a:rPr lang="en-US" baseline="0" dirty="0" smtClean="0"/>
              <a:t>Angular 2 – more options out of the box. React requires you to pull in other libraries to build a real app, such as for routing, testing, and dependency management.</a:t>
            </a:r>
          </a:p>
          <a:p>
            <a:pPr marL="171450" indent="-171450">
              <a:buFontTx/>
              <a:buChar char="-"/>
            </a:pPr>
            <a:r>
              <a:rPr lang="en-US" baseline="0" dirty="0" smtClean="0"/>
              <a:t>Angular 2’s components also allow you to convert them into native web components easier than </a:t>
            </a:r>
            <a:r>
              <a:rPr lang="en-US" baseline="0" dirty="0" err="1" smtClean="0"/>
              <a:t>React’s</a:t>
            </a:r>
            <a:r>
              <a:rPr lang="en-US" baseline="0" dirty="0" smtClean="0"/>
              <a:t> components.</a:t>
            </a:r>
          </a:p>
          <a:p>
            <a:pPr marL="171450" indent="-171450">
              <a:buFontTx/>
              <a:buChar char="-"/>
            </a:pPr>
            <a:r>
              <a:rPr lang="en-US" baseline="0" dirty="0" smtClean="0"/>
              <a:t>React uses JSX, which is an HTML-like syntax that compiles to JavaScript and combines markup and code in the same file. It also maintains simpler syntax and is closer to pure JavaScript – probably not quite as steep of a learning curve. It also takes up a lot less space which gives it an edge in terms of performance footprint. </a:t>
            </a:r>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385E912D-7AF4-2243-AF9C-1350DBB99086}" type="slidenum">
              <a:rPr lang="en-US" smtClean="0"/>
              <a:t>18</a:t>
            </a:fld>
            <a:endParaRPr lang="en-US"/>
          </a:p>
        </p:txBody>
      </p:sp>
    </p:spTree>
    <p:extLst>
      <p:ext uri="{BB962C8B-B14F-4D97-AF65-F5344CB8AC3E}">
        <p14:creationId xmlns:p14="http://schemas.microsoft.com/office/powerpoint/2010/main" val="1015877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E912D-7AF4-2243-AF9C-1350DBB99086}" type="slidenum">
              <a:rPr lang="en-US" smtClean="0"/>
              <a:t>19</a:t>
            </a:fld>
            <a:endParaRPr lang="en-US"/>
          </a:p>
        </p:txBody>
      </p:sp>
    </p:spTree>
    <p:extLst>
      <p:ext uri="{BB962C8B-B14F-4D97-AF65-F5344CB8AC3E}">
        <p14:creationId xmlns:p14="http://schemas.microsoft.com/office/powerpoint/2010/main" val="1245855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E912D-7AF4-2243-AF9C-1350DBB99086}" type="slidenum">
              <a:rPr lang="en-US" smtClean="0"/>
              <a:t>2</a:t>
            </a:fld>
            <a:endParaRPr lang="en-US"/>
          </a:p>
        </p:txBody>
      </p:sp>
    </p:spTree>
    <p:extLst>
      <p:ext uri="{BB962C8B-B14F-4D97-AF65-F5344CB8AC3E}">
        <p14:creationId xmlns:p14="http://schemas.microsoft.com/office/powerpoint/2010/main" val="2143651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AngularJs</a:t>
            </a:r>
            <a:r>
              <a:rPr lang="en-US" dirty="0" smtClean="0"/>
              <a:t> is a JavaScript framework that separates your data model from the view and user</a:t>
            </a:r>
            <a:r>
              <a:rPr lang="en-US" baseline="0" dirty="0" smtClean="0"/>
              <a:t> i</a:t>
            </a:r>
            <a:r>
              <a:rPr lang="en-US" dirty="0" smtClean="0"/>
              <a:t>nteraction.</a:t>
            </a:r>
          </a:p>
          <a:p>
            <a:pPr marL="171450" indent="-171450">
              <a:buFontTx/>
              <a:buChar char="-"/>
            </a:pPr>
            <a:r>
              <a:rPr lang="en-US" dirty="0" smtClean="0"/>
              <a:t>It provides a clean implementation</a:t>
            </a:r>
            <a:r>
              <a:rPr lang="en-US" baseline="0" dirty="0" smtClean="0"/>
              <a:t> of the MVC pattern.</a:t>
            </a:r>
          </a:p>
          <a:p>
            <a:pPr marL="171450" indent="-171450">
              <a:buFontTx/>
              <a:buChar char="-"/>
            </a:pPr>
            <a:r>
              <a:rPr lang="en-US" baseline="0" dirty="0" smtClean="0"/>
              <a:t>Allows you to extend HTML in your template through components.</a:t>
            </a:r>
          </a:p>
          <a:p>
            <a:pPr marL="171450" indent="-171450">
              <a:buFontTx/>
              <a:buChar char="-"/>
            </a:pPr>
            <a:r>
              <a:rPr lang="en-US" baseline="0" dirty="0" smtClean="0"/>
              <a:t>Data binding and dependency injection help you set up an app quickly and bypass a lot of boilerplate code.</a:t>
            </a:r>
          </a:p>
          <a:p>
            <a:pPr marL="171450" indent="-171450">
              <a:buFontTx/>
              <a:buChar char="-"/>
            </a:pPr>
            <a:r>
              <a:rPr lang="en-US" baseline="0" dirty="0" smtClean="0"/>
              <a:t>It all happens in the front-end, in the browser.</a:t>
            </a:r>
          </a:p>
          <a:p>
            <a:pPr marL="171450" indent="-171450">
              <a:buFontTx/>
              <a:buChar char="-"/>
            </a:pPr>
            <a:r>
              <a:rPr lang="en-US" baseline="0" dirty="0" smtClean="0"/>
              <a:t>It provides a powerful, easily maintainable way to create large scale high performance web apps.</a:t>
            </a:r>
          </a:p>
          <a:p>
            <a:pPr marL="171450" indent="-171450">
              <a:buFontTx/>
              <a:buChar char="-"/>
            </a:pPr>
            <a:r>
              <a:rPr lang="en-US" baseline="0" dirty="0" smtClean="0"/>
              <a:t>And especially Angular 2 is simpler, easier to understand, and easier to maintain </a:t>
            </a:r>
            <a:endParaRPr lang="en-US" dirty="0"/>
          </a:p>
        </p:txBody>
      </p:sp>
      <p:sp>
        <p:nvSpPr>
          <p:cNvPr id="4" name="Slide Number Placeholder 3"/>
          <p:cNvSpPr>
            <a:spLocks noGrp="1"/>
          </p:cNvSpPr>
          <p:nvPr>
            <p:ph type="sldNum" sz="quarter" idx="10"/>
          </p:nvPr>
        </p:nvSpPr>
        <p:spPr/>
        <p:txBody>
          <a:bodyPr/>
          <a:lstStyle/>
          <a:p>
            <a:fld id="{385E912D-7AF4-2243-AF9C-1350DBB99086}" type="slidenum">
              <a:rPr lang="en-US" smtClean="0"/>
              <a:t>3</a:t>
            </a:fld>
            <a:endParaRPr lang="en-US"/>
          </a:p>
        </p:txBody>
      </p:sp>
    </p:spTree>
    <p:extLst>
      <p:ext uri="{BB962C8B-B14F-4D97-AF65-F5344CB8AC3E}">
        <p14:creationId xmlns:p14="http://schemas.microsoft.com/office/powerpoint/2010/main" val="1856680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These are some of the core</a:t>
            </a:r>
            <a:r>
              <a:rPr lang="en-US" baseline="0" dirty="0" smtClean="0"/>
              <a:t> concepts of Angular.</a:t>
            </a:r>
          </a:p>
          <a:p>
            <a:pPr marL="171450" indent="-171450">
              <a:buFontTx/>
              <a:buChar char="-"/>
            </a:pPr>
            <a:r>
              <a:rPr lang="en-US" baseline="0" dirty="0" smtClean="0"/>
              <a:t>Expressions are contained in the DOM, in your markup, and can be evaluated there. This is how data binding is enabled, which brings a lot of power.</a:t>
            </a:r>
          </a:p>
          <a:p>
            <a:pPr marL="171450" indent="-171450">
              <a:buFontTx/>
              <a:buChar char="-"/>
            </a:pPr>
            <a:r>
              <a:rPr lang="en-US" baseline="0" dirty="0" smtClean="0"/>
              <a:t>Components are the building blocks of Angular apps. They allow you to easily scale your app, bring different behaviors to different components, and easily reuse them within your app.</a:t>
            </a:r>
          </a:p>
          <a:p>
            <a:pPr marL="171450" indent="-171450">
              <a:buFontTx/>
              <a:buChar char="-"/>
            </a:pPr>
            <a:r>
              <a:rPr lang="en-US" baseline="0" dirty="0" smtClean="0"/>
              <a:t>Dependency injection involves moving the definition of your dependencies to your constructor. This separates them from the actual class itself. This makes your app easier to test and mock dependencies.</a:t>
            </a:r>
          </a:p>
          <a:p>
            <a:pPr marL="171450" indent="-171450">
              <a:buFontTx/>
              <a:buChar char="-"/>
            </a:pPr>
            <a:r>
              <a:rPr lang="en-US" baseline="0" dirty="0" smtClean="0"/>
              <a:t>Templates are composed of HTML, and this is how you can easily scale your app.</a:t>
            </a:r>
          </a:p>
          <a:p>
            <a:pPr marL="171450" indent="-171450">
              <a:buFontTx/>
              <a:buChar char="-"/>
            </a:pPr>
            <a:r>
              <a:rPr lang="en-US" baseline="0" dirty="0" smtClean="0"/>
              <a:t>Data binding is the connection between the model and view components of your app, and is especially enhanced in Angular 2.</a:t>
            </a:r>
          </a:p>
          <a:p>
            <a:pPr marL="171450" indent="-171450">
              <a:buFontTx/>
              <a:buChar char="-"/>
            </a:pPr>
            <a:r>
              <a:rPr lang="en-US" baseline="0" dirty="0" smtClean="0"/>
              <a:t>Most of the tools that you might be familiar with from Angular 1 are still there in Angular 2 – HTTP service, forms, and routers.</a:t>
            </a:r>
          </a:p>
          <a:p>
            <a:pPr marL="171450" indent="-171450">
              <a:buFontTx/>
              <a:buChar char="-"/>
            </a:pPr>
            <a:r>
              <a:rPr lang="en-US" baseline="0" dirty="0" smtClean="0"/>
              <a:t>And there are still a lot of good testing tools available, including Jasmine for writing tests, Karma for running tests, and Protractor which is an end-to-end testing framework.</a:t>
            </a:r>
            <a:endParaRPr lang="en-US" dirty="0"/>
          </a:p>
        </p:txBody>
      </p:sp>
      <p:sp>
        <p:nvSpPr>
          <p:cNvPr id="4" name="Slide Number Placeholder 3"/>
          <p:cNvSpPr>
            <a:spLocks noGrp="1"/>
          </p:cNvSpPr>
          <p:nvPr>
            <p:ph type="sldNum" sz="quarter" idx="10"/>
          </p:nvPr>
        </p:nvSpPr>
        <p:spPr/>
        <p:txBody>
          <a:bodyPr/>
          <a:lstStyle/>
          <a:p>
            <a:fld id="{385E912D-7AF4-2243-AF9C-1350DBB99086}" type="slidenum">
              <a:rPr lang="en-US" smtClean="0"/>
              <a:t>4</a:t>
            </a:fld>
            <a:endParaRPr lang="en-US"/>
          </a:p>
        </p:txBody>
      </p:sp>
    </p:spTree>
    <p:extLst>
      <p:ext uri="{BB962C8B-B14F-4D97-AF65-F5344CB8AC3E}">
        <p14:creationId xmlns:p14="http://schemas.microsoft.com/office/powerpoint/2010/main" val="1996953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Modularization – got rid of some unneeded</a:t>
            </a:r>
            <a:r>
              <a:rPr lang="en-US" baseline="0" dirty="0" smtClean="0"/>
              <a:t> modules to make room for performance improvements. </a:t>
            </a:r>
          </a:p>
          <a:p>
            <a:pPr marL="628650" lvl="1" indent="-171450">
              <a:buFontTx/>
              <a:buChar char="-"/>
            </a:pPr>
            <a:r>
              <a:rPr lang="en-US" baseline="0" dirty="0" smtClean="0"/>
              <a:t>Integrates System.js – dynamic modular loader with environment for loading ES6, Common, and AMD modules.</a:t>
            </a:r>
            <a:endParaRPr lang="en-US" dirty="0" smtClean="0"/>
          </a:p>
          <a:p>
            <a:pPr marL="171450" indent="-171450">
              <a:buFontTx/>
              <a:buChar char="-"/>
            </a:pPr>
            <a:r>
              <a:rPr lang="en-US" dirty="0" smtClean="0"/>
              <a:t>Optimized for mobile – improved memory efficiency</a:t>
            </a:r>
            <a:r>
              <a:rPr lang="en-US" baseline="0" dirty="0" smtClean="0"/>
              <a:t> and fewer CPU cycles</a:t>
            </a:r>
          </a:p>
          <a:p>
            <a:pPr marL="628650" lvl="1" indent="-171450">
              <a:buFontTx/>
              <a:buChar char="-"/>
            </a:pPr>
            <a:r>
              <a:rPr lang="en-US" baseline="0" dirty="0" smtClean="0"/>
              <a:t>Faster than React in databases</a:t>
            </a:r>
          </a:p>
          <a:p>
            <a:pPr marL="628650" lvl="1" indent="-171450">
              <a:buFontTx/>
              <a:buChar char="-"/>
            </a:pPr>
            <a:r>
              <a:rPr lang="en-US" dirty="0" smtClean="0"/>
              <a:t>But also supports</a:t>
            </a:r>
            <a:r>
              <a:rPr lang="en-US" baseline="0" dirty="0" smtClean="0"/>
              <a:t> native desktop apps for Windows, Linux, and Mac</a:t>
            </a:r>
          </a:p>
          <a:p>
            <a:pPr marL="628650" lvl="1" indent="-171450">
              <a:buFontTx/>
              <a:buChar char="-"/>
            </a:pPr>
            <a:r>
              <a:rPr lang="en-US" baseline="0" dirty="0" smtClean="0"/>
              <a:t>Native mobile development – code written for mobile does need to be converted using a framework like Ionic or </a:t>
            </a:r>
            <a:r>
              <a:rPr lang="en-US" baseline="0" dirty="0" err="1" smtClean="0"/>
              <a:t>NativeScript</a:t>
            </a:r>
            <a:r>
              <a:rPr lang="en-US" baseline="0" dirty="0" smtClean="0"/>
              <a:t>, but this is easy to use to build and scale your code.</a:t>
            </a:r>
          </a:p>
          <a:p>
            <a:pPr lvl="1"/>
            <a:endParaRPr lang="en-US" baseline="0" dirty="0" smtClean="0"/>
          </a:p>
          <a:p>
            <a:pPr marL="628650" lvl="1" indent="-171450">
              <a:buFontTx/>
              <a:buChar char="-"/>
            </a:pPr>
            <a:r>
              <a:rPr lang="en-US" baseline="0" dirty="0" smtClean="0"/>
              <a:t>Typescript – refactor code, write in modern JS (ECMAScript 2015), and compile to older versions based on browser request.</a:t>
            </a:r>
          </a:p>
          <a:p>
            <a:pPr marL="628650" lvl="1" indent="-171450">
              <a:buFontTx/>
              <a:buChar char="-"/>
            </a:pPr>
            <a:r>
              <a:rPr lang="en-US" baseline="0" dirty="0" smtClean="0"/>
              <a:t>IDE integration – easier to scale large projects through refactoring</a:t>
            </a:r>
          </a:p>
          <a:p>
            <a:pPr marL="628650" lvl="1" indent="-171450">
              <a:buFontTx/>
              <a:buChar char="-"/>
            </a:pPr>
            <a:endParaRPr lang="en-US" baseline="0" dirty="0" smtClean="0"/>
          </a:p>
          <a:p>
            <a:pPr marL="628650" lvl="1" indent="-171450">
              <a:buFontTx/>
              <a:buChar char="-"/>
            </a:pPr>
            <a:r>
              <a:rPr lang="en-US" baseline="0" dirty="0" smtClean="0"/>
              <a:t>Components – Angular 2 uses directives (DOMs) and components (templates). You can build individual component classes that act as isolated parts of your pages.</a:t>
            </a:r>
          </a:p>
          <a:p>
            <a:pPr marL="1085850" lvl="2" indent="-171450">
              <a:buFontTx/>
              <a:buChar char="-"/>
            </a:pPr>
            <a:r>
              <a:rPr lang="en-US" baseline="0" dirty="0" smtClean="0"/>
              <a:t>Directives are still important in Angular 2 for page creation.</a:t>
            </a:r>
          </a:p>
          <a:p>
            <a:pPr marL="1085850" lvl="2" indent="-171450">
              <a:buFontTx/>
              <a:buChar char="-"/>
            </a:pPr>
            <a:r>
              <a:rPr lang="en-US" baseline="0" dirty="0" smtClean="0"/>
              <a:t>Components are like super functional and customizable directives that can be configured to build and specify classes, selectors, and views for companion templates.</a:t>
            </a:r>
          </a:p>
          <a:p>
            <a:pPr marL="1085850" lvl="2" indent="-171450">
              <a:buFontTx/>
              <a:buChar char="-"/>
            </a:pPr>
            <a:r>
              <a:rPr lang="en-US" baseline="0" dirty="0" smtClean="0"/>
              <a:t>Better functionality to build web apps from scratch – you can write code that won’t interfere with other pieces of code within the component itself.</a:t>
            </a:r>
          </a:p>
          <a:p>
            <a:pPr marL="1085850" lvl="2" indent="-171450">
              <a:buFontTx/>
              <a:buChar char="-"/>
            </a:pPr>
            <a:endParaRPr lang="en-US" baseline="0" dirty="0" smtClean="0"/>
          </a:p>
          <a:p>
            <a:pPr marL="1085850" lvl="2"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385E912D-7AF4-2243-AF9C-1350DBB99086}" type="slidenum">
              <a:rPr lang="en-US" smtClean="0"/>
              <a:t>5</a:t>
            </a:fld>
            <a:endParaRPr lang="en-US"/>
          </a:p>
        </p:txBody>
      </p:sp>
    </p:spTree>
    <p:extLst>
      <p:ext uri="{BB962C8B-B14F-4D97-AF65-F5344CB8AC3E}">
        <p14:creationId xmlns:p14="http://schemas.microsoft.com/office/powerpoint/2010/main" val="1537794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TypeScript</a:t>
            </a:r>
            <a:r>
              <a:rPr lang="en-US" baseline="0" dirty="0" smtClean="0"/>
              <a:t> essentially simplifies creating large JavaScript apps, and it’s really easy to adopt because it is just another form of JavaScript.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TypeScript can’t really be compared much to CoffeeScript or</a:t>
            </a:r>
            <a:r>
              <a:rPr lang="en-US" baseline="0" dirty="0" smtClean="0"/>
              <a:t> Dart. CoffeeScript is basically a different language from JavaScript, while TypeScript is a superset of JavaScript. CoffeeScript also doesn’t allow for static typing, which doesn’t give you the benefits of compile-time type checking. Dart also has a lot of differences from JavaScript’s syntax.</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TypeScript</a:t>
            </a:r>
            <a:r>
              <a:rPr lang="en-US" baseline="0" dirty="0" smtClean="0"/>
              <a:t> brings in ES6, which is the most modern version of JavaScript . Compiles .</a:t>
            </a:r>
            <a:r>
              <a:rPr lang="en-US" baseline="0" dirty="0" err="1" smtClean="0"/>
              <a:t>ts</a:t>
            </a:r>
            <a:r>
              <a:rPr lang="en-US" baseline="0" dirty="0" smtClean="0"/>
              <a:t> files into ES6 for you.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Static type checking - </a:t>
            </a:r>
            <a:r>
              <a:rPr lang="en-US" dirty="0" smtClean="0"/>
              <a:t>Allows JavaScript to remain dynamic, but also allows you to keep data type constraints (e.g., adding numbers and only accepting numeric results)</a:t>
            </a:r>
          </a:p>
          <a:p>
            <a:r>
              <a:rPr lang="en-US" dirty="0" smtClean="0"/>
              <a:t>	- Compiler checks the type in order to show typing</a:t>
            </a:r>
            <a:r>
              <a:rPr lang="en-US" baseline="0" dirty="0" smtClean="0"/>
              <a:t> errors at compile time. Before Typescript, you would have only found these types of errors by testing against the back-end.</a:t>
            </a:r>
          </a:p>
          <a:p>
            <a:pPr marL="171450" indent="-171450">
              <a:buFontTx/>
              <a:buChar char="-"/>
            </a:pPr>
            <a:r>
              <a:rPr lang="en-US" baseline="0" dirty="0" smtClean="0"/>
              <a:t>Classes and modules – similar to backend languages, allowing for easier adoption of full-stack development. You can define a class and extend an interface just like you would in Java.</a:t>
            </a:r>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385E912D-7AF4-2243-AF9C-1350DBB99086}" type="slidenum">
              <a:rPr lang="en-US" smtClean="0"/>
              <a:t>6</a:t>
            </a:fld>
            <a:endParaRPr lang="en-US"/>
          </a:p>
        </p:txBody>
      </p:sp>
    </p:spTree>
    <p:extLst>
      <p:ext uri="{BB962C8B-B14F-4D97-AF65-F5344CB8AC3E}">
        <p14:creationId xmlns:p14="http://schemas.microsoft.com/office/powerpoint/2010/main" val="1120090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Component class instance</a:t>
            </a:r>
            <a:r>
              <a:rPr lang="en-US" baseline="0" dirty="0" smtClean="0"/>
              <a:t> (the component itself) interacts with the user </a:t>
            </a:r>
            <a:r>
              <a:rPr lang="en-US" baseline="0" dirty="0" err="1" smtClean="0"/>
              <a:t>htrough</a:t>
            </a:r>
            <a:r>
              <a:rPr lang="en-US" baseline="0" dirty="0" smtClean="0"/>
              <a:t> the user-facing template.</a:t>
            </a:r>
          </a:p>
          <a:p>
            <a:pPr marL="628650" lvl="1" indent="-171450">
              <a:buFontTx/>
              <a:buChar char="-"/>
            </a:pPr>
            <a:r>
              <a:rPr lang="en-US" baseline="0" dirty="0" smtClean="0"/>
              <a:t>We’re familiar with this from MVC (model-view-controller) and MVVM (model-view-</a:t>
            </a:r>
            <a:r>
              <a:rPr lang="en-US" baseline="0" dirty="0" err="1" smtClean="0"/>
              <a:t>viewmodel</a:t>
            </a:r>
            <a:r>
              <a:rPr lang="en-US" baseline="0" dirty="0" smtClean="0"/>
              <a:t>) concepts.</a:t>
            </a:r>
          </a:p>
          <a:p>
            <a:pPr marL="1085850" lvl="2" indent="-171450">
              <a:buFontTx/>
              <a:buChar char="-"/>
            </a:pPr>
            <a:r>
              <a:rPr lang="en-US" baseline="0" dirty="0" smtClean="0"/>
              <a:t>Angular – the component is the controller or view model, and the template is the view.</a:t>
            </a:r>
          </a:p>
          <a:p>
            <a:pPr marL="914400" lvl="2" indent="0">
              <a:buFontTx/>
              <a:buNone/>
            </a:pPr>
            <a:endParaRPr lang="en-US" baseline="0" dirty="0" smtClean="0"/>
          </a:p>
          <a:p>
            <a:pPr marL="1085850" lvl="2" indent="-171450">
              <a:buFontTx/>
              <a:buChar char="-"/>
            </a:pPr>
            <a:r>
              <a:rPr lang="en-US" baseline="0" dirty="0" smtClean="0"/>
              <a:t>HTML – the template itself, minus what’s contained in the &lt;script&gt; tags. We can extend our HTML for our templates with components and directives – these appear as new elements and attributes.</a:t>
            </a:r>
          </a:p>
          <a:p>
            <a:pPr marL="1085850" lvl="2" indent="-171450">
              <a:buFontTx/>
              <a:buChar char="-"/>
            </a:pPr>
            <a:r>
              <a:rPr lang="en-US" baseline="0" dirty="0" smtClean="0"/>
              <a:t>Interpolation: calculates whatever is between curly braces {{ }}, which is called a template expression. Angular evaluates this to a string. In Angular 2, it converts interpolation into a property binding. </a:t>
            </a:r>
          </a:p>
          <a:p>
            <a:pPr marL="1085850" lvl="2" indent="-171450">
              <a:buFontTx/>
              <a:buChar char="-"/>
            </a:pPr>
            <a:r>
              <a:rPr lang="en-US" baseline="0" dirty="0" smtClean="0"/>
              <a:t>Template expressions are calculated and assigned to a property of a target, like an HTML element, component, or directive.</a:t>
            </a:r>
          </a:p>
          <a:p>
            <a:pPr marL="1085850" lvl="2" indent="-171450">
              <a:buFontTx/>
              <a:buChar char="-"/>
            </a:pPr>
            <a:r>
              <a:rPr lang="en-US" baseline="0" dirty="0" smtClean="0"/>
              <a:t>Template expressions can’t refer to anything in the global namespace, like window, document, or </a:t>
            </a:r>
            <a:r>
              <a:rPr lang="en-US" baseline="0" dirty="0" err="1" smtClean="0"/>
              <a:t>console.log</a:t>
            </a:r>
            <a:r>
              <a:rPr lang="en-US" baseline="0" dirty="0" smtClean="0"/>
              <a:t>.</a:t>
            </a:r>
          </a:p>
          <a:p>
            <a:pPr marL="1085850" lvl="2" indent="-171450">
              <a:buFontTx/>
              <a:buChar char="-"/>
            </a:pPr>
            <a:r>
              <a:rPr lang="en-US" baseline="0" dirty="0" smtClean="0"/>
              <a:t>Template expressions are very critical to how the application functions! They should have no visible side effects – they should only change that target property.</a:t>
            </a:r>
          </a:p>
          <a:p>
            <a:pPr marL="1543050" lvl="3" indent="-171450">
              <a:buFontTx/>
              <a:buChar char="-"/>
            </a:pPr>
            <a:r>
              <a:rPr lang="en-US" baseline="0" dirty="0" smtClean="0"/>
              <a:t>They should have quick execution or else you might impact user experience.</a:t>
            </a:r>
          </a:p>
          <a:p>
            <a:pPr marL="1543050" lvl="3" indent="-171450">
              <a:buFontTx/>
              <a:buChar char="-"/>
            </a:pPr>
            <a:r>
              <a:rPr lang="en-US" baseline="0" dirty="0" smtClean="0"/>
              <a:t>They should be simple</a:t>
            </a:r>
          </a:p>
        </p:txBody>
      </p:sp>
      <p:sp>
        <p:nvSpPr>
          <p:cNvPr id="4" name="Slide Number Placeholder 3"/>
          <p:cNvSpPr>
            <a:spLocks noGrp="1"/>
          </p:cNvSpPr>
          <p:nvPr>
            <p:ph type="sldNum" sz="quarter" idx="10"/>
          </p:nvPr>
        </p:nvSpPr>
        <p:spPr/>
        <p:txBody>
          <a:bodyPr/>
          <a:lstStyle/>
          <a:p>
            <a:fld id="{385E912D-7AF4-2243-AF9C-1350DBB99086}" type="slidenum">
              <a:rPr lang="en-US" smtClean="0"/>
              <a:t>7</a:t>
            </a:fld>
            <a:endParaRPr lang="en-US"/>
          </a:p>
        </p:txBody>
      </p:sp>
    </p:spTree>
    <p:extLst>
      <p:ext uri="{BB962C8B-B14F-4D97-AF65-F5344CB8AC3E}">
        <p14:creationId xmlns:p14="http://schemas.microsoft.com/office/powerpoint/2010/main" val="1852044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Angular 2’s use of components shows</a:t>
            </a:r>
            <a:r>
              <a:rPr lang="en-US" baseline="0" dirty="0" smtClean="0"/>
              <a:t> the increasing buy-in for the concept of web components, which are functional templates that are contained within custom HTML selectors.</a:t>
            </a:r>
            <a:endParaRPr lang="en-US" dirty="0" smtClean="0"/>
          </a:p>
          <a:p>
            <a:pPr marL="171450" indent="-171450">
              <a:buFontTx/>
              <a:buChar char="-"/>
            </a:pPr>
            <a:r>
              <a:rPr lang="en-US" dirty="0" smtClean="0"/>
              <a:t>Property binding uses template expressions to bind to DOM properties such as ‘title’ on standard HTML elements, like &lt;div&gt;.</a:t>
            </a:r>
          </a:p>
          <a:p>
            <a:pPr marL="628650" lvl="1" indent="-171450">
              <a:buFontTx/>
              <a:buChar char="-"/>
            </a:pPr>
            <a:r>
              <a:rPr lang="en-US" dirty="0" smtClean="0"/>
              <a:t>Specify one-way binding to DOM properties using square brackets and template expressions.</a:t>
            </a:r>
          </a:p>
          <a:p>
            <a:pPr marL="628650" lvl="1" indent="-171450">
              <a:buFontTx/>
              <a:buChar char="-"/>
            </a:pPr>
            <a:r>
              <a:rPr lang="en-US" dirty="0" smtClean="0"/>
              <a:t>You can add things like a</a:t>
            </a:r>
            <a:r>
              <a:rPr lang="en-US" baseline="0" dirty="0" smtClean="0"/>
              <a:t> text input and </a:t>
            </a:r>
            <a:r>
              <a:rPr lang="en-US" dirty="0" smtClean="0"/>
              <a:t>button to click to change the name of the ‘person’ object, which would automatically</a:t>
            </a:r>
            <a:r>
              <a:rPr lang="en-US" baseline="0" dirty="0" smtClean="0"/>
              <a:t> update on the page.</a:t>
            </a:r>
          </a:p>
          <a:p>
            <a:pPr marL="1085850" lvl="2" indent="-171450">
              <a:buFontTx/>
              <a:buChar char="-"/>
            </a:pPr>
            <a:r>
              <a:rPr lang="en-US" baseline="0" dirty="0" smtClean="0"/>
              <a:t>This is one-way data binding from the component class to the DOM properties of elements in the template. </a:t>
            </a:r>
          </a:p>
          <a:p>
            <a:pPr marL="1085850" lvl="2" indent="-171450">
              <a:buFontTx/>
              <a:buChar char="-"/>
            </a:pPr>
            <a:r>
              <a:rPr lang="en-US" baseline="0" dirty="0" smtClean="0"/>
              <a:t>This is different from interpolation (with double curly braces).</a:t>
            </a:r>
          </a:p>
          <a:p>
            <a:pPr marL="1543050" lvl="3" indent="-171450">
              <a:buFontTx/>
              <a:buChar char="-"/>
            </a:pPr>
            <a:r>
              <a:rPr lang="en-US" baseline="0" dirty="0" smtClean="0"/>
              <a:t>Property bindings using the square brackets always interpret the string in quotes as a template expression, so you don’t need the curly braces.</a:t>
            </a:r>
          </a:p>
          <a:p>
            <a:pPr marL="1543050" lvl="3" indent="-171450">
              <a:buFontTx/>
              <a:buChar char="-"/>
            </a:pPr>
            <a:endParaRPr lang="en-US" baseline="0" dirty="0" smtClean="0"/>
          </a:p>
          <a:p>
            <a:pPr marL="1543050" lvl="3" indent="-171450">
              <a:buFontTx/>
              <a:buChar char="-"/>
            </a:pPr>
            <a:endParaRPr lang="en-US" baseline="0" dirty="0" smtClean="0"/>
          </a:p>
          <a:p>
            <a:pPr marL="1543050" lvl="3" indent="-171450">
              <a:buFontTx/>
              <a:buChar char="-"/>
            </a:pPr>
            <a:endParaRPr lang="en-US" dirty="0"/>
          </a:p>
        </p:txBody>
      </p:sp>
      <p:sp>
        <p:nvSpPr>
          <p:cNvPr id="4" name="Slide Number Placeholder 3"/>
          <p:cNvSpPr>
            <a:spLocks noGrp="1"/>
          </p:cNvSpPr>
          <p:nvPr>
            <p:ph type="sldNum" sz="quarter" idx="10"/>
          </p:nvPr>
        </p:nvSpPr>
        <p:spPr/>
        <p:txBody>
          <a:bodyPr/>
          <a:lstStyle/>
          <a:p>
            <a:fld id="{385E912D-7AF4-2243-AF9C-1350DBB99086}" type="slidenum">
              <a:rPr lang="en-US" smtClean="0"/>
              <a:t>8</a:t>
            </a:fld>
            <a:endParaRPr lang="en-US"/>
          </a:p>
        </p:txBody>
      </p:sp>
    </p:spTree>
    <p:extLst>
      <p:ext uri="{BB962C8B-B14F-4D97-AF65-F5344CB8AC3E}">
        <p14:creationId xmlns:p14="http://schemas.microsoft.com/office/powerpoint/2010/main" val="179946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Example from http://</a:t>
            </a:r>
            <a:r>
              <a:rPr lang="en-US" dirty="0" err="1" smtClean="0"/>
              <a:t>lishman.io</a:t>
            </a:r>
            <a:r>
              <a:rPr lang="en-US" dirty="0" smtClean="0"/>
              <a:t>/angular-2-property-binding</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85E912D-7AF4-2243-AF9C-1350DBB99086}" type="slidenum">
              <a:rPr lang="en-US" smtClean="0"/>
              <a:t>9</a:t>
            </a:fld>
            <a:endParaRPr lang="en-US"/>
          </a:p>
        </p:txBody>
      </p:sp>
    </p:spTree>
    <p:extLst>
      <p:ext uri="{BB962C8B-B14F-4D97-AF65-F5344CB8AC3E}">
        <p14:creationId xmlns:p14="http://schemas.microsoft.com/office/powerpoint/2010/main" val="1652061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7CFF2B-6F91-9547-BDB7-1F62DB823F50}" type="datetimeFigureOut">
              <a:rPr lang="en-US" smtClean="0"/>
              <a:t>10/24/16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33A74-A330-C94A-9E08-675B6FE8C36C}" type="slidenum">
              <a:rPr lang="en-US" smtClean="0"/>
              <a:t>‹#›</a:t>
            </a:fld>
            <a:endParaRPr lang="en-US"/>
          </a:p>
        </p:txBody>
      </p:sp>
    </p:spTree>
    <p:extLst>
      <p:ext uri="{BB962C8B-B14F-4D97-AF65-F5344CB8AC3E}">
        <p14:creationId xmlns:p14="http://schemas.microsoft.com/office/powerpoint/2010/main" val="8469308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CFF2B-6F91-9547-BDB7-1F62DB823F50}" type="datetimeFigureOut">
              <a:rPr lang="en-US" smtClean="0"/>
              <a:t>10/24/16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33A74-A330-C94A-9E08-675B6FE8C36C}" type="slidenum">
              <a:rPr lang="en-US" smtClean="0"/>
              <a:t>‹#›</a:t>
            </a:fld>
            <a:endParaRPr lang="en-US"/>
          </a:p>
        </p:txBody>
      </p:sp>
    </p:spTree>
    <p:extLst>
      <p:ext uri="{BB962C8B-B14F-4D97-AF65-F5344CB8AC3E}">
        <p14:creationId xmlns:p14="http://schemas.microsoft.com/office/powerpoint/2010/main" val="2114738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CFF2B-6F91-9547-BDB7-1F62DB823F50}" type="datetimeFigureOut">
              <a:rPr lang="en-US" smtClean="0"/>
              <a:t>10/24/16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33A74-A330-C94A-9E08-675B6FE8C36C}" type="slidenum">
              <a:rPr lang="en-US" smtClean="0"/>
              <a:t>‹#›</a:t>
            </a:fld>
            <a:endParaRPr lang="en-US"/>
          </a:p>
        </p:txBody>
      </p:sp>
    </p:spTree>
    <p:extLst>
      <p:ext uri="{BB962C8B-B14F-4D97-AF65-F5344CB8AC3E}">
        <p14:creationId xmlns:p14="http://schemas.microsoft.com/office/powerpoint/2010/main" val="2007905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CFF2B-6F91-9547-BDB7-1F62DB823F50}" type="datetimeFigureOut">
              <a:rPr lang="en-US" smtClean="0"/>
              <a:t>10/24/16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33A74-A330-C94A-9E08-675B6FE8C36C}" type="slidenum">
              <a:rPr lang="en-US" smtClean="0"/>
              <a:t>‹#›</a:t>
            </a:fld>
            <a:endParaRPr lang="en-US"/>
          </a:p>
        </p:txBody>
      </p:sp>
    </p:spTree>
    <p:extLst>
      <p:ext uri="{BB962C8B-B14F-4D97-AF65-F5344CB8AC3E}">
        <p14:creationId xmlns:p14="http://schemas.microsoft.com/office/powerpoint/2010/main" val="1194953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7CFF2B-6F91-9547-BDB7-1F62DB823F50}" type="datetimeFigureOut">
              <a:rPr lang="en-US" smtClean="0"/>
              <a:t>10/24/16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33A74-A330-C94A-9E08-675B6FE8C36C}" type="slidenum">
              <a:rPr lang="en-US" smtClean="0"/>
              <a:t>‹#›</a:t>
            </a:fld>
            <a:endParaRPr lang="en-US"/>
          </a:p>
        </p:txBody>
      </p:sp>
    </p:spTree>
    <p:extLst>
      <p:ext uri="{BB962C8B-B14F-4D97-AF65-F5344CB8AC3E}">
        <p14:creationId xmlns:p14="http://schemas.microsoft.com/office/powerpoint/2010/main" val="894429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CFF2B-6F91-9547-BDB7-1F62DB823F50}" type="datetimeFigureOut">
              <a:rPr lang="en-US" smtClean="0"/>
              <a:t>10/24/16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33A74-A330-C94A-9E08-675B6FE8C36C}" type="slidenum">
              <a:rPr lang="en-US" smtClean="0"/>
              <a:t>‹#›</a:t>
            </a:fld>
            <a:endParaRPr lang="en-US"/>
          </a:p>
        </p:txBody>
      </p:sp>
    </p:spTree>
    <p:extLst>
      <p:ext uri="{BB962C8B-B14F-4D97-AF65-F5344CB8AC3E}">
        <p14:creationId xmlns:p14="http://schemas.microsoft.com/office/powerpoint/2010/main" val="36422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CFF2B-6F91-9547-BDB7-1F62DB823F50}" type="datetimeFigureOut">
              <a:rPr lang="en-US" smtClean="0"/>
              <a:t>10/24/16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A33A74-A330-C94A-9E08-675B6FE8C36C}" type="slidenum">
              <a:rPr lang="en-US" smtClean="0"/>
              <a:t>‹#›</a:t>
            </a:fld>
            <a:endParaRPr lang="en-US"/>
          </a:p>
        </p:txBody>
      </p:sp>
    </p:spTree>
    <p:extLst>
      <p:ext uri="{BB962C8B-B14F-4D97-AF65-F5344CB8AC3E}">
        <p14:creationId xmlns:p14="http://schemas.microsoft.com/office/powerpoint/2010/main" val="1947346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CFF2B-6F91-9547-BDB7-1F62DB823F50}" type="datetimeFigureOut">
              <a:rPr lang="en-US" smtClean="0"/>
              <a:t>10/24/16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A33A74-A330-C94A-9E08-675B6FE8C36C}" type="slidenum">
              <a:rPr lang="en-US" smtClean="0"/>
              <a:t>‹#›</a:t>
            </a:fld>
            <a:endParaRPr lang="en-US"/>
          </a:p>
        </p:txBody>
      </p:sp>
    </p:spTree>
    <p:extLst>
      <p:ext uri="{BB962C8B-B14F-4D97-AF65-F5344CB8AC3E}">
        <p14:creationId xmlns:p14="http://schemas.microsoft.com/office/powerpoint/2010/main" val="221558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CFF2B-6F91-9547-BDB7-1F62DB823F50}" type="datetimeFigureOut">
              <a:rPr lang="en-US" smtClean="0"/>
              <a:t>10/24/16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A33A74-A330-C94A-9E08-675B6FE8C36C}" type="slidenum">
              <a:rPr lang="en-US" smtClean="0"/>
              <a:t>‹#›</a:t>
            </a:fld>
            <a:endParaRPr lang="en-US"/>
          </a:p>
        </p:txBody>
      </p:sp>
    </p:spTree>
    <p:extLst>
      <p:ext uri="{BB962C8B-B14F-4D97-AF65-F5344CB8AC3E}">
        <p14:creationId xmlns:p14="http://schemas.microsoft.com/office/powerpoint/2010/main" val="270744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CFF2B-6F91-9547-BDB7-1F62DB823F50}" type="datetimeFigureOut">
              <a:rPr lang="en-US" smtClean="0"/>
              <a:t>10/24/16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33A74-A330-C94A-9E08-675B6FE8C36C}" type="slidenum">
              <a:rPr lang="en-US" smtClean="0"/>
              <a:t>‹#›</a:t>
            </a:fld>
            <a:endParaRPr lang="en-US"/>
          </a:p>
        </p:txBody>
      </p:sp>
    </p:spTree>
    <p:extLst>
      <p:ext uri="{BB962C8B-B14F-4D97-AF65-F5344CB8AC3E}">
        <p14:creationId xmlns:p14="http://schemas.microsoft.com/office/powerpoint/2010/main" val="1063958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CFF2B-6F91-9547-BDB7-1F62DB823F50}" type="datetimeFigureOut">
              <a:rPr lang="en-US" smtClean="0"/>
              <a:t>10/24/16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33A74-A330-C94A-9E08-675B6FE8C36C}" type="slidenum">
              <a:rPr lang="en-US" smtClean="0"/>
              <a:t>‹#›</a:t>
            </a:fld>
            <a:endParaRPr lang="en-US"/>
          </a:p>
        </p:txBody>
      </p:sp>
    </p:spTree>
    <p:extLst>
      <p:ext uri="{BB962C8B-B14F-4D97-AF65-F5344CB8AC3E}">
        <p14:creationId xmlns:p14="http://schemas.microsoft.com/office/powerpoint/2010/main" val="16331081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CFF2B-6F91-9547-BDB7-1F62DB823F50}" type="datetimeFigureOut">
              <a:rPr lang="en-US" smtClean="0"/>
              <a:t>10/24/16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A33A74-A330-C94A-9E08-675B6FE8C36C}" type="slidenum">
              <a:rPr lang="en-US" smtClean="0"/>
              <a:t>‹#›</a:t>
            </a:fld>
            <a:endParaRPr 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hyperlink" Target="mailto:whitley_bacon@homedepot.com" TargetMode="External"/><Relationship Id="rId4" Type="http://schemas.openxmlformats.org/officeDocument/2006/relationships/hyperlink" Target="https://github.com/whitleybacon/angular2resources"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10691"/>
            <a:ext cx="9144000" cy="1099272"/>
          </a:xfrm>
          <a:solidFill>
            <a:srgbClr val="FF8533"/>
          </a:solidFill>
        </p:spPr>
        <p:txBody>
          <a:bodyPr>
            <a:normAutofit fontScale="90000"/>
          </a:bodyPr>
          <a:lstStyle/>
          <a:p>
            <a:r>
              <a:rPr lang="en-US" b="1" dirty="0" smtClean="0">
                <a:solidFill>
                  <a:schemeClr val="bg1"/>
                </a:solidFill>
                <a:latin typeface="Arial" charset="0"/>
                <a:ea typeface="Arial" charset="0"/>
                <a:cs typeface="Arial" charset="0"/>
              </a:rPr>
              <a:t>Angular 1.x vs. Angular 2</a:t>
            </a:r>
            <a:endParaRPr lang="en-US" b="1" dirty="0">
              <a:solidFill>
                <a:schemeClr val="bg1"/>
              </a:solidFill>
              <a:latin typeface="Arial" charset="0"/>
              <a:ea typeface="Arial" charset="0"/>
              <a:cs typeface="Arial" charset="0"/>
            </a:endParaRPr>
          </a:p>
        </p:txBody>
      </p:sp>
      <p:sp>
        <p:nvSpPr>
          <p:cNvPr id="3" name="Subtitle 2"/>
          <p:cNvSpPr>
            <a:spLocks noGrp="1"/>
          </p:cNvSpPr>
          <p:nvPr>
            <p:ph type="subTitle" idx="1"/>
          </p:nvPr>
        </p:nvSpPr>
        <p:spPr>
          <a:xfrm>
            <a:off x="1524000" y="3602038"/>
            <a:ext cx="9144000" cy="441325"/>
          </a:xfrm>
        </p:spPr>
        <p:txBody>
          <a:bodyPr/>
          <a:lstStyle/>
          <a:p>
            <a:r>
              <a:rPr lang="en-US" dirty="0" smtClean="0">
                <a:latin typeface="Arial" charset="0"/>
                <a:ea typeface="Arial" charset="0"/>
                <a:cs typeface="Arial" charset="0"/>
              </a:rPr>
              <a:t>What’s the same, what’s different, and why should we update?</a:t>
            </a:r>
            <a:endParaRPr lang="en-US" dirty="0">
              <a:latin typeface="Arial" charset="0"/>
              <a:ea typeface="Arial" charset="0"/>
              <a:cs typeface="Arial" charset="0"/>
            </a:endParaRPr>
          </a:p>
        </p:txBody>
      </p:sp>
      <p:sp>
        <p:nvSpPr>
          <p:cNvPr id="4" name="Subtitle 2"/>
          <p:cNvSpPr txBox="1">
            <a:spLocks/>
          </p:cNvSpPr>
          <p:nvPr/>
        </p:nvSpPr>
        <p:spPr>
          <a:xfrm>
            <a:off x="1524000" y="5983288"/>
            <a:ext cx="9144000" cy="4413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dirty="0" smtClean="0">
                <a:latin typeface="Arial" charset="0"/>
                <a:ea typeface="Arial" charset="0"/>
                <a:cs typeface="Arial" charset="0"/>
              </a:rPr>
              <a:t>Whitley Bacon</a:t>
            </a:r>
            <a:endParaRPr lang="en-US" dirty="0">
              <a:latin typeface="Arial" charset="0"/>
              <a:ea typeface="Arial" charset="0"/>
              <a:cs typeface="Arial"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9645" y="4182630"/>
            <a:ext cx="2952709" cy="1661391"/>
          </a:xfrm>
          <a:prstGeom prst="rect">
            <a:avLst/>
          </a:prstGeom>
        </p:spPr>
      </p:pic>
    </p:spTree>
    <p:extLst>
      <p:ext uri="{BB962C8B-B14F-4D97-AF65-F5344CB8AC3E}">
        <p14:creationId xmlns:p14="http://schemas.microsoft.com/office/powerpoint/2010/main" val="1681692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8533"/>
                </a:solidFill>
                <a:latin typeface="Arial" charset="0"/>
                <a:ea typeface="Arial" charset="0"/>
                <a:cs typeface="Arial" charset="0"/>
              </a:rPr>
              <a:t>Directives</a:t>
            </a:r>
            <a:endParaRPr lang="en-US" b="1" dirty="0">
              <a:solidFill>
                <a:srgbClr val="FF8533"/>
              </a:solidFill>
              <a:latin typeface="Arial" charset="0"/>
              <a:ea typeface="Arial" charset="0"/>
              <a:cs typeface="Arial" charset="0"/>
            </a:endParaRPr>
          </a:p>
        </p:txBody>
      </p:sp>
      <p:sp>
        <p:nvSpPr>
          <p:cNvPr id="3" name="Content Placeholder 2"/>
          <p:cNvSpPr>
            <a:spLocks noGrp="1"/>
          </p:cNvSpPr>
          <p:nvPr>
            <p:ph idx="1"/>
          </p:nvPr>
        </p:nvSpPr>
        <p:spPr>
          <a:xfrm>
            <a:off x="838200" y="2292607"/>
            <a:ext cx="10515600" cy="1164710"/>
          </a:xfrm>
        </p:spPr>
        <p:txBody>
          <a:bodyPr>
            <a:normAutofit fontScale="92500"/>
          </a:bodyPr>
          <a:lstStyle/>
          <a:p>
            <a:r>
              <a:rPr lang="en-US" b="1" u="sng" dirty="0" smtClean="0">
                <a:latin typeface="Arial" charset="0"/>
                <a:ea typeface="Arial" charset="0"/>
                <a:cs typeface="Arial" charset="0"/>
              </a:rPr>
              <a:t>NgModel</a:t>
            </a:r>
            <a:r>
              <a:rPr lang="en-US" dirty="0" smtClean="0">
                <a:latin typeface="Arial" charset="0"/>
                <a:ea typeface="Arial" charset="0"/>
                <a:cs typeface="Arial" charset="0"/>
              </a:rPr>
              <a:t> – two-way data binding (must be used with FormsModule)</a:t>
            </a:r>
          </a:p>
          <a:p>
            <a:pPr lvl="1"/>
            <a:r>
              <a:rPr lang="en-US" dirty="0" smtClean="0">
                <a:latin typeface="Arial" charset="0"/>
                <a:ea typeface="Arial" charset="0"/>
                <a:cs typeface="Arial" charset="0"/>
              </a:rPr>
              <a:t>Sets the element’s value property and the ngModelChange event property listens for changes to that value.</a:t>
            </a:r>
            <a:endParaRPr lang="en-US" dirty="0">
              <a:latin typeface="Arial" charset="0"/>
              <a:ea typeface="Arial" charset="0"/>
              <a:cs typeface="Arial"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6200" y="3826649"/>
            <a:ext cx="6959600" cy="2641600"/>
          </a:xfrm>
          <a:prstGeom prst="rect">
            <a:avLst/>
          </a:prstGeom>
        </p:spPr>
      </p:pic>
      <p:sp>
        <p:nvSpPr>
          <p:cNvPr id="6" name="TextBox 5"/>
          <p:cNvSpPr txBox="1"/>
          <p:nvPr/>
        </p:nvSpPr>
        <p:spPr>
          <a:xfrm>
            <a:off x="3025346" y="3457317"/>
            <a:ext cx="8328454" cy="369332"/>
          </a:xfrm>
          <a:prstGeom prst="rect">
            <a:avLst/>
          </a:prstGeom>
          <a:solidFill>
            <a:schemeClr val="tx1"/>
          </a:solidFill>
        </p:spPr>
        <p:txBody>
          <a:bodyPr wrap="square" rtlCol="0">
            <a:spAutoFit/>
          </a:bodyPr>
          <a:lstStyle/>
          <a:p>
            <a:r>
              <a:rPr lang="en-US" dirty="0" smtClean="0">
                <a:solidFill>
                  <a:schemeClr val="bg1"/>
                </a:solidFill>
                <a:latin typeface="Consolas" charset="0"/>
                <a:ea typeface="Courier New" charset="0"/>
                <a:cs typeface="Courier New" charset="0"/>
              </a:rPr>
              <a:t>&lt;input [(ngModel)]=“currentHero.firstName”&gt;</a:t>
            </a:r>
          </a:p>
        </p:txBody>
      </p:sp>
      <p:grpSp>
        <p:nvGrpSpPr>
          <p:cNvPr id="10" name="Group 9"/>
          <p:cNvGrpSpPr/>
          <p:nvPr/>
        </p:nvGrpSpPr>
        <p:grpSpPr>
          <a:xfrm>
            <a:off x="838200" y="1685926"/>
            <a:ext cx="10515600" cy="697728"/>
            <a:chOff x="838200" y="1685926"/>
            <a:chExt cx="10515600" cy="697728"/>
          </a:xfrm>
        </p:grpSpPr>
        <p:sp>
          <p:nvSpPr>
            <p:cNvPr id="7" name="Content Placeholder 2"/>
            <p:cNvSpPr txBox="1">
              <a:spLocks/>
            </p:cNvSpPr>
            <p:nvPr/>
          </p:nvSpPr>
          <p:spPr>
            <a:xfrm>
              <a:off x="838200" y="1685926"/>
              <a:ext cx="10515600" cy="697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latin typeface="Arial" charset="0"/>
                  <a:ea typeface="Arial" charset="0"/>
                  <a:cs typeface="Arial" charset="0"/>
                </a:rPr>
                <a:t>Simpler binding:</a:t>
              </a:r>
            </a:p>
          </p:txBody>
        </p:sp>
        <p:sp>
          <p:nvSpPr>
            <p:cNvPr id="8" name="TextBox 7"/>
            <p:cNvSpPr txBox="1"/>
            <p:nvPr/>
          </p:nvSpPr>
          <p:spPr>
            <a:xfrm>
              <a:off x="3863546" y="1738609"/>
              <a:ext cx="5712254" cy="369332"/>
            </a:xfrm>
            <a:prstGeom prst="rect">
              <a:avLst/>
            </a:prstGeom>
            <a:solidFill>
              <a:schemeClr val="tx1"/>
            </a:solidFill>
          </p:spPr>
          <p:txBody>
            <a:bodyPr wrap="square" rtlCol="0">
              <a:spAutoFit/>
            </a:bodyPr>
            <a:lstStyle/>
            <a:p>
              <a:r>
                <a:rPr lang="en-US" dirty="0" smtClean="0">
                  <a:solidFill>
                    <a:schemeClr val="bg1"/>
                  </a:solidFill>
                  <a:latin typeface="Consolas" charset="0"/>
                  <a:ea typeface="Courier New" charset="0"/>
                  <a:cs typeface="Courier New" charset="0"/>
                </a:rPr>
                <a:t>&lt;button (click)=“onSave()”&gt;Save&lt;/button&gt;</a:t>
              </a:r>
            </a:p>
          </p:txBody>
        </p:sp>
      </p:grpSp>
      <p:sp>
        <p:nvSpPr>
          <p:cNvPr id="9" name="TextBox 8"/>
          <p:cNvSpPr txBox="1"/>
          <p:nvPr/>
        </p:nvSpPr>
        <p:spPr>
          <a:xfrm>
            <a:off x="5203767" y="6468249"/>
            <a:ext cx="5935288" cy="276999"/>
          </a:xfrm>
          <a:prstGeom prst="rect">
            <a:avLst/>
          </a:prstGeom>
          <a:noFill/>
        </p:spPr>
        <p:txBody>
          <a:bodyPr wrap="square" rtlCol="0">
            <a:spAutoFit/>
          </a:bodyPr>
          <a:lstStyle/>
          <a:p>
            <a:r>
              <a:rPr lang="en-US" sz="1200" dirty="0" smtClean="0"/>
              <a:t>https://angular.io/resources/images/</a:t>
            </a:r>
            <a:r>
              <a:rPr lang="en-US" sz="1200" dirty="0" err="1" smtClean="0"/>
              <a:t>devguide</a:t>
            </a:r>
            <a:r>
              <a:rPr lang="en-US" sz="1200" dirty="0" smtClean="0"/>
              <a:t>/template-syntax/</a:t>
            </a:r>
            <a:endParaRPr lang="en-US" sz="1200" dirty="0"/>
          </a:p>
        </p:txBody>
      </p:sp>
    </p:spTree>
    <p:extLst>
      <p:ext uri="{BB962C8B-B14F-4D97-AF65-F5344CB8AC3E}">
        <p14:creationId xmlns:p14="http://schemas.microsoft.com/office/powerpoint/2010/main" val="187960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8533"/>
                </a:solidFill>
                <a:latin typeface="Arial" charset="0"/>
                <a:ea typeface="Arial" charset="0"/>
                <a:cs typeface="Arial" charset="0"/>
              </a:rPr>
              <a:t>Directives</a:t>
            </a:r>
            <a:endParaRPr lang="en-US" b="1" dirty="0">
              <a:solidFill>
                <a:srgbClr val="FF8533"/>
              </a:solidFill>
              <a:latin typeface="Arial" charset="0"/>
              <a:ea typeface="Arial" charset="0"/>
              <a:cs typeface="Arial" charset="0"/>
            </a:endParaRPr>
          </a:p>
        </p:txBody>
      </p:sp>
      <p:sp>
        <p:nvSpPr>
          <p:cNvPr id="3" name="Content Placeholder 2"/>
          <p:cNvSpPr>
            <a:spLocks noGrp="1"/>
          </p:cNvSpPr>
          <p:nvPr>
            <p:ph idx="1"/>
          </p:nvPr>
        </p:nvSpPr>
        <p:spPr>
          <a:xfrm>
            <a:off x="838200" y="1409292"/>
            <a:ext cx="10515600" cy="1164710"/>
          </a:xfrm>
        </p:spPr>
        <p:txBody>
          <a:bodyPr>
            <a:normAutofit/>
          </a:bodyPr>
          <a:lstStyle/>
          <a:p>
            <a:r>
              <a:rPr lang="en-US" b="1" u="sng" dirty="0" smtClean="0">
                <a:latin typeface="Arial" charset="0"/>
                <a:ea typeface="Arial" charset="0"/>
                <a:cs typeface="Arial" charset="0"/>
              </a:rPr>
              <a:t>NgFor</a:t>
            </a:r>
            <a:r>
              <a:rPr lang="en-US" dirty="0" smtClean="0">
                <a:latin typeface="Arial" charset="0"/>
                <a:ea typeface="Arial" charset="0"/>
                <a:cs typeface="Arial" charset="0"/>
              </a:rPr>
              <a:t> – render each item in a list.</a:t>
            </a:r>
            <a:endParaRPr lang="en-US" dirty="0">
              <a:latin typeface="Arial" charset="0"/>
              <a:ea typeface="Arial" charset="0"/>
              <a:cs typeface="Arial" charset="0"/>
            </a:endParaRPr>
          </a:p>
        </p:txBody>
      </p:sp>
      <p:sp>
        <p:nvSpPr>
          <p:cNvPr id="6" name="TextBox 5"/>
          <p:cNvSpPr txBox="1"/>
          <p:nvPr/>
        </p:nvSpPr>
        <p:spPr>
          <a:xfrm>
            <a:off x="838200" y="1985447"/>
            <a:ext cx="5433541" cy="646331"/>
          </a:xfrm>
          <a:prstGeom prst="rect">
            <a:avLst/>
          </a:prstGeom>
          <a:solidFill>
            <a:schemeClr val="tx1"/>
          </a:solidFill>
        </p:spPr>
        <p:txBody>
          <a:bodyPr wrap="square" rtlCol="0">
            <a:spAutoFit/>
          </a:bodyPr>
          <a:lstStyle/>
          <a:p>
            <a:r>
              <a:rPr lang="en-US" dirty="0" smtClean="0">
                <a:solidFill>
                  <a:schemeClr val="bg1"/>
                </a:solidFill>
                <a:latin typeface="Consolas" charset="0"/>
                <a:ea typeface="Courier New" charset="0"/>
                <a:cs typeface="Courier New" charset="0"/>
              </a:rPr>
              <a:t>&lt;div *ngFor=“let movie of movies”&gt;{{movie.name}}&lt;/div&gt;</a:t>
            </a:r>
          </a:p>
        </p:txBody>
      </p:sp>
      <p:sp>
        <p:nvSpPr>
          <p:cNvPr id="9" name="TextBox 8"/>
          <p:cNvSpPr txBox="1"/>
          <p:nvPr/>
        </p:nvSpPr>
        <p:spPr>
          <a:xfrm>
            <a:off x="838200" y="2788037"/>
            <a:ext cx="8328454" cy="646331"/>
          </a:xfrm>
          <a:prstGeom prst="rect">
            <a:avLst/>
          </a:prstGeom>
          <a:solidFill>
            <a:schemeClr val="tx1"/>
          </a:solidFill>
        </p:spPr>
        <p:txBody>
          <a:bodyPr wrap="square" rtlCol="0">
            <a:spAutoFit/>
          </a:bodyPr>
          <a:lstStyle/>
          <a:p>
            <a:r>
              <a:rPr lang="en-US" dirty="0" smtClean="0">
                <a:solidFill>
                  <a:schemeClr val="bg1"/>
                </a:solidFill>
                <a:latin typeface="Consolas" charset="0"/>
                <a:ea typeface="Courier New" charset="0"/>
                <a:cs typeface="Courier New" charset="0"/>
              </a:rPr>
              <a:t>&lt;movie-detail *ngFor=“let movie of movies” [movie]=“movie”&gt;&lt;/movie-detail&gt;</a:t>
            </a:r>
          </a:p>
        </p:txBody>
      </p:sp>
      <p:sp>
        <p:nvSpPr>
          <p:cNvPr id="10" name="Content Placeholder 2"/>
          <p:cNvSpPr txBox="1">
            <a:spLocks/>
          </p:cNvSpPr>
          <p:nvPr/>
        </p:nvSpPr>
        <p:spPr>
          <a:xfrm>
            <a:off x="838200" y="3664912"/>
            <a:ext cx="5104028" cy="182920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latin typeface="Arial" charset="0"/>
                <a:ea typeface="Arial" charset="0"/>
                <a:cs typeface="Arial" charset="0"/>
              </a:rPr>
              <a:t>“let movie of movies” === “for each movie in the movies array, store it in the local ‘movie’ variable and give it to the HTML for each iteration”</a:t>
            </a:r>
          </a:p>
          <a:p>
            <a:r>
              <a:rPr lang="en-US" dirty="0" smtClean="0">
                <a:latin typeface="Arial" charset="0"/>
                <a:ea typeface="Arial" charset="0"/>
                <a:cs typeface="Arial" charset="0"/>
              </a:rPr>
              <a:t>trackBy: </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5314" y="844550"/>
            <a:ext cx="4318000" cy="5588000"/>
          </a:xfrm>
          <a:prstGeom prst="rect">
            <a:avLst/>
          </a:prstGeom>
        </p:spPr>
      </p:pic>
      <p:sp>
        <p:nvSpPr>
          <p:cNvPr id="11" name="TextBox 10"/>
          <p:cNvSpPr txBox="1"/>
          <p:nvPr/>
        </p:nvSpPr>
        <p:spPr>
          <a:xfrm>
            <a:off x="838200" y="5509220"/>
            <a:ext cx="5433541" cy="923330"/>
          </a:xfrm>
          <a:prstGeom prst="rect">
            <a:avLst/>
          </a:prstGeom>
          <a:solidFill>
            <a:schemeClr val="tx1"/>
          </a:solidFill>
        </p:spPr>
        <p:txBody>
          <a:bodyPr wrap="square" rtlCol="0">
            <a:spAutoFit/>
          </a:bodyPr>
          <a:lstStyle/>
          <a:p>
            <a:r>
              <a:rPr lang="en-US" dirty="0" smtClean="0">
                <a:solidFill>
                  <a:schemeClr val="bg1"/>
                </a:solidFill>
                <a:latin typeface="Consolas" charset="0"/>
                <a:ea typeface="Courier New" charset="0"/>
                <a:cs typeface="Courier New" charset="0"/>
              </a:rPr>
              <a:t>&lt;div *ngFor=“let movie of movies; trackBy:TrackByMovies”&gt;({{movie.id}}) {{movie.name}}&lt;/div&gt;</a:t>
            </a:r>
          </a:p>
        </p:txBody>
      </p:sp>
      <p:sp>
        <p:nvSpPr>
          <p:cNvPr id="12" name="TextBox 11"/>
          <p:cNvSpPr txBox="1"/>
          <p:nvPr/>
        </p:nvSpPr>
        <p:spPr>
          <a:xfrm>
            <a:off x="7232073" y="6011188"/>
            <a:ext cx="5935288" cy="276999"/>
          </a:xfrm>
          <a:prstGeom prst="rect">
            <a:avLst/>
          </a:prstGeom>
          <a:noFill/>
        </p:spPr>
        <p:txBody>
          <a:bodyPr wrap="square" rtlCol="0">
            <a:spAutoFit/>
          </a:bodyPr>
          <a:lstStyle/>
          <a:p>
            <a:r>
              <a:rPr lang="en-US" sz="1200" dirty="0" smtClean="0"/>
              <a:t>https://angular.io/resources/images/</a:t>
            </a:r>
            <a:r>
              <a:rPr lang="en-US" sz="1200" dirty="0" err="1" smtClean="0"/>
              <a:t>devguide</a:t>
            </a:r>
            <a:r>
              <a:rPr lang="en-US" sz="1200" dirty="0" smtClean="0"/>
              <a:t>/template-syntax/</a:t>
            </a:r>
            <a:endParaRPr lang="en-US" sz="1200" dirty="0"/>
          </a:p>
        </p:txBody>
      </p:sp>
    </p:spTree>
    <p:extLst>
      <p:ext uri="{BB962C8B-B14F-4D97-AF65-F5344CB8AC3E}">
        <p14:creationId xmlns:p14="http://schemas.microsoft.com/office/powerpoint/2010/main" val="65037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9" grpId="0" animBg="1"/>
      <p:bldP spid="10" grpId="0"/>
      <p:bldP spid="11" grpId="0" animBg="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8533"/>
                </a:solidFill>
                <a:latin typeface="Arial" charset="0"/>
                <a:ea typeface="Arial" charset="0"/>
                <a:cs typeface="Arial" charset="0"/>
              </a:rPr>
              <a:t>Directives</a:t>
            </a:r>
            <a:endParaRPr lang="en-US" b="1" dirty="0">
              <a:solidFill>
                <a:srgbClr val="FF8533"/>
              </a:solidFill>
              <a:latin typeface="Arial" charset="0"/>
              <a:ea typeface="Arial" charset="0"/>
              <a:cs typeface="Arial" charset="0"/>
            </a:endParaRPr>
          </a:p>
        </p:txBody>
      </p:sp>
      <p:sp>
        <p:nvSpPr>
          <p:cNvPr id="3" name="Content Placeholder 2"/>
          <p:cNvSpPr>
            <a:spLocks noGrp="1"/>
          </p:cNvSpPr>
          <p:nvPr>
            <p:ph idx="1"/>
          </p:nvPr>
        </p:nvSpPr>
        <p:spPr>
          <a:xfrm>
            <a:off x="838200" y="1409292"/>
            <a:ext cx="10515600" cy="1164710"/>
          </a:xfrm>
        </p:spPr>
        <p:txBody>
          <a:bodyPr>
            <a:normAutofit/>
          </a:bodyPr>
          <a:lstStyle/>
          <a:p>
            <a:r>
              <a:rPr lang="en-US" b="1" u="sng" dirty="0" smtClean="0">
                <a:latin typeface="Arial" charset="0"/>
                <a:ea typeface="Arial" charset="0"/>
                <a:cs typeface="Arial" charset="0"/>
              </a:rPr>
              <a:t>NgIf</a:t>
            </a:r>
            <a:r>
              <a:rPr lang="en-US" dirty="0" smtClean="0">
                <a:latin typeface="Arial" charset="0"/>
                <a:ea typeface="Arial" charset="0"/>
                <a:cs typeface="Arial" charset="0"/>
              </a:rPr>
              <a:t> – add an element/children to the DOM by binding ngIf directive to expression.</a:t>
            </a:r>
            <a:endParaRPr lang="en-US" dirty="0">
              <a:latin typeface="Arial" charset="0"/>
              <a:ea typeface="Arial" charset="0"/>
              <a:cs typeface="Arial" charset="0"/>
            </a:endParaRPr>
          </a:p>
        </p:txBody>
      </p:sp>
      <p:sp>
        <p:nvSpPr>
          <p:cNvPr id="12" name="TextBox 11"/>
          <p:cNvSpPr txBox="1"/>
          <p:nvPr/>
        </p:nvSpPr>
        <p:spPr>
          <a:xfrm>
            <a:off x="1714500" y="2204670"/>
            <a:ext cx="9486900" cy="369332"/>
          </a:xfrm>
          <a:prstGeom prst="rect">
            <a:avLst/>
          </a:prstGeom>
          <a:solidFill>
            <a:schemeClr val="tx1"/>
          </a:solidFill>
        </p:spPr>
        <p:txBody>
          <a:bodyPr wrap="square" rtlCol="0">
            <a:spAutoFit/>
          </a:bodyPr>
          <a:lstStyle/>
          <a:p>
            <a:r>
              <a:rPr lang="en-US" dirty="0" smtClean="0">
                <a:solidFill>
                  <a:schemeClr val="bg1"/>
                </a:solidFill>
                <a:latin typeface="Consolas" charset="0"/>
                <a:ea typeface="Courier New" charset="0"/>
                <a:cs typeface="Courier New" charset="0"/>
              </a:rPr>
              <a:t>&lt;div *ngIf=“currentMovie”&gt;You’re watching {{currentMovie.name}}&lt;/div&gt;</a:t>
            </a:r>
          </a:p>
        </p:txBody>
      </p:sp>
      <p:sp>
        <p:nvSpPr>
          <p:cNvPr id="13" name="Content Placeholder 2"/>
          <p:cNvSpPr txBox="1">
            <a:spLocks/>
          </p:cNvSpPr>
          <p:nvPr/>
        </p:nvSpPr>
        <p:spPr>
          <a:xfrm>
            <a:off x="838200" y="2734855"/>
            <a:ext cx="10515600" cy="11647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latin typeface="Arial" charset="0"/>
                <a:ea typeface="Arial" charset="0"/>
                <a:cs typeface="Arial" charset="0"/>
              </a:rPr>
              <a:t>Since it is wrapped in the *ngIf template, it will not render while “currentMovie” is undefined. </a:t>
            </a:r>
            <a:endParaRPr lang="en-US" dirty="0">
              <a:latin typeface="Arial" charset="0"/>
              <a:ea typeface="Arial" charset="0"/>
              <a:cs typeface="Arial"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1500" y="3899565"/>
            <a:ext cx="2076450" cy="2768600"/>
          </a:xfrm>
          <a:prstGeom prst="rect">
            <a:avLst/>
          </a:prstGeom>
        </p:spPr>
      </p:pic>
    </p:spTree>
    <p:extLst>
      <p:ext uri="{BB962C8B-B14F-4D97-AF65-F5344CB8AC3E}">
        <p14:creationId xmlns:p14="http://schemas.microsoft.com/office/powerpoint/2010/main" val="1563731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8533"/>
                </a:solidFill>
                <a:latin typeface="Arial" charset="0"/>
                <a:ea typeface="Arial" charset="0"/>
                <a:cs typeface="Arial" charset="0"/>
              </a:rPr>
              <a:t>Directives</a:t>
            </a:r>
            <a:endParaRPr lang="en-US" b="1" dirty="0">
              <a:solidFill>
                <a:srgbClr val="FF8533"/>
              </a:solidFill>
              <a:latin typeface="Arial" charset="0"/>
              <a:ea typeface="Arial" charset="0"/>
              <a:cs typeface="Arial" charset="0"/>
            </a:endParaRPr>
          </a:p>
        </p:txBody>
      </p:sp>
      <p:sp>
        <p:nvSpPr>
          <p:cNvPr id="3" name="Content Placeholder 2"/>
          <p:cNvSpPr>
            <a:spLocks noGrp="1"/>
          </p:cNvSpPr>
          <p:nvPr>
            <p:ph idx="1"/>
          </p:nvPr>
        </p:nvSpPr>
        <p:spPr>
          <a:xfrm>
            <a:off x="838200" y="1603741"/>
            <a:ext cx="10515600" cy="1164710"/>
          </a:xfrm>
        </p:spPr>
        <p:txBody>
          <a:bodyPr>
            <a:normAutofit lnSpcReduction="10000"/>
          </a:bodyPr>
          <a:lstStyle/>
          <a:p>
            <a:r>
              <a:rPr lang="en-US" b="1" u="sng" dirty="0" smtClean="0">
                <a:latin typeface="Arial" charset="0"/>
                <a:ea typeface="Arial" charset="0"/>
                <a:cs typeface="Arial" charset="0"/>
              </a:rPr>
              <a:t>NgClass</a:t>
            </a:r>
            <a:r>
              <a:rPr lang="en-US" dirty="0" smtClean="0">
                <a:latin typeface="Arial" charset="0"/>
                <a:ea typeface="Arial" charset="0"/>
                <a:cs typeface="Arial" charset="0"/>
              </a:rPr>
              <a:t> – add or remove multiple CSS classes at the same time</a:t>
            </a:r>
          </a:p>
          <a:p>
            <a:pPr lvl="1"/>
            <a:r>
              <a:rPr lang="en-US" dirty="0" smtClean="0">
                <a:latin typeface="Arial" charset="0"/>
                <a:ea typeface="Arial" charset="0"/>
                <a:cs typeface="Arial" charset="0"/>
              </a:rPr>
              <a:t>Example: </a:t>
            </a:r>
            <a:endParaRPr lang="en-US" dirty="0">
              <a:latin typeface="Arial" charset="0"/>
              <a:ea typeface="Arial" charset="0"/>
              <a:cs typeface="Arial" charset="0"/>
            </a:endParaRPr>
          </a:p>
        </p:txBody>
      </p:sp>
      <p:sp>
        <p:nvSpPr>
          <p:cNvPr id="9" name="TextBox 8"/>
          <p:cNvSpPr txBox="1"/>
          <p:nvPr/>
        </p:nvSpPr>
        <p:spPr>
          <a:xfrm>
            <a:off x="1680519" y="2693773"/>
            <a:ext cx="8328454" cy="2308324"/>
          </a:xfrm>
          <a:prstGeom prst="rect">
            <a:avLst/>
          </a:prstGeom>
          <a:solidFill>
            <a:schemeClr val="tx1"/>
          </a:solidFill>
        </p:spPr>
        <p:txBody>
          <a:bodyPr wrap="square" rtlCol="0">
            <a:spAutoFit/>
          </a:bodyPr>
          <a:lstStyle/>
          <a:p>
            <a:r>
              <a:rPr lang="en-US" dirty="0" smtClean="0">
                <a:solidFill>
                  <a:schemeClr val="bg1"/>
                </a:solidFill>
                <a:latin typeface="Consolas" charset="0"/>
                <a:ea typeface="Courier New" charset="0"/>
                <a:cs typeface="Courier New" charset="0"/>
              </a:rPr>
              <a:t>setClasses() {</a:t>
            </a:r>
          </a:p>
          <a:p>
            <a:r>
              <a:rPr lang="en-US" dirty="0">
                <a:solidFill>
                  <a:schemeClr val="bg1"/>
                </a:solidFill>
                <a:latin typeface="Consolas" charset="0"/>
                <a:ea typeface="Courier New" charset="0"/>
                <a:cs typeface="Courier New" charset="0"/>
              </a:rPr>
              <a:t>	</a:t>
            </a:r>
            <a:r>
              <a:rPr lang="en-US" dirty="0" smtClean="0">
                <a:solidFill>
                  <a:schemeClr val="bg1"/>
                </a:solidFill>
                <a:latin typeface="Consolas" charset="0"/>
                <a:ea typeface="Courier New" charset="0"/>
                <a:cs typeface="Courier New" charset="0"/>
              </a:rPr>
              <a:t>let classes = {</a:t>
            </a:r>
          </a:p>
          <a:p>
            <a:r>
              <a:rPr lang="en-US" dirty="0">
                <a:solidFill>
                  <a:schemeClr val="bg1"/>
                </a:solidFill>
                <a:latin typeface="Consolas" charset="0"/>
                <a:ea typeface="Courier New" charset="0"/>
                <a:cs typeface="Courier New" charset="0"/>
              </a:rPr>
              <a:t>		</a:t>
            </a:r>
            <a:r>
              <a:rPr lang="en-US" dirty="0" smtClean="0">
                <a:solidFill>
                  <a:schemeClr val="bg1"/>
                </a:solidFill>
                <a:latin typeface="Consolas" charset="0"/>
                <a:ea typeface="Courier New" charset="0"/>
                <a:cs typeface="Courier New" charset="0"/>
              </a:rPr>
              <a:t>saveable: this.canSave,</a:t>
            </a:r>
          </a:p>
          <a:p>
            <a:r>
              <a:rPr lang="en-US" dirty="0">
                <a:solidFill>
                  <a:schemeClr val="bg1"/>
                </a:solidFill>
                <a:latin typeface="Consolas" charset="0"/>
                <a:ea typeface="Courier New" charset="0"/>
                <a:cs typeface="Courier New" charset="0"/>
              </a:rPr>
              <a:t>	</a:t>
            </a:r>
            <a:r>
              <a:rPr lang="en-US" dirty="0" smtClean="0">
                <a:solidFill>
                  <a:schemeClr val="bg1"/>
                </a:solidFill>
                <a:latin typeface="Consolas" charset="0"/>
                <a:ea typeface="Courier New" charset="0"/>
                <a:cs typeface="Courier New" charset="0"/>
              </a:rPr>
              <a:t>	modified: !this.isUnchanged,</a:t>
            </a:r>
          </a:p>
          <a:p>
            <a:r>
              <a:rPr lang="en-US" dirty="0">
                <a:solidFill>
                  <a:schemeClr val="bg1"/>
                </a:solidFill>
                <a:latin typeface="Consolas" charset="0"/>
                <a:ea typeface="Courier New" charset="0"/>
                <a:cs typeface="Courier New" charset="0"/>
              </a:rPr>
              <a:t>	</a:t>
            </a:r>
            <a:r>
              <a:rPr lang="en-US" dirty="0" smtClean="0">
                <a:solidFill>
                  <a:schemeClr val="bg1"/>
                </a:solidFill>
                <a:latin typeface="Consolas" charset="0"/>
                <a:ea typeface="Courier New" charset="0"/>
                <a:cs typeface="Courier New" charset="0"/>
              </a:rPr>
              <a:t>	special: this.isSpecial,</a:t>
            </a:r>
          </a:p>
          <a:p>
            <a:r>
              <a:rPr lang="en-US" dirty="0">
                <a:solidFill>
                  <a:schemeClr val="bg1"/>
                </a:solidFill>
                <a:latin typeface="Consolas" charset="0"/>
                <a:ea typeface="Courier New" charset="0"/>
                <a:cs typeface="Courier New" charset="0"/>
              </a:rPr>
              <a:t>	</a:t>
            </a:r>
            <a:r>
              <a:rPr lang="en-US" dirty="0" smtClean="0">
                <a:solidFill>
                  <a:schemeClr val="bg1"/>
                </a:solidFill>
                <a:latin typeface="Consolas" charset="0"/>
                <a:ea typeface="Courier New" charset="0"/>
                <a:cs typeface="Courier New" charset="0"/>
              </a:rPr>
              <a:t>};</a:t>
            </a:r>
          </a:p>
          <a:p>
            <a:r>
              <a:rPr lang="en-US" dirty="0">
                <a:solidFill>
                  <a:schemeClr val="bg1"/>
                </a:solidFill>
                <a:latin typeface="Consolas" charset="0"/>
                <a:ea typeface="Courier New" charset="0"/>
                <a:cs typeface="Courier New" charset="0"/>
              </a:rPr>
              <a:t>	</a:t>
            </a:r>
            <a:r>
              <a:rPr lang="en-US" dirty="0" smtClean="0">
                <a:solidFill>
                  <a:schemeClr val="bg1"/>
                </a:solidFill>
                <a:latin typeface="Consolas" charset="0"/>
                <a:ea typeface="Courier New" charset="0"/>
                <a:cs typeface="Courier New" charset="0"/>
              </a:rPr>
              <a:t>return classes;</a:t>
            </a:r>
          </a:p>
          <a:p>
            <a:r>
              <a:rPr lang="en-US" dirty="0" smtClean="0">
                <a:solidFill>
                  <a:schemeClr val="bg1"/>
                </a:solidFill>
                <a:latin typeface="Consolas" charset="0"/>
                <a:ea typeface="Courier New" charset="0"/>
                <a:cs typeface="Courier New" charset="0"/>
              </a:rPr>
              <a:t>}</a:t>
            </a:r>
          </a:p>
        </p:txBody>
      </p:sp>
      <p:sp>
        <p:nvSpPr>
          <p:cNvPr id="10" name="TextBox 9"/>
          <p:cNvSpPr txBox="1"/>
          <p:nvPr/>
        </p:nvSpPr>
        <p:spPr>
          <a:xfrm>
            <a:off x="1432869" y="5682016"/>
            <a:ext cx="8328454" cy="646331"/>
          </a:xfrm>
          <a:prstGeom prst="rect">
            <a:avLst/>
          </a:prstGeom>
          <a:solidFill>
            <a:schemeClr val="tx1"/>
          </a:solidFill>
        </p:spPr>
        <p:txBody>
          <a:bodyPr wrap="square" rtlCol="0">
            <a:spAutoFit/>
          </a:bodyPr>
          <a:lstStyle/>
          <a:p>
            <a:r>
              <a:rPr lang="en-US" dirty="0" smtClean="0">
                <a:solidFill>
                  <a:schemeClr val="bg1"/>
                </a:solidFill>
                <a:latin typeface="Consolas" charset="0"/>
                <a:ea typeface="Courier New" charset="0"/>
                <a:cs typeface="Courier New" charset="0"/>
              </a:rPr>
              <a:t>&lt;div [ngClass]=“setClasses()”&gt;This div is saveable and special&lt;/div&gt;</a:t>
            </a:r>
          </a:p>
        </p:txBody>
      </p:sp>
    </p:spTree>
    <p:extLst>
      <p:ext uri="{BB962C8B-B14F-4D97-AF65-F5344CB8AC3E}">
        <p14:creationId xmlns:p14="http://schemas.microsoft.com/office/powerpoint/2010/main" val="193638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332" y="-71236"/>
            <a:ext cx="10515600" cy="1325563"/>
          </a:xfrm>
        </p:spPr>
        <p:txBody>
          <a:bodyPr/>
          <a:lstStyle/>
          <a:p>
            <a:r>
              <a:rPr lang="en-US" b="1" dirty="0" smtClean="0">
                <a:solidFill>
                  <a:srgbClr val="FF8533"/>
                </a:solidFill>
                <a:latin typeface="Arial" charset="0"/>
                <a:ea typeface="Arial" charset="0"/>
                <a:cs typeface="Arial" charset="0"/>
              </a:rPr>
              <a:t>Filters vs. Pipes</a:t>
            </a:r>
            <a:endParaRPr lang="en-US" b="1" dirty="0">
              <a:solidFill>
                <a:srgbClr val="FF8533"/>
              </a:solidFill>
              <a:latin typeface="Arial" charset="0"/>
              <a:ea typeface="Arial" charset="0"/>
              <a:cs typeface="Arial" charset="0"/>
            </a:endParaRPr>
          </a:p>
        </p:txBody>
      </p:sp>
      <p:sp>
        <p:nvSpPr>
          <p:cNvPr id="3" name="Content Placeholder 2"/>
          <p:cNvSpPr>
            <a:spLocks noGrp="1"/>
          </p:cNvSpPr>
          <p:nvPr>
            <p:ph idx="1"/>
          </p:nvPr>
        </p:nvSpPr>
        <p:spPr>
          <a:xfrm>
            <a:off x="823332" y="799767"/>
            <a:ext cx="10515600" cy="3273060"/>
          </a:xfrm>
        </p:spPr>
        <p:txBody>
          <a:bodyPr>
            <a:normAutofit fontScale="85000" lnSpcReduction="10000"/>
          </a:bodyPr>
          <a:lstStyle/>
          <a:p>
            <a:r>
              <a:rPr lang="en-US" b="1" dirty="0" smtClean="0">
                <a:latin typeface="Arial" charset="0"/>
                <a:ea typeface="Arial" charset="0"/>
                <a:cs typeface="Arial" charset="0"/>
              </a:rPr>
              <a:t>Filters</a:t>
            </a:r>
            <a:r>
              <a:rPr lang="en-US" dirty="0" smtClean="0">
                <a:latin typeface="Arial" charset="0"/>
                <a:ea typeface="Arial" charset="0"/>
                <a:cs typeface="Arial" charset="0"/>
              </a:rPr>
              <a:t> (ng1) – format data, including for collections of items.</a:t>
            </a:r>
          </a:p>
          <a:p>
            <a:r>
              <a:rPr lang="en-US" b="1" dirty="0" smtClean="0">
                <a:latin typeface="Arial" charset="0"/>
                <a:ea typeface="Arial" charset="0"/>
                <a:cs typeface="Arial" charset="0"/>
              </a:rPr>
              <a:t>Pipes</a:t>
            </a:r>
            <a:r>
              <a:rPr lang="en-US" dirty="0" smtClean="0">
                <a:latin typeface="Arial" charset="0"/>
                <a:ea typeface="Arial" charset="0"/>
                <a:cs typeface="Arial" charset="0"/>
              </a:rPr>
              <a:t> (ng2) – same thing! Filter, order, format dates, numbers, currencies.</a:t>
            </a:r>
          </a:p>
          <a:p>
            <a:pPr lvl="1"/>
            <a:r>
              <a:rPr lang="en-US" dirty="0" smtClean="0">
                <a:latin typeface="Arial" charset="0"/>
                <a:ea typeface="Arial" charset="0"/>
                <a:cs typeface="Arial" charset="0"/>
              </a:rPr>
              <a:t>Pipe character: |</a:t>
            </a:r>
          </a:p>
          <a:p>
            <a:pPr lvl="1"/>
            <a:r>
              <a:rPr lang="en-US" dirty="0" smtClean="0">
                <a:latin typeface="Arial" charset="0"/>
                <a:ea typeface="Arial" charset="0"/>
                <a:cs typeface="Arial" charset="0"/>
              </a:rPr>
              <a:t>Chain pipes as needed</a:t>
            </a:r>
          </a:p>
          <a:p>
            <a:pPr lvl="2"/>
            <a:r>
              <a:rPr lang="en-US" dirty="0" smtClean="0">
                <a:latin typeface="Arial" charset="0"/>
                <a:ea typeface="Arial" charset="0"/>
                <a:cs typeface="Arial" charset="0"/>
              </a:rPr>
              <a:t>Slice – display part of a list</a:t>
            </a:r>
          </a:p>
          <a:p>
            <a:pPr lvl="2"/>
            <a:r>
              <a:rPr lang="en-US" dirty="0" smtClean="0">
                <a:latin typeface="Arial" charset="0"/>
                <a:ea typeface="Arial" charset="0"/>
                <a:cs typeface="Arial" charset="0"/>
              </a:rPr>
              <a:t>Date – format date values into strings</a:t>
            </a:r>
            <a:endParaRPr lang="en-US" dirty="0" smtClean="0">
              <a:latin typeface="Arial" charset="0"/>
              <a:ea typeface="Arial" charset="0"/>
              <a:cs typeface="Arial" charset="0"/>
            </a:endParaRPr>
          </a:p>
          <a:p>
            <a:pPr lvl="1"/>
            <a:r>
              <a:rPr lang="en-US" dirty="0" smtClean="0">
                <a:latin typeface="Arial" charset="0"/>
                <a:ea typeface="Arial" charset="0"/>
                <a:cs typeface="Arial" charset="0"/>
              </a:rPr>
              <a:t>Create your own pipe:</a:t>
            </a:r>
          </a:p>
          <a:p>
            <a:pPr lvl="2"/>
            <a:r>
              <a:rPr lang="en-US" dirty="0" smtClean="0">
                <a:latin typeface="Arial" charset="0"/>
                <a:ea typeface="Arial" charset="0"/>
                <a:cs typeface="Arial" charset="0"/>
              </a:rPr>
              <a:t>@Pipe </a:t>
            </a:r>
          </a:p>
          <a:p>
            <a:pPr lvl="2"/>
            <a:r>
              <a:rPr lang="en-US" dirty="0" smtClean="0">
                <a:latin typeface="Arial" charset="0"/>
                <a:ea typeface="Arial" charset="0"/>
                <a:cs typeface="Arial" charset="0"/>
              </a:rPr>
              <a:t>implements PipeTransform</a:t>
            </a:r>
          </a:p>
          <a:p>
            <a:pPr lvl="2"/>
            <a:r>
              <a:rPr lang="en-US" dirty="0" smtClean="0">
                <a:latin typeface="Arial" charset="0"/>
                <a:ea typeface="Arial" charset="0"/>
                <a:cs typeface="Arial" charset="0"/>
              </a:rPr>
              <a:t>transform(value, args)</a:t>
            </a:r>
          </a:p>
          <a:p>
            <a:pPr lvl="2"/>
            <a:endParaRPr lang="en-US" dirty="0">
              <a:latin typeface="Arial" charset="0"/>
              <a:ea typeface="Arial" charset="0"/>
              <a:cs typeface="Arial" charset="0"/>
            </a:endParaRPr>
          </a:p>
        </p:txBody>
      </p:sp>
      <p:grpSp>
        <p:nvGrpSpPr>
          <p:cNvPr id="4" name="Group 3"/>
          <p:cNvGrpSpPr/>
          <p:nvPr/>
        </p:nvGrpSpPr>
        <p:grpSpPr>
          <a:xfrm>
            <a:off x="5488592" y="1924913"/>
            <a:ext cx="6454078" cy="738664"/>
            <a:chOff x="5723054" y="2436297"/>
            <a:chExt cx="6454078" cy="738664"/>
          </a:xfrm>
        </p:grpSpPr>
        <p:sp>
          <p:nvSpPr>
            <p:cNvPr id="6" name="TextBox 5"/>
            <p:cNvSpPr txBox="1"/>
            <p:nvPr/>
          </p:nvSpPr>
          <p:spPr>
            <a:xfrm>
              <a:off x="5723054" y="2436297"/>
              <a:ext cx="5087434" cy="369332"/>
            </a:xfrm>
            <a:prstGeom prst="rect">
              <a:avLst/>
            </a:prstGeom>
            <a:solidFill>
              <a:schemeClr val="tx1"/>
            </a:solidFill>
          </p:spPr>
          <p:txBody>
            <a:bodyPr wrap="square" rtlCol="0">
              <a:spAutoFit/>
            </a:bodyPr>
            <a:lstStyle/>
            <a:p>
              <a:r>
                <a:rPr lang="en-US" dirty="0" smtClean="0">
                  <a:solidFill>
                    <a:schemeClr val="bg1"/>
                  </a:solidFill>
                  <a:latin typeface="Consolas" charset="0"/>
                  <a:ea typeface="Courier New" charset="0"/>
                  <a:cs typeface="Courier New" charset="0"/>
                </a:rPr>
                <a:t>&lt;p&gt;{{ movies | slice:0:2 }}&lt;/p&gt;</a:t>
              </a:r>
            </a:p>
          </p:txBody>
        </p:sp>
        <p:sp>
          <p:nvSpPr>
            <p:cNvPr id="7" name="TextBox 6"/>
            <p:cNvSpPr txBox="1"/>
            <p:nvPr/>
          </p:nvSpPr>
          <p:spPr>
            <a:xfrm>
              <a:off x="6096000" y="2805629"/>
              <a:ext cx="6081132" cy="369332"/>
            </a:xfrm>
            <a:prstGeom prst="rect">
              <a:avLst/>
            </a:prstGeom>
            <a:solidFill>
              <a:schemeClr val="tx1"/>
            </a:solidFill>
          </p:spPr>
          <p:txBody>
            <a:bodyPr wrap="square" rtlCol="0">
              <a:spAutoFit/>
            </a:bodyPr>
            <a:lstStyle/>
            <a:p>
              <a:r>
                <a:rPr lang="en-US" dirty="0" smtClean="0">
                  <a:solidFill>
                    <a:schemeClr val="bg1"/>
                  </a:solidFill>
                  <a:latin typeface="Consolas" charset="0"/>
                  <a:ea typeface="Courier New" charset="0"/>
                  <a:cs typeface="Courier New" charset="0"/>
                </a:rPr>
                <a:t>&lt;p&gt;{{ dateOfRelease | date:’</a:t>
              </a:r>
              <a:r>
                <a:rPr lang="en-US" dirty="0" err="1" smtClean="0">
                  <a:solidFill>
                    <a:schemeClr val="bg1"/>
                  </a:solidFill>
                  <a:latin typeface="Consolas" charset="0"/>
                  <a:ea typeface="Courier New" charset="0"/>
                  <a:cs typeface="Courier New" charset="0"/>
                </a:rPr>
                <a:t>longDate</a:t>
              </a:r>
              <a:r>
                <a:rPr lang="en-US" dirty="0" smtClean="0">
                  <a:solidFill>
                    <a:schemeClr val="bg1"/>
                  </a:solidFill>
                  <a:latin typeface="Consolas" charset="0"/>
                  <a:ea typeface="Courier New" charset="0"/>
                  <a:cs typeface="Courier New" charset="0"/>
                </a:rPr>
                <a:t>’}}&lt;/p&gt;</a:t>
              </a:r>
            </a:p>
          </p:txBody>
        </p:sp>
      </p:grpSp>
      <p:sp>
        <p:nvSpPr>
          <p:cNvPr id="8" name="TextBox 7"/>
          <p:cNvSpPr txBox="1"/>
          <p:nvPr/>
        </p:nvSpPr>
        <p:spPr>
          <a:xfrm>
            <a:off x="308276" y="4272677"/>
            <a:ext cx="7633171" cy="2585323"/>
          </a:xfrm>
          <a:prstGeom prst="rect">
            <a:avLst/>
          </a:prstGeom>
          <a:solidFill>
            <a:schemeClr val="tx1"/>
          </a:solidFill>
        </p:spPr>
        <p:txBody>
          <a:bodyPr wrap="square" rtlCol="0">
            <a:spAutoFit/>
          </a:bodyPr>
          <a:lstStyle/>
          <a:p>
            <a:r>
              <a:rPr lang="en-US" dirty="0" smtClean="0">
                <a:solidFill>
                  <a:schemeClr val="bg1"/>
                </a:solidFill>
                <a:latin typeface="Consolas" charset="0"/>
                <a:ea typeface="Courier New" charset="0"/>
                <a:cs typeface="Courier New" charset="0"/>
              </a:rPr>
              <a:t>@Pipe({</a:t>
            </a:r>
          </a:p>
          <a:p>
            <a:r>
              <a:rPr lang="en-US" dirty="0">
                <a:solidFill>
                  <a:schemeClr val="bg1"/>
                </a:solidFill>
                <a:latin typeface="Consolas" charset="0"/>
                <a:ea typeface="Courier New" charset="0"/>
                <a:cs typeface="Courier New" charset="0"/>
              </a:rPr>
              <a:t>	</a:t>
            </a:r>
            <a:r>
              <a:rPr lang="en-US" dirty="0" smtClean="0">
                <a:solidFill>
                  <a:schemeClr val="bg1"/>
                </a:solidFill>
                <a:latin typeface="Consolas" charset="0"/>
                <a:ea typeface="Courier New" charset="0"/>
                <a:cs typeface="Courier New" charset="0"/>
              </a:rPr>
              <a:t>name: ‘genre’</a:t>
            </a:r>
          </a:p>
          <a:p>
            <a:r>
              <a:rPr lang="en-US" dirty="0" smtClean="0">
                <a:solidFill>
                  <a:schemeClr val="bg1"/>
                </a:solidFill>
                <a:latin typeface="Consolas" charset="0"/>
                <a:ea typeface="Courier New" charset="0"/>
                <a:cs typeface="Courier New" charset="0"/>
              </a:rPr>
              <a:t>})</a:t>
            </a:r>
          </a:p>
          <a:p>
            <a:r>
              <a:rPr lang="en-US" dirty="0" smtClean="0">
                <a:solidFill>
                  <a:schemeClr val="bg1"/>
                </a:solidFill>
                <a:latin typeface="Consolas" charset="0"/>
                <a:ea typeface="Courier New" charset="0"/>
                <a:cs typeface="Courier New" charset="0"/>
              </a:rPr>
              <a:t>export class GenrePipe implements PipeTransform {</a:t>
            </a:r>
          </a:p>
          <a:p>
            <a:r>
              <a:rPr lang="en-US" dirty="0">
                <a:solidFill>
                  <a:schemeClr val="bg1"/>
                </a:solidFill>
                <a:latin typeface="Consolas" charset="0"/>
                <a:ea typeface="Courier New" charset="0"/>
                <a:cs typeface="Courier New" charset="0"/>
              </a:rPr>
              <a:t>	</a:t>
            </a:r>
            <a:r>
              <a:rPr lang="en-US" dirty="0" smtClean="0">
                <a:solidFill>
                  <a:schemeClr val="bg1"/>
                </a:solidFill>
                <a:latin typeface="Consolas" charset="0"/>
                <a:ea typeface="Courier New" charset="0"/>
                <a:cs typeface="Courier New" charset="0"/>
              </a:rPr>
              <a:t>transform(value: any, [status]): any {</a:t>
            </a:r>
          </a:p>
          <a:p>
            <a:r>
              <a:rPr lang="en-US" dirty="0">
                <a:solidFill>
                  <a:schemeClr val="bg1"/>
                </a:solidFill>
                <a:latin typeface="Consolas" charset="0"/>
                <a:ea typeface="Courier New" charset="0"/>
                <a:cs typeface="Courier New" charset="0"/>
              </a:rPr>
              <a:t>	</a:t>
            </a:r>
            <a:r>
              <a:rPr lang="en-US" dirty="0" smtClean="0">
                <a:solidFill>
                  <a:schemeClr val="bg1"/>
                </a:solidFill>
                <a:latin typeface="Consolas" charset="0"/>
                <a:ea typeface="Courier New" charset="0"/>
                <a:cs typeface="Courier New" charset="0"/>
              </a:rPr>
              <a:t>	return value.filter((item) =&gt; item.status === 		status);</a:t>
            </a:r>
          </a:p>
          <a:p>
            <a:r>
              <a:rPr lang="en-US" dirty="0" smtClean="0">
                <a:solidFill>
                  <a:schemeClr val="bg1"/>
                </a:solidFill>
                <a:latin typeface="Consolas" charset="0"/>
                <a:ea typeface="Courier New" charset="0"/>
                <a:cs typeface="Courier New" charset="0"/>
              </a:rPr>
              <a:t>	}</a:t>
            </a:r>
          </a:p>
          <a:p>
            <a:r>
              <a:rPr lang="en-US" dirty="0">
                <a:solidFill>
                  <a:schemeClr val="bg1"/>
                </a:solidFill>
                <a:latin typeface="Consolas" charset="0"/>
                <a:ea typeface="Courier New" charset="0"/>
                <a:cs typeface="Courier New" charset="0"/>
              </a:rPr>
              <a:t>}</a:t>
            </a:r>
            <a:endParaRPr lang="en-US" dirty="0" smtClean="0">
              <a:solidFill>
                <a:schemeClr val="bg1"/>
              </a:solidFill>
              <a:latin typeface="Consolas" charset="0"/>
              <a:ea typeface="Courier New" charset="0"/>
              <a:cs typeface="Courier New" charset="0"/>
            </a:endParaRPr>
          </a:p>
        </p:txBody>
      </p:sp>
      <p:sp>
        <p:nvSpPr>
          <p:cNvPr id="11" name="TextBox 10"/>
          <p:cNvSpPr txBox="1"/>
          <p:nvPr/>
        </p:nvSpPr>
        <p:spPr>
          <a:xfrm>
            <a:off x="8033929" y="5797701"/>
            <a:ext cx="4439425" cy="646331"/>
          </a:xfrm>
          <a:prstGeom prst="rect">
            <a:avLst/>
          </a:prstGeom>
          <a:noFill/>
        </p:spPr>
        <p:txBody>
          <a:bodyPr wrap="square" rtlCol="0">
            <a:spAutoFit/>
          </a:bodyPr>
          <a:lstStyle/>
          <a:p>
            <a:r>
              <a:rPr lang="en-US" dirty="0" smtClean="0">
                <a:latin typeface="Consolas" charset="0"/>
                <a:ea typeface="Courier New" charset="0"/>
                <a:cs typeface="Courier New" charset="0"/>
              </a:rPr>
              <a:t>&lt;li *ngFor=“#movie of movies | genre”&gt;{{movie.name}}&lt;/li&gt;</a:t>
            </a:r>
          </a:p>
        </p:txBody>
      </p:sp>
    </p:spTree>
    <p:extLst>
      <p:ext uri="{BB962C8B-B14F-4D97-AF65-F5344CB8AC3E}">
        <p14:creationId xmlns:p14="http://schemas.microsoft.com/office/powerpoint/2010/main" val="125202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332" y="147559"/>
            <a:ext cx="10515600" cy="1325563"/>
          </a:xfrm>
        </p:spPr>
        <p:txBody>
          <a:bodyPr/>
          <a:lstStyle/>
          <a:p>
            <a:r>
              <a:rPr lang="en-US" b="1" dirty="0" smtClean="0">
                <a:solidFill>
                  <a:srgbClr val="FF8533"/>
                </a:solidFill>
                <a:latin typeface="Arial" charset="0"/>
                <a:ea typeface="Arial" charset="0"/>
                <a:cs typeface="Arial" charset="0"/>
              </a:rPr>
              <a:t>Modules and @Decorators</a:t>
            </a:r>
            <a:endParaRPr lang="en-US" b="1" dirty="0">
              <a:solidFill>
                <a:srgbClr val="FF8533"/>
              </a:solidFill>
              <a:latin typeface="Arial" charset="0"/>
              <a:ea typeface="Arial" charset="0"/>
              <a:cs typeface="Arial" charset="0"/>
            </a:endParaRPr>
          </a:p>
        </p:txBody>
      </p:sp>
      <p:sp>
        <p:nvSpPr>
          <p:cNvPr id="4" name="Content Placeholder 3"/>
          <p:cNvSpPr>
            <a:spLocks noGrp="1"/>
          </p:cNvSpPr>
          <p:nvPr>
            <p:ph idx="1"/>
          </p:nvPr>
        </p:nvSpPr>
        <p:spPr>
          <a:xfrm>
            <a:off x="823332" y="1473122"/>
            <a:ext cx="10515600" cy="4351338"/>
          </a:xfrm>
        </p:spPr>
        <p:txBody>
          <a:bodyPr/>
          <a:lstStyle/>
          <a:p>
            <a:r>
              <a:rPr lang="en-US" dirty="0" smtClean="0">
                <a:latin typeface="Arial" charset="0"/>
                <a:ea typeface="Arial" charset="0"/>
                <a:cs typeface="Arial" charset="0"/>
              </a:rPr>
              <a:t>Every Angular app at least has the root module (AppModule).</a:t>
            </a:r>
          </a:p>
          <a:p>
            <a:pPr lvl="1"/>
            <a:r>
              <a:rPr lang="en-US" dirty="0" smtClean="0">
                <a:latin typeface="Arial" charset="0"/>
                <a:ea typeface="Arial" charset="0"/>
                <a:cs typeface="Arial" charset="0"/>
              </a:rPr>
              <a:t>Larger apps also have more feature modules.</a:t>
            </a:r>
          </a:p>
          <a:p>
            <a:r>
              <a:rPr lang="en-US" b="1" dirty="0" smtClean="0">
                <a:latin typeface="Arial" charset="0"/>
                <a:ea typeface="Arial" charset="0"/>
                <a:cs typeface="Arial" charset="0"/>
              </a:rPr>
              <a:t>Decorators</a:t>
            </a:r>
            <a:r>
              <a:rPr lang="en-US" dirty="0" smtClean="0">
                <a:latin typeface="Arial" charset="0"/>
                <a:ea typeface="Arial" charset="0"/>
                <a:cs typeface="Arial" charset="0"/>
              </a:rPr>
              <a:t> – functions that modify classes.</a:t>
            </a:r>
          </a:p>
          <a:p>
            <a:r>
              <a:rPr lang="en-US" b="1" dirty="0" smtClean="0">
                <a:latin typeface="Arial" charset="0"/>
                <a:ea typeface="Arial" charset="0"/>
                <a:cs typeface="Arial" charset="0"/>
              </a:rPr>
              <a:t>@NgModule </a:t>
            </a:r>
            <a:r>
              <a:rPr lang="en-US" dirty="0" smtClean="0">
                <a:latin typeface="Arial" charset="0"/>
                <a:ea typeface="Arial" charset="0"/>
                <a:cs typeface="Arial" charset="0"/>
              </a:rPr>
              <a:t>– contains the properties of that module:</a:t>
            </a:r>
          </a:p>
          <a:p>
            <a:pPr lvl="1"/>
            <a:r>
              <a:rPr lang="en-US" dirty="0" smtClean="0">
                <a:latin typeface="Arial" charset="0"/>
                <a:ea typeface="Arial" charset="0"/>
                <a:cs typeface="Arial" charset="0"/>
              </a:rPr>
              <a:t>declarations (components, directives, pipes)</a:t>
            </a:r>
          </a:p>
          <a:p>
            <a:pPr lvl="1"/>
            <a:r>
              <a:rPr lang="en-US" dirty="0" smtClean="0">
                <a:latin typeface="Arial" charset="0"/>
                <a:ea typeface="Arial" charset="0"/>
                <a:cs typeface="Arial" charset="0"/>
              </a:rPr>
              <a:t>exports (the declarations that should be visible in other modules’ components)</a:t>
            </a:r>
          </a:p>
          <a:p>
            <a:pPr lvl="1"/>
            <a:r>
              <a:rPr lang="en-US" dirty="0" smtClean="0">
                <a:latin typeface="Arial" charset="0"/>
                <a:ea typeface="Arial" charset="0"/>
                <a:cs typeface="Arial" charset="0"/>
              </a:rPr>
              <a:t>imports (other modules’ classes needed by this module)</a:t>
            </a:r>
          </a:p>
          <a:p>
            <a:pPr lvl="1"/>
            <a:r>
              <a:rPr lang="en-US" dirty="0" smtClean="0">
                <a:latin typeface="Arial" charset="0"/>
                <a:ea typeface="Arial" charset="0"/>
                <a:cs typeface="Arial" charset="0"/>
              </a:rPr>
              <a:t>providers (create services)</a:t>
            </a:r>
          </a:p>
          <a:p>
            <a:pPr lvl="1"/>
            <a:r>
              <a:rPr lang="en-US" dirty="0" smtClean="0">
                <a:latin typeface="Arial" charset="0"/>
                <a:ea typeface="Arial" charset="0"/>
                <a:cs typeface="Arial" charset="0"/>
              </a:rPr>
              <a:t>bootstrap (root component – hosts all other app views)</a:t>
            </a:r>
          </a:p>
        </p:txBody>
      </p:sp>
      <p:sp>
        <p:nvSpPr>
          <p:cNvPr id="9" name="TextBox 8"/>
          <p:cNvSpPr txBox="1"/>
          <p:nvPr/>
        </p:nvSpPr>
        <p:spPr>
          <a:xfrm>
            <a:off x="1916905" y="6082009"/>
            <a:ext cx="8328454" cy="369332"/>
          </a:xfrm>
          <a:prstGeom prst="rect">
            <a:avLst/>
          </a:prstGeom>
          <a:solidFill>
            <a:schemeClr val="tx1"/>
          </a:solidFill>
        </p:spPr>
        <p:txBody>
          <a:bodyPr wrap="square" rtlCol="0">
            <a:spAutoFit/>
          </a:bodyPr>
          <a:lstStyle/>
          <a:p>
            <a:r>
              <a:rPr lang="en-US" dirty="0" smtClean="0">
                <a:solidFill>
                  <a:schemeClr val="bg1"/>
                </a:solidFill>
                <a:latin typeface="Consolas" charset="0"/>
                <a:ea typeface="Courier New" charset="0"/>
                <a:cs typeface="Courier New" charset="0"/>
              </a:rPr>
              <a:t>platformBrowserDynamic().bootstrapModule(AppModule);</a:t>
            </a:r>
          </a:p>
        </p:txBody>
      </p:sp>
    </p:spTree>
    <p:extLst>
      <p:ext uri="{BB962C8B-B14F-4D97-AF65-F5344CB8AC3E}">
        <p14:creationId xmlns:p14="http://schemas.microsoft.com/office/powerpoint/2010/main" val="184546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8533"/>
                </a:solidFill>
                <a:latin typeface="Arial" charset="0"/>
                <a:ea typeface="Arial" charset="0"/>
                <a:cs typeface="Arial" charset="0"/>
              </a:rPr>
              <a:t>Controllers -&gt; Components</a:t>
            </a:r>
            <a:endParaRPr lang="en-US" b="1" dirty="0">
              <a:solidFill>
                <a:srgbClr val="FF8533"/>
              </a:solidFill>
              <a:latin typeface="Arial" charset="0"/>
              <a:ea typeface="Arial" charset="0"/>
              <a:cs typeface="Arial" charset="0"/>
            </a:endParaRPr>
          </a:p>
        </p:txBody>
      </p:sp>
      <p:sp>
        <p:nvSpPr>
          <p:cNvPr id="3" name="Content Placeholder 2"/>
          <p:cNvSpPr>
            <a:spLocks noGrp="1"/>
          </p:cNvSpPr>
          <p:nvPr>
            <p:ph idx="1"/>
          </p:nvPr>
        </p:nvSpPr>
        <p:spPr/>
        <p:txBody>
          <a:bodyPr/>
          <a:lstStyle/>
          <a:p>
            <a:r>
              <a:rPr lang="en-US" b="1" u="sng" dirty="0" smtClean="0">
                <a:latin typeface="Arial" charset="0"/>
                <a:ea typeface="Arial" charset="0"/>
                <a:cs typeface="Arial" charset="0"/>
              </a:rPr>
              <a:t>Component</a:t>
            </a:r>
            <a:r>
              <a:rPr lang="en-US" dirty="0" smtClean="0">
                <a:latin typeface="Arial" charset="0"/>
                <a:ea typeface="Arial" charset="0"/>
                <a:cs typeface="Arial" charset="0"/>
              </a:rPr>
              <a:t> – a compact, reusable piece of UI functionality that should work together with other pieces</a:t>
            </a:r>
          </a:p>
          <a:p>
            <a:pPr lvl="1"/>
            <a:r>
              <a:rPr lang="en-US" dirty="0" smtClean="0">
                <a:latin typeface="Arial" charset="0"/>
                <a:ea typeface="Arial" charset="0"/>
                <a:cs typeface="Arial" charset="0"/>
              </a:rPr>
              <a:t>Components are custom HTML elements with inputs and outputs.</a:t>
            </a:r>
          </a:p>
          <a:p>
            <a:pPr lvl="1"/>
            <a:r>
              <a:rPr lang="en-US" dirty="0" smtClean="0">
                <a:latin typeface="Arial" charset="0"/>
                <a:ea typeface="Arial" charset="0"/>
                <a:cs typeface="Arial" charset="0"/>
              </a:rPr>
              <a:t>No more controllers (or $scope).</a:t>
            </a:r>
          </a:p>
          <a:p>
            <a:pPr lvl="1"/>
            <a:r>
              <a:rPr lang="en-US" dirty="0" smtClean="0">
                <a:latin typeface="Arial" charset="0"/>
                <a:ea typeface="Arial" charset="0"/>
                <a:cs typeface="Arial" charset="0"/>
              </a:rPr>
              <a:t>All Angular apps will have a top-level component, i.e. AppComponent</a:t>
            </a:r>
          </a:p>
          <a:p>
            <a:pPr marL="914400" lvl="2" indent="0">
              <a:buNone/>
            </a:pPr>
            <a:endParaRPr lang="en-US" dirty="0" smtClean="0"/>
          </a:p>
          <a:p>
            <a:r>
              <a:rPr lang="en-US" dirty="0" smtClean="0">
                <a:latin typeface="Arial" charset="0"/>
                <a:ea typeface="Arial" charset="0"/>
                <a:cs typeface="Arial" charset="0"/>
              </a:rPr>
              <a:t>Component lifecycle – callback functions</a:t>
            </a:r>
          </a:p>
          <a:p>
            <a:pPr lvl="1"/>
            <a:r>
              <a:rPr lang="en-US" dirty="0" smtClean="0">
                <a:latin typeface="Arial" charset="0"/>
                <a:ea typeface="Arial" charset="0"/>
                <a:cs typeface="Arial" charset="0"/>
              </a:rPr>
              <a:t>Ex: Make a ‘get’ request to fetch data onto your page once a component is initialized.</a:t>
            </a:r>
          </a:p>
          <a:p>
            <a:pPr lvl="1"/>
            <a:r>
              <a:rPr lang="en-US" dirty="0" smtClean="0">
                <a:latin typeface="Arial" charset="0"/>
                <a:ea typeface="Arial" charset="0"/>
                <a:cs typeface="Arial" charset="0"/>
              </a:rPr>
              <a:t>Easy to use interfaces – ngOnInit, ngOnDestroy</a:t>
            </a:r>
          </a:p>
          <a:p>
            <a:pPr marL="457200" lvl="1" indent="0">
              <a:buNone/>
            </a:pPr>
            <a:endParaRPr lang="en-US" dirty="0"/>
          </a:p>
        </p:txBody>
      </p:sp>
      <p:sp>
        <p:nvSpPr>
          <p:cNvPr id="4" name="TextBox 3"/>
          <p:cNvSpPr txBox="1"/>
          <p:nvPr/>
        </p:nvSpPr>
        <p:spPr>
          <a:xfrm>
            <a:off x="2952750" y="3816628"/>
            <a:ext cx="3330819" cy="369332"/>
          </a:xfrm>
          <a:prstGeom prst="rect">
            <a:avLst/>
          </a:prstGeom>
          <a:solidFill>
            <a:schemeClr val="tx1"/>
          </a:solidFill>
        </p:spPr>
        <p:txBody>
          <a:bodyPr wrap="square" rtlCol="0">
            <a:spAutoFit/>
          </a:bodyPr>
          <a:lstStyle/>
          <a:p>
            <a:r>
              <a:rPr lang="en-US" dirty="0">
                <a:solidFill>
                  <a:schemeClr val="bg1"/>
                </a:solidFill>
                <a:latin typeface="Consolas" charset="0"/>
                <a:ea typeface="Courier New" charset="0"/>
                <a:cs typeface="Courier New" charset="0"/>
              </a:rPr>
              <a:t>b</a:t>
            </a:r>
            <a:r>
              <a:rPr lang="en-US" dirty="0" smtClean="0">
                <a:solidFill>
                  <a:schemeClr val="bg1"/>
                </a:solidFill>
                <a:latin typeface="Consolas" charset="0"/>
                <a:ea typeface="Courier New" charset="0"/>
                <a:cs typeface="Courier New" charset="0"/>
              </a:rPr>
              <a:t>ootstrap(</a:t>
            </a:r>
            <a:r>
              <a:rPr lang="en-US" dirty="0" err="1" smtClean="0">
                <a:solidFill>
                  <a:schemeClr val="bg1"/>
                </a:solidFill>
                <a:latin typeface="Consolas" charset="0"/>
                <a:ea typeface="Courier New" charset="0"/>
                <a:cs typeface="Courier New" charset="0"/>
              </a:rPr>
              <a:t>AppComponent</a:t>
            </a:r>
            <a:r>
              <a:rPr lang="en-US" dirty="0" smtClean="0">
                <a:solidFill>
                  <a:schemeClr val="bg1"/>
                </a:solidFill>
                <a:latin typeface="Consolas" charset="0"/>
                <a:ea typeface="Courier New" charset="0"/>
                <a:cs typeface="Courier New" charset="0"/>
              </a:rPr>
              <a:t>)</a:t>
            </a:r>
          </a:p>
        </p:txBody>
      </p:sp>
    </p:spTree>
    <p:extLst>
      <p:ext uri="{BB962C8B-B14F-4D97-AF65-F5344CB8AC3E}">
        <p14:creationId xmlns:p14="http://schemas.microsoft.com/office/powerpoint/2010/main" val="97265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8533"/>
                </a:solidFill>
                <a:latin typeface="Arial" charset="0"/>
                <a:ea typeface="Arial" charset="0"/>
                <a:cs typeface="Arial" charset="0"/>
              </a:rPr>
              <a:t>CSS Styling and Encapsulation</a:t>
            </a:r>
            <a:endParaRPr lang="en-US" b="1" dirty="0">
              <a:solidFill>
                <a:srgbClr val="FF8533"/>
              </a:solidFill>
              <a:latin typeface="Arial" charset="0"/>
              <a:ea typeface="Arial" charset="0"/>
              <a:cs typeface="Arial" charset="0"/>
            </a:endParaRPr>
          </a:p>
        </p:txBody>
      </p:sp>
      <p:sp>
        <p:nvSpPr>
          <p:cNvPr id="3" name="Content Placeholder 2"/>
          <p:cNvSpPr>
            <a:spLocks noGrp="1"/>
          </p:cNvSpPr>
          <p:nvPr>
            <p:ph idx="1"/>
          </p:nvPr>
        </p:nvSpPr>
        <p:spPr>
          <a:xfrm>
            <a:off x="838200" y="1825625"/>
            <a:ext cx="10515600" cy="1233784"/>
          </a:xfrm>
        </p:spPr>
        <p:txBody>
          <a:bodyPr>
            <a:normAutofit fontScale="92500"/>
          </a:bodyPr>
          <a:lstStyle/>
          <a:p>
            <a:r>
              <a:rPr lang="en-US" dirty="0" smtClean="0">
                <a:latin typeface="Arial" charset="0"/>
                <a:ea typeface="Arial" charset="0"/>
                <a:cs typeface="Arial" charset="0"/>
              </a:rPr>
              <a:t>Components make CSS styling simpler </a:t>
            </a:r>
          </a:p>
          <a:p>
            <a:pPr lvl="1"/>
            <a:r>
              <a:rPr lang="en-US" b="1" dirty="0" smtClean="0">
                <a:latin typeface="Arial" charset="0"/>
                <a:ea typeface="Arial" charset="0"/>
                <a:cs typeface="Arial" charset="0"/>
              </a:rPr>
              <a:t>Shadow DOM </a:t>
            </a:r>
            <a:r>
              <a:rPr lang="en-US" dirty="0" smtClean="0">
                <a:latin typeface="Arial" charset="0"/>
                <a:ea typeface="Arial" charset="0"/>
                <a:cs typeface="Arial" charset="0"/>
              </a:rPr>
              <a:t>– allows a group of DOM implementation to be hidden inside an element (similar to components) and encapsulate styles to that element.</a:t>
            </a:r>
            <a:endParaRPr lang="en-US" dirty="0">
              <a:latin typeface="Arial" charset="0"/>
              <a:ea typeface="Arial" charset="0"/>
              <a:cs typeface="Arial" charset="0"/>
            </a:endParaRPr>
          </a:p>
        </p:txBody>
      </p:sp>
      <p:sp>
        <p:nvSpPr>
          <p:cNvPr id="4" name="TextBox 3"/>
          <p:cNvSpPr txBox="1"/>
          <p:nvPr/>
        </p:nvSpPr>
        <p:spPr>
          <a:xfrm>
            <a:off x="1931773" y="3059409"/>
            <a:ext cx="8328454" cy="1754326"/>
          </a:xfrm>
          <a:prstGeom prst="rect">
            <a:avLst/>
          </a:prstGeom>
          <a:solidFill>
            <a:schemeClr val="tx1"/>
          </a:solidFill>
        </p:spPr>
        <p:txBody>
          <a:bodyPr wrap="square" rtlCol="0">
            <a:spAutoFit/>
          </a:bodyPr>
          <a:lstStyle/>
          <a:p>
            <a:r>
              <a:rPr lang="en-US" dirty="0" smtClean="0">
                <a:solidFill>
                  <a:schemeClr val="bg1"/>
                </a:solidFill>
                <a:latin typeface="Consolas" charset="0"/>
                <a:ea typeface="Courier New" charset="0"/>
                <a:cs typeface="Courier New" charset="0"/>
              </a:rPr>
              <a:t>@Component({</a:t>
            </a:r>
          </a:p>
          <a:p>
            <a:r>
              <a:rPr lang="en-US" dirty="0">
                <a:solidFill>
                  <a:schemeClr val="bg1"/>
                </a:solidFill>
                <a:latin typeface="Consolas" charset="0"/>
                <a:ea typeface="Courier New" charset="0"/>
                <a:cs typeface="Courier New" charset="0"/>
              </a:rPr>
              <a:t>	</a:t>
            </a:r>
            <a:r>
              <a:rPr lang="en-US" dirty="0" smtClean="0">
                <a:solidFill>
                  <a:schemeClr val="bg1"/>
                </a:solidFill>
                <a:latin typeface="Consolas" charset="0"/>
                <a:ea typeface="Courier New" charset="0"/>
                <a:cs typeface="Courier New" charset="0"/>
              </a:rPr>
              <a:t>// ...</a:t>
            </a:r>
          </a:p>
          <a:p>
            <a:r>
              <a:rPr lang="en-US" dirty="0">
                <a:solidFill>
                  <a:schemeClr val="bg1"/>
                </a:solidFill>
                <a:latin typeface="Consolas" charset="0"/>
                <a:ea typeface="Courier New" charset="0"/>
                <a:cs typeface="Courier New" charset="0"/>
              </a:rPr>
              <a:t>	</a:t>
            </a:r>
            <a:r>
              <a:rPr lang="en-US" dirty="0" smtClean="0">
                <a:solidFill>
                  <a:schemeClr val="bg1"/>
                </a:solidFill>
                <a:latin typeface="Consolas" charset="0"/>
                <a:ea typeface="Courier New" charset="0"/>
                <a:cs typeface="Courier New" charset="0"/>
              </a:rPr>
              <a:t>encapsulation: ViewEncapsulation.Native</a:t>
            </a:r>
            <a:endParaRPr lang="en-US" dirty="0">
              <a:solidFill>
                <a:schemeClr val="bg1"/>
              </a:solidFill>
              <a:latin typeface="Consolas" charset="0"/>
              <a:ea typeface="Courier New" charset="0"/>
              <a:cs typeface="Courier New" charset="0"/>
            </a:endParaRPr>
          </a:p>
          <a:p>
            <a:r>
              <a:rPr lang="en-US" dirty="0" smtClean="0">
                <a:solidFill>
                  <a:schemeClr val="bg1"/>
                </a:solidFill>
                <a:latin typeface="Consolas" charset="0"/>
                <a:ea typeface="Courier New" charset="0"/>
                <a:cs typeface="Courier New" charset="0"/>
              </a:rPr>
              <a:t>	// encapsulation: ViewEncapsulation.None</a:t>
            </a:r>
          </a:p>
          <a:p>
            <a:r>
              <a:rPr lang="en-US" dirty="0">
                <a:solidFill>
                  <a:schemeClr val="bg1"/>
                </a:solidFill>
                <a:latin typeface="Consolas" charset="0"/>
                <a:ea typeface="Courier New" charset="0"/>
                <a:cs typeface="Courier New" charset="0"/>
              </a:rPr>
              <a:t>	</a:t>
            </a:r>
            <a:r>
              <a:rPr lang="en-US" dirty="0" smtClean="0">
                <a:solidFill>
                  <a:schemeClr val="bg1"/>
                </a:solidFill>
                <a:latin typeface="Consolas" charset="0"/>
                <a:ea typeface="Courier New" charset="0"/>
                <a:cs typeface="Courier New" charset="0"/>
              </a:rPr>
              <a:t>// encapsulation: ViewEncapsulation.Emulated (Default)</a:t>
            </a:r>
          </a:p>
          <a:p>
            <a:r>
              <a:rPr lang="en-US" dirty="0" smtClean="0">
                <a:solidFill>
                  <a:schemeClr val="bg1"/>
                </a:solidFill>
                <a:latin typeface="Consolas" charset="0"/>
                <a:ea typeface="Courier New" charset="0"/>
                <a:cs typeface="Courier New" charset="0"/>
              </a:rPr>
              <a:t>})</a:t>
            </a:r>
          </a:p>
        </p:txBody>
      </p:sp>
      <p:sp>
        <p:nvSpPr>
          <p:cNvPr id="5" name="Content Placeholder 2"/>
          <p:cNvSpPr txBox="1">
            <a:spLocks/>
          </p:cNvSpPr>
          <p:nvPr/>
        </p:nvSpPr>
        <p:spPr>
          <a:xfrm>
            <a:off x="838200" y="4833081"/>
            <a:ext cx="10515600" cy="12337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b="1" dirty="0" smtClean="0">
                <a:latin typeface="Arial" charset="0"/>
                <a:ea typeface="Arial" charset="0"/>
                <a:cs typeface="Arial" charset="0"/>
              </a:rPr>
              <a:t>View encapsulation</a:t>
            </a:r>
          </a:p>
          <a:p>
            <a:pPr lvl="1"/>
            <a:r>
              <a:rPr lang="en-US" dirty="0" smtClean="0">
                <a:latin typeface="Arial" charset="0"/>
                <a:ea typeface="Arial" charset="0"/>
                <a:cs typeface="Arial" charset="0"/>
              </a:rPr>
              <a:t>Emulated – you add styles for your specific component, which are pushed up and only used for that template/component.</a:t>
            </a:r>
          </a:p>
        </p:txBody>
      </p:sp>
    </p:spTree>
    <p:extLst>
      <p:ext uri="{BB962C8B-B14F-4D97-AF65-F5344CB8AC3E}">
        <p14:creationId xmlns:p14="http://schemas.microsoft.com/office/powerpoint/2010/main" val="497799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8533"/>
                </a:solidFill>
                <a:latin typeface="Arial" charset="0"/>
                <a:ea typeface="Arial" charset="0"/>
                <a:cs typeface="Arial" charset="0"/>
              </a:rPr>
              <a:t>What about React.js?</a:t>
            </a:r>
            <a:endParaRPr lang="en-US" b="1" dirty="0">
              <a:solidFill>
                <a:srgbClr val="FF8533"/>
              </a:solidFill>
              <a:latin typeface="Arial" charset="0"/>
              <a:ea typeface="Arial" charset="0"/>
              <a:cs typeface="Arial" charset="0"/>
            </a:endParaRPr>
          </a:p>
        </p:txBody>
      </p:sp>
      <p:sp>
        <p:nvSpPr>
          <p:cNvPr id="3" name="Content Placeholder 2"/>
          <p:cNvSpPr>
            <a:spLocks noGrp="1"/>
          </p:cNvSpPr>
          <p:nvPr>
            <p:ph idx="1"/>
          </p:nvPr>
        </p:nvSpPr>
        <p:spPr/>
        <p:txBody>
          <a:bodyPr/>
          <a:lstStyle/>
          <a:p>
            <a:r>
              <a:rPr lang="en-US" dirty="0" smtClean="0">
                <a:latin typeface="Arial" charset="0"/>
                <a:ea typeface="Arial" charset="0"/>
                <a:cs typeface="Arial" charset="0"/>
              </a:rPr>
              <a:t>View rendering library created by Facebook – only renders what has changed</a:t>
            </a:r>
          </a:p>
          <a:p>
            <a:r>
              <a:rPr lang="en-US" dirty="0" smtClean="0">
                <a:latin typeface="Arial" charset="0"/>
                <a:ea typeface="Arial" charset="0"/>
                <a:cs typeface="Arial" charset="0"/>
              </a:rPr>
              <a:t>Also plain JavaScript</a:t>
            </a:r>
          </a:p>
          <a:p>
            <a:r>
              <a:rPr lang="en-US" dirty="0" smtClean="0">
                <a:latin typeface="Arial" charset="0"/>
                <a:ea typeface="Arial" charset="0"/>
                <a:cs typeface="Arial" charset="0"/>
              </a:rPr>
              <a:t>Angular 2 – more functionality out of the box, more ready-made for web components</a:t>
            </a:r>
          </a:p>
          <a:p>
            <a:r>
              <a:rPr lang="en-US" dirty="0" smtClean="0">
                <a:latin typeface="Arial" charset="0"/>
                <a:ea typeface="Arial" charset="0"/>
                <a:cs typeface="Arial" charset="0"/>
              </a:rPr>
              <a:t>React – JSX, simpler syntax, smaller performance footprint</a:t>
            </a:r>
          </a:p>
          <a:p>
            <a:r>
              <a:rPr lang="en-US" dirty="0" smtClean="0">
                <a:latin typeface="Arial" charset="0"/>
                <a:ea typeface="Arial" charset="0"/>
                <a:cs typeface="Arial" charset="0"/>
              </a:rPr>
              <a:t>Angular 2 – more choices but higher overhead</a:t>
            </a:r>
          </a:p>
          <a:p>
            <a:r>
              <a:rPr lang="en-US" dirty="0" smtClean="0">
                <a:latin typeface="Arial" charset="0"/>
                <a:ea typeface="Arial" charset="0"/>
                <a:cs typeface="Arial" charset="0"/>
              </a:rPr>
              <a:t>React – slimmer and more straightforward</a:t>
            </a:r>
            <a:endParaRPr lang="en-US" dirty="0">
              <a:latin typeface="Arial" charset="0"/>
              <a:ea typeface="Arial" charset="0"/>
              <a:cs typeface="Arial" charset="0"/>
            </a:endParaRPr>
          </a:p>
        </p:txBody>
      </p:sp>
    </p:spTree>
    <p:extLst>
      <p:ext uri="{BB962C8B-B14F-4D97-AF65-F5344CB8AC3E}">
        <p14:creationId xmlns:p14="http://schemas.microsoft.com/office/powerpoint/2010/main" val="54246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8533"/>
                </a:solidFill>
                <a:latin typeface="Arial" charset="0"/>
                <a:ea typeface="Arial" charset="0"/>
                <a:cs typeface="Arial" charset="0"/>
              </a:rPr>
              <a:t>Questions / Comments ?</a:t>
            </a:r>
            <a:endParaRPr lang="en-US" b="1" dirty="0">
              <a:solidFill>
                <a:srgbClr val="FF8533"/>
              </a:solidFill>
              <a:latin typeface="Arial" charset="0"/>
              <a:ea typeface="Arial" charset="0"/>
              <a:cs typeface="Arial" charset="0"/>
            </a:endParaRPr>
          </a:p>
        </p:txBody>
      </p:sp>
      <p:sp>
        <p:nvSpPr>
          <p:cNvPr id="3" name="Content Placeholder 2"/>
          <p:cNvSpPr>
            <a:spLocks noGrp="1"/>
          </p:cNvSpPr>
          <p:nvPr>
            <p:ph idx="1"/>
          </p:nvPr>
        </p:nvSpPr>
        <p:spPr/>
        <p:txBody>
          <a:bodyPr/>
          <a:lstStyle/>
          <a:p>
            <a:pPr marL="0" indent="0">
              <a:buNone/>
            </a:pPr>
            <a:r>
              <a:rPr lang="en-US" dirty="0" smtClean="0">
                <a:latin typeface="Arial" charset="0"/>
                <a:ea typeface="Arial" charset="0"/>
                <a:cs typeface="Arial" charset="0"/>
                <a:hlinkClick r:id="rId3"/>
              </a:rPr>
              <a:t>whitley_bacon@homedepot.com</a:t>
            </a:r>
            <a:endParaRPr lang="en-US" dirty="0" smtClean="0">
              <a:latin typeface="Arial" charset="0"/>
              <a:ea typeface="Arial" charset="0"/>
              <a:cs typeface="Arial" charset="0"/>
            </a:endParaRPr>
          </a:p>
          <a:p>
            <a:pPr marL="0" indent="0">
              <a:buNone/>
            </a:pPr>
            <a:r>
              <a:rPr lang="en-US" dirty="0" smtClean="0">
                <a:latin typeface="Arial" charset="0"/>
                <a:ea typeface="Arial" charset="0"/>
                <a:cs typeface="Arial" charset="0"/>
              </a:rPr>
              <a:t>Slack: whitley_bacon</a:t>
            </a:r>
          </a:p>
          <a:p>
            <a:pPr marL="0" indent="0">
              <a:buNone/>
            </a:pPr>
            <a:r>
              <a:rPr lang="en-US" dirty="0" smtClean="0">
                <a:latin typeface="Arial" charset="0"/>
                <a:ea typeface="Arial" charset="0"/>
                <a:cs typeface="Arial" charset="0"/>
              </a:rPr>
              <a:t>Sources, resources, &amp; extra links: </a:t>
            </a:r>
            <a:r>
              <a:rPr lang="en-US" dirty="0" smtClean="0">
                <a:latin typeface="Arial" charset="0"/>
                <a:ea typeface="Arial" charset="0"/>
                <a:cs typeface="Arial" charset="0"/>
                <a:hlinkClick r:id="rId4"/>
              </a:rPr>
              <a:t>angular2resources</a:t>
            </a:r>
            <a:endParaRPr lang="en-US" dirty="0" smtClean="0">
              <a:latin typeface="Arial" charset="0"/>
              <a:ea typeface="Arial" charset="0"/>
              <a:cs typeface="Arial" charset="0"/>
            </a:endParaRPr>
          </a:p>
          <a:p>
            <a:pPr marL="0" indent="0">
              <a:buNone/>
            </a:pPr>
            <a:endParaRPr lang="en-US" dirty="0">
              <a:latin typeface="Arial" charset="0"/>
              <a:ea typeface="Arial" charset="0"/>
              <a:cs typeface="Arial" charset="0"/>
            </a:endParaRPr>
          </a:p>
        </p:txBody>
      </p:sp>
    </p:spTree>
    <p:extLst>
      <p:ext uri="{BB962C8B-B14F-4D97-AF65-F5344CB8AC3E}">
        <p14:creationId xmlns:p14="http://schemas.microsoft.com/office/powerpoint/2010/main" val="1082368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8533"/>
                </a:solidFill>
                <a:latin typeface="Arial" charset="0"/>
                <a:ea typeface="Arial" charset="0"/>
                <a:cs typeface="Arial" charset="0"/>
              </a:rPr>
              <a:t>Agenda – What we’ll cover:</a:t>
            </a:r>
            <a:endParaRPr lang="en-US" b="1" dirty="0">
              <a:solidFill>
                <a:srgbClr val="FF8533"/>
              </a:solidFill>
              <a:latin typeface="Arial" charset="0"/>
              <a:ea typeface="Arial" charset="0"/>
              <a:cs typeface="Arial"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Arial" charset="0"/>
                <a:ea typeface="Arial" charset="0"/>
                <a:cs typeface="Arial" charset="0"/>
              </a:rPr>
              <a:t>What is AngularJS</a:t>
            </a:r>
            <a:r>
              <a:rPr lang="en-US" dirty="0">
                <a:latin typeface="Arial" charset="0"/>
                <a:ea typeface="Arial" charset="0"/>
                <a:cs typeface="Arial" charset="0"/>
              </a:rPr>
              <a:t> </a:t>
            </a:r>
            <a:r>
              <a:rPr lang="en-US" dirty="0" smtClean="0">
                <a:latin typeface="Arial" charset="0"/>
                <a:ea typeface="Arial" charset="0"/>
                <a:cs typeface="Arial" charset="0"/>
              </a:rPr>
              <a:t>and what does it give me?</a:t>
            </a:r>
          </a:p>
          <a:p>
            <a:r>
              <a:rPr lang="en-US" dirty="0" smtClean="0">
                <a:latin typeface="Arial" charset="0"/>
                <a:ea typeface="Arial" charset="0"/>
                <a:cs typeface="Arial" charset="0"/>
              </a:rPr>
              <a:t>Why update?</a:t>
            </a:r>
          </a:p>
          <a:p>
            <a:r>
              <a:rPr lang="en-US" dirty="0" smtClean="0">
                <a:latin typeface="Arial" charset="0"/>
                <a:ea typeface="Arial" charset="0"/>
                <a:cs typeface="Arial" charset="0"/>
              </a:rPr>
              <a:t>TypeScript – the new JavaScript</a:t>
            </a:r>
            <a:endParaRPr lang="en-US" dirty="0" smtClean="0">
              <a:latin typeface="Arial" charset="0"/>
              <a:ea typeface="Arial" charset="0"/>
              <a:cs typeface="Arial" charset="0"/>
            </a:endParaRPr>
          </a:p>
          <a:p>
            <a:r>
              <a:rPr lang="en-US" dirty="0" smtClean="0">
                <a:latin typeface="Arial" charset="0"/>
                <a:ea typeface="Arial" charset="0"/>
                <a:cs typeface="Arial" charset="0"/>
              </a:rPr>
              <a:t>Templates and directives – ngModel, ngFor, ngIf, ngClass, etc.</a:t>
            </a:r>
          </a:p>
          <a:p>
            <a:r>
              <a:rPr lang="en-US" dirty="0" smtClean="0">
                <a:latin typeface="Arial" charset="0"/>
                <a:ea typeface="Arial" charset="0"/>
                <a:cs typeface="Arial" charset="0"/>
              </a:rPr>
              <a:t>Filters vs. pipes</a:t>
            </a:r>
          </a:p>
          <a:p>
            <a:r>
              <a:rPr lang="en-US" dirty="0" smtClean="0">
                <a:latin typeface="Arial" charset="0"/>
                <a:ea typeface="Arial" charset="0"/>
                <a:cs typeface="Arial" charset="0"/>
              </a:rPr>
              <a:t>Modules; controllers -&gt; components</a:t>
            </a:r>
          </a:p>
          <a:p>
            <a:r>
              <a:rPr lang="en-US" dirty="0" smtClean="0">
                <a:latin typeface="Arial" charset="0"/>
                <a:ea typeface="Arial" charset="0"/>
                <a:cs typeface="Arial" charset="0"/>
              </a:rPr>
              <a:t>@Decorators</a:t>
            </a:r>
          </a:p>
          <a:p>
            <a:r>
              <a:rPr lang="en-US" dirty="0" smtClean="0">
                <a:latin typeface="Arial" charset="0"/>
                <a:ea typeface="Arial" charset="0"/>
                <a:cs typeface="Arial" charset="0"/>
              </a:rPr>
              <a:t>CSS styling and encapsulation</a:t>
            </a:r>
          </a:p>
          <a:p>
            <a:r>
              <a:rPr lang="en-US" dirty="0" smtClean="0">
                <a:latin typeface="Arial" charset="0"/>
                <a:ea typeface="Arial" charset="0"/>
                <a:cs typeface="Arial" charset="0"/>
              </a:rPr>
              <a:t>What about React.js?</a:t>
            </a:r>
          </a:p>
          <a:p>
            <a:r>
              <a:rPr lang="en-US" dirty="0" smtClean="0">
                <a:latin typeface="Arial" charset="0"/>
                <a:ea typeface="Arial" charset="0"/>
                <a:cs typeface="Arial" charset="0"/>
              </a:rPr>
              <a:t>Questions/discussion</a:t>
            </a:r>
            <a:endParaRPr lang="en-US" dirty="0">
              <a:latin typeface="Arial" charset="0"/>
              <a:ea typeface="Arial" charset="0"/>
              <a:cs typeface="Arial" charset="0"/>
            </a:endParaRPr>
          </a:p>
        </p:txBody>
      </p:sp>
    </p:spTree>
    <p:extLst>
      <p:ext uri="{BB962C8B-B14F-4D97-AF65-F5344CB8AC3E}">
        <p14:creationId xmlns:p14="http://schemas.microsoft.com/office/powerpoint/2010/main" val="146983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8533"/>
                </a:solidFill>
                <a:latin typeface="Arial" charset="0"/>
                <a:ea typeface="Arial" charset="0"/>
                <a:cs typeface="Arial" charset="0"/>
              </a:rPr>
              <a:t>What is AngularJS, and why do I care?</a:t>
            </a:r>
            <a:endParaRPr lang="en-US" b="1" dirty="0">
              <a:solidFill>
                <a:srgbClr val="FF8533"/>
              </a:solidFill>
              <a:latin typeface="Arial" charset="0"/>
              <a:ea typeface="Arial" charset="0"/>
              <a:cs typeface="Arial" charset="0"/>
            </a:endParaRPr>
          </a:p>
        </p:txBody>
      </p:sp>
      <p:sp>
        <p:nvSpPr>
          <p:cNvPr id="3" name="Content Placeholder 2"/>
          <p:cNvSpPr>
            <a:spLocks noGrp="1"/>
          </p:cNvSpPr>
          <p:nvPr>
            <p:ph idx="1"/>
          </p:nvPr>
        </p:nvSpPr>
        <p:spPr/>
        <p:txBody>
          <a:bodyPr/>
          <a:lstStyle/>
          <a:p>
            <a:r>
              <a:rPr lang="en-US" dirty="0" smtClean="0">
                <a:latin typeface="Arial" charset="0"/>
                <a:ea typeface="Arial" charset="0"/>
                <a:cs typeface="Arial" charset="0"/>
              </a:rPr>
              <a:t>Angular (1.x and 2) – JavaScript framework that separates data model and view/user interaction (through two-way data binding).</a:t>
            </a:r>
          </a:p>
          <a:p>
            <a:pPr lvl="1"/>
            <a:r>
              <a:rPr lang="en-US" dirty="0" smtClean="0">
                <a:latin typeface="Arial" charset="0"/>
                <a:ea typeface="Arial" charset="0"/>
                <a:cs typeface="Arial" charset="0"/>
              </a:rPr>
              <a:t>Clean MVC adherence</a:t>
            </a:r>
          </a:p>
          <a:p>
            <a:pPr lvl="1"/>
            <a:r>
              <a:rPr lang="en-US" dirty="0" smtClean="0">
                <a:latin typeface="Arial" charset="0"/>
                <a:ea typeface="Arial" charset="0"/>
                <a:cs typeface="Arial" charset="0"/>
              </a:rPr>
              <a:t>Extend HTML in your template, create components</a:t>
            </a:r>
          </a:p>
          <a:p>
            <a:pPr lvl="1"/>
            <a:r>
              <a:rPr lang="en-US" dirty="0" smtClean="0">
                <a:latin typeface="Arial" charset="0"/>
                <a:ea typeface="Arial" charset="0"/>
                <a:cs typeface="Arial" charset="0"/>
              </a:rPr>
              <a:t>Data binding + dependency injection – eliminate a lot of boilerplate code</a:t>
            </a:r>
          </a:p>
          <a:p>
            <a:pPr lvl="1"/>
            <a:r>
              <a:rPr lang="en-US" dirty="0" smtClean="0">
                <a:latin typeface="Arial" charset="0"/>
                <a:ea typeface="Arial" charset="0"/>
                <a:cs typeface="Arial" charset="0"/>
              </a:rPr>
              <a:t>All happens within the browser</a:t>
            </a:r>
          </a:p>
          <a:p>
            <a:pPr lvl="1"/>
            <a:r>
              <a:rPr lang="en-US" dirty="0" smtClean="0">
                <a:latin typeface="Arial" charset="0"/>
                <a:ea typeface="Arial" charset="0"/>
                <a:cs typeface="Arial" charset="0"/>
              </a:rPr>
              <a:t>Large-scale, high-performance web apps that are easier to maintain</a:t>
            </a:r>
          </a:p>
          <a:p>
            <a:pPr lvl="1"/>
            <a:r>
              <a:rPr lang="en-US" dirty="0" smtClean="0">
                <a:latin typeface="Arial" charset="0"/>
                <a:ea typeface="Arial" charset="0"/>
                <a:cs typeface="Arial" charset="0"/>
              </a:rPr>
              <a:t>Simpler/cleaner -&gt; easier to understand -&gt; easier to maintain, refactor, test, add new features, etc.</a:t>
            </a:r>
          </a:p>
        </p:txBody>
      </p:sp>
    </p:spTree>
    <p:extLst>
      <p:ext uri="{BB962C8B-B14F-4D97-AF65-F5344CB8AC3E}">
        <p14:creationId xmlns:p14="http://schemas.microsoft.com/office/powerpoint/2010/main" val="1739000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4934510" y="2832243"/>
            <a:ext cx="2342148" cy="1363579"/>
            <a:chOff x="4924926" y="2470484"/>
            <a:chExt cx="2342148" cy="1363579"/>
          </a:xfrm>
        </p:grpSpPr>
        <p:sp>
          <p:nvSpPr>
            <p:cNvPr id="4" name="Rectangle 3"/>
            <p:cNvSpPr/>
            <p:nvPr/>
          </p:nvSpPr>
          <p:spPr>
            <a:xfrm>
              <a:off x="5207167" y="2671263"/>
              <a:ext cx="1771149" cy="954254"/>
            </a:xfrm>
            <a:prstGeom prst="rect">
              <a:avLst/>
            </a:prstGeom>
            <a:solidFill>
              <a:srgbClr val="FF8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rial" charset="0"/>
                  <a:ea typeface="Arial" charset="0"/>
                  <a:cs typeface="Arial" charset="0"/>
                </a:rPr>
                <a:t>Angular</a:t>
              </a:r>
              <a:endParaRPr lang="en-US" sz="2400" b="1" dirty="0">
                <a:latin typeface="Arial" charset="0"/>
                <a:ea typeface="Arial" charset="0"/>
                <a:cs typeface="Arial" charset="0"/>
              </a:endParaRPr>
            </a:p>
          </p:txBody>
        </p:sp>
        <p:sp>
          <p:nvSpPr>
            <p:cNvPr id="12" name="Rectangle 11"/>
            <p:cNvSpPr/>
            <p:nvPr/>
          </p:nvSpPr>
          <p:spPr>
            <a:xfrm>
              <a:off x="4924926" y="2470484"/>
              <a:ext cx="2342148" cy="1363579"/>
            </a:xfrm>
            <a:prstGeom prst="rect">
              <a:avLst/>
            </a:prstGeom>
            <a:noFill/>
            <a:ln w="22225">
              <a:solidFill>
                <a:srgbClr val="FF85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432507" y="385263"/>
            <a:ext cx="2152900" cy="1819003"/>
            <a:chOff x="432507" y="385263"/>
            <a:chExt cx="2152900" cy="1819003"/>
          </a:xfrm>
        </p:grpSpPr>
        <p:sp>
          <p:nvSpPr>
            <p:cNvPr id="5" name="Rectangle 4"/>
            <p:cNvSpPr/>
            <p:nvPr/>
          </p:nvSpPr>
          <p:spPr>
            <a:xfrm>
              <a:off x="643188" y="385263"/>
              <a:ext cx="1626517" cy="545179"/>
            </a:xfrm>
            <a:prstGeom prst="rect">
              <a:avLst/>
            </a:prstGeom>
            <a:solidFill>
              <a:srgbClr val="FF8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charset="0"/>
                  <a:ea typeface="Arial" charset="0"/>
                  <a:cs typeface="Arial" charset="0"/>
                </a:rPr>
                <a:t>Expressions</a:t>
              </a:r>
            </a:p>
          </p:txBody>
        </p:sp>
        <p:sp>
          <p:nvSpPr>
            <p:cNvPr id="13" name="TextBox 12"/>
            <p:cNvSpPr txBox="1"/>
            <p:nvPr/>
          </p:nvSpPr>
          <p:spPr>
            <a:xfrm>
              <a:off x="432507" y="1034715"/>
              <a:ext cx="2152900" cy="1169551"/>
            </a:xfrm>
            <a:prstGeom prst="rect">
              <a:avLst/>
            </a:prstGeom>
            <a:noFill/>
            <a:ln w="6350">
              <a:solidFill>
                <a:schemeClr val="tx1"/>
              </a:solidFill>
            </a:ln>
          </p:spPr>
          <p:txBody>
            <a:bodyPr wrap="square" rtlCol="0">
              <a:spAutoFit/>
            </a:bodyPr>
            <a:lstStyle/>
            <a:p>
              <a:pPr marL="285750" indent="-285750">
                <a:buFont typeface="Arial" charset="0"/>
                <a:buChar char="•"/>
              </a:pPr>
              <a:r>
                <a:rPr lang="en-US" sz="1400" dirty="0" smtClean="0">
                  <a:latin typeface="Arial" charset="0"/>
                  <a:ea typeface="Arial" charset="0"/>
                  <a:cs typeface="Arial" charset="0"/>
                </a:rPr>
                <a:t>Parse expressions in the DOM (in your markup) – allows for data binding and power</a:t>
              </a:r>
              <a:endParaRPr lang="en-US" sz="1400" dirty="0">
                <a:latin typeface="Arial" charset="0"/>
                <a:ea typeface="Arial" charset="0"/>
                <a:cs typeface="Arial" charset="0"/>
              </a:endParaRPr>
            </a:p>
          </p:txBody>
        </p:sp>
      </p:grpSp>
      <p:grpSp>
        <p:nvGrpSpPr>
          <p:cNvPr id="22" name="Group 21"/>
          <p:cNvGrpSpPr/>
          <p:nvPr/>
        </p:nvGrpSpPr>
        <p:grpSpPr>
          <a:xfrm>
            <a:off x="3405623" y="385263"/>
            <a:ext cx="2152900" cy="1795192"/>
            <a:chOff x="3405623" y="385263"/>
            <a:chExt cx="2152900" cy="1795192"/>
          </a:xfrm>
        </p:grpSpPr>
        <p:sp>
          <p:nvSpPr>
            <p:cNvPr id="6" name="Rectangle 5"/>
            <p:cNvSpPr/>
            <p:nvPr/>
          </p:nvSpPr>
          <p:spPr>
            <a:xfrm>
              <a:off x="3466346" y="385263"/>
              <a:ext cx="1740821" cy="545179"/>
            </a:xfrm>
            <a:prstGeom prst="rect">
              <a:avLst/>
            </a:prstGeom>
            <a:solidFill>
              <a:srgbClr val="FF8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charset="0"/>
                  <a:ea typeface="Arial" charset="0"/>
                  <a:cs typeface="Arial" charset="0"/>
                </a:rPr>
                <a:t>Components</a:t>
              </a:r>
              <a:endParaRPr lang="en-US" b="1" dirty="0">
                <a:latin typeface="Arial" charset="0"/>
                <a:ea typeface="Arial" charset="0"/>
                <a:cs typeface="Arial" charset="0"/>
              </a:endParaRPr>
            </a:p>
          </p:txBody>
        </p:sp>
        <p:sp>
          <p:nvSpPr>
            <p:cNvPr id="14" name="TextBox 13"/>
            <p:cNvSpPr txBox="1"/>
            <p:nvPr/>
          </p:nvSpPr>
          <p:spPr>
            <a:xfrm>
              <a:off x="3405623" y="1010904"/>
              <a:ext cx="2152900" cy="1169551"/>
            </a:xfrm>
            <a:prstGeom prst="rect">
              <a:avLst/>
            </a:prstGeom>
            <a:noFill/>
            <a:ln w="6350">
              <a:solidFill>
                <a:schemeClr val="tx1"/>
              </a:solidFill>
            </a:ln>
          </p:spPr>
          <p:txBody>
            <a:bodyPr wrap="square" rtlCol="0">
              <a:spAutoFit/>
            </a:bodyPr>
            <a:lstStyle/>
            <a:p>
              <a:pPr marL="285750" indent="-285750">
                <a:buFont typeface="Arial" charset="0"/>
                <a:buChar char="•"/>
              </a:pPr>
              <a:r>
                <a:rPr lang="en-US" sz="1400" dirty="0" smtClean="0">
                  <a:latin typeface="Arial" charset="0"/>
                  <a:ea typeface="Arial" charset="0"/>
                  <a:cs typeface="Arial" charset="0"/>
                </a:rPr>
                <a:t>(Reusable) building blocks. Easy to scale different types of behaviors, easy reuse.</a:t>
              </a:r>
              <a:endParaRPr lang="en-US" sz="1400" dirty="0">
                <a:latin typeface="Arial" charset="0"/>
                <a:ea typeface="Arial" charset="0"/>
                <a:cs typeface="Arial" charset="0"/>
              </a:endParaRPr>
            </a:p>
          </p:txBody>
        </p:sp>
      </p:grpSp>
      <p:grpSp>
        <p:nvGrpSpPr>
          <p:cNvPr id="23" name="Group 22"/>
          <p:cNvGrpSpPr/>
          <p:nvPr/>
        </p:nvGrpSpPr>
        <p:grpSpPr>
          <a:xfrm>
            <a:off x="6520990" y="385263"/>
            <a:ext cx="2152900" cy="1640158"/>
            <a:chOff x="6520990" y="385263"/>
            <a:chExt cx="2152900" cy="1640158"/>
          </a:xfrm>
        </p:grpSpPr>
        <p:sp>
          <p:nvSpPr>
            <p:cNvPr id="7" name="Rectangle 6"/>
            <p:cNvSpPr/>
            <p:nvPr/>
          </p:nvSpPr>
          <p:spPr>
            <a:xfrm>
              <a:off x="6691061" y="385263"/>
              <a:ext cx="1812759" cy="597189"/>
            </a:xfrm>
            <a:prstGeom prst="rect">
              <a:avLst/>
            </a:prstGeom>
            <a:solidFill>
              <a:srgbClr val="FF8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charset="0"/>
                  <a:ea typeface="Arial" charset="0"/>
                  <a:cs typeface="Arial" charset="0"/>
                </a:rPr>
                <a:t>Dependency Injection</a:t>
              </a:r>
            </a:p>
          </p:txBody>
        </p:sp>
        <p:sp>
          <p:nvSpPr>
            <p:cNvPr id="15" name="TextBox 14"/>
            <p:cNvSpPr txBox="1"/>
            <p:nvPr/>
          </p:nvSpPr>
          <p:spPr>
            <a:xfrm>
              <a:off x="6520990" y="1071314"/>
              <a:ext cx="2152900" cy="954107"/>
            </a:xfrm>
            <a:prstGeom prst="rect">
              <a:avLst/>
            </a:prstGeom>
            <a:noFill/>
            <a:ln w="6350">
              <a:solidFill>
                <a:schemeClr val="tx1"/>
              </a:solidFill>
            </a:ln>
          </p:spPr>
          <p:txBody>
            <a:bodyPr wrap="square" rtlCol="0">
              <a:spAutoFit/>
            </a:bodyPr>
            <a:lstStyle/>
            <a:p>
              <a:pPr marL="285750" indent="-285750">
                <a:buFont typeface="Arial" charset="0"/>
                <a:buChar char="•"/>
              </a:pPr>
              <a:r>
                <a:rPr lang="en-US" sz="1400" dirty="0" smtClean="0">
                  <a:latin typeface="Arial" charset="0"/>
                  <a:ea typeface="Arial" charset="0"/>
                  <a:cs typeface="Arial" charset="0"/>
                </a:rPr>
                <a:t>Easy to test, swap out layers, and mock dependencies for testing.</a:t>
              </a:r>
              <a:endParaRPr lang="en-US" sz="1400" dirty="0">
                <a:latin typeface="Arial" charset="0"/>
                <a:ea typeface="Arial" charset="0"/>
                <a:cs typeface="Arial" charset="0"/>
              </a:endParaRPr>
            </a:p>
          </p:txBody>
        </p:sp>
      </p:grpSp>
      <p:grpSp>
        <p:nvGrpSpPr>
          <p:cNvPr id="24" name="Group 23"/>
          <p:cNvGrpSpPr/>
          <p:nvPr/>
        </p:nvGrpSpPr>
        <p:grpSpPr>
          <a:xfrm>
            <a:off x="9463966" y="385263"/>
            <a:ext cx="2152900" cy="1875403"/>
            <a:chOff x="9463966" y="385263"/>
            <a:chExt cx="2152900" cy="1875403"/>
          </a:xfrm>
        </p:grpSpPr>
        <p:sp>
          <p:nvSpPr>
            <p:cNvPr id="8" name="Rectangle 7"/>
            <p:cNvSpPr/>
            <p:nvPr/>
          </p:nvSpPr>
          <p:spPr>
            <a:xfrm>
              <a:off x="9658852" y="385263"/>
              <a:ext cx="1763128" cy="545179"/>
            </a:xfrm>
            <a:prstGeom prst="rect">
              <a:avLst/>
            </a:prstGeom>
            <a:solidFill>
              <a:srgbClr val="FF8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charset="0"/>
                  <a:ea typeface="Arial" charset="0"/>
                  <a:cs typeface="Arial" charset="0"/>
                </a:rPr>
                <a:t>Templates</a:t>
              </a:r>
              <a:endParaRPr lang="en-US" b="1" dirty="0">
                <a:latin typeface="Arial" charset="0"/>
                <a:ea typeface="Arial" charset="0"/>
                <a:cs typeface="Arial" charset="0"/>
              </a:endParaRPr>
            </a:p>
          </p:txBody>
        </p:sp>
        <p:sp>
          <p:nvSpPr>
            <p:cNvPr id="16" name="TextBox 15"/>
            <p:cNvSpPr txBox="1"/>
            <p:nvPr/>
          </p:nvSpPr>
          <p:spPr>
            <a:xfrm>
              <a:off x="9463966" y="1091115"/>
              <a:ext cx="2152900" cy="1169551"/>
            </a:xfrm>
            <a:prstGeom prst="rect">
              <a:avLst/>
            </a:prstGeom>
            <a:noFill/>
            <a:ln w="6350">
              <a:solidFill>
                <a:schemeClr val="tx1"/>
              </a:solidFill>
            </a:ln>
          </p:spPr>
          <p:txBody>
            <a:bodyPr wrap="square" rtlCol="0">
              <a:spAutoFit/>
            </a:bodyPr>
            <a:lstStyle/>
            <a:p>
              <a:pPr marL="285750" indent="-285750">
                <a:buFont typeface="Arial" charset="0"/>
                <a:buChar char="•"/>
              </a:pPr>
              <a:r>
                <a:rPr lang="en-US" sz="1400" dirty="0" smtClean="0">
                  <a:latin typeface="Arial" charset="0"/>
                  <a:ea typeface="Arial" charset="0"/>
                  <a:cs typeface="Arial" charset="0"/>
                </a:rPr>
                <a:t>Makes apps scalable.</a:t>
              </a:r>
            </a:p>
            <a:p>
              <a:pPr marL="285750" indent="-285750">
                <a:buFont typeface="Arial" charset="0"/>
                <a:buChar char="•"/>
              </a:pPr>
              <a:r>
                <a:rPr lang="en-US" sz="1400" dirty="0" smtClean="0">
                  <a:latin typeface="Arial" charset="0"/>
                  <a:ea typeface="Arial" charset="0"/>
                  <a:cs typeface="Arial" charset="0"/>
                </a:rPr>
                <a:t>Easy to read HTML markup and modify as needed.</a:t>
              </a:r>
              <a:endParaRPr lang="en-US" sz="1400" dirty="0">
                <a:latin typeface="Arial" charset="0"/>
                <a:ea typeface="Arial" charset="0"/>
                <a:cs typeface="Arial" charset="0"/>
              </a:endParaRPr>
            </a:p>
          </p:txBody>
        </p:sp>
      </p:grpSp>
      <p:grpSp>
        <p:nvGrpSpPr>
          <p:cNvPr id="25" name="Group 24"/>
          <p:cNvGrpSpPr/>
          <p:nvPr/>
        </p:nvGrpSpPr>
        <p:grpSpPr>
          <a:xfrm>
            <a:off x="978442" y="4697826"/>
            <a:ext cx="2152900" cy="1578375"/>
            <a:chOff x="978442" y="4697826"/>
            <a:chExt cx="2152900" cy="1578375"/>
          </a:xfrm>
        </p:grpSpPr>
        <p:sp>
          <p:nvSpPr>
            <p:cNvPr id="9" name="Rectangle 8"/>
            <p:cNvSpPr/>
            <p:nvPr/>
          </p:nvSpPr>
          <p:spPr>
            <a:xfrm>
              <a:off x="1169318" y="4697826"/>
              <a:ext cx="1771149" cy="449179"/>
            </a:xfrm>
            <a:prstGeom prst="rect">
              <a:avLst/>
            </a:prstGeom>
            <a:solidFill>
              <a:srgbClr val="FF8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charset="0"/>
                  <a:ea typeface="Arial" charset="0"/>
                  <a:cs typeface="Arial" charset="0"/>
                </a:rPr>
                <a:t>Data Binding</a:t>
              </a:r>
              <a:endParaRPr lang="en-US" b="1" dirty="0">
                <a:latin typeface="Arial" charset="0"/>
                <a:ea typeface="Arial" charset="0"/>
                <a:cs typeface="Arial" charset="0"/>
              </a:endParaRPr>
            </a:p>
          </p:txBody>
        </p:sp>
        <p:sp>
          <p:nvSpPr>
            <p:cNvPr id="17" name="TextBox 16"/>
            <p:cNvSpPr txBox="1"/>
            <p:nvPr/>
          </p:nvSpPr>
          <p:spPr>
            <a:xfrm>
              <a:off x="978442" y="5322094"/>
              <a:ext cx="2152900" cy="954107"/>
            </a:xfrm>
            <a:prstGeom prst="rect">
              <a:avLst/>
            </a:prstGeom>
            <a:noFill/>
            <a:ln w="6350">
              <a:solidFill>
                <a:schemeClr val="tx1"/>
              </a:solidFill>
            </a:ln>
          </p:spPr>
          <p:txBody>
            <a:bodyPr wrap="square" rtlCol="0">
              <a:spAutoFit/>
            </a:bodyPr>
            <a:lstStyle/>
            <a:p>
              <a:pPr marL="285750" indent="-285750">
                <a:buFont typeface="Arial" charset="0"/>
                <a:buChar char="•"/>
              </a:pPr>
              <a:r>
                <a:rPr lang="en-US" sz="1400" dirty="0" smtClean="0">
                  <a:latin typeface="Arial" charset="0"/>
                  <a:ea typeface="Arial" charset="0"/>
                  <a:cs typeface="Arial" charset="0"/>
                </a:rPr>
                <a:t>One-way and two-way (ng2 takes data binding to a new level).</a:t>
              </a:r>
              <a:endParaRPr lang="en-US" sz="1400" dirty="0">
                <a:latin typeface="Arial" charset="0"/>
                <a:ea typeface="Arial" charset="0"/>
                <a:cs typeface="Arial" charset="0"/>
              </a:endParaRPr>
            </a:p>
          </p:txBody>
        </p:sp>
      </p:grpSp>
      <p:grpSp>
        <p:nvGrpSpPr>
          <p:cNvPr id="26" name="Group 25"/>
          <p:cNvGrpSpPr/>
          <p:nvPr/>
        </p:nvGrpSpPr>
        <p:grpSpPr>
          <a:xfrm>
            <a:off x="4934510" y="4709985"/>
            <a:ext cx="2152900" cy="1566215"/>
            <a:chOff x="4934510" y="4709985"/>
            <a:chExt cx="2152900" cy="1566215"/>
          </a:xfrm>
        </p:grpSpPr>
        <p:sp>
          <p:nvSpPr>
            <p:cNvPr id="10" name="Rectangle 9"/>
            <p:cNvSpPr/>
            <p:nvPr/>
          </p:nvSpPr>
          <p:spPr>
            <a:xfrm>
              <a:off x="5558523" y="4709985"/>
              <a:ext cx="904875" cy="437020"/>
            </a:xfrm>
            <a:prstGeom prst="rect">
              <a:avLst/>
            </a:prstGeom>
            <a:solidFill>
              <a:srgbClr val="FF8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charset="0"/>
                  <a:ea typeface="Arial" charset="0"/>
                  <a:cs typeface="Arial" charset="0"/>
                </a:rPr>
                <a:t>Tools</a:t>
              </a:r>
              <a:endParaRPr lang="en-US" b="1" dirty="0">
                <a:latin typeface="Arial" charset="0"/>
                <a:ea typeface="Arial" charset="0"/>
                <a:cs typeface="Arial" charset="0"/>
              </a:endParaRPr>
            </a:p>
          </p:txBody>
        </p:sp>
        <p:sp>
          <p:nvSpPr>
            <p:cNvPr id="18" name="TextBox 17"/>
            <p:cNvSpPr txBox="1"/>
            <p:nvPr/>
          </p:nvSpPr>
          <p:spPr>
            <a:xfrm>
              <a:off x="4934510" y="5322093"/>
              <a:ext cx="2152900" cy="954107"/>
            </a:xfrm>
            <a:prstGeom prst="rect">
              <a:avLst/>
            </a:prstGeom>
            <a:noFill/>
            <a:ln w="6350">
              <a:solidFill>
                <a:schemeClr val="tx1"/>
              </a:solidFill>
            </a:ln>
          </p:spPr>
          <p:txBody>
            <a:bodyPr wrap="square" rtlCol="0">
              <a:spAutoFit/>
            </a:bodyPr>
            <a:lstStyle/>
            <a:p>
              <a:pPr marL="285750" indent="-285750">
                <a:buFont typeface="Arial" charset="0"/>
                <a:buChar char="•"/>
              </a:pPr>
              <a:r>
                <a:rPr lang="en-US" sz="1400" dirty="0" smtClean="0">
                  <a:latin typeface="Arial" charset="0"/>
                  <a:ea typeface="Arial" charset="0"/>
                  <a:cs typeface="Arial" charset="0"/>
                </a:rPr>
                <a:t>Mostly familiar – HTTP service, forms service, router, animation, etc.</a:t>
              </a:r>
              <a:endParaRPr lang="en-US" sz="1400" dirty="0">
                <a:latin typeface="Arial" charset="0"/>
                <a:ea typeface="Arial" charset="0"/>
                <a:cs typeface="Arial" charset="0"/>
              </a:endParaRPr>
            </a:p>
          </p:txBody>
        </p:sp>
      </p:grpSp>
      <p:grpSp>
        <p:nvGrpSpPr>
          <p:cNvPr id="27" name="Group 26"/>
          <p:cNvGrpSpPr/>
          <p:nvPr/>
        </p:nvGrpSpPr>
        <p:grpSpPr>
          <a:xfrm>
            <a:off x="8503820" y="4715123"/>
            <a:ext cx="2152900" cy="1561076"/>
            <a:chOff x="8503820" y="4715123"/>
            <a:chExt cx="2152900" cy="1561076"/>
          </a:xfrm>
        </p:grpSpPr>
        <p:sp>
          <p:nvSpPr>
            <p:cNvPr id="11" name="Rectangle 10"/>
            <p:cNvSpPr/>
            <p:nvPr/>
          </p:nvSpPr>
          <p:spPr>
            <a:xfrm>
              <a:off x="8744450" y="4715123"/>
              <a:ext cx="1522496" cy="414584"/>
            </a:xfrm>
            <a:prstGeom prst="rect">
              <a:avLst/>
            </a:prstGeom>
            <a:solidFill>
              <a:srgbClr val="FF8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charset="0"/>
                  <a:ea typeface="Arial" charset="0"/>
                  <a:cs typeface="Arial" charset="0"/>
                </a:rPr>
                <a:t>Testability</a:t>
              </a:r>
              <a:endParaRPr lang="en-US" b="1" dirty="0">
                <a:latin typeface="Arial" charset="0"/>
                <a:ea typeface="Arial" charset="0"/>
                <a:cs typeface="Arial" charset="0"/>
              </a:endParaRPr>
            </a:p>
          </p:txBody>
        </p:sp>
        <p:sp>
          <p:nvSpPr>
            <p:cNvPr id="19" name="TextBox 18"/>
            <p:cNvSpPr txBox="1"/>
            <p:nvPr/>
          </p:nvSpPr>
          <p:spPr>
            <a:xfrm>
              <a:off x="8503820" y="5322092"/>
              <a:ext cx="2152900" cy="954107"/>
            </a:xfrm>
            <a:prstGeom prst="rect">
              <a:avLst/>
            </a:prstGeom>
            <a:noFill/>
            <a:ln w="6350">
              <a:solidFill>
                <a:schemeClr val="tx1"/>
              </a:solidFill>
            </a:ln>
          </p:spPr>
          <p:txBody>
            <a:bodyPr wrap="square" rtlCol="0">
              <a:spAutoFit/>
            </a:bodyPr>
            <a:lstStyle/>
            <a:p>
              <a:pPr marL="285750" indent="-285750">
                <a:buFont typeface="Arial" charset="0"/>
                <a:buChar char="•"/>
              </a:pPr>
              <a:r>
                <a:rPr lang="en-US" sz="1400" dirty="0" smtClean="0">
                  <a:latin typeface="Arial" charset="0"/>
                  <a:ea typeface="Arial" charset="0"/>
                  <a:cs typeface="Arial" charset="0"/>
                </a:rPr>
                <a:t>Jasmine/mocks library</a:t>
              </a:r>
            </a:p>
            <a:p>
              <a:pPr marL="285750" indent="-285750">
                <a:buFont typeface="Arial" charset="0"/>
                <a:buChar char="•"/>
              </a:pPr>
              <a:r>
                <a:rPr lang="en-US" sz="1400" dirty="0" smtClean="0">
                  <a:latin typeface="Arial" charset="0"/>
                  <a:ea typeface="Arial" charset="0"/>
                  <a:cs typeface="Arial" charset="0"/>
                </a:rPr>
                <a:t>Karma</a:t>
              </a:r>
            </a:p>
            <a:p>
              <a:pPr marL="285750" indent="-285750">
                <a:buFont typeface="Arial" charset="0"/>
                <a:buChar char="•"/>
              </a:pPr>
              <a:r>
                <a:rPr lang="en-US" sz="1400" dirty="0" smtClean="0">
                  <a:latin typeface="Arial" charset="0"/>
                  <a:ea typeface="Arial" charset="0"/>
                  <a:cs typeface="Arial" charset="0"/>
                </a:rPr>
                <a:t>Protractor</a:t>
              </a:r>
              <a:endParaRPr lang="en-US" sz="1400" dirty="0">
                <a:latin typeface="Arial" charset="0"/>
                <a:ea typeface="Arial" charset="0"/>
                <a:cs typeface="Arial" charset="0"/>
              </a:endParaRPr>
            </a:p>
          </p:txBody>
        </p:sp>
      </p:grpSp>
    </p:spTree>
    <p:extLst>
      <p:ext uri="{BB962C8B-B14F-4D97-AF65-F5344CB8AC3E}">
        <p14:creationId xmlns:p14="http://schemas.microsoft.com/office/powerpoint/2010/main" val="20935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ppt_x"/>
                                          </p:val>
                                        </p:tav>
                                        <p:tav tm="100000">
                                          <p:val>
                                            <p:strVal val="#ppt_x"/>
                                          </p:val>
                                        </p:tav>
                                      </p:tavLst>
                                    </p:anim>
                                    <p:anim calcmode="lin" valueType="num">
                                      <p:cBhvr additive="base">
                                        <p:cTn id="4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8533"/>
                </a:solidFill>
                <a:latin typeface="Arial" charset="0"/>
                <a:ea typeface="Arial" charset="0"/>
                <a:cs typeface="Arial" charset="0"/>
              </a:rPr>
              <a:t>Why update from 1.x to 2?</a:t>
            </a:r>
            <a:endParaRPr lang="en-US" b="1" dirty="0">
              <a:solidFill>
                <a:srgbClr val="FF8533"/>
              </a:solidFill>
              <a:latin typeface="Arial" charset="0"/>
              <a:ea typeface="Arial" charset="0"/>
              <a:cs typeface="Arial" charset="0"/>
            </a:endParaRPr>
          </a:p>
        </p:txBody>
      </p:sp>
      <p:sp>
        <p:nvSpPr>
          <p:cNvPr id="3" name="Content Placeholder 2"/>
          <p:cNvSpPr>
            <a:spLocks noGrp="1"/>
          </p:cNvSpPr>
          <p:nvPr>
            <p:ph idx="1"/>
          </p:nvPr>
        </p:nvSpPr>
        <p:spPr/>
        <p:txBody>
          <a:bodyPr>
            <a:normAutofit fontScale="70000" lnSpcReduction="20000"/>
          </a:bodyPr>
          <a:lstStyle/>
          <a:p>
            <a:r>
              <a:rPr lang="en-US" dirty="0" smtClean="0">
                <a:latin typeface="Arial" charset="0"/>
                <a:ea typeface="Arial" charset="0"/>
                <a:cs typeface="Arial" charset="0"/>
              </a:rPr>
              <a:t>Note: Angular 2 can be overkill! It is a large framework that is meant to address specific concerns of rapid, large-scale development.</a:t>
            </a:r>
          </a:p>
          <a:p>
            <a:r>
              <a:rPr lang="en-US" dirty="0" smtClean="0">
                <a:latin typeface="Arial" charset="0"/>
                <a:ea typeface="Arial" charset="0"/>
                <a:cs typeface="Arial" charset="0"/>
              </a:rPr>
              <a:t>Smaller performance footprint due to modularization, webpack availability, System.js</a:t>
            </a:r>
          </a:p>
          <a:p>
            <a:r>
              <a:rPr lang="en-US" dirty="0" smtClean="0">
                <a:latin typeface="Arial" charset="0"/>
                <a:ea typeface="Arial" charset="0"/>
                <a:cs typeface="Arial" charset="0"/>
              </a:rPr>
              <a:t>Exceptional CSS management</a:t>
            </a:r>
          </a:p>
          <a:p>
            <a:r>
              <a:rPr lang="en-US" dirty="0" smtClean="0">
                <a:latin typeface="Arial" charset="0"/>
                <a:ea typeface="Arial" charset="0"/>
                <a:cs typeface="Arial" charset="0"/>
              </a:rPr>
              <a:t>Optimized for mobile – mobile-first; native mobile development</a:t>
            </a:r>
          </a:p>
          <a:p>
            <a:r>
              <a:rPr lang="en-US" dirty="0" smtClean="0">
                <a:latin typeface="Arial" charset="0"/>
                <a:ea typeface="Arial" charset="0"/>
                <a:cs typeface="Arial" charset="0"/>
              </a:rPr>
              <a:t>TypeScript – JavaScript, but with more tools for refactoring and compiling; IDE integration – easy to scale large projects, auto-completion when writing code; easy to integrate into databases like MongoDB</a:t>
            </a:r>
          </a:p>
          <a:p>
            <a:r>
              <a:rPr lang="en-US" dirty="0" smtClean="0">
                <a:latin typeface="Arial" charset="0"/>
                <a:ea typeface="Arial" charset="0"/>
                <a:cs typeface="Arial" charset="0"/>
              </a:rPr>
              <a:t>No more $scope or controllers – move to components</a:t>
            </a:r>
          </a:p>
          <a:p>
            <a:r>
              <a:rPr lang="en-US" dirty="0" smtClean="0">
                <a:latin typeface="Arial" charset="0"/>
                <a:ea typeface="Arial" charset="0"/>
                <a:cs typeface="Arial" charset="0"/>
              </a:rPr>
              <a:t>Syntax changes – routing, property inputs for data binding, directives, local variables</a:t>
            </a:r>
          </a:p>
          <a:p>
            <a:r>
              <a:rPr lang="en-US" dirty="0" smtClean="0">
                <a:latin typeface="Arial" charset="0"/>
                <a:ea typeface="Arial" charset="0"/>
                <a:cs typeface="Arial" charset="0"/>
              </a:rPr>
              <a:t>Easier to understand and simpler learning curve</a:t>
            </a:r>
          </a:p>
          <a:p>
            <a:r>
              <a:rPr lang="en-US" dirty="0" smtClean="0">
                <a:latin typeface="Arial" charset="0"/>
                <a:ea typeface="Arial" charset="0"/>
                <a:cs typeface="Arial" charset="0"/>
              </a:rPr>
              <a:t>Geared toward the future – ES6, TypeScript, web components</a:t>
            </a:r>
            <a:endParaRPr lang="en-US" dirty="0">
              <a:latin typeface="Arial" charset="0"/>
              <a:ea typeface="Arial" charset="0"/>
              <a:cs typeface="Arial" charset="0"/>
            </a:endParaRPr>
          </a:p>
        </p:txBody>
      </p:sp>
    </p:spTree>
    <p:extLst>
      <p:ext uri="{BB962C8B-B14F-4D97-AF65-F5344CB8AC3E}">
        <p14:creationId xmlns:p14="http://schemas.microsoft.com/office/powerpoint/2010/main" val="19861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8533"/>
                </a:solidFill>
                <a:latin typeface="Arial" charset="0"/>
                <a:ea typeface="Arial" charset="0"/>
                <a:cs typeface="Arial" charset="0"/>
              </a:rPr>
              <a:t>TypeScript – the “new” JavaScript</a:t>
            </a:r>
            <a:endParaRPr lang="en-US" b="1" dirty="0">
              <a:solidFill>
                <a:srgbClr val="FF8533"/>
              </a:solidFill>
              <a:latin typeface="Arial" charset="0"/>
              <a:ea typeface="Arial" charset="0"/>
              <a:cs typeface="Arial" charset="0"/>
            </a:endParaRPr>
          </a:p>
        </p:txBody>
      </p:sp>
      <p:sp>
        <p:nvSpPr>
          <p:cNvPr id="3" name="Content Placeholder 2"/>
          <p:cNvSpPr>
            <a:spLocks noGrp="1"/>
          </p:cNvSpPr>
          <p:nvPr>
            <p:ph idx="1"/>
          </p:nvPr>
        </p:nvSpPr>
        <p:spPr/>
        <p:txBody>
          <a:bodyPr/>
          <a:lstStyle/>
          <a:p>
            <a:r>
              <a:rPr lang="en-US" dirty="0" smtClean="0">
                <a:latin typeface="Arial" charset="0"/>
                <a:ea typeface="Arial" charset="0"/>
                <a:cs typeface="Arial" charset="0"/>
              </a:rPr>
              <a:t>Simplifies creating large JavaScript apps</a:t>
            </a:r>
          </a:p>
          <a:p>
            <a:r>
              <a:rPr lang="en-US" dirty="0" smtClean="0">
                <a:latin typeface="Arial" charset="0"/>
                <a:ea typeface="Arial" charset="0"/>
                <a:cs typeface="Arial" charset="0"/>
              </a:rPr>
              <a:t>Not like CoffeeScript, which had its own syntax</a:t>
            </a:r>
          </a:p>
          <a:p>
            <a:r>
              <a:rPr lang="en-US" dirty="0" smtClean="0">
                <a:latin typeface="Arial" charset="0"/>
                <a:ea typeface="Arial" charset="0"/>
                <a:cs typeface="Arial" charset="0"/>
              </a:rPr>
              <a:t>TypeScript is a superset of JavaScript – it builds upon the JS you already know. Brings in ES6.</a:t>
            </a:r>
          </a:p>
          <a:p>
            <a:r>
              <a:rPr lang="en-US" dirty="0" smtClean="0">
                <a:latin typeface="Arial" charset="0"/>
                <a:ea typeface="Arial" charset="0"/>
                <a:cs typeface="Arial" charset="0"/>
              </a:rPr>
              <a:t>Static type-checking</a:t>
            </a:r>
          </a:p>
          <a:p>
            <a:r>
              <a:rPr lang="en-US" dirty="0" smtClean="0">
                <a:latin typeface="Arial" charset="0"/>
                <a:ea typeface="Arial" charset="0"/>
                <a:cs typeface="Arial" charset="0"/>
              </a:rPr>
              <a:t>Classes and modules – keywords: class, interface, extends, module. TypeScript automatically transpiles this.</a:t>
            </a:r>
          </a:p>
          <a:p>
            <a:pPr lvl="1"/>
            <a:r>
              <a:rPr lang="en-US" dirty="0" smtClean="0">
                <a:latin typeface="Arial" charset="0"/>
                <a:ea typeface="Arial" charset="0"/>
                <a:cs typeface="Arial" charset="0"/>
              </a:rPr>
              <a:t>Many similarities to backend languages, i.e. Java.</a:t>
            </a:r>
          </a:p>
        </p:txBody>
      </p:sp>
    </p:spTree>
    <p:extLst>
      <p:ext uri="{BB962C8B-B14F-4D97-AF65-F5344CB8AC3E}">
        <p14:creationId xmlns:p14="http://schemas.microsoft.com/office/powerpoint/2010/main" val="185956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8533"/>
                </a:solidFill>
                <a:latin typeface="Arial" charset="0"/>
                <a:ea typeface="Arial" charset="0"/>
                <a:cs typeface="Arial" charset="0"/>
              </a:rPr>
              <a:t>Templates</a:t>
            </a:r>
            <a:endParaRPr lang="en-US" b="1" dirty="0">
              <a:solidFill>
                <a:srgbClr val="FF8533"/>
              </a:solidFill>
              <a:latin typeface="Arial" charset="0"/>
              <a:ea typeface="Arial" charset="0"/>
              <a:cs typeface="Arial" charset="0"/>
            </a:endParaRPr>
          </a:p>
        </p:txBody>
      </p:sp>
      <p:sp>
        <p:nvSpPr>
          <p:cNvPr id="3" name="Content Placeholder 2"/>
          <p:cNvSpPr>
            <a:spLocks noGrp="1"/>
          </p:cNvSpPr>
          <p:nvPr>
            <p:ph idx="1"/>
          </p:nvPr>
        </p:nvSpPr>
        <p:spPr>
          <a:xfrm>
            <a:off x="838200" y="1825625"/>
            <a:ext cx="10515600" cy="843132"/>
          </a:xfrm>
        </p:spPr>
        <p:txBody>
          <a:bodyPr>
            <a:noAutofit/>
          </a:bodyPr>
          <a:lstStyle/>
          <a:p>
            <a:r>
              <a:rPr lang="en-US" dirty="0" smtClean="0">
                <a:latin typeface="Arial" charset="0"/>
                <a:ea typeface="Arial" charset="0"/>
                <a:cs typeface="Arial" charset="0"/>
              </a:rPr>
              <a:t>Component class has a user-facing template (part of MVC / MVVM)</a:t>
            </a:r>
          </a:p>
          <a:p>
            <a:r>
              <a:rPr lang="en-US" dirty="0" smtClean="0">
                <a:latin typeface="Arial" charset="0"/>
                <a:ea typeface="Arial" charset="0"/>
                <a:cs typeface="Arial" charset="0"/>
              </a:rPr>
              <a:t>Interpolation -&gt; property binding:</a:t>
            </a:r>
            <a:endParaRPr lang="en-US" dirty="0">
              <a:latin typeface="Arial" charset="0"/>
              <a:ea typeface="Arial" charset="0"/>
              <a:cs typeface="Arial" charset="0"/>
            </a:endParaRPr>
          </a:p>
        </p:txBody>
      </p:sp>
      <p:sp>
        <p:nvSpPr>
          <p:cNvPr id="4" name="TextBox 3"/>
          <p:cNvSpPr txBox="1"/>
          <p:nvPr/>
        </p:nvSpPr>
        <p:spPr>
          <a:xfrm>
            <a:off x="2236573" y="3181992"/>
            <a:ext cx="5875796" cy="369332"/>
          </a:xfrm>
          <a:prstGeom prst="rect">
            <a:avLst/>
          </a:prstGeom>
          <a:solidFill>
            <a:schemeClr val="tx1"/>
          </a:solidFill>
        </p:spPr>
        <p:txBody>
          <a:bodyPr wrap="square" rtlCol="0">
            <a:spAutoFit/>
          </a:bodyPr>
          <a:lstStyle/>
          <a:p>
            <a:r>
              <a:rPr lang="en-US" dirty="0" smtClean="0">
                <a:solidFill>
                  <a:schemeClr val="bg1"/>
                </a:solidFill>
                <a:latin typeface="Consolas" charset="0"/>
                <a:ea typeface="Courier New" charset="0"/>
                <a:cs typeface="Courier New" charset="0"/>
              </a:rPr>
              <a:t>&lt;p&gt;My favorite movie is {{movie.title}}&lt;/p&gt;</a:t>
            </a:r>
          </a:p>
        </p:txBody>
      </p:sp>
      <p:sp>
        <p:nvSpPr>
          <p:cNvPr id="5" name="Content Placeholder 2"/>
          <p:cNvSpPr txBox="1">
            <a:spLocks/>
          </p:cNvSpPr>
          <p:nvPr/>
        </p:nvSpPr>
        <p:spPr>
          <a:xfrm>
            <a:off x="838200" y="3742997"/>
            <a:ext cx="10515600" cy="25874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latin typeface="Arial" charset="0"/>
                <a:ea typeface="Arial" charset="0"/>
                <a:cs typeface="Arial" charset="0"/>
              </a:rPr>
              <a:t>Template expressions – produce a value and are assigned to a property of a binding target.</a:t>
            </a:r>
          </a:p>
          <a:p>
            <a:pPr lvl="1"/>
            <a:r>
              <a:rPr lang="en-US" dirty="0" smtClean="0">
                <a:latin typeface="Arial" charset="0"/>
                <a:ea typeface="Arial" charset="0"/>
                <a:cs typeface="Arial" charset="0"/>
              </a:rPr>
              <a:t>No side effects</a:t>
            </a:r>
          </a:p>
          <a:p>
            <a:pPr lvl="1"/>
            <a:r>
              <a:rPr lang="en-US" dirty="0" smtClean="0">
                <a:latin typeface="Arial" charset="0"/>
                <a:ea typeface="Arial" charset="0"/>
                <a:cs typeface="Arial" charset="0"/>
              </a:rPr>
              <a:t>Fast execution</a:t>
            </a:r>
          </a:p>
          <a:p>
            <a:pPr lvl="1"/>
            <a:r>
              <a:rPr lang="en-US" dirty="0" smtClean="0">
                <a:latin typeface="Arial" charset="0"/>
                <a:ea typeface="Arial" charset="0"/>
                <a:cs typeface="Arial" charset="0"/>
              </a:rPr>
              <a:t>Simple</a:t>
            </a:r>
            <a:endParaRPr lang="en-US" dirty="0">
              <a:latin typeface="Arial" charset="0"/>
              <a:ea typeface="Arial" charset="0"/>
              <a:cs typeface="Arial"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2652" y="4625564"/>
            <a:ext cx="1333747" cy="177832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7397" y="4625564"/>
            <a:ext cx="1268468" cy="181209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0671" y="4625563"/>
            <a:ext cx="1223605" cy="1808447"/>
          </a:xfrm>
          <a:prstGeom prst="rect">
            <a:avLst/>
          </a:prstGeom>
        </p:spPr>
      </p:pic>
    </p:spTree>
    <p:extLst>
      <p:ext uri="{BB962C8B-B14F-4D97-AF65-F5344CB8AC3E}">
        <p14:creationId xmlns:p14="http://schemas.microsoft.com/office/powerpoint/2010/main" val="132887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par>
                                <p:cTn id="16" presetID="9"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par>
                                <p:cTn id="19" presetID="9"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8533"/>
                </a:solidFill>
                <a:latin typeface="Arial" charset="0"/>
                <a:ea typeface="Arial" charset="0"/>
                <a:cs typeface="Arial" charset="0"/>
              </a:rPr>
              <a:t>Templates – web component-friendly</a:t>
            </a:r>
            <a:endParaRPr lang="en-US" b="1" dirty="0">
              <a:solidFill>
                <a:srgbClr val="FF8533"/>
              </a:solidFill>
              <a:latin typeface="Arial" charset="0"/>
              <a:ea typeface="Arial" charset="0"/>
              <a:cs typeface="Arial" charset="0"/>
            </a:endParaRPr>
          </a:p>
        </p:txBody>
      </p:sp>
      <p:sp>
        <p:nvSpPr>
          <p:cNvPr id="3" name="Content Placeholder 2"/>
          <p:cNvSpPr>
            <a:spLocks noGrp="1"/>
          </p:cNvSpPr>
          <p:nvPr>
            <p:ph idx="1"/>
          </p:nvPr>
        </p:nvSpPr>
        <p:spPr>
          <a:xfrm>
            <a:off x="838200" y="1825625"/>
            <a:ext cx="10515600" cy="868148"/>
          </a:xfrm>
        </p:spPr>
        <p:txBody>
          <a:bodyPr>
            <a:normAutofit lnSpcReduction="10000"/>
          </a:bodyPr>
          <a:lstStyle/>
          <a:p>
            <a:r>
              <a:rPr lang="en-US" dirty="0" smtClean="0">
                <a:latin typeface="Arial" charset="0"/>
                <a:ea typeface="Arial" charset="0"/>
                <a:cs typeface="Arial" charset="0"/>
              </a:rPr>
              <a:t>ng2 template syntax keeps attributes clean and expression-free.</a:t>
            </a:r>
          </a:p>
          <a:p>
            <a:pPr lvl="1"/>
            <a:r>
              <a:rPr lang="en-US" dirty="0" smtClean="0">
                <a:latin typeface="Arial" charset="0"/>
                <a:ea typeface="Arial" charset="0"/>
                <a:cs typeface="Arial" charset="0"/>
              </a:rPr>
              <a:t>Binding is done through property inputs</a:t>
            </a:r>
            <a:r>
              <a:rPr lang="is-IS" dirty="0" smtClean="0">
                <a:latin typeface="Arial" charset="0"/>
                <a:ea typeface="Arial" charset="0"/>
                <a:cs typeface="Arial" charset="0"/>
              </a:rPr>
              <a:t>…</a:t>
            </a:r>
            <a:endParaRPr lang="en-US" dirty="0" smtClean="0">
              <a:latin typeface="Arial" charset="0"/>
              <a:ea typeface="Arial" charset="0"/>
              <a:cs typeface="Arial" charset="0"/>
            </a:endParaRPr>
          </a:p>
        </p:txBody>
      </p:sp>
      <p:sp>
        <p:nvSpPr>
          <p:cNvPr id="4" name="TextBox 3"/>
          <p:cNvSpPr txBox="1"/>
          <p:nvPr/>
        </p:nvSpPr>
        <p:spPr>
          <a:xfrm>
            <a:off x="1680519" y="2693773"/>
            <a:ext cx="8328454" cy="3416320"/>
          </a:xfrm>
          <a:prstGeom prst="rect">
            <a:avLst/>
          </a:prstGeom>
          <a:solidFill>
            <a:schemeClr val="tx1"/>
          </a:solidFill>
        </p:spPr>
        <p:txBody>
          <a:bodyPr wrap="square" rtlCol="0">
            <a:spAutoFit/>
          </a:bodyPr>
          <a:lstStyle/>
          <a:p>
            <a:r>
              <a:rPr lang="en-US" dirty="0" smtClean="0">
                <a:solidFill>
                  <a:schemeClr val="bg1"/>
                </a:solidFill>
                <a:latin typeface="Consolas" charset="0"/>
                <a:ea typeface="Courier New" charset="0"/>
                <a:cs typeface="Courier New" charset="0"/>
              </a:rPr>
              <a:t>@Component({</a:t>
            </a:r>
          </a:p>
          <a:p>
            <a:r>
              <a:rPr lang="en-US" dirty="0">
                <a:solidFill>
                  <a:schemeClr val="bg1"/>
                </a:solidFill>
                <a:latin typeface="Consolas" charset="0"/>
                <a:ea typeface="Courier New" charset="0"/>
                <a:cs typeface="Courier New" charset="0"/>
              </a:rPr>
              <a:t>	</a:t>
            </a:r>
            <a:r>
              <a:rPr lang="en-US" dirty="0" smtClean="0">
                <a:solidFill>
                  <a:schemeClr val="bg1"/>
                </a:solidFill>
                <a:latin typeface="Consolas" charset="0"/>
                <a:ea typeface="Courier New" charset="0"/>
                <a:cs typeface="Courier New" charset="0"/>
              </a:rPr>
              <a:t>selector: ‘property’,</a:t>
            </a:r>
          </a:p>
          <a:p>
            <a:r>
              <a:rPr lang="en-US" dirty="0">
                <a:solidFill>
                  <a:schemeClr val="bg1"/>
                </a:solidFill>
                <a:latin typeface="Consolas" charset="0"/>
                <a:ea typeface="Courier New" charset="0"/>
                <a:cs typeface="Courier New" charset="0"/>
              </a:rPr>
              <a:t>	</a:t>
            </a:r>
            <a:r>
              <a:rPr lang="en-US" dirty="0" smtClean="0">
                <a:solidFill>
                  <a:schemeClr val="bg1"/>
                </a:solidFill>
                <a:latin typeface="Consolas" charset="0"/>
                <a:ea typeface="Courier New" charset="0"/>
                <a:cs typeface="Courier New" charset="0"/>
              </a:rPr>
              <a:t>template: `</a:t>
            </a:r>
          </a:p>
          <a:p>
            <a:r>
              <a:rPr lang="en-US" dirty="0">
                <a:solidFill>
                  <a:schemeClr val="bg1"/>
                </a:solidFill>
                <a:latin typeface="Consolas" charset="0"/>
                <a:ea typeface="Courier New" charset="0"/>
                <a:cs typeface="Courier New" charset="0"/>
              </a:rPr>
              <a:t>		</a:t>
            </a:r>
            <a:r>
              <a:rPr lang="en-US" dirty="0" smtClean="0">
                <a:solidFill>
                  <a:schemeClr val="bg1"/>
                </a:solidFill>
                <a:latin typeface="Consolas" charset="0"/>
                <a:ea typeface="Courier New" charset="0"/>
                <a:cs typeface="Courier New" charset="0"/>
              </a:rPr>
              <a:t>//template stuff</a:t>
            </a:r>
          </a:p>
          <a:p>
            <a:r>
              <a:rPr lang="en-US" dirty="0" smtClean="0">
                <a:solidFill>
                  <a:schemeClr val="bg1"/>
                </a:solidFill>
                <a:latin typeface="Consolas" charset="0"/>
                <a:ea typeface="Courier New" charset="0"/>
                <a:cs typeface="Courier New" charset="0"/>
              </a:rPr>
              <a:t>		&lt;h1 [textContent]=“’Name: ‘ + person.name”&gt;&lt;/h1&gt;</a:t>
            </a:r>
          </a:p>
          <a:p>
            <a:r>
              <a:rPr lang="en-US" dirty="0">
                <a:solidFill>
                  <a:schemeClr val="bg1"/>
                </a:solidFill>
                <a:latin typeface="Consolas" charset="0"/>
                <a:ea typeface="Courier New" charset="0"/>
                <a:cs typeface="Courier New" charset="0"/>
              </a:rPr>
              <a:t>	</a:t>
            </a:r>
            <a:r>
              <a:rPr lang="en-US" dirty="0" smtClean="0">
                <a:solidFill>
                  <a:schemeClr val="bg1"/>
                </a:solidFill>
                <a:latin typeface="Consolas" charset="0"/>
                <a:ea typeface="Courier New" charset="0"/>
                <a:cs typeface="Courier New" charset="0"/>
              </a:rPr>
              <a:t>`</a:t>
            </a:r>
          </a:p>
          <a:p>
            <a:r>
              <a:rPr lang="en-US" dirty="0" smtClean="0">
                <a:solidFill>
                  <a:schemeClr val="bg1"/>
                </a:solidFill>
                <a:latin typeface="Consolas" charset="0"/>
                <a:ea typeface="Courier New" charset="0"/>
                <a:cs typeface="Courier New" charset="0"/>
              </a:rPr>
              <a:t>})</a:t>
            </a:r>
          </a:p>
          <a:p>
            <a:r>
              <a:rPr lang="en-US" dirty="0" smtClean="0">
                <a:solidFill>
                  <a:schemeClr val="bg1"/>
                </a:solidFill>
                <a:latin typeface="Consolas" charset="0"/>
                <a:ea typeface="Courier New" charset="0"/>
                <a:cs typeface="Courier New" charset="0"/>
              </a:rPr>
              <a:t>export class PropertyComponent {</a:t>
            </a:r>
          </a:p>
          <a:p>
            <a:r>
              <a:rPr lang="en-US" dirty="0">
                <a:solidFill>
                  <a:schemeClr val="bg1"/>
                </a:solidFill>
                <a:latin typeface="Consolas" charset="0"/>
                <a:ea typeface="Courier New" charset="0"/>
                <a:cs typeface="Courier New" charset="0"/>
              </a:rPr>
              <a:t>	</a:t>
            </a:r>
            <a:r>
              <a:rPr lang="en-US" dirty="0" smtClean="0">
                <a:solidFill>
                  <a:schemeClr val="bg1"/>
                </a:solidFill>
                <a:latin typeface="Consolas" charset="0"/>
                <a:ea typeface="Courier New" charset="0"/>
                <a:cs typeface="Courier New" charset="0"/>
              </a:rPr>
              <a:t>private person = {</a:t>
            </a:r>
          </a:p>
          <a:p>
            <a:r>
              <a:rPr lang="en-US" dirty="0">
                <a:solidFill>
                  <a:schemeClr val="bg1"/>
                </a:solidFill>
                <a:latin typeface="Consolas" charset="0"/>
                <a:ea typeface="Courier New" charset="0"/>
                <a:cs typeface="Courier New" charset="0"/>
              </a:rPr>
              <a:t>	</a:t>
            </a:r>
            <a:r>
              <a:rPr lang="en-US" dirty="0" smtClean="0">
                <a:solidFill>
                  <a:schemeClr val="bg1"/>
                </a:solidFill>
                <a:latin typeface="Consolas" charset="0"/>
                <a:ea typeface="Courier New" charset="0"/>
                <a:cs typeface="Courier New" charset="0"/>
              </a:rPr>
              <a:t>	name: ‘Whitley Bacon</a:t>
            </a:r>
          </a:p>
          <a:p>
            <a:r>
              <a:rPr lang="en-US" dirty="0">
                <a:solidFill>
                  <a:schemeClr val="bg1"/>
                </a:solidFill>
                <a:latin typeface="Consolas" charset="0"/>
                <a:ea typeface="Courier New" charset="0"/>
                <a:cs typeface="Courier New" charset="0"/>
              </a:rPr>
              <a:t>	</a:t>
            </a:r>
            <a:r>
              <a:rPr lang="en-US" dirty="0" smtClean="0">
                <a:solidFill>
                  <a:schemeClr val="bg1"/>
                </a:solidFill>
                <a:latin typeface="Consolas" charset="0"/>
                <a:ea typeface="Courier New" charset="0"/>
                <a:cs typeface="Courier New" charset="0"/>
              </a:rPr>
              <a:t>};</a:t>
            </a:r>
          </a:p>
          <a:p>
            <a:r>
              <a:rPr lang="en-US" dirty="0">
                <a:solidFill>
                  <a:schemeClr val="bg1"/>
                </a:solidFill>
                <a:latin typeface="Consolas" charset="0"/>
                <a:ea typeface="Courier New" charset="0"/>
                <a:cs typeface="Courier New" charset="0"/>
              </a:rPr>
              <a:t>}</a:t>
            </a:r>
            <a:endParaRPr lang="en-US" dirty="0" smtClean="0">
              <a:solidFill>
                <a:schemeClr val="bg1"/>
              </a:solidFill>
              <a:latin typeface="Consolas" charset="0"/>
              <a:ea typeface="Courier New" charset="0"/>
              <a:cs typeface="Courier New" charset="0"/>
            </a:endParaRPr>
          </a:p>
        </p:txBody>
      </p:sp>
    </p:spTree>
    <p:extLst>
      <p:ext uri="{BB962C8B-B14F-4D97-AF65-F5344CB8AC3E}">
        <p14:creationId xmlns:p14="http://schemas.microsoft.com/office/powerpoint/2010/main" val="1827524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8533"/>
                </a:solidFill>
                <a:latin typeface="Arial" charset="0"/>
                <a:ea typeface="Arial" charset="0"/>
                <a:cs typeface="Arial" charset="0"/>
              </a:rPr>
              <a:t>Templates – web component-friendly (cont.)</a:t>
            </a:r>
            <a:endParaRPr lang="en-US" b="1" dirty="0">
              <a:solidFill>
                <a:srgbClr val="FF8533"/>
              </a:solidFill>
              <a:latin typeface="Arial" charset="0"/>
              <a:ea typeface="Arial" charset="0"/>
              <a:cs typeface="Arial" charset="0"/>
            </a:endParaRPr>
          </a:p>
        </p:txBody>
      </p:sp>
      <p:sp>
        <p:nvSpPr>
          <p:cNvPr id="3" name="Content Placeholder 2"/>
          <p:cNvSpPr>
            <a:spLocks noGrp="1"/>
          </p:cNvSpPr>
          <p:nvPr>
            <p:ph idx="1"/>
          </p:nvPr>
        </p:nvSpPr>
        <p:spPr>
          <a:xfrm>
            <a:off x="838200" y="1825625"/>
            <a:ext cx="10515600" cy="868148"/>
          </a:xfrm>
        </p:spPr>
        <p:txBody>
          <a:bodyPr>
            <a:normAutofit/>
          </a:bodyPr>
          <a:lstStyle/>
          <a:p>
            <a:pPr lvl="1"/>
            <a:r>
              <a:rPr lang="en-US" dirty="0" smtClean="0">
                <a:latin typeface="Arial" charset="0"/>
                <a:ea typeface="Arial" charset="0"/>
                <a:cs typeface="Arial" charset="0"/>
              </a:rPr>
              <a:t>Binding is also done through attribute binding. If there is no property for the attribute we’re trying to set, i.e. ‘colspan’:</a:t>
            </a:r>
          </a:p>
        </p:txBody>
      </p:sp>
      <p:sp>
        <p:nvSpPr>
          <p:cNvPr id="4" name="TextBox 3"/>
          <p:cNvSpPr txBox="1"/>
          <p:nvPr/>
        </p:nvSpPr>
        <p:spPr>
          <a:xfrm>
            <a:off x="1680519" y="2693773"/>
            <a:ext cx="8328454" cy="3416320"/>
          </a:xfrm>
          <a:prstGeom prst="rect">
            <a:avLst/>
          </a:prstGeom>
          <a:solidFill>
            <a:schemeClr val="tx1"/>
          </a:solidFill>
        </p:spPr>
        <p:txBody>
          <a:bodyPr wrap="square" rtlCol="0">
            <a:spAutoFit/>
          </a:bodyPr>
          <a:lstStyle/>
          <a:p>
            <a:r>
              <a:rPr lang="en-US" dirty="0" smtClean="0">
                <a:solidFill>
                  <a:schemeClr val="bg1"/>
                </a:solidFill>
                <a:latin typeface="Consolas" charset="0"/>
                <a:ea typeface="Courier New" charset="0"/>
                <a:cs typeface="Courier New" charset="0"/>
              </a:rPr>
              <a:t>@Component({</a:t>
            </a:r>
          </a:p>
          <a:p>
            <a:r>
              <a:rPr lang="en-US" dirty="0">
                <a:solidFill>
                  <a:schemeClr val="bg1"/>
                </a:solidFill>
                <a:latin typeface="Consolas" charset="0"/>
                <a:ea typeface="Courier New" charset="0"/>
                <a:cs typeface="Courier New" charset="0"/>
              </a:rPr>
              <a:t>	</a:t>
            </a:r>
            <a:r>
              <a:rPr lang="en-US" dirty="0" smtClean="0">
                <a:solidFill>
                  <a:schemeClr val="bg1"/>
                </a:solidFill>
                <a:latin typeface="Consolas" charset="0"/>
                <a:ea typeface="Courier New" charset="0"/>
                <a:cs typeface="Courier New" charset="0"/>
              </a:rPr>
              <a:t>selector: ‘attribute’,</a:t>
            </a:r>
          </a:p>
          <a:p>
            <a:r>
              <a:rPr lang="en-US" dirty="0">
                <a:solidFill>
                  <a:schemeClr val="bg1"/>
                </a:solidFill>
                <a:latin typeface="Consolas" charset="0"/>
                <a:ea typeface="Courier New" charset="0"/>
                <a:cs typeface="Courier New" charset="0"/>
              </a:rPr>
              <a:t>	</a:t>
            </a:r>
            <a:r>
              <a:rPr lang="en-US" dirty="0" smtClean="0">
                <a:solidFill>
                  <a:schemeClr val="bg1"/>
                </a:solidFill>
                <a:latin typeface="Consolas" charset="0"/>
                <a:ea typeface="Courier New" charset="0"/>
                <a:cs typeface="Courier New" charset="0"/>
              </a:rPr>
              <a:t>template: `</a:t>
            </a:r>
          </a:p>
          <a:p>
            <a:r>
              <a:rPr lang="en-US" dirty="0">
                <a:solidFill>
                  <a:schemeClr val="bg1"/>
                </a:solidFill>
                <a:latin typeface="Consolas" charset="0"/>
                <a:ea typeface="Courier New" charset="0"/>
                <a:cs typeface="Courier New" charset="0"/>
              </a:rPr>
              <a:t>		</a:t>
            </a:r>
            <a:r>
              <a:rPr lang="en-US" dirty="0" smtClean="0">
                <a:solidFill>
                  <a:schemeClr val="bg1"/>
                </a:solidFill>
                <a:latin typeface="Consolas" charset="0"/>
                <a:ea typeface="Courier New" charset="0"/>
                <a:cs typeface="Courier New" charset="0"/>
              </a:rPr>
              <a:t>//template stuff</a:t>
            </a:r>
          </a:p>
          <a:p>
            <a:r>
              <a:rPr lang="en-US" dirty="0">
                <a:solidFill>
                  <a:schemeClr val="bg1"/>
                </a:solidFill>
                <a:latin typeface="Consolas" charset="0"/>
                <a:ea typeface="Courier New" charset="0"/>
                <a:cs typeface="Courier New" charset="0"/>
              </a:rPr>
              <a:t>	</a:t>
            </a:r>
            <a:r>
              <a:rPr lang="en-US" dirty="0" smtClean="0">
                <a:solidFill>
                  <a:schemeClr val="bg1"/>
                </a:solidFill>
                <a:latin typeface="Consolas" charset="0"/>
                <a:ea typeface="Courier New" charset="0"/>
                <a:cs typeface="Courier New" charset="0"/>
              </a:rPr>
              <a:t>	&lt;td colspan=“4”&gt;Hard-coded&lt;/td&gt;</a:t>
            </a:r>
          </a:p>
          <a:p>
            <a:r>
              <a:rPr lang="en-US" dirty="0" smtClean="0">
                <a:solidFill>
                  <a:schemeClr val="bg1"/>
                </a:solidFill>
                <a:latin typeface="Consolas" charset="0"/>
                <a:ea typeface="Courier New" charset="0"/>
                <a:cs typeface="Courier New" charset="0"/>
              </a:rPr>
              <a:t>		&lt;td [attr.colspan]=“t.rows.item(0).cells.length”&gt;</a:t>
            </a:r>
          </a:p>
          <a:p>
            <a:r>
              <a:rPr lang="en-US" dirty="0">
                <a:solidFill>
                  <a:schemeClr val="bg1"/>
                </a:solidFill>
                <a:latin typeface="Consolas" charset="0"/>
                <a:ea typeface="Courier New" charset="0"/>
                <a:cs typeface="Courier New" charset="0"/>
              </a:rPr>
              <a:t>	</a:t>
            </a:r>
            <a:r>
              <a:rPr lang="en-US" dirty="0" smtClean="0">
                <a:solidFill>
                  <a:schemeClr val="bg1"/>
                </a:solidFill>
                <a:latin typeface="Consolas" charset="0"/>
                <a:ea typeface="Courier New" charset="0"/>
                <a:cs typeface="Courier New" charset="0"/>
              </a:rPr>
              <a:t>		First row cell count</a:t>
            </a:r>
          </a:p>
          <a:p>
            <a:r>
              <a:rPr lang="en-US" dirty="0">
                <a:solidFill>
                  <a:schemeClr val="bg1"/>
                </a:solidFill>
                <a:latin typeface="Consolas" charset="0"/>
                <a:ea typeface="Courier New" charset="0"/>
                <a:cs typeface="Courier New" charset="0"/>
              </a:rPr>
              <a:t>	</a:t>
            </a:r>
            <a:r>
              <a:rPr lang="en-US" dirty="0" smtClean="0">
                <a:solidFill>
                  <a:schemeClr val="bg1"/>
                </a:solidFill>
                <a:latin typeface="Consolas" charset="0"/>
                <a:ea typeface="Courier New" charset="0"/>
                <a:cs typeface="Courier New" charset="0"/>
              </a:rPr>
              <a:t>	&lt;/td&gt;</a:t>
            </a:r>
          </a:p>
          <a:p>
            <a:r>
              <a:rPr lang="en-US" dirty="0">
                <a:solidFill>
                  <a:schemeClr val="bg1"/>
                </a:solidFill>
                <a:latin typeface="Consolas" charset="0"/>
                <a:ea typeface="Courier New" charset="0"/>
                <a:cs typeface="Courier New" charset="0"/>
              </a:rPr>
              <a:t>	</a:t>
            </a:r>
            <a:r>
              <a:rPr lang="en-US" dirty="0" smtClean="0">
                <a:solidFill>
                  <a:schemeClr val="bg1"/>
                </a:solidFill>
                <a:latin typeface="Consolas" charset="0"/>
                <a:ea typeface="Courier New" charset="0"/>
                <a:cs typeface="Courier New" charset="0"/>
              </a:rPr>
              <a:t>`</a:t>
            </a:r>
          </a:p>
          <a:p>
            <a:r>
              <a:rPr lang="en-US" dirty="0" smtClean="0">
                <a:solidFill>
                  <a:schemeClr val="bg1"/>
                </a:solidFill>
                <a:latin typeface="Consolas" charset="0"/>
                <a:ea typeface="Courier New" charset="0"/>
                <a:cs typeface="Courier New" charset="0"/>
              </a:rPr>
              <a:t>})</a:t>
            </a:r>
          </a:p>
          <a:p>
            <a:r>
              <a:rPr lang="en-US" dirty="0" smtClean="0">
                <a:solidFill>
                  <a:schemeClr val="bg1"/>
                </a:solidFill>
                <a:latin typeface="Consolas" charset="0"/>
                <a:ea typeface="Courier New" charset="0"/>
                <a:cs typeface="Courier New" charset="0"/>
              </a:rPr>
              <a:t>export class AttributeComponent {</a:t>
            </a:r>
          </a:p>
          <a:p>
            <a:r>
              <a:rPr lang="en-US" dirty="0" smtClean="0">
                <a:solidFill>
                  <a:schemeClr val="bg1"/>
                </a:solidFill>
                <a:latin typeface="Consolas" charset="0"/>
                <a:ea typeface="Courier New" charset="0"/>
                <a:cs typeface="Courier New" charset="0"/>
              </a:rPr>
              <a:t>}</a:t>
            </a:r>
          </a:p>
        </p:txBody>
      </p:sp>
    </p:spTree>
    <p:extLst>
      <p:ext uri="{BB962C8B-B14F-4D97-AF65-F5344CB8AC3E}">
        <p14:creationId xmlns:p14="http://schemas.microsoft.com/office/powerpoint/2010/main" val="97425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TotalTime>
  <Words>3503</Words>
  <Application>Microsoft Macintosh PowerPoint</Application>
  <PresentationFormat>Widescreen</PresentationFormat>
  <Paragraphs>326</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Calibri Light</vt:lpstr>
      <vt:lpstr>Consolas</vt:lpstr>
      <vt:lpstr>Courier New</vt:lpstr>
      <vt:lpstr>Arial</vt:lpstr>
      <vt:lpstr>Office Theme</vt:lpstr>
      <vt:lpstr>Angular 1.x vs. Angular 2</vt:lpstr>
      <vt:lpstr>Agenda – What we’ll cover:</vt:lpstr>
      <vt:lpstr>What is AngularJS, and why do I care?</vt:lpstr>
      <vt:lpstr>PowerPoint Presentation</vt:lpstr>
      <vt:lpstr>Why update from 1.x to 2?</vt:lpstr>
      <vt:lpstr>TypeScript – the “new” JavaScript</vt:lpstr>
      <vt:lpstr>Templates</vt:lpstr>
      <vt:lpstr>Templates – web component-friendly</vt:lpstr>
      <vt:lpstr>Templates – web component-friendly (cont.)</vt:lpstr>
      <vt:lpstr>Directives</vt:lpstr>
      <vt:lpstr>Directives</vt:lpstr>
      <vt:lpstr>Directives</vt:lpstr>
      <vt:lpstr>Directives</vt:lpstr>
      <vt:lpstr>Filters vs. Pipes</vt:lpstr>
      <vt:lpstr>Modules and @Decorators</vt:lpstr>
      <vt:lpstr>Controllers -&gt; Components</vt:lpstr>
      <vt:lpstr>CSS Styling and Encapsulation</vt:lpstr>
      <vt:lpstr>What about React.js?</vt:lpstr>
      <vt:lpstr>Questions / Comments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1.x vs. Angular 2</dc:title>
  <dc:creator>Whitley Bacon</dc:creator>
  <cp:lastModifiedBy>Whitley Bacon</cp:lastModifiedBy>
  <cp:revision>77</cp:revision>
  <cp:lastPrinted>2016-10-25T01:46:54Z</cp:lastPrinted>
  <dcterms:created xsi:type="dcterms:W3CDTF">2016-10-24T13:42:53Z</dcterms:created>
  <dcterms:modified xsi:type="dcterms:W3CDTF">2016-10-25T01:48:03Z</dcterms:modified>
</cp:coreProperties>
</file>