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0236B-0137-415F-B5B7-E94EDC8F6C2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E1220E-7E9B-4194-97B1-1E52316368DE}">
      <dgm:prSet/>
      <dgm:spPr/>
      <dgm:t>
        <a:bodyPr/>
        <a:lstStyle/>
        <a:p>
          <a:r>
            <a:rPr lang="en-US" dirty="0"/>
            <a:t>These maps allow users to see regional variation in key health indicators at-a-glance. Counties with exceptionally high percentages of excessive drinking, smoking, physical inactivity and obesity and stand out in sharp contrast to neighboring communities.  </a:t>
          </a:r>
        </a:p>
      </dgm:t>
    </dgm:pt>
    <dgm:pt modelId="{C1B09E9D-3006-4FB2-8592-035BB345207E}" type="parTrans" cxnId="{18B83F62-C983-45A3-90EC-84C17283A3C1}">
      <dgm:prSet/>
      <dgm:spPr/>
      <dgm:t>
        <a:bodyPr/>
        <a:lstStyle/>
        <a:p>
          <a:endParaRPr lang="en-US"/>
        </a:p>
      </dgm:t>
    </dgm:pt>
    <dgm:pt modelId="{37F9C39F-1D03-4AA3-852E-FC698B1843D5}" type="sibTrans" cxnId="{18B83F62-C983-45A3-90EC-84C17283A3C1}">
      <dgm:prSet/>
      <dgm:spPr/>
      <dgm:t>
        <a:bodyPr/>
        <a:lstStyle/>
        <a:p>
          <a:endParaRPr lang="en-US"/>
        </a:p>
      </dgm:t>
    </dgm:pt>
    <dgm:pt modelId="{AE2170F3-EC92-4F21-8470-100BE5961A32}">
      <dgm:prSet/>
      <dgm:spPr/>
      <dgm:t>
        <a:bodyPr/>
        <a:lstStyle/>
        <a:p>
          <a:r>
            <a:rPr lang="en-US" dirty="0"/>
            <a:t>We can see from the preceding maps, for example, that there are “hotspot” counties with very high rates of obesity – and  corresponding high rates of self-reported physical inactivity – in a cluster of counties central Texas, southeast Colorado, and the Oklahoma panhandle.  </a:t>
          </a:r>
        </a:p>
      </dgm:t>
    </dgm:pt>
    <dgm:pt modelId="{A1D80283-0060-4ECF-960E-583E3ADAB499}" type="parTrans" cxnId="{BA63D750-F2B9-4D19-9A59-A50C494C2864}">
      <dgm:prSet/>
      <dgm:spPr/>
      <dgm:t>
        <a:bodyPr/>
        <a:lstStyle/>
        <a:p>
          <a:endParaRPr lang="en-US"/>
        </a:p>
      </dgm:t>
    </dgm:pt>
    <dgm:pt modelId="{6FAA2778-8ECF-4F90-9E65-BE1BD0484312}" type="sibTrans" cxnId="{BA63D750-F2B9-4D19-9A59-A50C494C2864}">
      <dgm:prSet/>
      <dgm:spPr/>
      <dgm:t>
        <a:bodyPr/>
        <a:lstStyle/>
        <a:p>
          <a:endParaRPr lang="en-US"/>
        </a:p>
      </dgm:t>
    </dgm:pt>
    <dgm:pt modelId="{FFA665D8-A63B-48EA-82D6-51CB67465E7E}" type="pres">
      <dgm:prSet presAssocID="{83E0236B-0137-415F-B5B7-E94EDC8F6C22}" presName="vert0" presStyleCnt="0">
        <dgm:presLayoutVars>
          <dgm:dir/>
          <dgm:animOne val="branch"/>
          <dgm:animLvl val="lvl"/>
        </dgm:presLayoutVars>
      </dgm:prSet>
      <dgm:spPr/>
    </dgm:pt>
    <dgm:pt modelId="{6ADF847B-3D87-4E3F-BDEC-660FE7700D7D}" type="pres">
      <dgm:prSet presAssocID="{7CE1220E-7E9B-4194-97B1-1E52316368DE}" presName="thickLine" presStyleLbl="alignNode1" presStyleIdx="0" presStyleCnt="2"/>
      <dgm:spPr/>
    </dgm:pt>
    <dgm:pt modelId="{CD12E381-C400-405A-8681-6EE21AE38652}" type="pres">
      <dgm:prSet presAssocID="{7CE1220E-7E9B-4194-97B1-1E52316368DE}" presName="horz1" presStyleCnt="0"/>
      <dgm:spPr/>
    </dgm:pt>
    <dgm:pt modelId="{74718CDC-074C-4AF9-BA73-5E253BD83358}" type="pres">
      <dgm:prSet presAssocID="{7CE1220E-7E9B-4194-97B1-1E52316368DE}" presName="tx1" presStyleLbl="revTx" presStyleIdx="0" presStyleCnt="2"/>
      <dgm:spPr/>
    </dgm:pt>
    <dgm:pt modelId="{D63983EF-A5CA-4518-BD75-2B122C4487AB}" type="pres">
      <dgm:prSet presAssocID="{7CE1220E-7E9B-4194-97B1-1E52316368DE}" presName="vert1" presStyleCnt="0"/>
      <dgm:spPr/>
    </dgm:pt>
    <dgm:pt modelId="{CE9C8151-B0A1-4E6D-AB3E-0B8D6A1FDD62}" type="pres">
      <dgm:prSet presAssocID="{AE2170F3-EC92-4F21-8470-100BE5961A32}" presName="thickLine" presStyleLbl="alignNode1" presStyleIdx="1" presStyleCnt="2"/>
      <dgm:spPr/>
    </dgm:pt>
    <dgm:pt modelId="{09CAFB06-10CF-44B2-B0DE-23C7C71DD18B}" type="pres">
      <dgm:prSet presAssocID="{AE2170F3-EC92-4F21-8470-100BE5961A32}" presName="horz1" presStyleCnt="0"/>
      <dgm:spPr/>
    </dgm:pt>
    <dgm:pt modelId="{169C03AE-7BA0-4CCE-9450-9D0052B0ECD8}" type="pres">
      <dgm:prSet presAssocID="{AE2170F3-EC92-4F21-8470-100BE5961A32}" presName="tx1" presStyleLbl="revTx" presStyleIdx="1" presStyleCnt="2"/>
      <dgm:spPr/>
    </dgm:pt>
    <dgm:pt modelId="{1045463D-ECF5-46A6-980B-6B6BFD495298}" type="pres">
      <dgm:prSet presAssocID="{AE2170F3-EC92-4F21-8470-100BE5961A32}" presName="vert1" presStyleCnt="0"/>
      <dgm:spPr/>
    </dgm:pt>
  </dgm:ptLst>
  <dgm:cxnLst>
    <dgm:cxn modelId="{DFE98018-5A75-4EBE-8158-1A16F917FB6B}" type="presOf" srcId="{83E0236B-0137-415F-B5B7-E94EDC8F6C22}" destId="{FFA665D8-A63B-48EA-82D6-51CB67465E7E}" srcOrd="0" destOrd="0" presId="urn:microsoft.com/office/officeart/2008/layout/LinedList"/>
    <dgm:cxn modelId="{74BF4231-7D90-47FE-9870-5657C4E4873A}" type="presOf" srcId="{AE2170F3-EC92-4F21-8470-100BE5961A32}" destId="{169C03AE-7BA0-4CCE-9450-9D0052B0ECD8}" srcOrd="0" destOrd="0" presId="urn:microsoft.com/office/officeart/2008/layout/LinedList"/>
    <dgm:cxn modelId="{18B83F62-C983-45A3-90EC-84C17283A3C1}" srcId="{83E0236B-0137-415F-B5B7-E94EDC8F6C22}" destId="{7CE1220E-7E9B-4194-97B1-1E52316368DE}" srcOrd="0" destOrd="0" parTransId="{C1B09E9D-3006-4FB2-8592-035BB345207E}" sibTransId="{37F9C39F-1D03-4AA3-852E-FC698B1843D5}"/>
    <dgm:cxn modelId="{E3EF6C6C-463F-448C-8A46-CF4400798F47}" type="presOf" srcId="{7CE1220E-7E9B-4194-97B1-1E52316368DE}" destId="{74718CDC-074C-4AF9-BA73-5E253BD83358}" srcOrd="0" destOrd="0" presId="urn:microsoft.com/office/officeart/2008/layout/LinedList"/>
    <dgm:cxn modelId="{BA63D750-F2B9-4D19-9A59-A50C494C2864}" srcId="{83E0236B-0137-415F-B5B7-E94EDC8F6C22}" destId="{AE2170F3-EC92-4F21-8470-100BE5961A32}" srcOrd="1" destOrd="0" parTransId="{A1D80283-0060-4ECF-960E-583E3ADAB499}" sibTransId="{6FAA2778-8ECF-4F90-9E65-BE1BD0484312}"/>
    <dgm:cxn modelId="{59EBBEBF-9554-43B8-910E-1EC4C1F2453A}" type="presParOf" srcId="{FFA665D8-A63B-48EA-82D6-51CB67465E7E}" destId="{6ADF847B-3D87-4E3F-BDEC-660FE7700D7D}" srcOrd="0" destOrd="0" presId="urn:microsoft.com/office/officeart/2008/layout/LinedList"/>
    <dgm:cxn modelId="{FE72952E-A43B-4516-BB99-D1EFFF969DC7}" type="presParOf" srcId="{FFA665D8-A63B-48EA-82D6-51CB67465E7E}" destId="{CD12E381-C400-405A-8681-6EE21AE38652}" srcOrd="1" destOrd="0" presId="urn:microsoft.com/office/officeart/2008/layout/LinedList"/>
    <dgm:cxn modelId="{9B51E25D-2B0A-453B-ABCA-5D83BC18A569}" type="presParOf" srcId="{CD12E381-C400-405A-8681-6EE21AE38652}" destId="{74718CDC-074C-4AF9-BA73-5E253BD83358}" srcOrd="0" destOrd="0" presId="urn:microsoft.com/office/officeart/2008/layout/LinedList"/>
    <dgm:cxn modelId="{DC79295C-2B06-4038-97C0-2AD2873FFDF1}" type="presParOf" srcId="{CD12E381-C400-405A-8681-6EE21AE38652}" destId="{D63983EF-A5CA-4518-BD75-2B122C4487AB}" srcOrd="1" destOrd="0" presId="urn:microsoft.com/office/officeart/2008/layout/LinedList"/>
    <dgm:cxn modelId="{DF789F3C-CFFB-4FC3-ADEA-D46627CEFAC8}" type="presParOf" srcId="{FFA665D8-A63B-48EA-82D6-51CB67465E7E}" destId="{CE9C8151-B0A1-4E6D-AB3E-0B8D6A1FDD62}" srcOrd="2" destOrd="0" presId="urn:microsoft.com/office/officeart/2008/layout/LinedList"/>
    <dgm:cxn modelId="{09CF3A7F-5F96-428B-89B3-A5113642308E}" type="presParOf" srcId="{FFA665D8-A63B-48EA-82D6-51CB67465E7E}" destId="{09CAFB06-10CF-44B2-B0DE-23C7C71DD18B}" srcOrd="3" destOrd="0" presId="urn:microsoft.com/office/officeart/2008/layout/LinedList"/>
    <dgm:cxn modelId="{998A8E56-D160-4D07-B263-F022200E5B0B}" type="presParOf" srcId="{09CAFB06-10CF-44B2-B0DE-23C7C71DD18B}" destId="{169C03AE-7BA0-4CCE-9450-9D0052B0ECD8}" srcOrd="0" destOrd="0" presId="urn:microsoft.com/office/officeart/2008/layout/LinedList"/>
    <dgm:cxn modelId="{A2EAC78D-DB17-4007-B209-D62DF7CDAE6A}" type="presParOf" srcId="{09CAFB06-10CF-44B2-B0DE-23C7C71DD18B}" destId="{1045463D-ECF5-46A6-980B-6B6BFD4952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113B8-21B1-4237-B4EE-5A3580EC3C12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A61D1D-D119-49FA-B445-C9AAB2CE488E}">
      <dgm:prSet/>
      <dgm:spPr/>
      <dgm:t>
        <a:bodyPr/>
        <a:lstStyle/>
        <a:p>
          <a:r>
            <a:rPr lang="en-US"/>
            <a:t>Data files, app code and documentation have been posted to GitHub for download using the link below. </a:t>
          </a:r>
        </a:p>
      </dgm:t>
    </dgm:pt>
    <dgm:pt modelId="{B022A7BD-8DEB-47A8-9CC2-5008B4A766A9}" type="parTrans" cxnId="{8578D79A-AA61-4A7B-A9E0-4BA2F4157BD0}">
      <dgm:prSet/>
      <dgm:spPr/>
      <dgm:t>
        <a:bodyPr/>
        <a:lstStyle/>
        <a:p>
          <a:endParaRPr lang="en-US"/>
        </a:p>
      </dgm:t>
    </dgm:pt>
    <dgm:pt modelId="{B41BA434-2B5C-4F69-8627-B235F7BC1FFD}" type="sibTrans" cxnId="{8578D79A-AA61-4A7B-A9E0-4BA2F4157BD0}">
      <dgm:prSet/>
      <dgm:spPr/>
      <dgm:t>
        <a:bodyPr/>
        <a:lstStyle/>
        <a:p>
          <a:endParaRPr lang="en-US"/>
        </a:p>
      </dgm:t>
    </dgm:pt>
    <dgm:pt modelId="{BA888E7A-4901-459A-B024-FB9966D27155}">
      <dgm:prSet/>
      <dgm:spPr/>
      <dgm:t>
        <a:bodyPr/>
        <a:lstStyle/>
        <a:p>
          <a:r>
            <a:rPr lang="en-US" dirty="0"/>
            <a:t>https://github.com/whitnerk/Data_824</a:t>
          </a:r>
        </a:p>
      </dgm:t>
    </dgm:pt>
    <dgm:pt modelId="{7F0F4A10-6D9D-468A-9C2B-ED7A05280E9D}" type="parTrans" cxnId="{47870622-D56C-4122-8103-A711A9B5A429}">
      <dgm:prSet/>
      <dgm:spPr/>
      <dgm:t>
        <a:bodyPr/>
        <a:lstStyle/>
        <a:p>
          <a:endParaRPr lang="en-US"/>
        </a:p>
      </dgm:t>
    </dgm:pt>
    <dgm:pt modelId="{0F1B03CB-F938-4C43-96FF-5A913A848E29}" type="sibTrans" cxnId="{47870622-D56C-4122-8103-A711A9B5A429}">
      <dgm:prSet/>
      <dgm:spPr/>
      <dgm:t>
        <a:bodyPr/>
        <a:lstStyle/>
        <a:p>
          <a:endParaRPr lang="en-US"/>
        </a:p>
      </dgm:t>
    </dgm:pt>
    <dgm:pt modelId="{F1F86139-02E7-4C1A-962C-39A42F71A94A}" type="pres">
      <dgm:prSet presAssocID="{38F113B8-21B1-4237-B4EE-5A3580EC3C12}" presName="outerComposite" presStyleCnt="0">
        <dgm:presLayoutVars>
          <dgm:chMax val="5"/>
          <dgm:dir/>
          <dgm:resizeHandles val="exact"/>
        </dgm:presLayoutVars>
      </dgm:prSet>
      <dgm:spPr/>
    </dgm:pt>
    <dgm:pt modelId="{2EB300BB-6DCB-4D91-AE44-AD51EC53AD2B}" type="pres">
      <dgm:prSet presAssocID="{38F113B8-21B1-4237-B4EE-5A3580EC3C12}" presName="dummyMaxCanvas" presStyleCnt="0">
        <dgm:presLayoutVars/>
      </dgm:prSet>
      <dgm:spPr/>
    </dgm:pt>
    <dgm:pt modelId="{65DA33E4-ADDD-452F-B0EB-568EF66EA750}" type="pres">
      <dgm:prSet presAssocID="{38F113B8-21B1-4237-B4EE-5A3580EC3C12}" presName="TwoNodes_1" presStyleLbl="node1" presStyleIdx="0" presStyleCnt="2">
        <dgm:presLayoutVars>
          <dgm:bulletEnabled val="1"/>
        </dgm:presLayoutVars>
      </dgm:prSet>
      <dgm:spPr/>
    </dgm:pt>
    <dgm:pt modelId="{76BF1DA3-AC81-4E79-8C07-EFB5A4F9FF98}" type="pres">
      <dgm:prSet presAssocID="{38F113B8-21B1-4237-B4EE-5A3580EC3C12}" presName="TwoNodes_2" presStyleLbl="node1" presStyleIdx="1" presStyleCnt="2">
        <dgm:presLayoutVars>
          <dgm:bulletEnabled val="1"/>
        </dgm:presLayoutVars>
      </dgm:prSet>
      <dgm:spPr/>
    </dgm:pt>
    <dgm:pt modelId="{6A80BA86-83AE-409A-B959-BF39AA03A488}" type="pres">
      <dgm:prSet presAssocID="{38F113B8-21B1-4237-B4EE-5A3580EC3C12}" presName="TwoConn_1-2" presStyleLbl="fgAccFollowNode1" presStyleIdx="0" presStyleCnt="1">
        <dgm:presLayoutVars>
          <dgm:bulletEnabled val="1"/>
        </dgm:presLayoutVars>
      </dgm:prSet>
      <dgm:spPr/>
    </dgm:pt>
    <dgm:pt modelId="{ABBA3CCF-EEA7-4955-B7DA-4044A31F44C2}" type="pres">
      <dgm:prSet presAssocID="{38F113B8-21B1-4237-B4EE-5A3580EC3C12}" presName="TwoNodes_1_text" presStyleLbl="node1" presStyleIdx="1" presStyleCnt="2">
        <dgm:presLayoutVars>
          <dgm:bulletEnabled val="1"/>
        </dgm:presLayoutVars>
      </dgm:prSet>
      <dgm:spPr/>
    </dgm:pt>
    <dgm:pt modelId="{64CEA8A4-9C11-4FD4-8840-2F74F5230AD2}" type="pres">
      <dgm:prSet presAssocID="{38F113B8-21B1-4237-B4EE-5A3580EC3C1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4C9851E-9F5F-42BA-B478-10418A331F18}" type="presOf" srcId="{38F113B8-21B1-4237-B4EE-5A3580EC3C12}" destId="{F1F86139-02E7-4C1A-962C-39A42F71A94A}" srcOrd="0" destOrd="0" presId="urn:microsoft.com/office/officeart/2005/8/layout/vProcess5"/>
    <dgm:cxn modelId="{47870622-D56C-4122-8103-A711A9B5A429}" srcId="{38F113B8-21B1-4237-B4EE-5A3580EC3C12}" destId="{BA888E7A-4901-459A-B024-FB9966D27155}" srcOrd="1" destOrd="0" parTransId="{7F0F4A10-6D9D-468A-9C2B-ED7A05280E9D}" sibTransId="{0F1B03CB-F938-4C43-96FF-5A913A848E29}"/>
    <dgm:cxn modelId="{8578D79A-AA61-4A7B-A9E0-4BA2F4157BD0}" srcId="{38F113B8-21B1-4237-B4EE-5A3580EC3C12}" destId="{92A61D1D-D119-49FA-B445-C9AAB2CE488E}" srcOrd="0" destOrd="0" parTransId="{B022A7BD-8DEB-47A8-9CC2-5008B4A766A9}" sibTransId="{B41BA434-2B5C-4F69-8627-B235F7BC1FFD}"/>
    <dgm:cxn modelId="{3BFC88BD-4805-4331-8A5F-A2E4CC1E55F2}" type="presOf" srcId="{92A61D1D-D119-49FA-B445-C9AAB2CE488E}" destId="{ABBA3CCF-EEA7-4955-B7DA-4044A31F44C2}" srcOrd="1" destOrd="0" presId="urn:microsoft.com/office/officeart/2005/8/layout/vProcess5"/>
    <dgm:cxn modelId="{53E4D4C0-0D3A-4CA5-A582-23F1D04C7968}" type="presOf" srcId="{BA888E7A-4901-459A-B024-FB9966D27155}" destId="{76BF1DA3-AC81-4E79-8C07-EFB5A4F9FF98}" srcOrd="0" destOrd="0" presId="urn:microsoft.com/office/officeart/2005/8/layout/vProcess5"/>
    <dgm:cxn modelId="{FC10BFD7-FF5E-45EC-A32E-C2F5E23D0BCC}" type="presOf" srcId="{BA888E7A-4901-459A-B024-FB9966D27155}" destId="{64CEA8A4-9C11-4FD4-8840-2F74F5230AD2}" srcOrd="1" destOrd="0" presId="urn:microsoft.com/office/officeart/2005/8/layout/vProcess5"/>
    <dgm:cxn modelId="{162D28EA-C1BA-47FC-AA2F-133462794794}" type="presOf" srcId="{92A61D1D-D119-49FA-B445-C9AAB2CE488E}" destId="{65DA33E4-ADDD-452F-B0EB-568EF66EA750}" srcOrd="0" destOrd="0" presId="urn:microsoft.com/office/officeart/2005/8/layout/vProcess5"/>
    <dgm:cxn modelId="{F7638FED-35F6-41E9-AE7F-1A53BD585EC1}" type="presOf" srcId="{B41BA434-2B5C-4F69-8627-B235F7BC1FFD}" destId="{6A80BA86-83AE-409A-B959-BF39AA03A488}" srcOrd="0" destOrd="0" presId="urn:microsoft.com/office/officeart/2005/8/layout/vProcess5"/>
    <dgm:cxn modelId="{F9CAE7A4-316A-4FE6-B638-30297D6327F7}" type="presParOf" srcId="{F1F86139-02E7-4C1A-962C-39A42F71A94A}" destId="{2EB300BB-6DCB-4D91-AE44-AD51EC53AD2B}" srcOrd="0" destOrd="0" presId="urn:microsoft.com/office/officeart/2005/8/layout/vProcess5"/>
    <dgm:cxn modelId="{CCAB5A3C-7B37-498B-A656-CEEBF7F91C65}" type="presParOf" srcId="{F1F86139-02E7-4C1A-962C-39A42F71A94A}" destId="{65DA33E4-ADDD-452F-B0EB-568EF66EA750}" srcOrd="1" destOrd="0" presId="urn:microsoft.com/office/officeart/2005/8/layout/vProcess5"/>
    <dgm:cxn modelId="{58A626BD-CDB9-4989-831C-A647DAAF9BFD}" type="presParOf" srcId="{F1F86139-02E7-4C1A-962C-39A42F71A94A}" destId="{76BF1DA3-AC81-4E79-8C07-EFB5A4F9FF98}" srcOrd="2" destOrd="0" presId="urn:microsoft.com/office/officeart/2005/8/layout/vProcess5"/>
    <dgm:cxn modelId="{663FAA52-8428-41C3-838A-B5D0C2EDF582}" type="presParOf" srcId="{F1F86139-02E7-4C1A-962C-39A42F71A94A}" destId="{6A80BA86-83AE-409A-B959-BF39AA03A488}" srcOrd="3" destOrd="0" presId="urn:microsoft.com/office/officeart/2005/8/layout/vProcess5"/>
    <dgm:cxn modelId="{155ECF53-76E5-44C6-87C9-AC400CFD2817}" type="presParOf" srcId="{F1F86139-02E7-4C1A-962C-39A42F71A94A}" destId="{ABBA3CCF-EEA7-4955-B7DA-4044A31F44C2}" srcOrd="4" destOrd="0" presId="urn:microsoft.com/office/officeart/2005/8/layout/vProcess5"/>
    <dgm:cxn modelId="{7B2DCF52-0769-4F26-A6FB-7C3605BCA0CA}" type="presParOf" srcId="{F1F86139-02E7-4C1A-962C-39A42F71A94A}" destId="{64CEA8A4-9C11-4FD4-8840-2F74F5230AD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F847B-3D87-4E3F-BDEC-660FE7700D7D}">
      <dsp:nvSpPr>
        <dsp:cNvPr id="0" name=""/>
        <dsp:cNvSpPr/>
      </dsp:nvSpPr>
      <dsp:spPr>
        <a:xfrm>
          <a:off x="0" y="0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18CDC-074C-4AF9-BA73-5E253BD83358}">
      <dsp:nvSpPr>
        <dsp:cNvPr id="0" name=""/>
        <dsp:cNvSpPr/>
      </dsp:nvSpPr>
      <dsp:spPr>
        <a:xfrm>
          <a:off x="0" y="0"/>
          <a:ext cx="5990135" cy="263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These maps allow users to see regional variation in key health indicators at-a-glance. Counties with exceptionally high percentages of excessive drinking, smoking, physical inactivity and obesity and stand out in sharp contrast to neighboring communities.  </a:t>
          </a:r>
        </a:p>
      </dsp:txBody>
      <dsp:txXfrm>
        <a:off x="0" y="0"/>
        <a:ext cx="5990135" cy="2631026"/>
      </dsp:txXfrm>
    </dsp:sp>
    <dsp:sp modelId="{CE9C8151-B0A1-4E6D-AB3E-0B8D6A1FDD62}">
      <dsp:nvSpPr>
        <dsp:cNvPr id="0" name=""/>
        <dsp:cNvSpPr/>
      </dsp:nvSpPr>
      <dsp:spPr>
        <a:xfrm>
          <a:off x="0" y="2631026"/>
          <a:ext cx="5990135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03AE-7BA0-4CCE-9450-9D0052B0ECD8}">
      <dsp:nvSpPr>
        <dsp:cNvPr id="0" name=""/>
        <dsp:cNvSpPr/>
      </dsp:nvSpPr>
      <dsp:spPr>
        <a:xfrm>
          <a:off x="0" y="2631026"/>
          <a:ext cx="5990135" cy="263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can see from the preceding maps, for example, that there are “hotspot” counties with very high rates of obesity – and  corresponding high rates of self-reported physical inactivity – in a cluster of counties central Texas, southeast Colorado, and the Oklahoma panhandle.  </a:t>
          </a:r>
        </a:p>
      </dsp:txBody>
      <dsp:txXfrm>
        <a:off x="0" y="2631026"/>
        <a:ext cx="5990135" cy="2631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A33E4-ADDD-452F-B0EB-568EF66EA750}">
      <dsp:nvSpPr>
        <dsp:cNvPr id="0" name=""/>
        <dsp:cNvSpPr/>
      </dsp:nvSpPr>
      <dsp:spPr>
        <a:xfrm>
          <a:off x="0" y="0"/>
          <a:ext cx="8379463" cy="1890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files, app code and documentation have been posted to GitHub for download using the link below. </a:t>
          </a:r>
        </a:p>
      </dsp:txBody>
      <dsp:txXfrm>
        <a:off x="55376" y="55376"/>
        <a:ext cx="6425312" cy="1779913"/>
      </dsp:txXfrm>
    </dsp:sp>
    <dsp:sp modelId="{76BF1DA3-AC81-4E79-8C07-EFB5A4F9FF98}">
      <dsp:nvSpPr>
        <dsp:cNvPr id="0" name=""/>
        <dsp:cNvSpPr/>
      </dsp:nvSpPr>
      <dsp:spPr>
        <a:xfrm>
          <a:off x="1478728" y="2310812"/>
          <a:ext cx="8379463" cy="1890665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https://github.com/whitnerk/Data_824</a:t>
          </a:r>
        </a:p>
      </dsp:txBody>
      <dsp:txXfrm>
        <a:off x="1534104" y="2366188"/>
        <a:ext cx="5561050" cy="1779913"/>
      </dsp:txXfrm>
    </dsp:sp>
    <dsp:sp modelId="{6A80BA86-83AE-409A-B959-BF39AA03A488}">
      <dsp:nvSpPr>
        <dsp:cNvPr id="0" name=""/>
        <dsp:cNvSpPr/>
      </dsp:nvSpPr>
      <dsp:spPr>
        <a:xfrm>
          <a:off x="7150530" y="1486272"/>
          <a:ext cx="1228932" cy="1228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27040" y="1486272"/>
        <a:ext cx="675912" cy="924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8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8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7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1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2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2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02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1785348-467A-4E16-9258-62CC10D6183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E58E182-7A7E-467E-8EFF-0CED0F9B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0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ntyhealthrankings.org/explore-health-rankings/measures-data-sources/2022-meas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ntyhealthrankings.org/explore-health-rankings/measures-data-sources/2022-measure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1C3B-C5D5-45F1-BDEE-05C131CB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Mapping Community Health  </a:t>
            </a:r>
            <a:br>
              <a:rPr lang="en-US" b="1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94FF2-193A-4257-B703-7F2520B92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DATA824 Data Acquisition and Visualization</a:t>
            </a:r>
          </a:p>
          <a:p>
            <a:r>
              <a:rPr lang="en-US" dirty="0"/>
              <a:t>University of Kansas Medical Center | December 1, 2022 </a:t>
            </a:r>
          </a:p>
        </p:txBody>
      </p:sp>
    </p:spTree>
    <p:extLst>
      <p:ext uri="{BB962C8B-B14F-4D97-AF65-F5344CB8AC3E}">
        <p14:creationId xmlns:p14="http://schemas.microsoft.com/office/powerpoint/2010/main" val="27097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129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523-DED0-4CD9-8783-EF81C1C9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E0FF-43D3-41F7-8A1F-D5F4867E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7163136" cy="5207002"/>
          </a:xfrm>
          <a:noFill/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County Health Rankings &amp; Roadmaps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program of the Population Health Institute at the University of Wisconsin. County level data are collected annually from national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state-level public data sources,</a:t>
            </a:r>
            <a:r>
              <a:rPr lang="en-US" sz="3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standardized and combined. 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use 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2022 vintage of the CHR&amp;R to visualize regional variation in measures of environmental and behavioral health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4356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24BA92-9229-4333-ACC7-4561A3DB5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A85E9-30BA-4E92-B2D0-387CA732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3200" dirty="0"/>
              <a:t>Measures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9DE3-6564-42E8-A624-05D75C42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/>
            <a:r>
              <a:rPr lang="en-US" sz="1600" dirty="0"/>
              <a:t>I have created a simple interactive web application that </a:t>
            </a:r>
            <a:r>
              <a:rPr lang="en-US" sz="1600" dirty="0">
                <a:effectLst/>
              </a:rPr>
              <a:t>maps behavioral and environmental health measures at the county level (</a:t>
            </a:r>
            <a:r>
              <a:rPr lang="en-US" sz="1600" i="1" dirty="0">
                <a:effectLst/>
              </a:rPr>
              <a:t>right</a:t>
            </a:r>
            <a:r>
              <a:rPr lang="en-US" sz="1600" dirty="0">
                <a:effectLst/>
              </a:rPr>
              <a:t>).  All maps present data for eac</a:t>
            </a:r>
            <a:r>
              <a:rPr lang="en-US" sz="1600" dirty="0"/>
              <a:t>h health measure as either the </a:t>
            </a:r>
            <a:r>
              <a:rPr lang="en-US" sz="1600" dirty="0">
                <a:effectLst/>
              </a:rPr>
              <a:t>percentages of the total population or the percentage of affected households.  </a:t>
            </a:r>
            <a:r>
              <a:rPr lang="en-US" sz="1600" dirty="0"/>
              <a:t>The data documentation and full data dictionary is available from:</a:t>
            </a:r>
          </a:p>
          <a:p>
            <a:pPr indent="-182880"/>
            <a:r>
              <a:rPr lang="en-US" sz="1600" dirty="0">
                <a:hlinkClick r:id="rId2"/>
              </a:rPr>
              <a:t>https://www.countyhealthrankings.org/explore-health-rankings/measures-data-sources/2022-measures</a:t>
            </a:r>
            <a:endParaRPr lang="en-US" sz="1200" dirty="0">
              <a:effectLst/>
            </a:endParaRPr>
          </a:p>
          <a:p>
            <a:pPr indent="-182880"/>
            <a:endParaRPr lang="en-US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B5F191-6751-4999-A5F6-6DCF7EF0D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47716"/>
              </p:ext>
            </p:extLst>
          </p:nvPr>
        </p:nvGraphicFramePr>
        <p:xfrm>
          <a:off x="4654296" y="803295"/>
          <a:ext cx="6155737" cy="5261673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892910">
                  <a:extLst>
                    <a:ext uri="{9D8B030D-6E8A-4147-A177-3AD203B41FA5}">
                      <a16:colId xmlns:a16="http://schemas.microsoft.com/office/drawing/2014/main" val="3527815017"/>
                    </a:ext>
                  </a:extLst>
                </a:gridCol>
                <a:gridCol w="4262827">
                  <a:extLst>
                    <a:ext uri="{9D8B030D-6E8A-4147-A177-3AD203B41FA5}">
                      <a16:colId xmlns:a16="http://schemas.microsoft.com/office/drawing/2014/main" val="2539338752"/>
                    </a:ext>
                  </a:extLst>
                </a:gridCol>
              </a:tblGrid>
              <a:tr h="760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Adult smoking  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Percentage of adults who are current smokers (age-adjusted).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02473"/>
                  </a:ext>
                </a:extLst>
              </a:tr>
              <a:tr h="1225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Adult obesity  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Percentage of the adult population (age 18 and older) that reports a body mass index (BMI) greater than or</a:t>
                      </a:r>
                      <a:br>
                        <a:rPr lang="en-US" sz="15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5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equal to 30 kg/m2 (age-adjusted).</a:t>
                      </a:r>
                      <a:endParaRPr lang="en-US" sz="15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10001"/>
                  </a:ext>
                </a:extLst>
              </a:tr>
              <a:tr h="993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Physical inactivity  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Percentage of adults age 18 and over reporting no leisure-time physical activity (age-adjusted).</a:t>
                      </a:r>
                      <a:endParaRPr lang="en-US" sz="15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85009"/>
                  </a:ext>
                </a:extLst>
              </a:tr>
              <a:tr h="760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Excessive drinking  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Percentage of adults reporting binge or heavy drinking (age-adjusted).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85640"/>
                  </a:ext>
                </a:extLst>
              </a:tr>
              <a:tr h="760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Food insecurity  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Percentage of population who lack adequate access to food.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66855"/>
                  </a:ext>
                </a:extLst>
              </a:tr>
              <a:tr h="760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Broadband access  </a:t>
                      </a:r>
                      <a:endParaRPr lang="en-US" sz="15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Percentage of households with broadband internet connection.</a:t>
                      </a:r>
                      <a:endParaRPr lang="en-US" sz="15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7784" marR="130671" marT="130671" marB="13067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4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47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61BE-3E50-4409-B01B-2228C28E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2" y="315798"/>
            <a:ext cx="3200400" cy="1600197"/>
          </a:xfrm>
        </p:spPr>
        <p:txBody>
          <a:bodyPr/>
          <a:lstStyle/>
          <a:p>
            <a:r>
              <a:rPr lang="en-US" dirty="0"/>
              <a:t>Using the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D2CE2-4C45-49CE-B04A-45E33A2E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762" y="2090308"/>
            <a:ext cx="2910620" cy="3810001"/>
          </a:xfrm>
        </p:spPr>
        <p:txBody>
          <a:bodyPr/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 health indicators of interest from the dropdown list in the sidebar to display a choropleth map of the data.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choropleth map is a map uses color to display the regional variation of for a variable.  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ere for example, the app has plotted percentage of the adult population who report no leisure-time physical activity.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EDC54-8ED0-45CE-9B35-ABD3990F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62" y="791850"/>
            <a:ext cx="7324725" cy="48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B4BD3-A7FA-4755-BFBC-9555159E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81" y="4632797"/>
            <a:ext cx="1866900" cy="160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5A3FA6-991D-46BA-B2A8-F8E1F6893D29}"/>
              </a:ext>
            </a:extLst>
          </p:cNvPr>
          <p:cNvSpPr txBox="1"/>
          <p:nvPr/>
        </p:nvSpPr>
        <p:spPr>
          <a:xfrm>
            <a:off x="5845192" y="5577143"/>
            <a:ext cx="5358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Percentage of adults aged 18+ reporting no leisure-time physical activity (age-adjusted).</a:t>
            </a:r>
            <a:endParaRPr lang="en-US" sz="1800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66BC7D-F933-4296-AFE2-2E1E53E9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1" y="472265"/>
            <a:ext cx="4305241" cy="3710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12345-6960-46A6-BC54-4F00DE14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78" y="49901"/>
            <a:ext cx="5938027" cy="3870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2CB8EC-1393-4748-B431-81CC74BF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578" y="3210318"/>
            <a:ext cx="1328129" cy="1250004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D0D6C64-E896-4C2C-8FD8-30D88A75B2D5}"/>
              </a:ext>
            </a:extLst>
          </p:cNvPr>
          <p:cNvSpPr txBox="1">
            <a:spLocks/>
          </p:cNvSpPr>
          <p:nvPr/>
        </p:nvSpPr>
        <p:spPr>
          <a:xfrm>
            <a:off x="832019" y="5282118"/>
            <a:ext cx="9780857" cy="78874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selecting a health indicator, users can change the aesthetics of the map by selecting a color gradient from the dropdown list.  The legend is generated from the minimum and maximum values for each indicator.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EF0CB2-0116-47A6-87B8-B1475D3EC09B}"/>
              </a:ext>
            </a:extLst>
          </p:cNvPr>
          <p:cNvSpPr txBox="1">
            <a:spLocks/>
          </p:cNvSpPr>
          <p:nvPr/>
        </p:nvSpPr>
        <p:spPr>
          <a:xfrm>
            <a:off x="832019" y="4381826"/>
            <a:ext cx="3690425" cy="900292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Map Aesthetics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08BA7-CAF1-49C8-8353-49455C57AB52}"/>
              </a:ext>
            </a:extLst>
          </p:cNvPr>
          <p:cNvSpPr txBox="1"/>
          <p:nvPr/>
        </p:nvSpPr>
        <p:spPr>
          <a:xfrm>
            <a:off x="6828147" y="3920161"/>
            <a:ext cx="3252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20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Percentage of the adult population (18+) that report a body mass index (BMI) &gt; 30.</a:t>
            </a:r>
            <a:endParaRPr lang="en-US" sz="1200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4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6CD716-7744-4F1A-801D-D44894504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0C0FC-9A91-4E96-8E86-3D20CDE26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F1730-7798-4C25-AE84-2DE667FE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27432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Why Maps?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A71F9873-FF57-6085-0819-E23AA7C2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14670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1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77208-7FC2-475F-BB28-8A4270EF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 dirty="0"/>
              <a:t>Download the App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F5BBC4-DBCE-3F5D-A003-268A92B80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665734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0005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</TotalTime>
  <Words>519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Mapping Community Health    </vt:lpstr>
      <vt:lpstr>About the Data</vt:lpstr>
      <vt:lpstr>Measures of Interest</vt:lpstr>
      <vt:lpstr>Using the App</vt:lpstr>
      <vt:lpstr>PowerPoint Presentation</vt:lpstr>
      <vt:lpstr>Why Maps?</vt:lpstr>
      <vt:lpstr>Download the App </vt:lpstr>
    </vt:vector>
  </TitlesOfParts>
  <Company>The University of Kansas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Onasch</dc:creator>
  <cp:lastModifiedBy>Whitney Onasch</cp:lastModifiedBy>
  <cp:revision>24</cp:revision>
  <dcterms:created xsi:type="dcterms:W3CDTF">2022-11-11T17:15:39Z</dcterms:created>
  <dcterms:modified xsi:type="dcterms:W3CDTF">2022-11-18T16:41:53Z</dcterms:modified>
</cp:coreProperties>
</file>