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21541-2247-470B-9FF2-A2F9A02B8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D1BCC9-6B02-4223-962C-63A782AC6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41F5C-2972-4EA6-9BD1-414B5739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51E-3665-4836-B395-2DB535F9E3B4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1A762-42C1-4368-AAEF-CA69E9F6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4D030-8BA4-422E-9E80-CB96B2F5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3115-B413-4B57-950C-C972F138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9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A313-153E-4CBA-A6B7-15A713C8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9C2B7B-1C91-426A-B510-B8ABBB5D4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AF2B6-6DCD-4AE3-B752-43BC72F7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51E-3665-4836-B395-2DB535F9E3B4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4B03D-60B7-417E-BAA9-714DD4B1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EC2BB-3889-44C7-80F1-D813AC46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3115-B413-4B57-950C-C972F138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29FEA9-DC08-47C1-A74A-B1FAC00B6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2A9C2E-C496-42CE-AF8E-2544EC71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F1D6F-71E6-49E5-86E9-7FB2C2F4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51E-3665-4836-B395-2DB535F9E3B4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7F99C-41C2-4894-9114-80673C68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BCCED-9DB5-49BD-B46D-E5E83C25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3115-B413-4B57-950C-C972F138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13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CBF99-0DC6-4718-952C-B7F6B37F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A7680-A8F6-40FC-80AF-BEE983CA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DF867-CFAA-4F6B-9CCC-93840F2F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51E-3665-4836-B395-2DB535F9E3B4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091A7-4062-46FB-B793-6073728A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B4355-CA00-441C-9B21-CFC6F8A6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3115-B413-4B57-950C-C972F138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0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3B6BA-714C-4B0B-9AD3-55185434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4B7A3-68FE-46BC-99CE-86AA20482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4F920-51FB-431E-BB84-12A5045B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51E-3665-4836-B395-2DB535F9E3B4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ED271-2AF1-45D2-90FD-6A9A5D40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E3252-F5B0-4E95-89E7-96FFDCEF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3115-B413-4B57-950C-C972F138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21E03-FD1D-4E09-AF06-B61EA16D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73440-8A6B-448D-A366-DB2624BC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7A4287-AB18-46EC-B23F-F92123B5B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665D1-CF42-420A-86C9-BB77AD3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51E-3665-4836-B395-2DB535F9E3B4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C04A0-37A2-42C4-841B-BBF149D2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05FCD-52B3-4C42-A6E4-F54AC8C6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3115-B413-4B57-950C-C972F138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3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82F9D-638A-496A-A724-652C7123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273AF-C5C0-40EF-9AEF-778AAF988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E7FD0C-54F1-48B3-9219-2AB9B15F0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690357-BC98-4022-AC27-10B2F4CA9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0876F5-5EF7-4D11-9C5A-18687310A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159243-3BEE-487F-A877-5082BA82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51E-3665-4836-B395-2DB535F9E3B4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B35F3-CCEB-4107-9F2D-3D052E7A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E5738D-72FD-47F5-B637-F7820000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3115-B413-4B57-950C-C972F138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9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03D83-4C9B-417C-8ADD-CBE281D1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F08D04-4746-4D58-B22A-20FD9347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51E-3665-4836-B395-2DB535F9E3B4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8CB98C-386C-4740-BA77-DA1DDF75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326C98-9D3E-485D-9B17-8DFA7784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3115-B413-4B57-950C-C972F138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50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D09587-B20A-42D1-83CB-1A1B6249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51E-3665-4836-B395-2DB535F9E3B4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529405-ADFE-4A80-BAF1-958696E2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7B9DD6-F5FC-4DEB-AECC-B6BF2461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3115-B413-4B57-950C-C972F138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3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CF1FB-4322-4B90-85F9-1F63B42D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7393B-4DC9-4E14-93CF-0FA93521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60F467-6006-464B-A1CA-FBB8EDCD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1F061-0658-4FA5-9F4F-33BE8774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51E-3665-4836-B395-2DB535F9E3B4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05D74-68ED-4243-AD3B-5775C9D1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A946C-8A29-453F-BD42-809834EE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3115-B413-4B57-950C-C972F138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5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12FF8-FC70-4868-B3F8-4EFCC8CA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EF61C8-B115-4B94-98CE-AAC4BC812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2024C2-566A-437E-879E-F35CD0B10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5E92A-D93A-433D-869C-53BE75FE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51E-3665-4836-B395-2DB535F9E3B4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F9288-5868-4333-8676-A5FB0649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30788-F111-42A2-95BB-9AAD7F53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3115-B413-4B57-950C-C972F138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5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AE4AB7-C3D5-4B32-8AD4-C74D0011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F768C4-02CE-408A-95E4-8BA622AE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466B-79CA-4AD8-A305-8F9E27F69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3751E-3665-4836-B395-2DB535F9E3B4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F348C-99A4-459D-8B7E-0D93A6D18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6351D-9BF9-491F-AA96-997DF61F3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3115-B413-4B57-950C-C972F138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2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7F0BE-B90A-4900-8698-E12977FBE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VoC</a:t>
            </a:r>
            <a:r>
              <a:rPr lang="en-US" altLang="ko-KR" dirty="0"/>
              <a:t> </a:t>
            </a:r>
            <a:r>
              <a:rPr lang="ko-KR" altLang="en-US" dirty="0"/>
              <a:t>유형 자동분류 </a:t>
            </a:r>
          </a:p>
        </p:txBody>
      </p:sp>
    </p:spTree>
    <p:extLst>
      <p:ext uri="{BB962C8B-B14F-4D97-AF65-F5344CB8AC3E}">
        <p14:creationId xmlns:p14="http://schemas.microsoft.com/office/powerpoint/2010/main" val="135300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B5CA14-90CB-4435-9966-786EA0AD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90" y="414551"/>
            <a:ext cx="8738313" cy="56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1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C19FB9-8563-4281-A191-CAD5214D7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8551"/>
              </p:ext>
            </p:extLst>
          </p:nvPr>
        </p:nvGraphicFramePr>
        <p:xfrm>
          <a:off x="6423171" y="1233308"/>
          <a:ext cx="4959918" cy="511283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3306">
                  <a:extLst>
                    <a:ext uri="{9D8B030D-6E8A-4147-A177-3AD203B41FA5}">
                      <a16:colId xmlns:a16="http://schemas.microsoft.com/office/drawing/2014/main" val="3723694303"/>
                    </a:ext>
                  </a:extLst>
                </a:gridCol>
                <a:gridCol w="1653306">
                  <a:extLst>
                    <a:ext uri="{9D8B030D-6E8A-4147-A177-3AD203B41FA5}">
                      <a16:colId xmlns:a16="http://schemas.microsoft.com/office/drawing/2014/main" val="3837010247"/>
                    </a:ext>
                  </a:extLst>
                </a:gridCol>
                <a:gridCol w="1653306">
                  <a:extLst>
                    <a:ext uri="{9D8B030D-6E8A-4147-A177-3AD203B41FA5}">
                      <a16:colId xmlns:a16="http://schemas.microsoft.com/office/drawing/2014/main" val="3215167022"/>
                    </a:ext>
                  </a:extLst>
                </a:gridCol>
              </a:tblGrid>
              <a:tr h="1559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유형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유형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개수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04592"/>
                  </a:ext>
                </a:extLst>
              </a:tr>
              <a:tr h="1559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직원     </a:t>
                      </a:r>
                      <a:r>
                        <a:rPr lang="en-US" altLang="ko-KR" sz="1200" u="none" strike="noStrike" dirty="0">
                          <a:effectLst/>
                        </a:rPr>
                        <a:t>(925)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응대태도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395889"/>
                  </a:ext>
                </a:extLst>
              </a:tr>
              <a:tr h="155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직원기타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564702"/>
                  </a:ext>
                </a:extLst>
              </a:tr>
              <a:tr h="155972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상담불만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807724"/>
                  </a:ext>
                </a:extLst>
              </a:tr>
              <a:tr h="23972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시술     </a:t>
                      </a:r>
                      <a:r>
                        <a:rPr lang="en-US" altLang="ko-KR" sz="1200" u="none" strike="noStrike" dirty="0">
                          <a:effectLst/>
                        </a:rPr>
                        <a:t>(398)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시술자 스킬 부족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317940"/>
                  </a:ext>
                </a:extLst>
              </a:tr>
              <a:tr h="155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시술 후 부작용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21619"/>
                  </a:ext>
                </a:extLst>
              </a:tr>
              <a:tr h="155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시술 후 증상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77258"/>
                  </a:ext>
                </a:extLst>
              </a:tr>
              <a:tr h="2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시술 후 결과 불만족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69328"/>
                  </a:ext>
                </a:extLst>
              </a:tr>
              <a:tr h="2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시술 후 효과 시기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044670"/>
                  </a:ext>
                </a:extLst>
              </a:tr>
              <a:tr h="155972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수술 기타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733203"/>
                  </a:ext>
                </a:extLst>
              </a:tr>
              <a:tr h="2018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대기     </a:t>
                      </a:r>
                      <a:r>
                        <a:rPr lang="en-US" altLang="ko-KR" sz="1200" u="none" strike="noStrike" dirty="0">
                          <a:effectLst/>
                        </a:rPr>
                        <a:t>(290)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대기 불만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40263"/>
                  </a:ext>
                </a:extLst>
              </a:tr>
              <a:tr h="15597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시설     </a:t>
                      </a:r>
                      <a:r>
                        <a:rPr lang="en-US" altLang="ko-KR" sz="1200" u="none" strike="noStrike" dirty="0">
                          <a:effectLst/>
                        </a:rPr>
                        <a:t>(288)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환경기타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278021"/>
                  </a:ext>
                </a:extLst>
              </a:tr>
              <a:tr h="155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청결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비위생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892512"/>
                  </a:ext>
                </a:extLst>
              </a:tr>
              <a:tr h="155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주차불편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불만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9129"/>
                  </a:ext>
                </a:extLst>
              </a:tr>
              <a:tr h="155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시설부족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불편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420273"/>
                  </a:ext>
                </a:extLst>
              </a:tr>
              <a:tr h="2018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기타     </a:t>
                      </a:r>
                      <a:r>
                        <a:rPr lang="en-US" altLang="ko-KR" sz="1200" u="none" strike="noStrike" dirty="0">
                          <a:effectLst/>
                        </a:rPr>
                        <a:t>(196)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기타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640550"/>
                  </a:ext>
                </a:extLst>
              </a:tr>
              <a:tr h="15597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수술      </a:t>
                      </a:r>
                      <a:r>
                        <a:rPr lang="en-US" altLang="ko-KR" sz="1200" u="none" strike="noStrike" dirty="0">
                          <a:effectLst/>
                        </a:rPr>
                        <a:t>(98)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압박복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785584"/>
                  </a:ext>
                </a:extLst>
              </a:tr>
              <a:tr h="155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수술 후 부작용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22926"/>
                  </a:ext>
                </a:extLst>
              </a:tr>
              <a:tr h="155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수술 후 증상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620859"/>
                  </a:ext>
                </a:extLst>
              </a:tr>
              <a:tr h="2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수술 후 효과 불만족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47677"/>
                  </a:ext>
                </a:extLst>
              </a:tr>
              <a:tr h="2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수술 후 효과 시기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75771"/>
                  </a:ext>
                </a:extLst>
              </a:tr>
              <a:tr h="155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수술 기타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30143"/>
                  </a:ext>
                </a:extLst>
              </a:tr>
              <a:tr h="1559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시스템     </a:t>
                      </a:r>
                      <a:r>
                        <a:rPr lang="en-US" altLang="ko-KR" sz="1200" u="none" strike="noStrike" dirty="0">
                          <a:effectLst/>
                        </a:rPr>
                        <a:t>(39)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마이홈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차트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2198"/>
                  </a:ext>
                </a:extLst>
              </a:tr>
              <a:tr h="2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주기적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목표체중 누락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554410"/>
                  </a:ext>
                </a:extLst>
              </a:tr>
              <a:tr h="155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약처방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고딕11" panose="02020600000000000000" pitchFamily="18" charset="-127"/>
                        <a:ea typeface="a고딕11" panose="02020600000000000000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1861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99FE31-68B4-4724-B3EB-537C75D08370}"/>
              </a:ext>
            </a:extLst>
          </p:cNvPr>
          <p:cNvSpPr txBox="1"/>
          <p:nvPr/>
        </p:nvSpPr>
        <p:spPr>
          <a:xfrm>
            <a:off x="657910" y="1359017"/>
            <a:ext cx="340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Voc</a:t>
            </a:r>
            <a:r>
              <a:rPr lang="en-US" altLang="ko-KR" dirty="0"/>
              <a:t> </a:t>
            </a:r>
            <a:r>
              <a:rPr lang="ko-KR" altLang="en-US" dirty="0"/>
              <a:t>접수 </a:t>
            </a:r>
            <a:endParaRPr lang="en-US" altLang="ko-KR" dirty="0"/>
          </a:p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2021/01/01~07/31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991D63-6FA8-4EA5-AA1C-7F2B237554BC}"/>
              </a:ext>
            </a:extLst>
          </p:cNvPr>
          <p:cNvSpPr txBox="1"/>
          <p:nvPr/>
        </p:nvSpPr>
        <p:spPr>
          <a:xfrm>
            <a:off x="7133053" y="646079"/>
            <a:ext cx="340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Voc</a:t>
            </a:r>
            <a:r>
              <a:rPr lang="en-US" altLang="ko-KR" dirty="0"/>
              <a:t> </a:t>
            </a:r>
            <a:r>
              <a:rPr lang="ko-KR" altLang="en-US" dirty="0"/>
              <a:t>유형분류 결과 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EC3A27F-9192-4A03-85E5-AAEEF3284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30071"/>
              </p:ext>
            </p:extLst>
          </p:nvPr>
        </p:nvGraphicFramePr>
        <p:xfrm>
          <a:off x="657910" y="2375202"/>
          <a:ext cx="3612312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156">
                  <a:extLst>
                    <a:ext uri="{9D8B030D-6E8A-4147-A177-3AD203B41FA5}">
                      <a16:colId xmlns:a16="http://schemas.microsoft.com/office/drawing/2014/main" val="1008481038"/>
                    </a:ext>
                  </a:extLst>
                </a:gridCol>
                <a:gridCol w="1806156">
                  <a:extLst>
                    <a:ext uri="{9D8B030D-6E8A-4147-A177-3AD203B41FA5}">
                      <a16:colId xmlns:a16="http://schemas.microsoft.com/office/drawing/2014/main" val="327178513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Voc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Voc</a:t>
                      </a:r>
                      <a:r>
                        <a:rPr lang="ko-KR" altLang="en-US" dirty="0"/>
                        <a:t> 접수 내용중 불만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9578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Voc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개수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2424</a:t>
                      </a:r>
                      <a:r>
                        <a:rPr lang="ko-KR" altLang="en-US" dirty="0"/>
                        <a:t>건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239536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84C073B-B72C-45C6-B224-7D2E93E647F8}"/>
              </a:ext>
            </a:extLst>
          </p:cNvPr>
          <p:cNvSpPr/>
          <p:nvPr/>
        </p:nvSpPr>
        <p:spPr>
          <a:xfrm>
            <a:off x="4718920" y="2818141"/>
            <a:ext cx="125555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32480-C649-4E27-B244-4FA7EE6A83DE}"/>
              </a:ext>
            </a:extLst>
          </p:cNvPr>
          <p:cNvSpPr txBox="1"/>
          <p:nvPr/>
        </p:nvSpPr>
        <p:spPr>
          <a:xfrm>
            <a:off x="4468335" y="2375202"/>
            <a:ext cx="175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유형분류작업</a:t>
            </a:r>
          </a:p>
        </p:txBody>
      </p:sp>
    </p:spTree>
    <p:extLst>
      <p:ext uri="{BB962C8B-B14F-4D97-AF65-F5344CB8AC3E}">
        <p14:creationId xmlns:p14="http://schemas.microsoft.com/office/powerpoint/2010/main" val="297184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0BEAB7-0AA2-4C8D-95F5-DA7766F1006A}"/>
              </a:ext>
            </a:extLst>
          </p:cNvPr>
          <p:cNvSpPr txBox="1"/>
          <p:nvPr/>
        </p:nvSpPr>
        <p:spPr>
          <a:xfrm>
            <a:off x="664827" y="834515"/>
            <a:ext cx="7908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baseline="0" dirty="0">
                <a:latin typeface="Wingdings-Regular"/>
              </a:rPr>
              <a:t></a:t>
            </a:r>
            <a:r>
              <a:rPr lang="ko-KR" altLang="en-US" sz="1800" b="1" i="0" u="none" strike="noStrike" baseline="0" dirty="0">
                <a:latin typeface="MalgunGothicBold"/>
              </a:rPr>
              <a:t>분류모델을 통한 자동분류로 생산성 향상 및 분류 신뢰도 증가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746A0-F05A-4F6D-8F61-55F3287F20F8}"/>
              </a:ext>
            </a:extLst>
          </p:cNvPr>
          <p:cNvSpPr txBox="1"/>
          <p:nvPr/>
        </p:nvSpPr>
        <p:spPr>
          <a:xfrm>
            <a:off x="1006679" y="2189527"/>
            <a:ext cx="32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입력변수 </a:t>
            </a:r>
            <a:r>
              <a:rPr lang="en-US" altLang="ko-KR" dirty="0"/>
              <a:t>-&gt; </a:t>
            </a:r>
            <a:r>
              <a:rPr lang="ko-KR" altLang="en-US" dirty="0"/>
              <a:t>출력변수 </a:t>
            </a:r>
          </a:p>
        </p:txBody>
      </p:sp>
    </p:spTree>
    <p:extLst>
      <p:ext uri="{BB962C8B-B14F-4D97-AF65-F5344CB8AC3E}">
        <p14:creationId xmlns:p14="http://schemas.microsoft.com/office/powerpoint/2010/main" val="94822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E793B-1198-4318-BDAD-39D8B940331F}"/>
              </a:ext>
            </a:extLst>
          </p:cNvPr>
          <p:cNvSpPr txBox="1"/>
          <p:nvPr/>
        </p:nvSpPr>
        <p:spPr>
          <a:xfrm>
            <a:off x="847289" y="587229"/>
            <a:ext cx="32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입력변수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6370A-6BD8-4832-B597-855C678B88DA}"/>
              </a:ext>
            </a:extLst>
          </p:cNvPr>
          <p:cNvSpPr txBox="1"/>
          <p:nvPr/>
        </p:nvSpPr>
        <p:spPr>
          <a:xfrm>
            <a:off x="513826" y="1845145"/>
            <a:ext cx="49138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입력변수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후관리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후 상담 받으려고 대기를 했는데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준 넘게 대기중 혹여나 너무 오래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기다리는구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같아서 물어보니 그제서야 재 확인 후 상담 들어갔네요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결국은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정도 기다린 후 상담 받았습니다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타지에서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왓다갓다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하는거라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다음 부터는 대기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정도 넘지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않았스면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좋겟습니다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3B7AF-22AD-4B15-B9FE-CA80DBFC1E75}"/>
              </a:ext>
            </a:extLst>
          </p:cNvPr>
          <p:cNvSpPr txBox="1"/>
          <p:nvPr/>
        </p:nvSpPr>
        <p:spPr>
          <a:xfrm>
            <a:off x="7232711" y="2307937"/>
            <a:ext cx="4913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출력 변수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키워드</a:t>
            </a:r>
            <a:r>
              <a:rPr lang="en-US" altLang="ko-KR" dirty="0"/>
              <a:t>: </a:t>
            </a:r>
            <a:r>
              <a:rPr lang="ko-KR" altLang="en-US" dirty="0"/>
              <a:t>상담</a:t>
            </a:r>
            <a:r>
              <a:rPr lang="en-US" altLang="ko-KR" dirty="0"/>
              <a:t>/</a:t>
            </a:r>
            <a:r>
              <a:rPr lang="ko-KR" altLang="en-US" dirty="0"/>
              <a:t>대기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카테고리 유형</a:t>
            </a:r>
            <a:r>
              <a:rPr lang="en-US" altLang="ko-KR" dirty="0"/>
              <a:t>: </a:t>
            </a:r>
            <a:r>
              <a:rPr lang="ko-KR" altLang="en-US" dirty="0"/>
              <a:t>대기 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02BC51A-11B5-428F-9517-0877BDCC5914}"/>
              </a:ext>
            </a:extLst>
          </p:cNvPr>
          <p:cNvSpPr/>
          <p:nvPr/>
        </p:nvSpPr>
        <p:spPr>
          <a:xfrm>
            <a:off x="5702418" y="2849460"/>
            <a:ext cx="125555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8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380E34-9FCE-48B6-B55C-DCF9740A3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9757"/>
              </p:ext>
            </p:extLst>
          </p:nvPr>
        </p:nvGraphicFramePr>
        <p:xfrm>
          <a:off x="3398023" y="611920"/>
          <a:ext cx="1937376" cy="515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7376">
                  <a:extLst>
                    <a:ext uri="{9D8B030D-6E8A-4147-A177-3AD203B41FA5}">
                      <a16:colId xmlns:a16="http://schemas.microsoft.com/office/drawing/2014/main" val="3518919703"/>
                    </a:ext>
                  </a:extLst>
                </a:gridCol>
              </a:tblGrid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komoran (top30)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60824923"/>
                  </a:ext>
                </a:extLst>
              </a:tr>
              <a:tr h="3024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아쉽 </a:t>
                      </a:r>
                      <a:r>
                        <a:rPr lang="en-US" altLang="ko-KR" sz="1000" u="none" strike="noStrike" dirty="0">
                          <a:effectLst/>
                        </a:rPr>
                        <a:t>164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902812326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아프 </a:t>
                      </a:r>
                      <a:r>
                        <a:rPr lang="en-US" altLang="ko-KR" sz="1000" u="none" strike="noStrike">
                          <a:effectLst/>
                        </a:rPr>
                        <a:t>160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492295292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힘들 </a:t>
                      </a:r>
                      <a:r>
                        <a:rPr lang="en-US" altLang="ko-KR" sz="1000" u="none" strike="noStrike">
                          <a:effectLst/>
                        </a:rPr>
                        <a:t>112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029021267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다르 </a:t>
                      </a:r>
                      <a:r>
                        <a:rPr lang="en-US" altLang="ko-KR" sz="1000" u="none" strike="noStrike">
                          <a:effectLst/>
                        </a:rPr>
                        <a:t>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64213049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늦 </a:t>
                      </a:r>
                      <a:r>
                        <a:rPr lang="en-US" altLang="ko-KR" sz="1000" u="none" strike="noStrike">
                          <a:effectLst/>
                        </a:rPr>
                        <a:t>71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842709559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나쁘 </a:t>
                      </a:r>
                      <a:r>
                        <a:rPr lang="en-US" altLang="ko-KR" sz="1000" u="none" strike="noStrike">
                          <a:effectLst/>
                        </a:rPr>
                        <a:t>59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72370762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괜찮 </a:t>
                      </a:r>
                      <a:r>
                        <a:rPr lang="en-US" altLang="ko-KR" sz="1000" u="none" strike="noStrike">
                          <a:effectLst/>
                        </a:rPr>
                        <a:t>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50885813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바쁘 </a:t>
                      </a:r>
                      <a:r>
                        <a:rPr lang="en-US" altLang="ko-KR" sz="1000" u="none" strike="noStrike">
                          <a:effectLst/>
                        </a:rPr>
                        <a:t>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878681623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빠르 </a:t>
                      </a:r>
                      <a:r>
                        <a:rPr lang="en-US" altLang="ko-KR" sz="1000" u="none" strike="noStrike">
                          <a:effectLst/>
                        </a:rPr>
                        <a:t>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390004440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편하 </a:t>
                      </a:r>
                      <a:r>
                        <a:rPr lang="en-US" altLang="ko-KR" sz="1000" u="none" strike="noStrike">
                          <a:effectLst/>
                        </a:rPr>
                        <a:t>41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2887872070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어렵 </a:t>
                      </a:r>
                      <a:r>
                        <a:rPr lang="en-US" altLang="ko-KR" sz="1000" u="none" strike="noStrike">
                          <a:effectLst/>
                        </a:rPr>
                        <a:t>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827009274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짧 </a:t>
                      </a:r>
                      <a:r>
                        <a:rPr lang="en-US" altLang="ko-KR" sz="1000" u="none" strike="noStrike">
                          <a:effectLst/>
                        </a:rPr>
                        <a:t>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2496889403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심하 </a:t>
                      </a:r>
                      <a:r>
                        <a:rPr lang="en-US" altLang="ko-KR" sz="1000" u="none" strike="noStrike">
                          <a:effectLst/>
                        </a:rPr>
                        <a:t>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660343964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비싸 </a:t>
                      </a:r>
                      <a:r>
                        <a:rPr lang="en-US" altLang="ko-KR" sz="1000" u="none" strike="noStrike">
                          <a:effectLst/>
                        </a:rPr>
                        <a:t>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205558322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속상하 </a:t>
                      </a:r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43232404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급하 </a:t>
                      </a:r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538192808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싫 </a:t>
                      </a:r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672868979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무섭 </a:t>
                      </a:r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415793588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높 </a:t>
                      </a:r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818985753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아깝 </a:t>
                      </a:r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363195674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쉽 </a:t>
                      </a:r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95620076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귀찮 </a:t>
                      </a:r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559828764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약하 </a:t>
                      </a:r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644211999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밝 </a:t>
                      </a:r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4082258543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똑같 </a:t>
                      </a:r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921804438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느리 </a:t>
                      </a:r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668368807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차갑 </a:t>
                      </a:r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406116023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따갑 </a:t>
                      </a:r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267470622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어지럽 </a:t>
                      </a:r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991754306"/>
                  </a:ext>
                </a:extLst>
              </a:tr>
              <a:tr h="144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강하 </a:t>
                      </a:r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12922248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E7E3EC4-13D5-46A1-AECC-54E51AF2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92106"/>
              </p:ext>
            </p:extLst>
          </p:nvPr>
        </p:nvGraphicFramePr>
        <p:xfrm>
          <a:off x="6489582" y="591394"/>
          <a:ext cx="2394359" cy="5167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4359">
                  <a:extLst>
                    <a:ext uri="{9D8B030D-6E8A-4147-A177-3AD203B41FA5}">
                      <a16:colId xmlns:a16="http://schemas.microsoft.com/office/drawing/2014/main" val="1120969175"/>
                    </a:ext>
                  </a:extLst>
                </a:gridCol>
              </a:tblGrid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MECAB(top30)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972574936"/>
                  </a:ext>
                </a:extLst>
              </a:tr>
              <a:tr h="30674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힘들 </a:t>
                      </a:r>
                      <a:r>
                        <a:rPr lang="en-US" altLang="ko-KR" sz="1000" u="none" strike="noStrike" dirty="0">
                          <a:effectLst/>
                        </a:rPr>
                        <a:t>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2379077081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늦 </a:t>
                      </a:r>
                      <a:r>
                        <a:rPr lang="en-US" altLang="ko-KR" sz="1000" u="none" strike="noStrike">
                          <a:effectLst/>
                        </a:rPr>
                        <a:t>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2566458512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아프 </a:t>
                      </a:r>
                      <a:r>
                        <a:rPr lang="en-US" altLang="ko-KR" sz="1000" u="none" strike="noStrike">
                          <a:effectLst/>
                        </a:rPr>
                        <a:t>71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2745396102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아쉽 </a:t>
                      </a:r>
                      <a:r>
                        <a:rPr lang="en-US" altLang="ko-KR" sz="1000" u="none" strike="noStrike">
                          <a:effectLst/>
                        </a:rPr>
                        <a:t>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899435762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괜찮 </a:t>
                      </a:r>
                      <a:r>
                        <a:rPr lang="en-US" altLang="ko-KR" sz="1000" u="none" strike="noStrike">
                          <a:effectLst/>
                        </a:rPr>
                        <a:t>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307651326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다르 </a:t>
                      </a:r>
                      <a:r>
                        <a:rPr lang="en-US" altLang="ko-KR" sz="1000" u="none" strike="noStrike">
                          <a:effectLst/>
                        </a:rPr>
                        <a:t>40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2336386092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짧 </a:t>
                      </a:r>
                      <a:r>
                        <a:rPr lang="en-US" altLang="ko-KR" sz="1000" u="none" strike="noStrike">
                          <a:effectLst/>
                        </a:rPr>
                        <a:t>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2731990769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편하 </a:t>
                      </a:r>
                      <a:r>
                        <a:rPr lang="en-US" altLang="ko-KR" sz="1000" u="none" strike="noStrike">
                          <a:effectLst/>
                        </a:rPr>
                        <a:t>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505177427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바쁘 </a:t>
                      </a:r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47534374"/>
                  </a:ext>
                </a:extLst>
              </a:tr>
              <a:tr h="2667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싫 </a:t>
                      </a:r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88861398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나쁘 </a:t>
                      </a:r>
                      <a:r>
                        <a:rPr lang="en-US" altLang="ko-KR" sz="1000" u="none" strike="noStrike">
                          <a:effectLst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470686052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높 </a:t>
                      </a:r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229367343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빠르 </a:t>
                      </a:r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748881041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급하 </a:t>
                      </a:r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904226236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귀찮 </a:t>
                      </a:r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441619287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심하 </a:t>
                      </a:r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995285587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어렵 </a:t>
                      </a:r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60520666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힘드 </a:t>
                      </a:r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523128664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밝 </a:t>
                      </a:r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4084320870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비싸 </a:t>
                      </a:r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008918044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똑같 </a:t>
                      </a:r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720201240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아깝 </a:t>
                      </a:r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100787989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낮 </a:t>
                      </a:r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573520934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넓 </a:t>
                      </a:r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516080195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무섭 </a:t>
                      </a:r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079537464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약하 </a:t>
                      </a:r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404569108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느리 </a:t>
                      </a:r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1290449320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시끄럽 </a:t>
                      </a:r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4121834041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강하 </a:t>
                      </a:r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2414904857"/>
                  </a:ext>
                </a:extLst>
              </a:tr>
              <a:tr h="14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쎄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  <a:ea typeface="맑은 고딕" panose="020B0503020000020004" pitchFamily="50" charset="-127"/>
                      </a:endParaRPr>
                    </a:p>
                  </a:txBody>
                  <a:tcPr marL="6010" marR="6010" marT="6010" marB="0" anchor="ctr"/>
                </a:tc>
                <a:extLst>
                  <a:ext uri="{0D108BD9-81ED-4DB2-BD59-A6C34878D82A}">
                    <a16:rowId xmlns:a16="http://schemas.microsoft.com/office/drawing/2014/main" val="34556248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6956D9-71BD-4269-A2A1-28C1A458019F}"/>
              </a:ext>
            </a:extLst>
          </p:cNvPr>
          <p:cNvSpPr txBox="1"/>
          <p:nvPr/>
        </p:nvSpPr>
        <p:spPr>
          <a:xfrm>
            <a:off x="126317" y="222062"/>
            <a:ext cx="249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형태소 분석기 후보 </a:t>
            </a:r>
          </a:p>
        </p:txBody>
      </p:sp>
    </p:spTree>
    <p:extLst>
      <p:ext uri="{BB962C8B-B14F-4D97-AF65-F5344CB8AC3E}">
        <p14:creationId xmlns:p14="http://schemas.microsoft.com/office/powerpoint/2010/main" val="216070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344</Words>
  <Application>Microsoft Office PowerPoint</Application>
  <PresentationFormat>와이드스크린</PresentationFormat>
  <Paragraphs>141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a고딕11</vt:lpstr>
      <vt:lpstr>MalgunGothicBold</vt:lpstr>
      <vt:lpstr>Var(--jp-code-font-family)</vt:lpstr>
      <vt:lpstr>Wingdings-Regular</vt:lpstr>
      <vt:lpstr>맑은 고딕</vt:lpstr>
      <vt:lpstr>Arial</vt:lpstr>
      <vt:lpstr>Courier New</vt:lpstr>
      <vt:lpstr>Office 테마</vt:lpstr>
      <vt:lpstr>VoC 유형 자동분류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 유형 자동분류 </dc:title>
  <dc:creator>365mc</dc:creator>
  <cp:lastModifiedBy>365mc</cp:lastModifiedBy>
  <cp:revision>2</cp:revision>
  <dcterms:created xsi:type="dcterms:W3CDTF">2021-08-04T03:53:13Z</dcterms:created>
  <dcterms:modified xsi:type="dcterms:W3CDTF">2021-08-04T04:25:14Z</dcterms:modified>
</cp:coreProperties>
</file>