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393939"/>
        </a:solidFill>
        <a:effectLst/>
        <a:uFillTx/>
        <a:latin typeface="+mn-lt"/>
        <a:ea typeface="+mn-ea"/>
        <a:cs typeface="+mn-cs"/>
        <a:sym typeface="Linux Biolin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1615"/>
  </p:normalViewPr>
  <p:slideViewPr>
    <p:cSldViewPr snapToGrid="0" snapToObjects="1">
      <p:cViewPr varScale="1">
        <p:scale>
          <a:sx n="30" d="100"/>
          <a:sy n="30" d="100"/>
        </p:scale>
        <p:origin x="2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4118" indent="-154118">
              <a:buSzPct val="75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8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4118" indent="-154118">
              <a:buSzPct val="750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4118" indent="-154118">
              <a:buSzPct val="75000"/>
              <a:buChar char="-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54118" indent="-154118">
              <a:buSzPct val="75000"/>
              <a:buChar char="-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/>
            </a:lvl1pPr>
            <a:lvl2pPr marL="0" indent="228600" algn="l">
              <a:lnSpc>
                <a:spcPct val="110000"/>
              </a:lnSpc>
              <a:buSzTx/>
              <a:buNone/>
              <a:defRPr sz="6100"/>
            </a:lvl2pPr>
            <a:lvl3pPr marL="0" indent="457200" algn="l">
              <a:lnSpc>
                <a:spcPct val="110000"/>
              </a:lnSpc>
              <a:buSzTx/>
              <a:buNone/>
              <a:defRPr sz="6100"/>
            </a:lvl3pPr>
            <a:lvl4pPr marL="0" indent="685800" algn="l">
              <a:lnSpc>
                <a:spcPct val="110000"/>
              </a:lnSpc>
              <a:buSzTx/>
              <a:buNone/>
              <a:defRPr sz="6100"/>
            </a:lvl4pPr>
            <a:lvl5pPr marL="0" indent="914400" algn="l">
              <a:lnSpc>
                <a:spcPct val="110000"/>
              </a:lnSpc>
              <a:buSzTx/>
              <a:buNone/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000">
                <a:solidFill>
                  <a:srgbClr val="787878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l">
              <a:lnSpc>
                <a:spcPct val="110000"/>
              </a:lnSpc>
              <a:buSzTx/>
              <a:buNone/>
              <a:defRPr sz="61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/>
            </a:lvl1pPr>
            <a:lvl2pPr marL="0" indent="228600" algn="l">
              <a:lnSpc>
                <a:spcPct val="110000"/>
              </a:lnSpc>
              <a:buSzTx/>
              <a:buNone/>
              <a:defRPr sz="6100"/>
            </a:lvl2pPr>
            <a:lvl3pPr marL="0" indent="457200" algn="l">
              <a:lnSpc>
                <a:spcPct val="110000"/>
              </a:lnSpc>
              <a:buSzTx/>
              <a:buNone/>
              <a:defRPr sz="6100"/>
            </a:lvl3pPr>
            <a:lvl4pPr marL="0" indent="685800" algn="l">
              <a:lnSpc>
                <a:spcPct val="110000"/>
              </a:lnSpc>
              <a:buSzTx/>
              <a:buNone/>
              <a:defRPr sz="6100"/>
            </a:lvl4pPr>
            <a:lvl5pPr marL="0" indent="914400" algn="l">
              <a:lnSpc>
                <a:spcPct val="110000"/>
              </a:lnSpc>
              <a:buSzTx/>
              <a:buNone/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39393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10000"/>
              </a:lnSpc>
              <a:buSzTx/>
              <a:buNone/>
              <a:defRPr sz="6100"/>
            </a:lvl1pPr>
            <a:lvl2pPr marL="0" indent="228600" algn="l">
              <a:lnSpc>
                <a:spcPct val="110000"/>
              </a:lnSpc>
              <a:buSzTx/>
              <a:buNone/>
              <a:defRPr sz="6100"/>
            </a:lvl2pPr>
            <a:lvl3pPr marL="0" indent="457200" algn="l">
              <a:lnSpc>
                <a:spcPct val="110000"/>
              </a:lnSpc>
              <a:buSzTx/>
              <a:buNone/>
              <a:defRPr sz="6100"/>
            </a:lvl3pPr>
            <a:lvl4pPr marL="0" indent="685800" algn="l">
              <a:lnSpc>
                <a:spcPct val="110000"/>
              </a:lnSpc>
              <a:buSzTx/>
              <a:buNone/>
              <a:defRPr sz="6100"/>
            </a:lvl4pPr>
            <a:lvl5pPr marL="0" indent="914400" algn="l">
              <a:lnSpc>
                <a:spcPct val="110000"/>
              </a:lnSpc>
              <a:buSzTx/>
              <a:buNone/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757484" indent="-757484" algn="l">
              <a:lnSpc>
                <a:spcPct val="110000"/>
              </a:lnSpc>
              <a:defRPr sz="6100"/>
            </a:lvl1pPr>
            <a:lvl2pPr marL="1316284" indent="-757484" algn="l">
              <a:lnSpc>
                <a:spcPct val="110000"/>
              </a:lnSpc>
              <a:defRPr sz="6100"/>
            </a:lvl2pPr>
            <a:lvl3pPr marL="1875084" indent="-757484" algn="l">
              <a:lnSpc>
                <a:spcPct val="110000"/>
              </a:lnSpc>
              <a:defRPr sz="6100"/>
            </a:lvl3pPr>
            <a:lvl4pPr marL="2433884" indent="-757484" algn="l">
              <a:lnSpc>
                <a:spcPct val="110000"/>
              </a:lnSpc>
              <a:defRPr sz="6100"/>
            </a:lvl4pPr>
            <a:lvl5pPr marL="2992684" indent="-757484" algn="l">
              <a:lnSpc>
                <a:spcPct val="110000"/>
              </a:lnSpc>
              <a:defRPr sz="6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BC2B22"/>
          </a:solidFill>
          <a:uFillTx/>
          <a:latin typeface="+mn-lt"/>
          <a:ea typeface="+mn-ea"/>
          <a:cs typeface="+mn-cs"/>
          <a:sym typeface="Linux Biolinum"/>
        </a:defRPr>
      </a:lvl9pPr>
    </p:titleStyle>
    <p:bodyStyle>
      <a:lvl1pPr marL="821962" marR="0" indent="-821962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1pPr>
      <a:lvl2pPr marL="1456962" marR="0" indent="-821962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2pPr>
      <a:lvl3pPr marL="205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3pPr>
      <a:lvl4pPr marL="2686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4pPr>
      <a:lvl5pPr marL="332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5pPr>
      <a:lvl6pPr marL="3956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6pPr>
      <a:lvl7pPr marL="459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7pPr>
      <a:lvl8pPr marL="5226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8pPr>
      <a:lvl9pPr marL="5861538" marR="0" indent="-781538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6400" b="0" i="0" u="none" strike="noStrike" cap="none" spc="0" baseline="0">
          <a:ln>
            <a:noFill/>
          </a:ln>
          <a:solidFill>
            <a:srgbClr val="393939"/>
          </a:solidFill>
          <a:uFillTx/>
          <a:latin typeface="+mn-lt"/>
          <a:ea typeface="+mn-ea"/>
          <a:cs typeface="+mn-cs"/>
          <a:sym typeface="Linux Biolinum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health/article-4647780/America-s-drug-addiction-revealed-new-repo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-35798" y="-9099"/>
            <a:ext cx="25664202" cy="13735318"/>
          </a:xfrm>
          <a:prstGeom prst="rect">
            <a:avLst/>
          </a:prstGeom>
          <a:solidFill>
            <a:srgbClr val="90D2EC">
              <a:alpha val="2920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56" name="Predicting multiple drug use patterns  by machine learning models"/>
          <p:cNvSpPr txBox="1"/>
          <p:nvPr/>
        </p:nvSpPr>
        <p:spPr>
          <a:xfrm>
            <a:off x="433829" y="4437959"/>
            <a:ext cx="23516341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0000">
                <a:solidFill>
                  <a:srgbClr val="376C8A">
                    <a:alpha val="89602"/>
                  </a:srgbClr>
                </a:solidFill>
                <a:latin typeface="Linux Biolinum Capitals"/>
                <a:ea typeface="Linux Biolinum Capitals"/>
                <a:cs typeface="Linux Biolinum Capitals"/>
                <a:sym typeface="Linux Biolinum Capitals"/>
              </a:defRPr>
            </a:pPr>
            <a:r>
              <a:t>Predicting multiple drug use patterns </a:t>
            </a:r>
            <a:br/>
            <a:r>
              <a:t>by machine learning models</a:t>
            </a:r>
          </a:p>
        </p:txBody>
      </p:sp>
      <p:sp>
        <p:nvSpPr>
          <p:cNvPr id="157" name="Whitney Chiu"/>
          <p:cNvSpPr txBox="1"/>
          <p:nvPr/>
        </p:nvSpPr>
        <p:spPr>
          <a:xfrm>
            <a:off x="9464674" y="7665140"/>
            <a:ext cx="5454651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>
              <a:defRPr sz="6400"/>
            </a:pPr>
            <a:r>
              <a:t>Whitney Chiu</a:t>
            </a:r>
            <a:endParaRPr sz="4000"/>
          </a:p>
        </p:txBody>
      </p:sp>
      <p:pic>
        <p:nvPicPr>
          <p:cNvPr id="158" name="Uoft.png" descr="Uo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21" y="10665224"/>
            <a:ext cx="5109365" cy="1830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"/>
          <p:cNvSpPr/>
          <p:nvPr/>
        </p:nvSpPr>
        <p:spPr>
          <a:xfrm>
            <a:off x="-461568" y="-488872"/>
            <a:ext cx="25307136" cy="14693744"/>
          </a:xfrm>
          <a:prstGeom prst="rect">
            <a:avLst/>
          </a:prstGeom>
          <a:solidFill>
            <a:srgbClr val="90D2EC">
              <a:alpha val="2884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0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52" name="Whitney Chiu…"/>
          <p:cNvSpPr txBox="1"/>
          <p:nvPr/>
        </p:nvSpPr>
        <p:spPr>
          <a:xfrm>
            <a:off x="12007274" y="9917616"/>
            <a:ext cx="1157882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r">
              <a:defRPr sz="6400"/>
            </a:pPr>
            <a:r>
              <a:t>Whitney Chiu</a:t>
            </a:r>
            <a:endParaRPr sz="4000"/>
          </a:p>
          <a:p>
            <a:pPr lvl="2" algn="r">
              <a:defRPr sz="6400"/>
            </a:pPr>
            <a:r>
              <a:t>whitney.chiu@mail.utoronto.edu</a:t>
            </a:r>
          </a:p>
        </p:txBody>
      </p:sp>
      <p:sp>
        <p:nvSpPr>
          <p:cNvPr id="253" name="Predicting multiple drug use patterns  by machine learning models"/>
          <p:cNvSpPr txBox="1"/>
          <p:nvPr/>
        </p:nvSpPr>
        <p:spPr>
          <a:xfrm>
            <a:off x="3153100" y="6299200"/>
            <a:ext cx="20903530" cy="299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10000">
                <a:solidFill>
                  <a:srgbClr val="376C8A">
                    <a:alpha val="89602"/>
                  </a:srgbClr>
                </a:solidFill>
                <a:latin typeface="Linux Biolinum Capitals"/>
                <a:ea typeface="Linux Biolinum Capitals"/>
                <a:cs typeface="Linux Biolinum Capitals"/>
                <a:sym typeface="Linux Biolinum Capitals"/>
              </a:defRPr>
            </a:pPr>
            <a:r>
              <a:t>Predicting multiple drug use patterns </a:t>
            </a:r>
            <a:br/>
            <a:r>
              <a:t>by machine learning models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63" name="Drug usage in the US"/>
          <p:cNvSpPr txBox="1">
            <a:spLocks noGrp="1"/>
          </p:cNvSpPr>
          <p:nvPr>
            <p:ph type="title"/>
          </p:nvPr>
        </p:nvSpPr>
        <p:spPr>
          <a:xfrm>
            <a:off x="1311763" y="1337591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Drug usage in the US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52653" y="12919504"/>
            <a:ext cx="283407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5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166" name="Source: https://www.dailymail.co.uk/health/article-4647780/America-s-drug-addiction-revealed-new-report.html"/>
          <p:cNvSpPr txBox="1"/>
          <p:nvPr/>
        </p:nvSpPr>
        <p:spPr>
          <a:xfrm>
            <a:off x="228600" y="13023849"/>
            <a:ext cx="130812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solidFill>
                  <a:srgbClr val="787878"/>
                </a:solidFill>
              </a:defRPr>
            </a:pPr>
            <a:r>
              <a:t>Source: </a:t>
            </a:r>
            <a:r>
              <a:rPr u="sng">
                <a:hlinkClick r:id="rId3"/>
              </a:rPr>
              <a:t>https://www.dailymail.co.uk/health/article-4647780/America-s-drug-addiction-revealed-new-report.html</a:t>
            </a:r>
            <a:r>
              <a:t>  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5775905" y="3144600"/>
            <a:ext cx="12918835" cy="9676863"/>
            <a:chOff x="-317499" y="0"/>
            <a:chExt cx="12918833" cy="9676862"/>
          </a:xfrm>
        </p:grpSpPr>
        <p:pic>
          <p:nvPicPr>
            <p:cNvPr id="167" name="41D7BA2E00000578-0-image-a-9_1498664375715.jpg" descr="41D7BA2E00000578-0-image-a-9_1498664375715.jpg"/>
            <p:cNvPicPr>
              <a:picLocks noChangeAspect="1"/>
            </p:cNvPicPr>
            <p:nvPr/>
          </p:nvPicPr>
          <p:blipFill>
            <a:blip r:embed="rId4"/>
            <a:srcRect l="39970" t="22134" b="6807"/>
            <a:stretch>
              <a:fillRect/>
            </a:stretch>
          </p:blipFill>
          <p:spPr>
            <a:xfrm>
              <a:off x="901537" y="0"/>
              <a:ext cx="11699797" cy="9676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" name="Group"/>
            <p:cNvGrpSpPr/>
            <p:nvPr/>
          </p:nvGrpSpPr>
          <p:grpSpPr>
            <a:xfrm>
              <a:off x="536119" y="6881488"/>
              <a:ext cx="3460670" cy="1600201"/>
              <a:chOff x="0" y="0"/>
              <a:chExt cx="3460669" cy="1600200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0" y="16986"/>
                <a:ext cx="3460670" cy="15662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10000"/>
                  </a:lnSpc>
                  <a:defRPr sz="6100"/>
                </a:pPr>
                <a:endParaRPr/>
              </a:p>
            </p:txBody>
          </p:sp>
          <p:sp>
            <p:nvSpPr>
              <p:cNvPr id="169" name="6.49%  Cocaine"/>
              <p:cNvSpPr txBox="1"/>
              <p:nvPr/>
            </p:nvSpPr>
            <p:spPr>
              <a:xfrm>
                <a:off x="464923" y="0"/>
                <a:ext cx="2530823" cy="160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 b="1">
                    <a:solidFill>
                      <a:srgbClr val="FA7268"/>
                    </a:solidFill>
                  </a:defRPr>
                </a:pPr>
                <a:r>
                  <a:t>6.49% </a:t>
                </a:r>
                <a:br/>
                <a:r>
                  <a:t>Cocaine</a:t>
                </a:r>
              </a:p>
            </p:txBody>
          </p:sp>
        </p:grpSp>
        <p:grpSp>
          <p:nvGrpSpPr>
            <p:cNvPr id="173" name="Group"/>
            <p:cNvGrpSpPr/>
            <p:nvPr/>
          </p:nvGrpSpPr>
          <p:grpSpPr>
            <a:xfrm>
              <a:off x="6394367" y="7359167"/>
              <a:ext cx="3460670" cy="1672487"/>
              <a:chOff x="0" y="0"/>
              <a:chExt cx="3460669" cy="1672485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0" y="0"/>
                <a:ext cx="3460670" cy="156622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>
                  <a:lnSpc>
                    <a:spcPct val="110000"/>
                  </a:lnSpc>
                  <a:defRPr sz="6100"/>
                </a:pPr>
                <a:endParaRPr/>
              </a:p>
            </p:txBody>
          </p:sp>
          <p:sp>
            <p:nvSpPr>
              <p:cNvPr id="172" name="70.40%  Marijuana"/>
              <p:cNvSpPr txBox="1"/>
              <p:nvPr/>
            </p:nvSpPr>
            <p:spPr>
              <a:xfrm>
                <a:off x="105379" y="72285"/>
                <a:ext cx="3249911" cy="1600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 b="1">
                    <a:solidFill>
                      <a:srgbClr val="FA7268"/>
                    </a:solidFill>
                  </a:defRPr>
                </a:pPr>
                <a:r>
                  <a:t>70.40% </a:t>
                </a:r>
                <a:br/>
                <a:r>
                  <a:t>Marijuana</a:t>
                </a:r>
              </a:p>
            </p:txBody>
          </p:sp>
        </p:grpSp>
        <p:pic>
          <p:nvPicPr>
            <p:cNvPr id="174" name="Oval" descr="Oval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0" y="6307408"/>
              <a:ext cx="5167908" cy="274836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81" name="Project goal"/>
          <p:cNvSpPr txBox="1">
            <a:spLocks noGrp="1"/>
          </p:cNvSpPr>
          <p:nvPr>
            <p:ph type="title"/>
          </p:nvPr>
        </p:nvSpPr>
        <p:spPr>
          <a:xfrm>
            <a:off x="1062472" y="1268036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Project goal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83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184" name="introduction"/>
          <p:cNvSpPr txBox="1"/>
          <p:nvPr/>
        </p:nvSpPr>
        <p:spPr>
          <a:xfrm>
            <a:off x="21764164" y="-10314"/>
            <a:ext cx="239290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700" i="1">
                <a:solidFill>
                  <a:srgbClr val="FFFFFF"/>
                </a:solidFill>
                <a:latin typeface="LinLibertineI"/>
                <a:ea typeface="LinLibertineI"/>
                <a:cs typeface="LinLibertineI"/>
                <a:sym typeface="LinLibertineI"/>
              </a:defRPr>
            </a:lvl1pPr>
          </a:lstStyle>
          <a:p>
            <a:r>
              <a:t>introduction</a:t>
            </a:r>
          </a:p>
        </p:txBody>
      </p:sp>
      <p:pic>
        <p:nvPicPr>
          <p:cNvPr id="185" name="911654-200.png" descr="911654-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86" y="5520911"/>
            <a:ext cx="4181079" cy="4181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ng-drug-abuse-drug-addiction-cycle-278.png" descr="png-drug-abuse-drug-addiction-cycle-278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84664" y="3765315"/>
            <a:ext cx="5637837" cy="5597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et-cocaine-packet-icon-isolated-on-white-vector-29102354.jpg" descr="set-cocaine-packet-icon-isolated-on-white-vector-29102354.jpg"/>
          <p:cNvPicPr>
            <a:picLocks noChangeAspect="1"/>
          </p:cNvPicPr>
          <p:nvPr/>
        </p:nvPicPr>
        <p:blipFill>
          <a:blip r:embed="rId5"/>
          <a:srcRect l="27366" t="26382" r="28239" b="31429"/>
          <a:stretch>
            <a:fillRect/>
          </a:stretch>
        </p:blipFill>
        <p:spPr>
          <a:xfrm>
            <a:off x="15786681" y="4718231"/>
            <a:ext cx="5637942" cy="578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demographics-icon-png-2.png" descr="demographics-icon-png-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377" y="9874101"/>
            <a:ext cx="3006582" cy="175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4" animBg="1" advAuto="0"/>
      <p:bldP spid="186" grpId="1" animBg="1" advAuto="0"/>
      <p:bldP spid="187" grpId="2" animBg="1" advAuto="0"/>
      <p:bldP spid="188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193" name="Objective"/>
          <p:cNvSpPr txBox="1">
            <a:spLocks noGrp="1"/>
          </p:cNvSpPr>
          <p:nvPr>
            <p:ph type="title"/>
          </p:nvPr>
        </p:nvSpPr>
        <p:spPr>
          <a:xfrm>
            <a:off x="1311763" y="1337591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Objective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5" name="Train a classifier to predict cocaine consumption frequency with demographic data combined with other drug usage frequency…"/>
          <p:cNvSpPr txBox="1"/>
          <p:nvPr/>
        </p:nvSpPr>
        <p:spPr>
          <a:xfrm>
            <a:off x="1169031" y="3886661"/>
            <a:ext cx="22045938" cy="808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44903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Train a classifier to predict cocaine consumption frequency with demographic data combined with other drug usage frequency</a:t>
            </a:r>
          </a:p>
          <a:p>
            <a:pPr marL="744903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Apply multiple deep learning models to optimize accuracy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K- nearest neighbors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Multilayer perceptron with gradient descent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Decision tree</a:t>
            </a:r>
          </a:p>
          <a:p>
            <a:pPr marL="1379903" lvl="1" indent="-744903" algn="l">
              <a:lnSpc>
                <a:spcPct val="110000"/>
              </a:lnSpc>
              <a:buSzPct val="75000"/>
              <a:buChar char="•"/>
              <a:defRPr sz="5800"/>
            </a:pPr>
            <a:r>
              <a:t>Support vector machine</a:t>
            </a:r>
          </a:p>
        </p:txBody>
      </p:sp>
      <p:sp>
        <p:nvSpPr>
          <p:cNvPr id="196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197" name="The Physician Payment Sunshine Act"/>
          <p:cNvSpPr txBox="1"/>
          <p:nvPr/>
        </p:nvSpPr>
        <p:spPr>
          <a:xfrm>
            <a:off x="17185393" y="-10314"/>
            <a:ext cx="697167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700" i="1">
                <a:solidFill>
                  <a:srgbClr val="FFFFFF"/>
                </a:solidFill>
                <a:latin typeface="LinLibertineI"/>
                <a:ea typeface="LinLibertineI"/>
                <a:cs typeface="LinLibertineI"/>
                <a:sym typeface="LinLibertineI"/>
              </a:defRPr>
            </a:lvl1pPr>
          </a:lstStyle>
          <a:p>
            <a:r>
              <a:t>The Physician Payment Sunshine Act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02" name="Dataset: UCI ML Repository"/>
          <p:cNvSpPr txBox="1">
            <a:spLocks noGrp="1"/>
          </p:cNvSpPr>
          <p:nvPr>
            <p:ph type="title"/>
          </p:nvPr>
        </p:nvSpPr>
        <p:spPr>
          <a:xfrm>
            <a:off x="1062472" y="1428970"/>
            <a:ext cx="21760474" cy="160462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>
              <a:defRPr sz="10000">
                <a:solidFill>
                  <a:srgbClr val="02386B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r>
              <a:t>Dataset: UCI ML Repository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4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205" name="1885 respondents; 32 categorical features…"/>
          <p:cNvSpPr txBox="1"/>
          <p:nvPr/>
        </p:nvSpPr>
        <p:spPr>
          <a:xfrm>
            <a:off x="1169031" y="3629813"/>
            <a:ext cx="22045938" cy="808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650249" indent="-650249" algn="l" defTabSz="685165">
              <a:lnSpc>
                <a:spcPct val="110000"/>
              </a:lnSpc>
              <a:buSzPct val="75000"/>
              <a:buChar char="•"/>
              <a:defRPr sz="5062" b="1"/>
            </a:pPr>
            <a:r>
              <a:t>1885 respondents; 32 categorical features</a:t>
            </a:r>
          </a:p>
          <a:p>
            <a:pPr marL="650249" indent="-650249" algn="l" defTabSz="685165">
              <a:lnSpc>
                <a:spcPct val="110000"/>
              </a:lnSpc>
              <a:buSzPct val="75000"/>
              <a:buChar char="•"/>
              <a:defRPr sz="5062"/>
            </a:pPr>
            <a:r>
              <a:rPr b="1"/>
              <a:t>12 Personality measurements</a:t>
            </a:r>
            <a:br/>
            <a:r>
              <a:t>Age, gender, education, country of residence, ethnicity, impulsivity, sensation seeking, neuroticism, extraversion, openness to experience, agreeableness, conscientiousness</a:t>
            </a:r>
            <a:br/>
            <a:endParaRPr/>
          </a:p>
          <a:p>
            <a:pPr marL="650249" indent="-650249" algn="l" defTabSz="685165">
              <a:lnSpc>
                <a:spcPct val="110000"/>
              </a:lnSpc>
              <a:buSzPct val="75000"/>
              <a:buChar char="•"/>
              <a:defRPr sz="5062"/>
            </a:pPr>
            <a:r>
              <a:rPr b="1"/>
              <a:t>18 legal and illegal drugs</a:t>
            </a:r>
            <a:br/>
            <a:r>
              <a:t>Alcohol, amphetamines, amyl nitrite, benzodiazepines, cannabis, chocolate, </a:t>
            </a:r>
            <a:r>
              <a:rPr b="1">
                <a:solidFill>
                  <a:srgbClr val="FA7268"/>
                </a:solidFill>
              </a:rPr>
              <a:t>cocaine</a:t>
            </a:r>
            <a:r>
              <a:t>, caffeine, crack, ecstasy, heroin, ketamine, </a:t>
            </a:r>
            <a:br/>
            <a:r>
              <a:t>legal highs, LSD, methadone, mushrooms, nicotine, volatile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 Derek Liu |"/>
          <p:cNvSpPr txBox="1"/>
          <p:nvPr/>
        </p:nvSpPr>
        <p:spPr>
          <a:xfrm>
            <a:off x="20906226" y="12919504"/>
            <a:ext cx="24189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HT Derek Liu</a:t>
            </a:r>
            <a:r>
              <a:rPr b="1"/>
              <a:t> |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-123442" y="-18478"/>
            <a:ext cx="24630884" cy="13752957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12" name="Explanatory analyses"/>
          <p:cNvSpPr txBox="1"/>
          <p:nvPr/>
        </p:nvSpPr>
        <p:spPr>
          <a:xfrm>
            <a:off x="6717692" y="6210299"/>
            <a:ext cx="11202616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02386B"/>
                </a:solidFill>
              </a:defRPr>
            </a:lvl1pPr>
          </a:lstStyle>
          <a:p>
            <a:r>
              <a:t>Explanatory analyses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6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217" name="The Health Sector Payment Transparency Act"/>
          <p:cNvSpPr txBox="1"/>
          <p:nvPr/>
        </p:nvSpPr>
        <p:spPr>
          <a:xfrm>
            <a:off x="15644909" y="-10314"/>
            <a:ext cx="851215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700" i="1">
                <a:solidFill>
                  <a:srgbClr val="FFFFFF"/>
                </a:solidFill>
                <a:latin typeface="LinLibertineI"/>
                <a:ea typeface="LinLibertineI"/>
                <a:cs typeface="LinLibertineI"/>
                <a:sym typeface="LinLibertineI"/>
              </a:defRPr>
            </a:lvl1pPr>
          </a:lstStyle>
          <a:p>
            <a:r>
              <a:t>The Health Sector Payment Transparency Act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3730688" y="1213819"/>
            <a:ext cx="16922624" cy="12077701"/>
            <a:chOff x="0" y="0"/>
            <a:chExt cx="16922622" cy="12077700"/>
          </a:xfrm>
        </p:grpSpPr>
        <p:pic>
          <p:nvPicPr>
            <p:cNvPr id="218" name="download.png" descr="downloa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922623" cy="1207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Rectangle"/>
            <p:cNvSpPr/>
            <p:nvPr/>
          </p:nvSpPr>
          <p:spPr>
            <a:xfrm>
              <a:off x="2614108" y="10967133"/>
              <a:ext cx="12574238" cy="3409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10000"/>
                </a:lnSpc>
                <a:defRPr sz="6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18-24"/>
            <p:cNvSpPr txBox="1"/>
            <p:nvPr/>
          </p:nvSpPr>
          <p:spPr>
            <a:xfrm>
              <a:off x="2689003" y="10712172"/>
              <a:ext cx="1547962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18-24</a:t>
              </a:r>
            </a:p>
          </p:txBody>
        </p:sp>
        <p:sp>
          <p:nvSpPr>
            <p:cNvPr id="221" name="35-44"/>
            <p:cNvSpPr txBox="1"/>
            <p:nvPr/>
          </p:nvSpPr>
          <p:spPr>
            <a:xfrm>
              <a:off x="7241735" y="10712172"/>
              <a:ext cx="1561828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35-44</a:t>
              </a:r>
            </a:p>
          </p:txBody>
        </p:sp>
        <p:sp>
          <p:nvSpPr>
            <p:cNvPr id="222" name="45-54"/>
            <p:cNvSpPr txBox="1"/>
            <p:nvPr/>
          </p:nvSpPr>
          <p:spPr>
            <a:xfrm>
              <a:off x="9446380" y="10712172"/>
              <a:ext cx="1561828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45-54</a:t>
              </a:r>
            </a:p>
          </p:txBody>
        </p:sp>
        <p:sp>
          <p:nvSpPr>
            <p:cNvPr id="223" name="55-64"/>
            <p:cNvSpPr txBox="1"/>
            <p:nvPr/>
          </p:nvSpPr>
          <p:spPr>
            <a:xfrm>
              <a:off x="11801400" y="10712172"/>
              <a:ext cx="1561829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55-64</a:t>
              </a:r>
            </a:p>
          </p:txBody>
        </p:sp>
        <p:sp>
          <p:nvSpPr>
            <p:cNvPr id="224" name="65+"/>
            <p:cNvSpPr txBox="1"/>
            <p:nvPr/>
          </p:nvSpPr>
          <p:spPr>
            <a:xfrm>
              <a:off x="14248859" y="10712172"/>
              <a:ext cx="1076202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65+</a:t>
              </a:r>
            </a:p>
          </p:txBody>
        </p:sp>
        <p:sp>
          <p:nvSpPr>
            <p:cNvPr id="225" name="25-34"/>
            <p:cNvSpPr txBox="1"/>
            <p:nvPr/>
          </p:nvSpPr>
          <p:spPr>
            <a:xfrm>
              <a:off x="4893648" y="10712172"/>
              <a:ext cx="1547963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25-34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2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233" name="The Health Sector Payment Transparency Act"/>
          <p:cNvSpPr txBox="1"/>
          <p:nvPr/>
        </p:nvSpPr>
        <p:spPr>
          <a:xfrm>
            <a:off x="15644909" y="-10314"/>
            <a:ext cx="851215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700" i="1">
                <a:solidFill>
                  <a:srgbClr val="FFFFFF"/>
                </a:solidFill>
                <a:latin typeface="LinLibertineI"/>
                <a:ea typeface="LinLibertineI"/>
                <a:cs typeface="LinLibertineI"/>
                <a:sym typeface="LinLibertineI"/>
              </a:defRPr>
            </a:lvl1pPr>
          </a:lstStyle>
          <a:p>
            <a:r>
              <a:t>The Health Sector Payment Transparency Act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3727775" y="1219200"/>
            <a:ext cx="16928450" cy="12081859"/>
            <a:chOff x="0" y="35486"/>
            <a:chExt cx="16928448" cy="12081858"/>
          </a:xfrm>
        </p:grpSpPr>
        <p:pic>
          <p:nvPicPr>
            <p:cNvPr id="234" name="download-3.png" descr="download-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486"/>
              <a:ext cx="16928449" cy="120818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5" name="Rectangle"/>
            <p:cNvSpPr/>
            <p:nvPr/>
          </p:nvSpPr>
          <p:spPr>
            <a:xfrm>
              <a:off x="2604320" y="10966685"/>
              <a:ext cx="12605029" cy="56655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10000"/>
                </a:lnSpc>
                <a:defRPr sz="6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Male"/>
            <p:cNvSpPr txBox="1"/>
            <p:nvPr/>
          </p:nvSpPr>
          <p:spPr>
            <a:xfrm>
              <a:off x="4637220" y="10711724"/>
              <a:ext cx="1482181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Male</a:t>
              </a:r>
            </a:p>
          </p:txBody>
        </p:sp>
        <p:sp>
          <p:nvSpPr>
            <p:cNvPr id="237" name="Female"/>
            <p:cNvSpPr txBox="1"/>
            <p:nvPr/>
          </p:nvSpPr>
          <p:spPr>
            <a:xfrm>
              <a:off x="11868461" y="10711724"/>
              <a:ext cx="2061643" cy="85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Female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"/>
          <p:cNvSpPr/>
          <p:nvPr/>
        </p:nvSpPr>
        <p:spPr>
          <a:xfrm>
            <a:off x="-227499" y="-9659"/>
            <a:ext cx="24838997" cy="659091"/>
          </a:xfrm>
          <a:prstGeom prst="rect">
            <a:avLst/>
          </a:prstGeom>
          <a:solidFill>
            <a:srgbClr val="90D2E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lnSpc>
                <a:spcPct val="110000"/>
              </a:lnSpc>
              <a:defRPr sz="6100">
                <a:solidFill>
                  <a:srgbClr val="1C65A1"/>
                </a:solidFill>
              </a:defRPr>
            </a:pPr>
            <a:endParaRPr/>
          </a:p>
        </p:txBody>
      </p:sp>
      <p:sp>
        <p:nvSpPr>
          <p:cNvPr id="24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48654" y="12919504"/>
            <a:ext cx="291406" cy="533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787878"/>
                </a:solidFill>
                <a:latin typeface="+mn-lt"/>
                <a:ea typeface="+mn-ea"/>
                <a:cs typeface="+mn-cs"/>
                <a:sym typeface="Linux Biolinum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44" name="An interactive web page or app enables prediction of a person’s cocaine usage…"/>
          <p:cNvSpPr txBox="1"/>
          <p:nvPr/>
        </p:nvSpPr>
        <p:spPr>
          <a:xfrm>
            <a:off x="1497989" y="3371681"/>
            <a:ext cx="22045938" cy="10022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lvl="1" indent="-228600" algn="l">
              <a:lnSpc>
                <a:spcPct val="110000"/>
              </a:lnSpc>
              <a:buSzPct val="100000"/>
              <a:buChar char="•"/>
              <a:defRPr sz="6100"/>
            </a:pPr>
            <a:r>
              <a:t> An interactive web page or app enables prediction of a person’s cocaine usage</a:t>
            </a:r>
          </a:p>
          <a:p>
            <a:pPr marL="457200" lvl="1" indent="-228600" algn="l">
              <a:lnSpc>
                <a:spcPct val="110000"/>
              </a:lnSpc>
              <a:buSzPct val="100000"/>
              <a:buChar char="•"/>
              <a:defRPr sz="6100"/>
            </a:pPr>
            <a:r>
              <a:t> Similar method applied to predicting other drug usage frequency classification</a:t>
            </a:r>
          </a:p>
        </p:txBody>
      </p:sp>
      <p:sp>
        <p:nvSpPr>
          <p:cNvPr id="245" name="Whitney Chiu |"/>
          <p:cNvSpPr txBox="1"/>
          <p:nvPr/>
        </p:nvSpPr>
        <p:spPr>
          <a:xfrm>
            <a:off x="20794791" y="12919504"/>
            <a:ext cx="253033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3000">
                <a:solidFill>
                  <a:srgbClr val="787878"/>
                </a:solidFill>
              </a:defRPr>
            </a:pPr>
            <a:r>
              <a:t>Whitney Chiu</a:t>
            </a:r>
            <a:r>
              <a:rPr b="1"/>
              <a:t> |</a:t>
            </a:r>
          </a:p>
        </p:txBody>
      </p:sp>
      <p:sp>
        <p:nvSpPr>
          <p:cNvPr id="246" name="Conclusion"/>
          <p:cNvSpPr txBox="1"/>
          <p:nvPr/>
        </p:nvSpPr>
        <p:spPr>
          <a:xfrm>
            <a:off x="21999573" y="-10314"/>
            <a:ext cx="215749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700" i="1">
                <a:solidFill>
                  <a:srgbClr val="FFFFFF"/>
                </a:solidFill>
                <a:latin typeface="LinLibertineI"/>
                <a:ea typeface="LinLibertineI"/>
                <a:cs typeface="LinLibertineI"/>
                <a:sym typeface="LinLibertineI"/>
              </a:defRPr>
            </a:lvl1pPr>
          </a:lstStyle>
          <a:p>
            <a:r>
              <a:t>Conclusion</a:t>
            </a:r>
          </a:p>
        </p:txBody>
      </p:sp>
      <p:sp>
        <p:nvSpPr>
          <p:cNvPr id="247" name="Final deliverables"/>
          <p:cNvSpPr txBox="1"/>
          <p:nvPr/>
        </p:nvSpPr>
        <p:spPr>
          <a:xfrm>
            <a:off x="1311763" y="1195873"/>
            <a:ext cx="21760474" cy="160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lnSpcReduction="10000"/>
          </a:bodyPr>
          <a:lstStyle>
            <a:lvl1pPr algn="l">
              <a:defRPr sz="10000">
                <a:solidFill>
                  <a:srgbClr val="02386B"/>
                </a:solidFill>
              </a:defRPr>
            </a:lvl1pPr>
          </a:lstStyle>
          <a:p>
            <a:r>
              <a:t>Final deliverables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393939"/>
      </a:dk1>
      <a:lt1>
        <a:srgbClr val="00000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inux Biolinum"/>
        <a:ea typeface="Linux Biolinum"/>
        <a:cs typeface="Linux Biolinum"/>
      </a:majorFont>
      <a:minorFont>
        <a:latin typeface="Linux Biolinum"/>
        <a:ea typeface="Linux Biolinum"/>
        <a:cs typeface="Linux Biolin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1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Linux Biolinum"/>
        <a:ea typeface="Linux Biolinum"/>
        <a:cs typeface="Linux Biolinum"/>
      </a:majorFont>
      <a:minorFont>
        <a:latin typeface="Linux Biolinum"/>
        <a:ea typeface="Linux Biolinum"/>
        <a:cs typeface="Linux Biolin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1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393939"/>
            </a:solidFill>
            <a:effectLst/>
            <a:uFillTx/>
            <a:latin typeface="+mn-lt"/>
            <a:ea typeface="+mn-ea"/>
            <a:cs typeface="+mn-cs"/>
            <a:sym typeface="Linux Biolin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Macintosh PowerPoint</Application>
  <PresentationFormat>Custom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</vt:lpstr>
      <vt:lpstr>Helvetica Light</vt:lpstr>
      <vt:lpstr>Helvetica Neue</vt:lpstr>
      <vt:lpstr>LinLibertineI</vt:lpstr>
      <vt:lpstr>Linux Biolinum</vt:lpstr>
      <vt:lpstr>Linux Biolinum Capitals</vt:lpstr>
      <vt:lpstr>Black</vt:lpstr>
      <vt:lpstr>PowerPoint Presentation</vt:lpstr>
      <vt:lpstr>Drug usage in the US</vt:lpstr>
      <vt:lpstr>Project goal</vt:lpstr>
      <vt:lpstr>Objective</vt:lpstr>
      <vt:lpstr>Dataset: UCI ML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Huei-Chen Chiu</cp:lastModifiedBy>
  <cp:revision>1</cp:revision>
  <dcterms:modified xsi:type="dcterms:W3CDTF">2020-05-13T19:45:31Z</dcterms:modified>
</cp:coreProperties>
</file>