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3"/>
    <p:sldId id="275" r:id="rId24"/>
    <p:sldId id="276" r:id="rId25"/>
    <p:sldId id="277" r:id="rId26"/>
    <p:sldId id="278" r:id="rId27"/>
  </p:sldIdLst>
  <p:sldSz cx="12192000" cy="6858000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EF5AC4B7-34E6-41B3-90C2-6B8B170688D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481680" y="1279440"/>
            <a:ext cx="6140160" cy="34538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2600" cy="402948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theta' unclear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539280"/>
            <a:ext cx="60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change uda to multi-card training 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7520" y="72360"/>
            <a:ext cx="3832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" panose="020F0502020204030204"/>
              </a:rPr>
              <a:t>model structure</a:t>
            </a:r>
            <a:r>
              <a:rPr lang="zh-CN" sz="2800" b="1" i="1" strike="noStrike" spc="-1">
                <a:solidFill>
                  <a:srgbClr val="000000"/>
                </a:solidFill>
                <a:latin typeface="Calibri" panose="020F0502020204030204"/>
              </a:rPr>
              <a:t>：</a:t>
            </a: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125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274440" y="325080"/>
            <a:ext cx="5147640" cy="190152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-59040" y="928440"/>
            <a:ext cx="8494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1.difference between trans4passv1&amp;v2: the encoder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6680" y="68040"/>
            <a:ext cx="5851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" panose="020F0502020204030204"/>
              </a:rPr>
              <a:t>Code explanation</a:t>
            </a:r>
            <a:r>
              <a:rPr lang="zh-CN" sz="2800" b="1" i="1" strike="noStrike" spc="-1">
                <a:solidFill>
                  <a:srgbClr val="000000"/>
                </a:solidFill>
                <a:latin typeface="Calibri" panose="020F0502020204030204"/>
              </a:rPr>
              <a:t>： </a:t>
            </a: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6680" y="744840"/>
            <a:ext cx="3981600" cy="182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960" y="6840"/>
            <a:ext cx="3216600" cy="778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 Light" panose="020F0302020204030204"/>
              </a:rPr>
              <a:t>PROBLEMS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57760" y="6699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 panose="020F0502020204030204"/>
              </a:rPr>
              <a:t>1.EVALUATION MEMORY           MAX=2048X1024 </a:t>
            </a:r>
            <a:endParaRPr lang="en-US" sz="1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3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720" y="1150560"/>
            <a:ext cx="15694920" cy="609120"/>
          </a:xfrm>
          <a:prstGeom prst="rect">
            <a:avLst/>
          </a:prstGeom>
          <a:ln>
            <a:noFill/>
          </a:ln>
        </p:spPr>
      </p:pic>
      <p:pic>
        <p:nvPicPr>
          <p:cNvPr id="132" name="Picture 4"/>
          <p:cNvPicPr/>
          <p:nvPr/>
        </p:nvPicPr>
        <p:blipFill>
          <a:blip r:embed="rId2"/>
          <a:stretch>
            <a:fillRect/>
          </a:stretch>
        </p:blipFill>
        <p:spPr>
          <a:xfrm rot="2280000">
            <a:off x="-243000" y="1011960"/>
            <a:ext cx="1084680" cy="10188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821160" y="1831320"/>
            <a:ext cx="520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1.need mask(how?);2.need higher precision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134" name="Picture 6" descr="00000000000000081"/>
          <p:cNvPicPr/>
          <p:nvPr/>
        </p:nvPicPr>
        <p:blipFill>
          <a:blip r:embed="rId3"/>
          <a:stretch>
            <a:fillRect/>
          </a:stretch>
        </p:blipFill>
        <p:spPr>
          <a:xfrm>
            <a:off x="368280" y="2199600"/>
            <a:ext cx="5361120" cy="2679840"/>
          </a:xfrm>
          <a:prstGeom prst="rect">
            <a:avLst/>
          </a:prstGeom>
          <a:ln>
            <a:noFill/>
          </a:ln>
        </p:spPr>
      </p:pic>
      <p:pic>
        <p:nvPicPr>
          <p:cNvPr id="135" name="Picture 7" descr="00000000000000081_color"/>
          <p:cNvPicPr/>
          <p:nvPr/>
        </p:nvPicPr>
        <p:blipFill>
          <a:blip r:embed="rId4"/>
          <a:stretch>
            <a:fillRect/>
          </a:stretch>
        </p:blipFill>
        <p:spPr>
          <a:xfrm>
            <a:off x="5952600" y="2089080"/>
            <a:ext cx="5359680" cy="2679840"/>
          </a:xfrm>
          <a:prstGeom prst="rect">
            <a:avLst/>
          </a:prstGeom>
          <a:ln>
            <a:noFill/>
          </a:ln>
        </p:spPr>
      </p:pic>
      <p:pic>
        <p:nvPicPr>
          <p:cNvPr id="136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611000" y="5166360"/>
            <a:ext cx="8970120" cy="253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40" y="-4320"/>
            <a:ext cx="5313960" cy="82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 Light" panose="020F0302020204030204"/>
              </a:rPr>
              <a:t>Review of Segformer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440" y="-4320"/>
            <a:ext cx="5313960" cy="82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 Light" panose="020F0302020204030204"/>
              </a:rPr>
              <a:t>Review of GoodSAM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440" y="770760"/>
            <a:ext cx="12078000" cy="108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1. idea from Semantic Segment everything (SAM segmentation+semantic class voting from semantic segmentation model)</a:t>
            </a:r>
            <a:endParaRPr lang="en-US" sz="1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4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04720" y="1135440"/>
            <a:ext cx="8092080" cy="439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42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793800" y="507960"/>
            <a:ext cx="7997400" cy="435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440" y="-4320"/>
            <a:ext cx="5313960" cy="82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 Light" panose="020F0302020204030204"/>
              </a:rPr>
              <a:t>Revisit of PANO-I2I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4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4360" y="783720"/>
            <a:ext cx="1683000" cy="323640"/>
          </a:xfrm>
          <a:prstGeom prst="rect">
            <a:avLst/>
          </a:prstGeom>
          <a:ln>
            <a:noFill/>
          </a:ln>
        </p:spPr>
      </p:pic>
      <p:pic>
        <p:nvPicPr>
          <p:cNvPr id="14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4360" y="1107360"/>
            <a:ext cx="7165440" cy="94500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4463280" y="1078920"/>
            <a:ext cx="1010520" cy="242280"/>
          </a:xfrm>
          <a:prstGeom prst="roundRect">
            <a:avLst>
              <a:gd name="adj" fmla="val 16667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40" y="-4320"/>
            <a:ext cx="12097080" cy="82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 Light" panose="020F0302020204030204"/>
              </a:rPr>
              <a:t>Review of ClassMix</a:t>
            </a:r>
            <a:r>
              <a:rPr lang="zh-CN" sz="1600" b="1" i="1" strike="noStrike" spc="-1">
                <a:solidFill>
                  <a:srgbClr val="000000"/>
                </a:solidFill>
                <a:latin typeface="Calibri Light" panose="020F0302020204030204"/>
              </a:rPr>
              <a:t>（</a:t>
            </a:r>
            <a:r>
              <a:rPr lang="en-US" sz="1600" b="1" i="1" strike="noStrike" spc="-1">
                <a:solidFill>
                  <a:srgbClr val="000000"/>
                </a:solidFill>
                <a:latin typeface="Calibri Light" panose="020F0302020204030204"/>
              </a:rPr>
              <a:t>mixing method for data augmentation</a:t>
            </a:r>
            <a:r>
              <a:rPr lang="zh-CN" sz="1600" b="1" i="1" strike="noStrike" spc="-1">
                <a:solidFill>
                  <a:srgbClr val="000000"/>
                </a:solidFill>
                <a:latin typeface="Calibri Light" panose="020F0302020204030204"/>
              </a:rPr>
              <a:t>）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263120" y="561240"/>
            <a:ext cx="78969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059"/>
              </a:rPr>
              <a:t>ClassMix: Segmentation-Based Data Augmentation for Semi-Supervised Learning</a:t>
            </a: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14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1150560"/>
            <a:ext cx="3954600" cy="590040"/>
          </a:xfrm>
          <a:prstGeom prst="rect">
            <a:avLst/>
          </a:prstGeom>
          <a:ln>
            <a:noFill/>
          </a:ln>
        </p:spPr>
      </p:pic>
      <p:pic>
        <p:nvPicPr>
          <p:cNvPr id="150" name="Picture 5"/>
          <p:cNvPicPr/>
          <p:nvPr/>
        </p:nvPicPr>
        <p:blipFill>
          <a:blip r:embed="rId2"/>
          <a:srcRect l="3983" t="17614" r="3472" b="11436"/>
          <a:stretch>
            <a:fillRect/>
          </a:stretch>
        </p:blipFill>
        <p:spPr>
          <a:xfrm>
            <a:off x="76320" y="1741320"/>
            <a:ext cx="3924000" cy="413640"/>
          </a:xfrm>
          <a:prstGeom prst="rect">
            <a:avLst/>
          </a:prstGeom>
          <a:ln>
            <a:noFill/>
          </a:ln>
        </p:spPr>
      </p:pic>
      <p:pic>
        <p:nvPicPr>
          <p:cNvPr id="15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18440" y="1501920"/>
            <a:ext cx="6783480" cy="442296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8691840" y="5638680"/>
            <a:ext cx="18712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half classes =0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half =1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(random selection)</a:t>
            </a:r>
            <a:endParaRPr lang="en-US" sz="1400" b="0" strike="noStrike" spc="-1">
              <a:latin typeface="Arial" panose="020B0604020202020204"/>
            </a:endParaRPr>
          </a:p>
        </p:txBody>
      </p:sp>
      <p:pic>
        <p:nvPicPr>
          <p:cNvPr id="153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50440" y="2898720"/>
            <a:ext cx="3005640" cy="560880"/>
          </a:xfrm>
          <a:prstGeom prst="rect">
            <a:avLst/>
          </a:prstGeom>
          <a:ln>
            <a:noFill/>
          </a:ln>
        </p:spPr>
      </p:pic>
      <p:sp>
        <p:nvSpPr>
          <p:cNvPr id="154" name="CustomShape 4"/>
          <p:cNvSpPr/>
          <p:nvPr/>
        </p:nvSpPr>
        <p:spPr>
          <a:xfrm>
            <a:off x="1767600" y="3276000"/>
            <a:ext cx="2395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(L:labeled;A:augmented)</a:t>
            </a:r>
            <a:endParaRPr lang="en-US" sz="1400" b="0" strike="noStrike" spc="-1">
              <a:latin typeface="Arial" panose="020B0604020202020204"/>
            </a:endParaRPr>
          </a:p>
        </p:txBody>
      </p:sp>
      <p:pic>
        <p:nvPicPr>
          <p:cNvPr id="155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95800" y="3967560"/>
            <a:ext cx="3565800" cy="146952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595800" y="3967560"/>
            <a:ext cx="632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Loss:</a:t>
            </a:r>
            <a:endParaRPr lang="en-US" sz="1400" b="0" strike="noStrike" spc="-1">
              <a:latin typeface="Arial" panose="020B0604020202020204"/>
            </a:endParaRPr>
          </a:p>
        </p:txBody>
      </p:sp>
      <p:pic>
        <p:nvPicPr>
          <p:cNvPr id="157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4618440" y="6301800"/>
            <a:ext cx="3476880" cy="408600"/>
          </a:xfrm>
          <a:prstGeom prst="rect">
            <a:avLst/>
          </a:prstGeom>
          <a:ln>
            <a:noFill/>
          </a:ln>
        </p:spPr>
      </p:pic>
      <p:sp>
        <p:nvSpPr>
          <p:cNvPr id="158" name="CustomShape 6"/>
          <p:cNvSpPr/>
          <p:nvPr/>
        </p:nvSpPr>
        <p:spPr>
          <a:xfrm>
            <a:off x="5842800" y="323856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东文宋体"/>
              </a:rPr>
              <a:t>↓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5364360" y="6120000"/>
            <a:ext cx="14760" cy="1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5221440" y="5841360"/>
            <a:ext cx="677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times</a:t>
            </a:r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1"/>
          <a:stretch>
            <a:fillRect/>
          </a:stretch>
        </p:blipFill>
        <p:spPr>
          <a:xfrm>
            <a:off x="874800" y="1535760"/>
            <a:ext cx="8086320" cy="321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91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68720" y="3801240"/>
            <a:ext cx="6086160" cy="1971360"/>
          </a:xfrm>
          <a:prstGeom prst="rect">
            <a:avLst/>
          </a:prstGeom>
          <a:ln>
            <a:noFill/>
          </a:ln>
        </p:spPr>
      </p:pic>
      <p:pic>
        <p:nvPicPr>
          <p:cNvPr id="92" name="Picture 4"/>
          <p:cNvPicPr/>
          <p:nvPr/>
        </p:nvPicPr>
        <p:blipFill>
          <a:blip r:embed="rId2"/>
          <a:srcRect b="12229"/>
          <a:stretch>
            <a:fillRect/>
          </a:stretch>
        </p:blipFill>
        <p:spPr>
          <a:xfrm>
            <a:off x="574560" y="649080"/>
            <a:ext cx="9294840" cy="27662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3420000" y="3060720"/>
            <a:ext cx="2358000" cy="29124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440" y="-4320"/>
            <a:ext cx="5313960" cy="82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 Light" panose="020F0302020204030204"/>
              </a:rPr>
              <a:t>new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64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3600" y="899280"/>
            <a:ext cx="10515240" cy="363636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1050840" y="4697640"/>
            <a:ext cx="100486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teacher-student model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  <p:pic>
        <p:nvPicPr>
          <p:cNvPr id="16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91240" y="4535640"/>
            <a:ext cx="6068160" cy="54684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5878800" y="4725720"/>
            <a:ext cx="265680" cy="138240"/>
          </a:xfrm>
          <a:prstGeom prst="roundRect">
            <a:avLst>
              <a:gd name="adj" fmla="val 16667"/>
            </a:avLst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323600" y="4889520"/>
            <a:ext cx="340560" cy="138240"/>
          </a:xfrm>
          <a:prstGeom prst="roundRect">
            <a:avLst>
              <a:gd name="adj" fmla="val 16667"/>
            </a:avLst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7416000" y="657360"/>
            <a:ext cx="906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decoder</a:t>
            </a:r>
            <a:endParaRPr lang="en-US" sz="1400" b="0" strike="noStrike" spc="-1">
              <a:latin typeface="Arial" panose="020B0604020202020204"/>
            </a:endParaRPr>
          </a:p>
        </p:txBody>
      </p:sp>
      <p:pic>
        <p:nvPicPr>
          <p:cNvPr id="170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09920" y="5331600"/>
            <a:ext cx="2895840" cy="263160"/>
          </a:xfrm>
          <a:prstGeom prst="rect">
            <a:avLst/>
          </a:prstGeom>
          <a:ln>
            <a:noFill/>
          </a:ln>
        </p:spPr>
      </p:pic>
      <p:sp>
        <p:nvSpPr>
          <p:cNvPr id="171" name="CustomShape 6"/>
          <p:cNvSpPr/>
          <p:nvPr/>
        </p:nvSpPr>
        <p:spPr>
          <a:xfrm>
            <a:off x="3897720" y="5407560"/>
            <a:ext cx="1728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weak supervision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2585880" y="461520"/>
            <a:ext cx="2746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?network for student model?</a:t>
            </a:r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440" y="-4320"/>
            <a:ext cx="5313960" cy="82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74" name="Content Placeholder 12"/>
          <p:cNvPicPr/>
          <p:nvPr/>
        </p:nvPicPr>
        <p:blipFill>
          <a:blip r:embed="rId1"/>
          <a:stretch>
            <a:fillRect/>
          </a:stretch>
        </p:blipFill>
        <p:spPr>
          <a:xfrm>
            <a:off x="77400" y="1022400"/>
            <a:ext cx="5978880" cy="2210040"/>
          </a:xfrm>
          <a:prstGeom prst="rect">
            <a:avLst/>
          </a:prstGeom>
          <a:ln>
            <a:noFill/>
          </a:ln>
        </p:spPr>
      </p:pic>
      <p:pic>
        <p:nvPicPr>
          <p:cNvPr id="17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1960" y="5697360"/>
            <a:ext cx="4190040" cy="78084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281880" y="5338440"/>
            <a:ext cx="799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setting</a:t>
            </a:r>
            <a:endParaRPr lang="en-US" sz="1400" b="0" strike="noStrike" spc="-1">
              <a:latin typeface="Arial" panose="020B0604020202020204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38560" y="1022400"/>
            <a:ext cx="5950800" cy="393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40" y="-4320"/>
            <a:ext cx="5313960" cy="82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440" y="7707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440" y="-4320"/>
            <a:ext cx="5313960" cy="82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 Light" panose="020F0302020204030204"/>
              </a:rPr>
              <a:t>Ideas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440" y="7707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Calibri Light" panose="020F03020202040302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Other style transfer for semantic segmentation</a:t>
            </a:r>
            <a:r>
              <a:rPr lang="zh-CN" sz="1400" b="0" strike="noStrike" spc="-1">
                <a:solidFill>
                  <a:srgbClr val="000000"/>
                </a:solidFill>
                <a:latin typeface="Calibri" panose="020F0502020204030204"/>
              </a:rPr>
              <a:t>？</a:t>
            </a: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&amp;articles for patch mixing || how to mix.?</a:t>
            </a:r>
            <a:endParaRPr lang="en-US" sz="1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Calibri Light" panose="020F03020202040302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mask part of the pic</a:t>
            </a:r>
            <a:endParaRPr lang="en-US" sz="1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Calibri Light" panose="020F03020202040302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Read Semantic-SAM</a:t>
            </a:r>
            <a:endParaRPr lang="en-US" sz="1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661640" y="391680"/>
            <a:ext cx="309600" cy="33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95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2080" y="365040"/>
            <a:ext cx="6418080" cy="18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587640" y="58608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basic settle file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9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240" y="3600360"/>
            <a:ext cx="4503240" cy="20264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1491840" y="5627520"/>
            <a:ext cx="256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preprocessing model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9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428440" y="3472920"/>
            <a:ext cx="5161680" cy="191412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 flipH="1" flipV="1">
            <a:off x="3849840" y="3890520"/>
            <a:ext cx="2692800" cy="98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56320" y="170640"/>
            <a:ext cx="3633840" cy="1347840"/>
          </a:xfrm>
          <a:prstGeom prst="rect">
            <a:avLst/>
          </a:prstGeom>
          <a:ln>
            <a:noFill/>
          </a:ln>
        </p:spPr>
      </p:pic>
      <p:pic>
        <p:nvPicPr>
          <p:cNvPr id="10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16120" y="124560"/>
            <a:ext cx="3624120" cy="166392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 flipH="1" flipV="1">
            <a:off x="3732480" y="1124640"/>
            <a:ext cx="3173400" cy="17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1560" y="287640"/>
            <a:ext cx="313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verify the inference demo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1560" y="840240"/>
            <a:ext cx="984960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/>
              </a:rPr>
              <a:t>python demo/image_demo.py demo/demo.png configs/pspnet/pspnet_r50-d8_4xb2-40k_cityscapes-512x1024.py pspnet_r50-d8_512x1024_40k_cityscapes_20200605_003338-2966598c.pth --device cuda:0 --out-file result.jpg</a:t>
            </a:r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520" y="-15840"/>
            <a:ext cx="4058640" cy="780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 Light" panose="020F0302020204030204"/>
              </a:rPr>
              <a:t>trans4pass revisit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0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9360" y="1365840"/>
            <a:ext cx="4882680" cy="103968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5510880" y="1578600"/>
            <a:ext cx="38919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performance on DP without UDA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1600" b="0" i="1" strike="noStrike" spc="-1">
                <a:solidFill>
                  <a:srgbClr val="000000"/>
                </a:solidFill>
                <a:latin typeface="Calibri" panose="020F0502020204030204"/>
              </a:rPr>
              <a:t>*mind the image size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418280" y="1459800"/>
            <a:ext cx="585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 panose="020F0502020204030204"/>
              </a:rPr>
              <a:t>python -m torch.distributed.launch --nproc_per_node=4 tools/train_cs.py --config-file configs/cityscapes/trans4pass_tiny_512x512.yaml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69520" y="1510200"/>
            <a:ext cx="2465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supervised training: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1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4418280" y="2183760"/>
            <a:ext cx="5428800" cy="403524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1641600" y="2680920"/>
            <a:ext cx="749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UDA: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520" y="-15840"/>
            <a:ext cx="40586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 Light" panose="020F0302020204030204"/>
              </a:rPr>
              <a:t>trans4pass code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64240" y="33480"/>
            <a:ext cx="4846680" cy="692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>
              <a:lnSpc>
                <a:spcPct val="90000"/>
              </a:lnSpc>
            </a:pPr>
            <a:r>
              <a:rPr lang="en-US" sz="3200" b="1" i="1" strike="noStrike" spc="-1">
                <a:solidFill>
                  <a:srgbClr val="000000"/>
                </a:solidFill>
                <a:latin typeface="Calibri Light" panose="020F0302020204030204"/>
              </a:rPr>
              <a:t>important file location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49320" y="654120"/>
            <a:ext cx="775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dataset define files are put equally into 2 folders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：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116" name="Content Placeholder 3"/>
          <p:cNvPicPr/>
          <p:nvPr/>
        </p:nvPicPr>
        <p:blipFill>
          <a:blip r:embed="rId1"/>
          <a:srcRect r="40716"/>
          <a:stretch>
            <a:fillRect/>
          </a:stretch>
        </p:blipFill>
        <p:spPr>
          <a:xfrm>
            <a:off x="5587920" y="1458720"/>
            <a:ext cx="1875600" cy="43513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949320" y="1022400"/>
            <a:ext cx="277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for supervised training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118" name="Picture 6"/>
          <p:cNvPicPr/>
          <p:nvPr/>
        </p:nvPicPr>
        <p:blipFill>
          <a:blip r:embed="rId2"/>
          <a:srcRect r="19410"/>
          <a:stretch>
            <a:fillRect/>
          </a:stretch>
        </p:blipFill>
        <p:spPr>
          <a:xfrm>
            <a:off x="949320" y="1734120"/>
            <a:ext cx="1725480" cy="449676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5442480" y="1053360"/>
            <a:ext cx="2663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for uda&amp;evaluation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：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099440" y="1458720"/>
            <a:ext cx="3433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 panose="020F0502020204030204"/>
              </a:rPr>
              <a:t>*I suppose it belong to the original mmseg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7779240" y="1458720"/>
            <a:ext cx="44622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since PANO does not have anno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we give a random pic to the anno set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WPS Presentation</Application>
  <PresentationFormat/>
  <Paragraphs>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C059</vt:lpstr>
      <vt:lpstr>东文宋体</vt:lpstr>
      <vt:lpstr>Droid Sans Fallback</vt:lpstr>
      <vt:lpstr>微软雅黑</vt:lpstr>
      <vt:lpstr>宋体</vt:lpstr>
      <vt:lpstr>Arial Unicode MS</vt:lpstr>
      <vt:lpstr>DejaVu Sans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</dc:creator>
  <cp:lastModifiedBy>w</cp:lastModifiedBy>
  <cp:revision>44</cp:revision>
  <dcterms:created xsi:type="dcterms:W3CDTF">2024-04-14T02:34:22Z</dcterms:created>
  <dcterms:modified xsi:type="dcterms:W3CDTF">2024-04-14T02:34:22Z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1033-11.1.0.9505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