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0"/>
  </p:notesMasterIdLst>
  <p:sldIdLst>
    <p:sldId id="262" r:id="rId5"/>
    <p:sldId id="271" r:id="rId6"/>
    <p:sldId id="266" r:id="rId7"/>
    <p:sldId id="272" r:id="rId8"/>
    <p:sldId id="273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hitney Hamnett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8B"/>
    <a:srgbClr val="D47600"/>
    <a:srgbClr val="A79E70"/>
    <a:srgbClr val="FFFFFF"/>
    <a:srgbClr val="737373"/>
    <a:srgbClr val="0053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22F8F36-DA2A-43EB-821B-A0985D3CEF1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F5AF050-16CB-4B4D-BD69-356B98E27FD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A89EE5F5-DC3C-4F62-8598-4BBC49F46AE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83FE26D0-913F-4FC1-AACD-471310A7CEF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0C359ED4-CB6F-40A0-97B5-7D4375EF36E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21EBAF68-6CA4-4655-BDD4-976C0411FE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51E2E75-4E62-471B-851A-A6EF78F17E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7A8B7449-CDF7-483A-859A-FABC8ADFC0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9pPr>
          </a:lstStyle>
          <a:p>
            <a:fld id="{E868A49A-E927-482F-9C95-0AE1980DECE4}" type="slidenum">
              <a:rPr lang="en-US" altLang="en-US" sz="1200" smtClean="0"/>
              <a:pPr/>
              <a:t>1</a:t>
            </a:fld>
            <a:endParaRPr lang="en-US" altLang="en-US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E1A8EFB9-17A2-4545-9F49-A7FC6A265A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35AC4C7-5ADF-4965-AE4A-B4F2D07CFB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ヒラギノ角ゴ Pro W3" pitchFamily="36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2057400"/>
            <a:ext cx="7848600" cy="1143000"/>
          </a:xfrm>
        </p:spPr>
        <p:txBody>
          <a:bodyPr anchor="b"/>
          <a:lstStyle>
            <a:lvl1pPr>
              <a:defRPr sz="4000">
                <a:solidFill>
                  <a:srgbClr val="005A8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352800"/>
            <a:ext cx="6400800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005A8B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98524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380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9614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3357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9569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1604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4310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3F17D-D7E4-4A53-8E20-E6482E711F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85800" y="64008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CF2E164A-835A-40E9-96C6-C0D2ABC263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8435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7777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2"/>
            </a:gs>
            <a:gs pos="100000">
              <a:schemeClr val="bg1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white screen for ppt.jpg">
            <a:extLst>
              <a:ext uri="{FF2B5EF4-FFF2-40B4-BE49-F238E27FC236}">
                <a16:creationId xmlns:a16="http://schemas.microsoft.com/office/drawing/2014/main" id="{66504C9B-C87C-4923-8083-2ED7D6D7905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0"/>
            <a:ext cx="9237663" cy="693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06B2BCD5-713F-4819-846A-BF0657963E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7162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5DA321A6-4C60-4C43-87D2-FD6ED32407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162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F9117783-F830-4B72-8E55-C7BF9B55A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9pPr>
          </a:lstStyle>
          <a:p>
            <a:pPr>
              <a:defRPr/>
            </a:pPr>
            <a:endParaRPr lang="en-US" altLang="en-US" sz="11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7" r:id="rId8"/>
    <p:sldLayoutId id="2147483895" r:id="rId9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 Bold" pitchFamily="1" charset="0"/>
          <a:ea typeface="ヒラギノ角ゴ Pro W3" charset="-128"/>
          <a:cs typeface="ヒラギノ角ゴ Pro W3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 Bold" pitchFamily="1" charset="0"/>
          <a:ea typeface="ヒラギノ角ゴ Pro W3" charset="-128"/>
          <a:cs typeface="ヒラギノ角ゴ Pro W3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 Bold" pitchFamily="1" charset="0"/>
          <a:ea typeface="ヒラギノ角ゴ Pro W3" charset="-128"/>
          <a:cs typeface="ヒラギノ角ゴ Pro W3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 Bold" pitchFamily="1" charset="0"/>
          <a:ea typeface="ヒラギノ角ゴ Pro W3" charset="-128"/>
          <a:cs typeface="ヒラギノ角ゴ Pro W3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005389"/>
          </a:solidFill>
          <a:latin typeface="Arial Bold" pitchFamily="1" charset="0"/>
          <a:ea typeface="ヒラギノ角ゴ Pro W3" charset="-128"/>
          <a:cs typeface="ヒラギノ角ゴ Pro W3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005389"/>
          </a:solidFill>
          <a:latin typeface="Arial Bold" pitchFamily="1" charset="0"/>
          <a:ea typeface="ヒラギノ角ゴ Pro W3" charset="-128"/>
          <a:cs typeface="ヒラギノ角ゴ Pro W3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005389"/>
          </a:solidFill>
          <a:latin typeface="Arial Bold" pitchFamily="1" charset="0"/>
          <a:ea typeface="ヒラギノ角ゴ Pro W3" charset="-128"/>
          <a:cs typeface="ヒラギノ角ゴ Pro W3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005389"/>
          </a:solidFill>
          <a:latin typeface="Arial Bold" pitchFamily="1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5389"/>
        </a:buClr>
        <a:buFont typeface="Lucida Grande" pitchFamily="36" charset="0"/>
        <a:buChar char="▸"/>
        <a:defRPr sz="2000">
          <a:solidFill>
            <a:srgbClr val="005A8B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5389"/>
        </a:buClr>
        <a:buFont typeface="Lucida Grande" pitchFamily="36" charset="0"/>
        <a:buChar char="▸"/>
        <a:defRPr>
          <a:solidFill>
            <a:srgbClr val="005A8B"/>
          </a:solidFill>
          <a:latin typeface="+mj-lt"/>
          <a:ea typeface="+mn-ea"/>
          <a:cs typeface="+mn-cs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rgbClr val="005389"/>
        </a:buClr>
        <a:buSzPct val="75000"/>
        <a:buFont typeface="Lucida Grande" pitchFamily="36" charset="0"/>
        <a:buChar char="▸"/>
        <a:defRPr>
          <a:solidFill>
            <a:srgbClr val="005A8B"/>
          </a:solidFill>
          <a:latin typeface="+mn-lt"/>
          <a:ea typeface="+mn-ea"/>
          <a:cs typeface="+mn-cs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rgbClr val="005389"/>
        </a:buClr>
        <a:buFont typeface="Lucida Grande" pitchFamily="36" charset="0"/>
        <a:buChar char="▸"/>
        <a:defRPr>
          <a:solidFill>
            <a:srgbClr val="005A8B"/>
          </a:solidFill>
          <a:latin typeface="+mn-lt"/>
          <a:ea typeface="+mn-ea"/>
          <a:cs typeface="+mn-cs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rgbClr val="005389"/>
        </a:buClr>
        <a:buFont typeface="Lucida Grande" pitchFamily="36" charset="0"/>
        <a:buChar char="▸"/>
        <a:defRPr>
          <a:solidFill>
            <a:srgbClr val="005A8B"/>
          </a:solidFill>
          <a:latin typeface="+mj-lt"/>
          <a:ea typeface="+mn-ea"/>
          <a:cs typeface="+mn-cs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rgbClr val="005389"/>
          </a:solidFill>
          <a:latin typeface="+mj-lt"/>
          <a:ea typeface="+mn-ea"/>
          <a:cs typeface="+mn-cs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rgbClr val="005389"/>
          </a:solidFill>
          <a:latin typeface="+mj-lt"/>
          <a:ea typeface="+mn-ea"/>
          <a:cs typeface="+mn-cs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rgbClr val="005389"/>
          </a:solidFill>
          <a:latin typeface="+mj-lt"/>
          <a:ea typeface="+mn-ea"/>
          <a:cs typeface="+mn-cs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rgbClr val="005389"/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hittyh/CS34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885F625-5048-4D58-81EE-2F7693837EA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81200" y="508000"/>
            <a:ext cx="5181600" cy="941388"/>
          </a:xfrm>
        </p:spPr>
        <p:txBody>
          <a:bodyPr/>
          <a:lstStyle/>
          <a:p>
            <a:pPr eaLnBrk="1" hangingPunct="1"/>
            <a:r>
              <a:rPr lang="en-US" altLang="en-US" sz="6000" dirty="0"/>
              <a:t>CS341 Lab 5:</a:t>
            </a:r>
          </a:p>
        </p:txBody>
      </p:sp>
      <p:sp>
        <p:nvSpPr>
          <p:cNvPr id="5123" name="Rectangle 8">
            <a:extLst>
              <a:ext uri="{FF2B5EF4-FFF2-40B4-BE49-F238E27FC236}">
                <a16:creationId xmlns:a16="http://schemas.microsoft.com/office/drawing/2014/main" id="{B3818AEA-3E40-4C7C-B27D-02F75D22D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863" y="54244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9pPr>
          </a:lstStyle>
          <a:p>
            <a:endParaRPr lang="en-US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BF5F18-54E1-40F1-A706-EE61FAED0ADE}"/>
              </a:ext>
            </a:extLst>
          </p:cNvPr>
          <p:cNvSpPr txBox="1"/>
          <p:nvPr/>
        </p:nvSpPr>
        <p:spPr>
          <a:xfrm>
            <a:off x="1762125" y="1449388"/>
            <a:ext cx="5619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LCD display and piezoelectric speaker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15FA1B-2C95-4E2F-817D-0802EFB6B0E3}"/>
              </a:ext>
            </a:extLst>
          </p:cNvPr>
          <p:cNvSpPr txBox="1"/>
          <p:nvPr/>
        </p:nvSpPr>
        <p:spPr>
          <a:xfrm>
            <a:off x="762000" y="6211669"/>
            <a:ext cx="7048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600" dirty="0">
                <a:hlinkClick r:id="rId3"/>
              </a:rPr>
              <a:t>https://github.com/whittyh/CS341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DAA23E-B77A-48A0-A4AE-24E3CBD874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4029" y="2055643"/>
            <a:ext cx="6448847" cy="36211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5AA6621E-893E-4536-805C-FF1755736F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66950" y="457200"/>
            <a:ext cx="4610100" cy="533400"/>
          </a:xfrm>
        </p:spPr>
        <p:txBody>
          <a:bodyPr/>
          <a:lstStyle/>
          <a:p>
            <a:r>
              <a:rPr lang="en-US" altLang="en-US" sz="4000" u="sng" dirty="0"/>
              <a:t>Lab 5 Objectives: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280039-8D62-4C77-BC1F-574FEB733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00200"/>
            <a:ext cx="7162800" cy="4876800"/>
          </a:xfrm>
        </p:spPr>
        <p:txBody>
          <a:bodyPr/>
          <a:lstStyle/>
          <a:p>
            <a:r>
              <a:rPr lang="en-US" sz="2400" dirty="0"/>
              <a:t>Connect some interesting hardware to the Arduino to further explore interfacing I/O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Write a circular buffer to implement a ticker screen with a message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Beep the piezoelectric speaker on an interval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Use a potentiometer to control the contrast of the panel by changing resistance of the contrast pin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1">
            <a:extLst>
              <a:ext uri="{FF2B5EF4-FFF2-40B4-BE49-F238E27FC236}">
                <a16:creationId xmlns:a16="http://schemas.microsoft.com/office/drawing/2014/main" id="{C012A8BC-D946-4AF1-9BB4-77778548B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45209"/>
            <a:ext cx="6858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9pPr>
          </a:lstStyle>
          <a:p>
            <a:pPr algn="ctr"/>
            <a:r>
              <a:rPr lang="en-US" sz="4000" u="sng" dirty="0"/>
              <a:t>Programming the LCD:</a:t>
            </a:r>
            <a:endParaRPr lang="en-US" altLang="en-US" sz="4000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35991-5263-48D1-B36A-975F34D2D427}"/>
              </a:ext>
            </a:extLst>
          </p:cNvPr>
          <p:cNvSpPr txBox="1"/>
          <p:nvPr/>
        </p:nvSpPr>
        <p:spPr>
          <a:xfrm>
            <a:off x="432850" y="3223478"/>
            <a:ext cx="8001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&lt;</a:t>
            </a:r>
            <a:r>
              <a:rPr lang="en-US" sz="1800" b="1" dirty="0" err="1"/>
              <a:t>SoftwareSerial.h</a:t>
            </a:r>
            <a:r>
              <a:rPr lang="en-US" sz="1800" b="1" dirty="0"/>
              <a:t>&gt;</a:t>
            </a:r>
            <a:endParaRPr lang="en-US" sz="1800" dirty="0"/>
          </a:p>
          <a:p>
            <a:r>
              <a:rPr lang="en-US" sz="1800" dirty="0"/>
              <a:t>// already in setup:</a:t>
            </a:r>
          </a:p>
          <a:p>
            <a:r>
              <a:rPr lang="en-US" sz="1800" dirty="0" err="1"/>
              <a:t>serial_display.begin</a:t>
            </a:r>
            <a:r>
              <a:rPr lang="en-US" sz="1800" dirty="0"/>
              <a:t>(9600);           // setup port at 9600bps</a:t>
            </a:r>
          </a:p>
          <a:p>
            <a:r>
              <a:rPr lang="en-US" sz="1800" dirty="0" err="1"/>
              <a:t>serial_display.write</a:t>
            </a:r>
            <a:r>
              <a:rPr lang="en-US" sz="1800" dirty="0"/>
              <a:t>(0x0c);            // ASCII Form Feed - clear display</a:t>
            </a:r>
          </a:p>
          <a:p>
            <a:r>
              <a:rPr lang="en-US" sz="1800" dirty="0"/>
              <a:t>delay(10);                                     // delay required</a:t>
            </a:r>
          </a:p>
          <a:p>
            <a:endParaRPr lang="en-US" sz="1800" dirty="0"/>
          </a:p>
          <a:p>
            <a:r>
              <a:rPr lang="en-US" sz="1800" dirty="0"/>
              <a:t>// already in loop:</a:t>
            </a:r>
          </a:p>
          <a:p>
            <a:r>
              <a:rPr lang="en-US" sz="1800" dirty="0" err="1"/>
              <a:t>serial_display.write</a:t>
            </a:r>
            <a:r>
              <a:rPr lang="en-US" sz="1800" dirty="0"/>
              <a:t>(0x9b);          // set cursor to line 1 pos </a:t>
            </a:r>
            <a:r>
              <a:rPr lang="en-US" sz="1800" dirty="0" err="1"/>
              <a:t>serial_display.write</a:t>
            </a:r>
            <a:r>
              <a:rPr lang="en-US" sz="1800" dirty="0"/>
              <a:t>(</a:t>
            </a:r>
            <a:r>
              <a:rPr lang="en-US" sz="1800" dirty="0" err="1"/>
              <a:t>itoa</a:t>
            </a:r>
            <a:r>
              <a:rPr lang="en-US" sz="1800" dirty="0"/>
              <a:t>(time, </a:t>
            </a:r>
            <a:r>
              <a:rPr lang="en-US" sz="1800" dirty="0" err="1"/>
              <a:t>timeblock</a:t>
            </a:r>
            <a:r>
              <a:rPr lang="en-US" sz="1800" dirty="0"/>
              <a:t>, 10));   // convert time to ascii for print</a:t>
            </a:r>
          </a:p>
          <a:p>
            <a:r>
              <a:rPr lang="en-US" sz="1800" dirty="0" err="1"/>
              <a:t>serial_display.write</a:t>
            </a:r>
            <a:r>
              <a:rPr lang="en-US" sz="1800" dirty="0"/>
              <a:t>();                 // enter char array (string in c) to output </a:t>
            </a:r>
          </a:p>
          <a:p>
            <a:r>
              <a:rPr lang="en-US" sz="1800" dirty="0"/>
              <a:t>                                                  // to screen at cursor location</a:t>
            </a:r>
          </a:p>
          <a:p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7CB064-B371-4A11-8AFB-55EAA3E87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197660"/>
            <a:ext cx="3810000" cy="173668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6F139B3-09AD-43CA-A947-143C57635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 wrap="square" anchor="t">
            <a:normAutofit/>
          </a:bodyPr>
          <a:lstStyle/>
          <a:p>
            <a:r>
              <a:rPr lang="en-US" u="sng" dirty="0"/>
              <a:t>Hardware: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78AF12F7-7137-4D42-A311-7D2F820CF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066800"/>
            <a:ext cx="4040188" cy="5059363"/>
          </a:xfrm>
        </p:spPr>
        <p:txBody>
          <a:bodyPr/>
          <a:lstStyle/>
          <a:p>
            <a:r>
              <a:rPr lang="en-US" dirty="0"/>
              <a:t>Potentiometer:</a:t>
            </a:r>
          </a:p>
          <a:p>
            <a:pPr lvl="1"/>
            <a:r>
              <a:rPr lang="en-US" dirty="0">
                <a:latin typeface="+mn-lt"/>
              </a:rPr>
              <a:t>Varies resistance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Piezoelectric Speaker:</a:t>
            </a:r>
          </a:p>
          <a:p>
            <a:pPr marL="0" indent="0">
              <a:buNone/>
            </a:pPr>
            <a:r>
              <a:rPr lang="en-US" sz="1600" dirty="0"/>
              <a:t>       </a:t>
            </a:r>
            <a:r>
              <a:rPr lang="en-US" sz="1400" dirty="0">
                <a:latin typeface="+mn-lt"/>
              </a:rPr>
              <a:t>// 1500 Hz tone: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tone(buzzer, 1500);</a:t>
            </a:r>
          </a:p>
          <a:p>
            <a:pPr marL="457200" lvl="1" indent="0">
              <a:buNone/>
            </a:pPr>
            <a:endParaRPr lang="en-US" dirty="0">
              <a:latin typeface="+mn-lt"/>
            </a:endParaRPr>
          </a:p>
          <a:p>
            <a:pPr marL="457200" lvl="1" indent="0">
              <a:buNone/>
            </a:pPr>
            <a:r>
              <a:rPr lang="en-US" sz="1400" dirty="0">
                <a:latin typeface="+mn-lt"/>
              </a:rPr>
              <a:t>// turn off buzzer: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389"/>
              </a:buClr>
              <a:buSzTx/>
              <a:buFont typeface="Lucida Grande" pitchFamily="36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5A8B"/>
                </a:solidFill>
                <a:effectLst/>
                <a:uLnTx/>
                <a:uFillTx/>
                <a:latin typeface="Arial"/>
                <a:ea typeface="ヒラギノ角ゴ Pro W3"/>
              </a:rPr>
              <a:t>noTone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5A8B"/>
                </a:solidFill>
                <a:effectLst/>
                <a:uLnTx/>
                <a:uFillTx/>
                <a:latin typeface="Arial"/>
                <a:ea typeface="ヒラギノ角ゴ Pro W3"/>
              </a:rPr>
              <a:t>(buzzer);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Resistors: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0976F1-00B3-48C0-BBDD-DB8DC1F36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547" y="876300"/>
            <a:ext cx="1149809" cy="12955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61B362-5FE0-4505-B308-81404B53A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0567" y="4964084"/>
            <a:ext cx="1502865" cy="13525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2CAB6A3-5D7C-49DE-A39E-9C2A68062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4547" y="3046283"/>
            <a:ext cx="1425681" cy="129555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B355B4E-7E9B-478E-8F47-A3B9FC9E39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8800" y="14674"/>
            <a:ext cx="1938608" cy="258639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22848AD-1587-46D3-AAB7-7C6376209D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2600" y="2891198"/>
            <a:ext cx="2753768" cy="175239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5FB1AE6-1633-418E-98D2-1B7144243E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5690" y="4734501"/>
            <a:ext cx="1650510" cy="73891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2CCF8BF-049B-46F6-AA50-406F9106AD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65764" y="5630420"/>
            <a:ext cx="1062718" cy="48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28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70E75-EDB4-48D3-9B45-DA36F5C0C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609600"/>
            <a:ext cx="8305800" cy="609600"/>
          </a:xfrm>
        </p:spPr>
        <p:txBody>
          <a:bodyPr/>
          <a:lstStyle/>
          <a:p>
            <a:pPr algn="ctr"/>
            <a:r>
              <a:rPr lang="en-US" sz="4000" u="sng" dirty="0"/>
              <a:t>Steps: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20D90-DC57-4760-97AD-11A4267E5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3400" y="1600200"/>
            <a:ext cx="7620000" cy="3951288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b="1" dirty="0"/>
              <a:t>Complete the circuit: </a:t>
            </a:r>
          </a:p>
          <a:p>
            <a:pPr marL="0" indent="0">
              <a:buNone/>
            </a:pPr>
            <a:endParaRPr lang="en-US" dirty="0"/>
          </a:p>
          <a:p>
            <a:pPr lvl="3"/>
            <a:r>
              <a:rPr lang="en-US" dirty="0">
                <a:latin typeface="+mn-lt"/>
              </a:rPr>
              <a:t>test by using the starter code before step 2</a:t>
            </a:r>
          </a:p>
          <a:p>
            <a:endParaRPr lang="en-US" dirty="0"/>
          </a:p>
          <a:p>
            <a:pPr marL="457200" indent="-457200">
              <a:buAutoNum type="arabicPeriod" startAt="2"/>
            </a:pPr>
            <a:r>
              <a:rPr lang="en-US" b="1" dirty="0"/>
              <a:t>Implement a circular buffer</a:t>
            </a:r>
            <a:r>
              <a:rPr lang="en-US" dirty="0"/>
              <a:t>:</a:t>
            </a:r>
          </a:p>
          <a:p>
            <a:pPr marL="457200" indent="-457200">
              <a:buAutoNum type="arabicPeriod" startAt="2"/>
            </a:pPr>
            <a:endParaRPr lang="en-US" dirty="0"/>
          </a:p>
          <a:p>
            <a:pPr marL="457200" marR="0" indent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“</a:t>
            </a:r>
            <a:r>
              <a:rPr lang="en-US" sz="24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Welcome CS341 St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udents! ” 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// First display this</a:t>
            </a:r>
          </a:p>
          <a:p>
            <a:pPr marL="457200" marR="0" indent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“</a:t>
            </a:r>
            <a:r>
              <a:rPr lang="en-US" sz="24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elcome</a:t>
            </a:r>
            <a:r>
              <a:rPr lang="en-US" sz="24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 CS341 St</a:t>
            </a:r>
            <a:r>
              <a:rPr lang="en-US" sz="24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u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dents! W”.  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// Then this…</a:t>
            </a:r>
          </a:p>
          <a:p>
            <a:pPr marL="457200" marR="0" indent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“</a:t>
            </a:r>
            <a:r>
              <a:rPr lang="en-US" sz="24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lcome</a:t>
            </a:r>
            <a:r>
              <a:rPr lang="en-US" sz="24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 CS341 Stu</a:t>
            </a:r>
            <a:r>
              <a:rPr lang="en-US" sz="24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d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ents! We”   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// and so on…</a:t>
            </a:r>
          </a:p>
          <a:p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180228E-0205-4E9B-8CCD-A69D5964BD86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299012" y="5279994"/>
            <a:ext cx="609600" cy="77311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68EA78-609C-448C-9CFF-ED4963FFE29C}"/>
              </a:ext>
            </a:extLst>
          </p:cNvPr>
          <p:cNvCxnSpPr>
            <a:cxnSpLocks/>
          </p:cNvCxnSpPr>
          <p:nvPr/>
        </p:nvCxnSpPr>
        <p:spPr bwMode="auto">
          <a:xfrm flipV="1">
            <a:off x="3352800" y="5264458"/>
            <a:ext cx="762000" cy="77311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1EAFB8F-3E34-409F-A244-8F270CBA8D25}"/>
              </a:ext>
            </a:extLst>
          </p:cNvPr>
          <p:cNvSpPr txBox="1"/>
          <p:nvPr/>
        </p:nvSpPr>
        <p:spPr>
          <a:xfrm>
            <a:off x="2743200" y="6060519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Tail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5F8DB7-04A2-4852-949D-357E944C49B6}"/>
              </a:ext>
            </a:extLst>
          </p:cNvPr>
          <p:cNvSpPr txBox="1"/>
          <p:nvPr/>
        </p:nvSpPr>
        <p:spPr>
          <a:xfrm>
            <a:off x="4603812" y="6053106"/>
            <a:ext cx="958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</p:spTree>
    <p:extLst>
      <p:ext uri="{BB962C8B-B14F-4D97-AF65-F5344CB8AC3E}">
        <p14:creationId xmlns:p14="http://schemas.microsoft.com/office/powerpoint/2010/main" val="262769065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Custom 2">
      <a:dk1>
        <a:srgbClr val="005A8B"/>
      </a:dk1>
      <a:lt1>
        <a:srgbClr val="FFFFFF"/>
      </a:lt1>
      <a:dk2>
        <a:srgbClr val="A0CFEB"/>
      </a:dk2>
      <a:lt2>
        <a:srgbClr val="A79E70"/>
      </a:lt2>
      <a:accent1>
        <a:srgbClr val="D47600"/>
      </a:accent1>
      <a:accent2>
        <a:srgbClr val="988F86"/>
      </a:accent2>
      <a:accent3>
        <a:srgbClr val="C59217"/>
      </a:accent3>
      <a:accent4>
        <a:srgbClr val="A33F1F"/>
      </a:accent4>
      <a:accent5>
        <a:srgbClr val="CDE4F3"/>
      </a:accent5>
      <a:accent6>
        <a:srgbClr val="B28414"/>
      </a:accent6>
      <a:hlink>
        <a:srgbClr val="D47600"/>
      </a:hlink>
      <a:folHlink>
        <a:srgbClr val="A33F1F"/>
      </a:folHlink>
    </a:clrScheme>
    <a:fontScheme name="Blank Presentation">
      <a:majorFont>
        <a:latin typeface="Arial Bold"/>
        <a:ea typeface="ヒラギノ角ゴ Pro W3"/>
        <a:cs typeface="ヒラギノ角ゴ Pro W3"/>
      </a:majorFont>
      <a:minorFont>
        <a:latin typeface="Arial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3">
        <a:dk1>
          <a:srgbClr val="FFFFFF"/>
        </a:dk1>
        <a:lt1>
          <a:srgbClr val="FFFFFF"/>
        </a:lt1>
        <a:dk2>
          <a:srgbClr val="FFFFFF"/>
        </a:dk2>
        <a:lt2>
          <a:srgbClr val="005A8B"/>
        </a:lt2>
        <a:accent1>
          <a:srgbClr val="A0CFEB"/>
        </a:accent1>
        <a:accent2>
          <a:srgbClr val="C59217"/>
        </a:accent2>
        <a:accent3>
          <a:srgbClr val="FFFFFF"/>
        </a:accent3>
        <a:accent4>
          <a:srgbClr val="DADADA"/>
        </a:accent4>
        <a:accent5>
          <a:srgbClr val="CDE4F3"/>
        </a:accent5>
        <a:accent6>
          <a:srgbClr val="B28414"/>
        </a:accent6>
        <a:hlink>
          <a:srgbClr val="FF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5EFA3785FC50438A5CE0467113ADF5" ma:contentTypeVersion="7" ma:contentTypeDescription="Create a new document." ma:contentTypeScope="" ma:versionID="97f15155bfd4bb26f26fdc1c44192bde">
  <xsd:schema xmlns:xsd="http://www.w3.org/2001/XMLSchema" xmlns:xs="http://www.w3.org/2001/XMLSchema" xmlns:p="http://schemas.microsoft.com/office/2006/metadata/properties" xmlns:ns3="28333d97-f83f-43f0-8e2a-d0a9ba9678ac" xmlns:ns4="6c122e25-6aea-44cb-9533-f337dbfc1912" targetNamespace="http://schemas.microsoft.com/office/2006/metadata/properties" ma:root="true" ma:fieldsID="591006e886580681df9597994adb332c" ns3:_="" ns4:_="">
    <xsd:import namespace="28333d97-f83f-43f0-8e2a-d0a9ba9678ac"/>
    <xsd:import namespace="6c122e25-6aea-44cb-9533-f337dbfc191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333d97-f83f-43f0-8e2a-d0a9ba9678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122e25-6aea-44cb-9533-f337dbfc191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366F0BB-C999-453A-8BA4-372026786EEE}">
  <ds:schemaRefs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28333d97-f83f-43f0-8e2a-d0a9ba9678ac"/>
    <ds:schemaRef ds:uri="6c122e25-6aea-44cb-9533-f337dbfc191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AFFEE70-E910-4532-89C4-DAC7332237F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9F1F20-FCFC-4714-968B-E9529F7DB9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333d97-f83f-43f0-8e2a-d0a9ba9678ac"/>
    <ds:schemaRef ds:uri="6c122e25-6aea-44cb-9533-f337dbfc19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11565</TotalTime>
  <Words>281</Words>
  <Application>Microsoft Office PowerPoint</Application>
  <PresentationFormat>On-screen Show (4:3)</PresentationFormat>
  <Paragraphs>48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Bold</vt:lpstr>
      <vt:lpstr>Calibri</vt:lpstr>
      <vt:lpstr>Lucida Grande</vt:lpstr>
      <vt:lpstr>ヒラギノ角ゴ Pro W3</vt:lpstr>
      <vt:lpstr>Blank Presentation</vt:lpstr>
      <vt:lpstr>CS341 Lab 5:</vt:lpstr>
      <vt:lpstr>Lab 5 Objectives:</vt:lpstr>
      <vt:lpstr>PowerPoint Presentation</vt:lpstr>
      <vt:lpstr>Hardware:</vt:lpstr>
      <vt:lpstr>Steps:</vt:lpstr>
    </vt:vector>
  </TitlesOfParts>
  <Company>CMN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CMN</dc:creator>
  <cp:lastModifiedBy>Whitney Hamnett</cp:lastModifiedBy>
  <cp:revision>85</cp:revision>
  <dcterms:created xsi:type="dcterms:W3CDTF">2009-04-07T15:06:50Z</dcterms:created>
  <dcterms:modified xsi:type="dcterms:W3CDTF">2021-10-21T16:33:27Z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0x010100645EFA3785FC50438A5CE0467113ADF5</vt:lpwstr>
  </property>
</Properties>
</file>