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62" r:id="rId5"/>
    <p:sldId id="271" r:id="rId6"/>
    <p:sldId id="266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ney Hamnet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B"/>
    <a:srgbClr val="D47600"/>
    <a:srgbClr val="A79E70"/>
    <a:srgbClr val="FFFFFF"/>
    <a:srgbClr val="737373"/>
    <a:srgbClr val="00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2F8F36-DA2A-43EB-821B-A0985D3CEF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5AF050-16CB-4B4D-BD69-356B98E27F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89EE5F5-DC3C-4F62-8598-4BBC49F46A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3FE26D0-913F-4FC1-AACD-471310A7C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359ED4-CB6F-40A0-97B5-7D4375EF3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1EBAF68-6CA4-4655-BDD4-976C0411F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1E2E75-4E62-471B-851A-A6EF78F17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A8B7449-CDF7-483A-859A-FABC8ADFC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fld id="{E868A49A-E927-482F-9C95-0AE1980DECE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A8EFB9-17A2-4545-9F49-A7FC6A26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35AC4C7-5ADF-4965-AE4A-B4F2D07C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ヒラギノ角ゴ Pro W3" pitchFamily="3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7848600" cy="1143000"/>
          </a:xfrm>
        </p:spPr>
        <p:txBody>
          <a:bodyPr anchor="b"/>
          <a:lstStyle>
            <a:lvl1pPr>
              <a:defRPr sz="4000"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35280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5A8B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52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8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961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35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5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6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F17D-D7E4-4A53-8E20-E6482E711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2E164A-835A-40E9-96C6-C0D2ABC26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7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white screen for ppt.jpg">
            <a:extLst>
              <a:ext uri="{FF2B5EF4-FFF2-40B4-BE49-F238E27FC236}">
                <a16:creationId xmlns:a16="http://schemas.microsoft.com/office/drawing/2014/main" id="{66504C9B-C87C-4923-8083-2ED7D6D790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237663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6B2BCD5-713F-4819-846A-BF0657963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A321A6-4C60-4C43-87D2-FD6ED324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9117783-F830-4B72-8E55-C7BF9B55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>
              <a:defRPr/>
            </a:pPr>
            <a:endParaRPr lang="en-US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7" r:id="rId8"/>
    <p:sldLayoutId id="2147483895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old" pitchFamily="1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5389"/>
          </a:solidFill>
          <a:latin typeface="Arial Bold" pitchFamily="1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 sz="2000">
          <a:solidFill>
            <a:srgbClr val="005A8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SzPct val="75000"/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5389"/>
        </a:buClr>
        <a:buFont typeface="Lucida Grande" pitchFamily="36" charset="0"/>
        <a:buChar char="▸"/>
        <a:defRPr>
          <a:solidFill>
            <a:srgbClr val="005A8B"/>
          </a:solidFill>
          <a:latin typeface="+mj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rgbClr val="00538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tyh/CS3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85F625-5048-4D58-81EE-2F7693837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422451"/>
            <a:ext cx="5181600" cy="941388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CS341 Lab 6:</a:t>
            </a:r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B3818AEA-3E40-4C7C-B27D-02F75D22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42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F5F18-54E1-40F1-A706-EE61FAED0ADE}"/>
              </a:ext>
            </a:extLst>
          </p:cNvPr>
          <p:cNvSpPr txBox="1"/>
          <p:nvPr/>
        </p:nvSpPr>
        <p:spPr>
          <a:xfrm>
            <a:off x="3224212" y="1428052"/>
            <a:ext cx="21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Driveway 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FA1B-2C95-4E2F-817D-0802EFB6B0E3}"/>
              </a:ext>
            </a:extLst>
          </p:cNvPr>
          <p:cNvSpPr txBox="1"/>
          <p:nvPr/>
        </p:nvSpPr>
        <p:spPr>
          <a:xfrm>
            <a:off x="762000" y="6211669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https://github.com/whittyh/CS341</a:t>
            </a:r>
            <a:endParaRPr lang="en-US" sz="3600" dirty="0"/>
          </a:p>
        </p:txBody>
      </p:sp>
      <p:pic>
        <p:nvPicPr>
          <p:cNvPr id="8" name="Picture 7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1F3B3DF-882B-4871-BC50-95A182E21B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38935" y="2613978"/>
            <a:ext cx="5866130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6621E-893E-4536-805C-FF17557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6950" y="457200"/>
            <a:ext cx="4610100" cy="533400"/>
          </a:xfrm>
        </p:spPr>
        <p:txBody>
          <a:bodyPr/>
          <a:lstStyle/>
          <a:p>
            <a:r>
              <a:rPr lang="en-US" altLang="en-US" sz="4000" u="sng" dirty="0"/>
              <a:t>Lab 6 Objectives: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0039-8D62-4C77-BC1F-574FEB7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7162800" cy="4876800"/>
          </a:xfrm>
        </p:spPr>
        <p:txBody>
          <a:bodyPr/>
          <a:lstStyle/>
          <a:p>
            <a:r>
              <a:rPr lang="en-US" sz="2400" dirty="0"/>
              <a:t>Create a driveway light that turns on with motion at night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Interface with a Motion Sensor to detect motion</a:t>
            </a:r>
          </a:p>
          <a:p>
            <a:endParaRPr lang="en-US" sz="2400" dirty="0"/>
          </a:p>
          <a:p>
            <a:r>
              <a:rPr lang="en-US" sz="2400" dirty="0"/>
              <a:t>Interface with a PIR to detect light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">
            <a:extLst>
              <a:ext uri="{FF2B5EF4-FFF2-40B4-BE49-F238E27FC236}">
                <a16:creationId xmlns:a16="http://schemas.microsoft.com/office/drawing/2014/main" id="{C012A8BC-D946-4AF1-9BB4-77778548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5209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36" charset="-128"/>
              </a:defRPr>
            </a:lvl9pPr>
          </a:lstStyle>
          <a:p>
            <a:pPr algn="ctr"/>
            <a:r>
              <a:rPr lang="en-US" sz="4000" u="sng" dirty="0"/>
              <a:t>Infrared Motion Sensor:</a:t>
            </a:r>
            <a:endParaRPr lang="en-US" alt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5991-5263-48D1-B36A-975F34D2D427}"/>
              </a:ext>
            </a:extLst>
          </p:cNvPr>
          <p:cNvSpPr txBox="1"/>
          <p:nvPr/>
        </p:nvSpPr>
        <p:spPr>
          <a:xfrm>
            <a:off x="304800" y="4267200"/>
            <a:ext cx="800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Detects motion by measuring changes in heat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sensor, returns a 1 or 0 depending on motion: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motion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= no motion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5EE17-535E-42EC-9065-659ADB04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2" y="1157211"/>
            <a:ext cx="2314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F139B3-09AD-43CA-A947-143C5763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u="sng" dirty="0"/>
              <a:t>Photoresistor: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AF12F7-7137-4D42-A311-7D2F820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5715000" cy="5059363"/>
          </a:xfrm>
        </p:spPr>
        <p:txBody>
          <a:bodyPr/>
          <a:lstStyle/>
          <a:p>
            <a:r>
              <a:rPr lang="en-US" dirty="0"/>
              <a:t>A form of variable resistor that changes resistance based on the light that hits the sensor</a:t>
            </a:r>
          </a:p>
          <a:p>
            <a:endParaRPr lang="en-US" dirty="0"/>
          </a:p>
          <a:p>
            <a:r>
              <a:rPr lang="en-US" dirty="0"/>
              <a:t>Analog sensor, requires analog input and returns a value based on the amount of light detected. </a:t>
            </a:r>
          </a:p>
          <a:p>
            <a:endParaRPr lang="en-US" dirty="0"/>
          </a:p>
          <a:p>
            <a:r>
              <a:rPr lang="en-US" dirty="0"/>
              <a:t>Rather than a 1 or 0 (digital sensors) we get a value of range 0-1023 that represents the light sensed.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39CE8A-CFE7-4B0D-83CD-985A6504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85" y="2057400"/>
            <a:ext cx="1668405" cy="21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0E75-EDB4-48D3-9B45-DA36F5C0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600"/>
            <a:ext cx="8305800" cy="609600"/>
          </a:xfrm>
        </p:spPr>
        <p:txBody>
          <a:bodyPr/>
          <a:lstStyle/>
          <a:p>
            <a:pPr algn="ctr"/>
            <a:r>
              <a:rPr lang="en-US" sz="4000" u="sng" dirty="0"/>
              <a:t>Analog (and Digital) Pins: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BE2544-AEFE-454A-A95C-4EFA8B2E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940516"/>
            <a:ext cx="4310405" cy="2160672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E8AF766-821B-4FFE-8180-BEE78EEA8AA3}"/>
              </a:ext>
            </a:extLst>
          </p:cNvPr>
          <p:cNvSpPr/>
          <p:nvPr/>
        </p:nvSpPr>
        <p:spPr bwMode="auto">
          <a:xfrm rot="16200000">
            <a:off x="7873238" y="4030830"/>
            <a:ext cx="324104" cy="464819"/>
          </a:xfrm>
          <a:prstGeom prst="leftBrace">
            <a:avLst>
              <a:gd name="adj1" fmla="val 8333"/>
              <a:gd name="adj2" fmla="val 5395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29CF9A7-6770-4BF6-BF13-B8B2E3AF272F}"/>
              </a:ext>
            </a:extLst>
          </p:cNvPr>
          <p:cNvSpPr/>
          <p:nvPr/>
        </p:nvSpPr>
        <p:spPr bwMode="auto">
          <a:xfrm rot="5400000">
            <a:off x="7499582" y="1314671"/>
            <a:ext cx="355136" cy="1181100"/>
          </a:xfrm>
          <a:prstGeom prst="leftBrace">
            <a:avLst>
              <a:gd name="adj1" fmla="val 8333"/>
              <a:gd name="adj2" fmla="val 511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54331-87CB-4A35-9DD3-D290E5DA8232}"/>
              </a:ext>
            </a:extLst>
          </p:cNvPr>
          <p:cNvSpPr txBox="1"/>
          <p:nvPr/>
        </p:nvSpPr>
        <p:spPr>
          <a:xfrm>
            <a:off x="6362700" y="126598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76A88-B152-4B22-BDF7-BC028FF3CD7E}"/>
              </a:ext>
            </a:extLst>
          </p:cNvPr>
          <p:cNvSpPr txBox="1"/>
          <p:nvPr/>
        </p:nvSpPr>
        <p:spPr>
          <a:xfrm>
            <a:off x="6810756" y="442529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Pins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81496-CC9E-413C-8579-D1D44934944F}"/>
              </a:ext>
            </a:extLst>
          </p:cNvPr>
          <p:cNvSpPr txBox="1"/>
          <p:nvPr/>
        </p:nvSpPr>
        <p:spPr>
          <a:xfrm>
            <a:off x="152399" y="1716186"/>
            <a:ext cx="3590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Analog Pins:</a:t>
            </a:r>
          </a:p>
          <a:p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Read voltage between 0-5v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Interprets voltage as value between 0 – 1023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Analog pins can be used for digital sensors but not vice versa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6CD78-00AB-49ED-84F8-817D65F74EAB}"/>
              </a:ext>
            </a:extLst>
          </p:cNvPr>
          <p:cNvSpPr txBox="1"/>
          <p:nvPr/>
        </p:nvSpPr>
        <p:spPr>
          <a:xfrm>
            <a:off x="1219200" y="4933745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Example of reading from an analog pin: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analogRead</a:t>
            </a:r>
            <a:r>
              <a:rPr lang="en-US" dirty="0"/>
              <a:t>(A0);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9AFF-7DD9-4547-8153-1421621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Approach: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E15D-8045-49A3-9FC6-EFF10E6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" y="623323"/>
            <a:ext cx="7409688" cy="639762"/>
          </a:xfrm>
        </p:spPr>
        <p:txBody>
          <a:bodyPr/>
          <a:lstStyle/>
          <a:p>
            <a:r>
              <a:rPr lang="en-US" b="0" dirty="0"/>
              <a:t>Complete circuit and implement the following logic: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F2161-1D94-4269-A9DE-38BDA29DAEE5}"/>
              </a:ext>
            </a:extLst>
          </p:cNvPr>
          <p:cNvSpPr txBox="1"/>
          <p:nvPr/>
        </p:nvSpPr>
        <p:spPr>
          <a:xfrm>
            <a:off x="2667000" y="1718131"/>
            <a:ext cx="5181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Loop()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if (motion) { 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if (light &lt; 200)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// light bulb 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}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} else {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//turn the light off if there's no motion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  <a:p>
            <a:pPr marL="5669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delay(200);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003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005A8B"/>
      </a:dk1>
      <a:lt1>
        <a:srgbClr val="FFFFFF"/>
      </a:lt1>
      <a:dk2>
        <a:srgbClr val="A0CFEB"/>
      </a:dk2>
      <a:lt2>
        <a:srgbClr val="A79E70"/>
      </a:lt2>
      <a:accent1>
        <a:srgbClr val="D47600"/>
      </a:accent1>
      <a:accent2>
        <a:srgbClr val="988F86"/>
      </a:accent2>
      <a:accent3>
        <a:srgbClr val="C59217"/>
      </a:accent3>
      <a:accent4>
        <a:srgbClr val="A33F1F"/>
      </a:accent4>
      <a:accent5>
        <a:srgbClr val="CDE4F3"/>
      </a:accent5>
      <a:accent6>
        <a:srgbClr val="B28414"/>
      </a:accent6>
      <a:hlink>
        <a:srgbClr val="D47600"/>
      </a:hlink>
      <a:folHlink>
        <a:srgbClr val="A33F1F"/>
      </a:folHlink>
    </a:clrScheme>
    <a:fontScheme name="Blank Presentation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FFFFFF"/>
        </a:dk1>
        <a:lt1>
          <a:srgbClr val="FFFFFF"/>
        </a:lt1>
        <a:dk2>
          <a:srgbClr val="FFFFFF"/>
        </a:dk2>
        <a:lt2>
          <a:srgbClr val="005A8B"/>
        </a:lt2>
        <a:accent1>
          <a:srgbClr val="A0CFEB"/>
        </a:accent1>
        <a:accent2>
          <a:srgbClr val="C59217"/>
        </a:accent2>
        <a:accent3>
          <a:srgbClr val="FFFFFF"/>
        </a:accent3>
        <a:accent4>
          <a:srgbClr val="DADADA"/>
        </a:accent4>
        <a:accent5>
          <a:srgbClr val="CDE4F3"/>
        </a:accent5>
        <a:accent6>
          <a:srgbClr val="B28414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EFA3785FC50438A5CE0467113ADF5" ma:contentTypeVersion="7" ma:contentTypeDescription="Create a new document." ma:contentTypeScope="" ma:versionID="97f15155bfd4bb26f26fdc1c44192bde">
  <xsd:schema xmlns:xsd="http://www.w3.org/2001/XMLSchema" xmlns:xs="http://www.w3.org/2001/XMLSchema" xmlns:p="http://schemas.microsoft.com/office/2006/metadata/properties" xmlns:ns3="28333d97-f83f-43f0-8e2a-d0a9ba9678ac" xmlns:ns4="6c122e25-6aea-44cb-9533-f337dbfc1912" targetNamespace="http://schemas.microsoft.com/office/2006/metadata/properties" ma:root="true" ma:fieldsID="591006e886580681df9597994adb332c" ns3:_="" ns4:_="">
    <xsd:import namespace="28333d97-f83f-43f0-8e2a-d0a9ba9678ac"/>
    <xsd:import namespace="6c122e25-6aea-44cb-9533-f337dbfc1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d97-f83f-43f0-8e2a-d0a9ba967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22e25-6aea-44cb-9533-f337dbfc1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F1F20-FCFC-4714-968B-E9529F7DB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33d97-f83f-43f0-8e2a-d0a9ba9678ac"/>
    <ds:schemaRef ds:uri="6c122e25-6aea-44cb-9533-f337dbfc1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FFEE70-E910-4532-89C4-DAC7332237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6F0BB-C999-453A-8BA4-372026786EEE}">
  <ds:schemaRefs>
    <ds:schemaRef ds:uri="http://purl.org/dc/elements/1.1/"/>
    <ds:schemaRef ds:uri="http://schemas.microsoft.com/office/2006/metadata/properties"/>
    <ds:schemaRef ds:uri="28333d97-f83f-43f0-8e2a-d0a9ba9678ac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c122e25-6aea-44cb-9533-f337dbfc191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11583</TotalTime>
  <Words>241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Bold</vt:lpstr>
      <vt:lpstr>Lucida Grande</vt:lpstr>
      <vt:lpstr>Times New Roman</vt:lpstr>
      <vt:lpstr>ヒラギノ角ゴ Pro W3</vt:lpstr>
      <vt:lpstr>Blank Presentation</vt:lpstr>
      <vt:lpstr>CS341 Lab 6:</vt:lpstr>
      <vt:lpstr>Lab 6 Objectives:</vt:lpstr>
      <vt:lpstr>PowerPoint Presentation</vt:lpstr>
      <vt:lpstr>Photoresistor:</vt:lpstr>
      <vt:lpstr>Analog (and Digital) Pins:</vt:lpstr>
      <vt:lpstr>Approach:</vt:lpstr>
    </vt:vector>
  </TitlesOfParts>
  <Company>CMN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CMN</dc:creator>
  <cp:lastModifiedBy>Whitney Hamnett</cp:lastModifiedBy>
  <cp:revision>88</cp:revision>
  <dcterms:created xsi:type="dcterms:W3CDTF">2009-04-07T15:06:50Z</dcterms:created>
  <dcterms:modified xsi:type="dcterms:W3CDTF">2021-11-02T15:45:31Z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0x010100645EFA3785FC50438A5CE0467113ADF5</vt:lpwstr>
  </property>
</Properties>
</file>