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2"/>
  </p:notesMasterIdLst>
  <p:sldIdLst>
    <p:sldId id="262" r:id="rId5"/>
    <p:sldId id="271" r:id="rId6"/>
    <p:sldId id="266" r:id="rId7"/>
    <p:sldId id="272" r:id="rId8"/>
    <p:sldId id="274" r:id="rId9"/>
    <p:sldId id="273" r:id="rId10"/>
    <p:sldId id="275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hitney Hamnett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9"/>
    <a:srgbClr val="005A8B"/>
    <a:srgbClr val="D47600"/>
    <a:srgbClr val="A79E70"/>
    <a:srgbClr val="FFFFFF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78" y="26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22F8F36-DA2A-43EB-821B-A0985D3CEF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F5AF050-16CB-4B4D-BD69-356B98E27FD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A89EE5F5-DC3C-4F62-8598-4BBC49F46AE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83FE26D0-913F-4FC1-AACD-471310A7CEF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0C359ED4-CB6F-40A0-97B5-7D4375EF36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21EBAF68-6CA4-4655-BDD4-976C0411FE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51E2E75-4E62-471B-851A-A6EF78F17E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7A8B7449-CDF7-483A-859A-FABC8ADFC0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fld id="{E868A49A-E927-482F-9C95-0AE1980DECE4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1A8EFB9-17A2-4545-9F49-A7FC6A265A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35AC4C7-5ADF-4965-AE4A-B4F2D07CFB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ヒラギノ角ゴ Pro W3" pitchFamily="36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7848600" cy="1143000"/>
          </a:xfrm>
        </p:spPr>
        <p:txBody>
          <a:bodyPr anchor="b"/>
          <a:lstStyle>
            <a:lvl1pPr>
              <a:defRPr sz="4000">
                <a:solidFill>
                  <a:srgbClr val="005A8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352800"/>
            <a:ext cx="64008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005A8B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98524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380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961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335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956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60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431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3F17D-D7E4-4A53-8E20-E6482E711F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F2E164A-835A-40E9-96C6-C0D2ABC263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43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77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2"/>
            </a:gs>
            <a:gs pos="100000">
              <a:schemeClr val="bg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white screen for ppt.jpg">
            <a:extLst>
              <a:ext uri="{FF2B5EF4-FFF2-40B4-BE49-F238E27FC236}">
                <a16:creationId xmlns:a16="http://schemas.microsoft.com/office/drawing/2014/main" id="{66504C9B-C87C-4923-8083-2ED7D6D7905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0"/>
            <a:ext cx="9237663" cy="69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06B2BCD5-713F-4819-846A-BF0657963E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162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5DA321A6-4C60-4C43-87D2-FD6ED32407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16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F9117783-F830-4B72-8E55-C7BF9B55A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pPr>
              <a:defRPr/>
            </a:pPr>
            <a:endParaRPr lang="en-US" altLang="en-US" sz="1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7" r:id="rId8"/>
    <p:sldLayoutId id="2147483895" r:id="rId9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 sz="2000">
          <a:solidFill>
            <a:srgbClr val="005A8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>
          <a:solidFill>
            <a:srgbClr val="005A8B"/>
          </a:solidFill>
          <a:latin typeface="+mj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SzPct val="75000"/>
        <a:buFont typeface="Lucida Grande" pitchFamily="36" charset="0"/>
        <a:buChar char="▸"/>
        <a:defRPr>
          <a:solidFill>
            <a:srgbClr val="005A8B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>
          <a:solidFill>
            <a:srgbClr val="005A8B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>
          <a:solidFill>
            <a:srgbClr val="005A8B"/>
          </a:solidFill>
          <a:latin typeface="+mj-lt"/>
          <a:ea typeface="+mn-ea"/>
          <a:cs typeface="+mn-cs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hittyh/CS34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885F625-5048-4D58-81EE-2F7693837EA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81200" y="508000"/>
            <a:ext cx="5181600" cy="941388"/>
          </a:xfrm>
        </p:spPr>
        <p:txBody>
          <a:bodyPr/>
          <a:lstStyle/>
          <a:p>
            <a:pPr eaLnBrk="1" hangingPunct="1"/>
            <a:r>
              <a:rPr lang="en-US" altLang="en-US" sz="6000" dirty="0"/>
              <a:t>CS341 Lab 4</a:t>
            </a:r>
          </a:p>
        </p:txBody>
      </p:sp>
      <p:sp>
        <p:nvSpPr>
          <p:cNvPr id="5123" name="Rectangle 8">
            <a:extLst>
              <a:ext uri="{FF2B5EF4-FFF2-40B4-BE49-F238E27FC236}">
                <a16:creationId xmlns:a16="http://schemas.microsoft.com/office/drawing/2014/main" id="{B3818AEA-3E40-4C7C-B27D-02F75D22D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63" y="5424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BF5F18-54E1-40F1-A706-EE61FAED0ADE}"/>
              </a:ext>
            </a:extLst>
          </p:cNvPr>
          <p:cNvSpPr txBox="1"/>
          <p:nvPr/>
        </p:nvSpPr>
        <p:spPr>
          <a:xfrm>
            <a:off x="2705100" y="1449388"/>
            <a:ext cx="316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Mapped I/O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5FA1B-2C95-4E2F-817D-0802EFB6B0E3}"/>
              </a:ext>
            </a:extLst>
          </p:cNvPr>
          <p:cNvSpPr txBox="1"/>
          <p:nvPr/>
        </p:nvSpPr>
        <p:spPr>
          <a:xfrm>
            <a:off x="762000" y="6211669"/>
            <a:ext cx="7048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dirty="0">
                <a:hlinkClick r:id="rId3"/>
              </a:rPr>
              <a:t>https://github.com/whittyh/CS341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2AA49-545D-4F12-B08B-026AFD906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8837" y="2150474"/>
            <a:ext cx="3774825" cy="34933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AA6621E-893E-4536-805C-FF1755736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66950" y="457200"/>
            <a:ext cx="4610100" cy="533400"/>
          </a:xfrm>
        </p:spPr>
        <p:txBody>
          <a:bodyPr/>
          <a:lstStyle/>
          <a:p>
            <a:r>
              <a:rPr lang="en-US" altLang="en-US" sz="4000" u="sng" dirty="0"/>
              <a:t>Lab 4 Objectives: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280039-8D62-4C77-BC1F-574FEB733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71600"/>
            <a:ext cx="8077200" cy="4419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Repeat lab 1 without special functions like digitalWrite()</a:t>
            </a:r>
          </a:p>
          <a:p>
            <a:endParaRPr lang="en-US" sz="1600" dirty="0"/>
          </a:p>
          <a:p>
            <a:r>
              <a:rPr lang="en-US" sz="1800" dirty="0"/>
              <a:t>Determine which bits in memory control pin 13:</a:t>
            </a:r>
          </a:p>
          <a:p>
            <a:pPr lvl="1"/>
            <a:r>
              <a:rPr lang="en-US" dirty="0">
                <a:latin typeface="+mn-lt"/>
              </a:rPr>
              <a:t>Use digitalWrite() to change pin 13’s pin mode</a:t>
            </a:r>
          </a:p>
          <a:p>
            <a:pPr lvl="1"/>
            <a:r>
              <a:rPr lang="en-US" dirty="0">
                <a:latin typeface="+mn-lt"/>
              </a:rPr>
              <a:t>Use functions from previous labs (provided in starter code) to display memory addresses in relevant range</a:t>
            </a:r>
          </a:p>
          <a:p>
            <a:pPr lvl="1"/>
            <a:r>
              <a:rPr lang="en-US" dirty="0">
                <a:latin typeface="+mn-lt"/>
              </a:rPr>
              <a:t>Identify what addresses are being changed by the digital write</a:t>
            </a:r>
          </a:p>
          <a:p>
            <a:r>
              <a:rPr lang="en-US" sz="1800" dirty="0"/>
              <a:t>Use Memory Mapping to directly access and change pins by changing certain bits</a:t>
            </a:r>
          </a:p>
          <a:p>
            <a:r>
              <a:rPr lang="en-US" sz="1800" dirty="0"/>
              <a:t>Use a bitshift and bitmask to read/write specific bits in memory</a:t>
            </a:r>
          </a:p>
          <a:p>
            <a:pPr lvl="1"/>
            <a:endParaRPr lang="en-US" sz="1600" dirty="0"/>
          </a:p>
          <a:p>
            <a:r>
              <a:rPr lang="en-US" sz="1800" dirty="0"/>
              <a:t>Use pointers to access the data in certain registers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1F4FAE6-A42A-4973-A3EC-5A94B6715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204" y="1587795"/>
            <a:ext cx="5333999" cy="3136605"/>
          </a:xfrm>
          <a:prstGeom prst="rect">
            <a:avLst/>
          </a:prstGeom>
        </p:spPr>
      </p:pic>
      <p:sp>
        <p:nvSpPr>
          <p:cNvPr id="8195" name="TextBox 1">
            <a:extLst>
              <a:ext uri="{FF2B5EF4-FFF2-40B4-BE49-F238E27FC236}">
                <a16:creationId xmlns:a16="http://schemas.microsoft.com/office/drawing/2014/main" id="{C012A8BC-D946-4AF1-9BB4-77778548B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762000"/>
            <a:ext cx="5334000" cy="578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2500" lnSpcReduction="10000"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3600" b="1" u="sng" dirty="0">
                <a:latin typeface="+mj-lt"/>
                <a:ea typeface="+mj-ea"/>
                <a:cs typeface="+mj-cs"/>
              </a:rPr>
              <a:t>Understanding the pins:</a:t>
            </a:r>
            <a:endParaRPr lang="en-US" altLang="en-US" sz="3600" b="1" u="sng" dirty="0">
              <a:latin typeface="+mj-lt"/>
              <a:ea typeface="+mj-ea"/>
              <a:cs typeface="+mj-cs"/>
            </a:endParaRPr>
          </a:p>
        </p:txBody>
      </p:sp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DCB41517-5209-4BCB-BD01-9F70292DC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" y="2286000"/>
            <a:ext cx="4876800" cy="4038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Register</a:t>
            </a:r>
            <a:r>
              <a:rPr lang="en-US" dirty="0"/>
              <a:t>: where we write to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Direction Register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 for reading, 1 for writing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Input Pins</a:t>
            </a:r>
            <a:r>
              <a:rPr lang="en-US" dirty="0"/>
              <a:t>: where we read from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digital sensors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 high/low, 0 or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Analog sensors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signal is interpreted with an analog to digital converter into 10 bits of binary, or a decimal number between 0-1023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C694B9-7BCA-42E8-A19D-D89FF9648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8640418" cy="523240"/>
          </a:xfrm>
        </p:spPr>
        <p:txBody>
          <a:bodyPr/>
          <a:lstStyle/>
          <a:p>
            <a:r>
              <a:rPr lang="en-US" sz="3600" u="sng" dirty="0"/>
              <a:t>Interfacing with a digital pin two ways: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A875D46-E7CF-495C-8771-8C5A686A4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064657"/>
              </p:ext>
            </p:extLst>
          </p:nvPr>
        </p:nvGraphicFramePr>
        <p:xfrm>
          <a:off x="685800" y="1447800"/>
          <a:ext cx="66294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147430676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3699047626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r>
                        <a:rPr lang="en-US" dirty="0"/>
                        <a:t>functions: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Addresses:</a:t>
                      </a:r>
                    </a:p>
                  </a:txBody>
                  <a:tcPr>
                    <a:solidFill>
                      <a:srgbClr val="005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085673"/>
                  </a:ext>
                </a:extLst>
              </a:tr>
              <a:tr h="7628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pinMode(int pin, OUTPUT);</a:t>
                      </a:r>
                    </a:p>
                    <a:p>
                      <a:endParaRPr lang="en-US" sz="20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Set data direction bit to 1</a:t>
                      </a:r>
                    </a:p>
                    <a:p>
                      <a:endParaRPr lang="en-US" sz="20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280758"/>
                  </a:ext>
                </a:extLst>
              </a:tr>
              <a:tr h="9263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pinMode(int pin, INPUT);</a:t>
                      </a:r>
                    </a:p>
                    <a:p>
                      <a:endParaRPr lang="en-US" sz="20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Set data direction bit to 0</a:t>
                      </a:r>
                    </a:p>
                    <a:p>
                      <a:endParaRPr lang="en-US" sz="20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434398"/>
                  </a:ext>
                </a:extLst>
              </a:tr>
              <a:tr h="7628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digitalWrite(int pin, HIGH);</a:t>
                      </a:r>
                    </a:p>
                    <a:p>
                      <a:endParaRPr lang="en-US" sz="20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Set data bit to 1</a:t>
                      </a:r>
                    </a:p>
                    <a:p>
                      <a:endParaRPr lang="en-US" sz="20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153124"/>
                  </a:ext>
                </a:extLst>
              </a:tr>
              <a:tr h="7628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digitalWrite(int pin, LOW);</a:t>
                      </a:r>
                    </a:p>
                    <a:p>
                      <a:endParaRPr lang="en-US" sz="20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Set data bit to 0</a:t>
                      </a:r>
                    </a:p>
                    <a:p>
                      <a:endParaRPr lang="en-US" sz="20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559191"/>
                  </a:ext>
                </a:extLst>
              </a:tr>
              <a:tr h="7628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digitalRead(int pin); </a:t>
                      </a:r>
                    </a:p>
                    <a:p>
                      <a:endParaRPr lang="en-US" sz="20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Check value of input bit</a:t>
                      </a:r>
                    </a:p>
                    <a:p>
                      <a:endParaRPr lang="en-US" sz="20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67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62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EE666-3444-44FE-8036-62C3E4607E7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3400" y="304800"/>
            <a:ext cx="8229600" cy="609600"/>
          </a:xfrm>
        </p:spPr>
        <p:txBody>
          <a:bodyPr/>
          <a:lstStyle/>
          <a:p>
            <a:r>
              <a:rPr lang="en-US" sz="3200" u="sng" dirty="0"/>
              <a:t>How to find out which register and bits: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316D49-E485-48F0-AD39-0FEFF6237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246816"/>
            <a:ext cx="7696200" cy="20871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C95D9B3-CCF5-4B22-8E16-AE328F1906FE}"/>
              </a:ext>
            </a:extLst>
          </p:cNvPr>
          <p:cNvSpPr txBox="1"/>
          <p:nvPr/>
        </p:nvSpPr>
        <p:spPr>
          <a:xfrm>
            <a:off x="762000" y="1219199"/>
            <a:ext cx="640080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displayRAM((char *) 0x020, (char *) 0x02f, true);</a:t>
            </a:r>
          </a:p>
          <a:p>
            <a:endParaRPr lang="en-US" sz="1600" dirty="0"/>
          </a:p>
          <a:p>
            <a:pPr lvl="1"/>
            <a:r>
              <a:rPr lang="en-US" sz="1600" dirty="0"/>
              <a:t>Same as lab 2, example output:</a:t>
            </a:r>
          </a:p>
          <a:p>
            <a:pPr lvl="1"/>
            <a:endParaRPr lang="en-US" sz="1600" dirty="0"/>
          </a:p>
          <a:p>
            <a:pPr lvl="1"/>
            <a:r>
              <a:rPr lang="en-US" sz="1400" dirty="0"/>
              <a:t>020: 00 00 00 00 20 00 00 00 00 01 00 00 00 00 00 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544033-3BAB-4D48-A223-6BBF75A73C4D}"/>
              </a:ext>
            </a:extLst>
          </p:cNvPr>
          <p:cNvSpPr txBox="1"/>
          <p:nvPr/>
        </p:nvSpPr>
        <p:spPr>
          <a:xfrm>
            <a:off x="762000" y="2767280"/>
            <a:ext cx="682553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/>
              <a:t>displayBits</a:t>
            </a:r>
            <a:r>
              <a:rPr lang="en-US" sz="2000" b="1" dirty="0"/>
              <a:t>(0x020);</a:t>
            </a:r>
          </a:p>
          <a:p>
            <a:endParaRPr lang="en-US" sz="1600" dirty="0"/>
          </a:p>
          <a:p>
            <a:pPr lvl="1"/>
            <a:r>
              <a:rPr lang="en-US" sz="1600" dirty="0"/>
              <a:t>Prints contents of address in binary, example output: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1001111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5501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D8605F-7E6C-41ED-B9B2-81392D9FD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609600"/>
          </a:xfrm>
        </p:spPr>
        <p:txBody>
          <a:bodyPr/>
          <a:lstStyle/>
          <a:p>
            <a:r>
              <a:rPr lang="en-US" sz="3200" dirty="0"/>
              <a:t>Blinking the LED manually example: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A88EE8-6BA4-4314-91A4-366D2CBBFDF1}"/>
              </a:ext>
            </a:extLst>
          </p:cNvPr>
          <p:cNvSpPr txBox="1"/>
          <p:nvPr/>
        </p:nvSpPr>
        <p:spPr>
          <a:xfrm>
            <a:off x="457201" y="1066801"/>
            <a:ext cx="7924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Pretend that the address for writing pin 7 is 0x50 and the correct bit for writing is the 6</a:t>
            </a:r>
            <a:r>
              <a:rPr lang="en-US" baseline="30000" dirty="0"/>
              <a:t>th</a:t>
            </a:r>
            <a:r>
              <a:rPr lang="en-US" dirty="0"/>
              <a:t> bit 0100 0000</a:t>
            </a:r>
            <a:r>
              <a:rPr lang="en-US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6CD1E0-F898-4D52-A5A9-DD6F8F2BF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49" y="3336554"/>
            <a:ext cx="4273051" cy="834383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FA2EDEF1-D50D-4ACA-BD3F-398E3CDB0E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18"/>
          <a:stretch/>
        </p:blipFill>
        <p:spPr>
          <a:xfrm>
            <a:off x="908549" y="5029199"/>
            <a:ext cx="4203572" cy="13704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F7D3BF-5CE2-49B7-8BEF-55948ABCE5F9}"/>
              </a:ext>
            </a:extLst>
          </p:cNvPr>
          <p:cNvSpPr txBox="1"/>
          <p:nvPr/>
        </p:nvSpPr>
        <p:spPr>
          <a:xfrm>
            <a:off x="466476" y="4495800"/>
            <a:ext cx="6391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Then to flash pin 7 we can bitmask with </a:t>
            </a:r>
            <a:r>
              <a:rPr lang="en-US" sz="2000" dirty="0" err="1"/>
              <a:t>xor</a:t>
            </a:r>
            <a:r>
              <a:rPr lang="en-US" sz="2000" dirty="0"/>
              <a:t> (in loop):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4B1858-69B1-4F98-9519-FC3DFD1AAE18}"/>
              </a:ext>
            </a:extLst>
          </p:cNvPr>
          <p:cNvSpPr txBox="1"/>
          <p:nvPr/>
        </p:nvSpPr>
        <p:spPr>
          <a:xfrm>
            <a:off x="4129375" y="5866209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And add a delay(1000);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DD582-943B-4991-8357-E557D9AF2E6A}"/>
              </a:ext>
            </a:extLst>
          </p:cNvPr>
          <p:cNvSpPr txBox="1"/>
          <p:nvPr/>
        </p:nvSpPr>
        <p:spPr>
          <a:xfrm>
            <a:off x="469126" y="2304247"/>
            <a:ext cx="47808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set pin 7 high we would use a pointer and set the correct bit to 1 (in setup):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0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CF87-C6B4-486A-87B8-7CA88E77F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533400"/>
            <a:ext cx="6019800" cy="609600"/>
          </a:xfrm>
        </p:spPr>
        <p:txBody>
          <a:bodyPr wrap="square" anchor="b">
            <a:normAutofit fontScale="90000"/>
          </a:bodyPr>
          <a:lstStyle/>
          <a:p>
            <a:r>
              <a:rPr lang="en-US" u="sng" dirty="0"/>
              <a:t>A strategy for this lab: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573F704-D777-4DCB-B4E7-651308910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7467600" cy="4343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Figure out which register values change when LED is on:</a:t>
            </a:r>
          </a:p>
          <a:p>
            <a:pPr lvl="1" indent="0">
              <a:buNone/>
            </a:pPr>
            <a:r>
              <a:rPr lang="en-US" dirty="0">
                <a:latin typeface="+mn-lt"/>
              </a:rPr>
              <a:t>(in setup)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Set pinMode to write and write pin 13 high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Display relevant registers RAM with displayRAM();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Set pin 13 low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Display relevant registers in RAM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Observe which register values changed</a:t>
            </a:r>
          </a:p>
          <a:p>
            <a:pPr lvl="1" indent="0">
              <a:buNone/>
            </a:pPr>
            <a:endParaRPr lang="en-US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Figure out which bit needs to be masked: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Add a call to </a:t>
            </a:r>
            <a:r>
              <a:rPr lang="en-US" dirty="0" err="1">
                <a:latin typeface="+mn-lt"/>
              </a:rPr>
              <a:t>displayBits</a:t>
            </a:r>
            <a:r>
              <a:rPr lang="en-US" dirty="0">
                <a:latin typeface="+mn-lt"/>
              </a:rPr>
              <a:t>() for the address(s) you think are relevant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Setup the loop like the example in slide 6 testing the bit and address you believe is correct.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3CD570-DFF1-4B35-8750-A78CCC91BF76}"/>
              </a:ext>
            </a:extLst>
          </p:cNvPr>
          <p:cNvSpPr txBox="1"/>
          <p:nvPr/>
        </p:nvSpPr>
        <p:spPr>
          <a:xfrm>
            <a:off x="2286000" y="6286500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latin typeface="+mn-lt"/>
              </a:rPr>
              <a:t>NOTE: you might notice more than one register change.  </a:t>
            </a:r>
            <a:r>
              <a:rPr lang="en-US" sz="1100" b="1" dirty="0"/>
              <a:t>This is normal try to study slide 3 and determine what is be happening.</a:t>
            </a:r>
            <a:endParaRPr lang="en-US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683601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Custom 2">
      <a:dk1>
        <a:srgbClr val="005A8B"/>
      </a:dk1>
      <a:lt1>
        <a:srgbClr val="FFFFFF"/>
      </a:lt1>
      <a:dk2>
        <a:srgbClr val="A0CFEB"/>
      </a:dk2>
      <a:lt2>
        <a:srgbClr val="A79E70"/>
      </a:lt2>
      <a:accent1>
        <a:srgbClr val="D47600"/>
      </a:accent1>
      <a:accent2>
        <a:srgbClr val="988F86"/>
      </a:accent2>
      <a:accent3>
        <a:srgbClr val="C59217"/>
      </a:accent3>
      <a:accent4>
        <a:srgbClr val="A33F1F"/>
      </a:accent4>
      <a:accent5>
        <a:srgbClr val="CDE4F3"/>
      </a:accent5>
      <a:accent6>
        <a:srgbClr val="B28414"/>
      </a:accent6>
      <a:hlink>
        <a:srgbClr val="D47600"/>
      </a:hlink>
      <a:folHlink>
        <a:srgbClr val="A33F1F"/>
      </a:folHlink>
    </a:clrScheme>
    <a:fontScheme name="Blank Presentation">
      <a:majorFont>
        <a:latin typeface="Arial Bold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FFFFFF"/>
        </a:dk1>
        <a:lt1>
          <a:srgbClr val="FFFFFF"/>
        </a:lt1>
        <a:dk2>
          <a:srgbClr val="FFFFFF"/>
        </a:dk2>
        <a:lt2>
          <a:srgbClr val="005A8B"/>
        </a:lt2>
        <a:accent1>
          <a:srgbClr val="A0CFEB"/>
        </a:accent1>
        <a:accent2>
          <a:srgbClr val="C59217"/>
        </a:accent2>
        <a:accent3>
          <a:srgbClr val="FFFFFF"/>
        </a:accent3>
        <a:accent4>
          <a:srgbClr val="DADADA"/>
        </a:accent4>
        <a:accent5>
          <a:srgbClr val="CDE4F3"/>
        </a:accent5>
        <a:accent6>
          <a:srgbClr val="B28414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5EFA3785FC50438A5CE0467113ADF5" ma:contentTypeVersion="7" ma:contentTypeDescription="Create a new document." ma:contentTypeScope="" ma:versionID="97f15155bfd4bb26f26fdc1c44192bde">
  <xsd:schema xmlns:xsd="http://www.w3.org/2001/XMLSchema" xmlns:xs="http://www.w3.org/2001/XMLSchema" xmlns:p="http://schemas.microsoft.com/office/2006/metadata/properties" xmlns:ns3="28333d97-f83f-43f0-8e2a-d0a9ba9678ac" xmlns:ns4="6c122e25-6aea-44cb-9533-f337dbfc1912" targetNamespace="http://schemas.microsoft.com/office/2006/metadata/properties" ma:root="true" ma:fieldsID="591006e886580681df9597994adb332c" ns3:_="" ns4:_="">
    <xsd:import namespace="28333d97-f83f-43f0-8e2a-d0a9ba9678ac"/>
    <xsd:import namespace="6c122e25-6aea-44cb-9533-f337dbfc19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333d97-f83f-43f0-8e2a-d0a9ba9678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122e25-6aea-44cb-9533-f337dbfc191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66F0BB-C999-453A-8BA4-372026786EEE}">
  <ds:schemaRefs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  <ds:schemaRef ds:uri="http://schemas.microsoft.com/office/2006/metadata/properties"/>
    <ds:schemaRef ds:uri="http://schemas.openxmlformats.org/package/2006/metadata/core-properties"/>
    <ds:schemaRef ds:uri="6c122e25-6aea-44cb-9533-f337dbfc1912"/>
    <ds:schemaRef ds:uri="28333d97-f83f-43f0-8e2a-d0a9ba9678ac"/>
  </ds:schemaRefs>
</ds:datastoreItem>
</file>

<file path=customXml/itemProps2.xml><?xml version="1.0" encoding="utf-8"?>
<ds:datastoreItem xmlns:ds="http://schemas.openxmlformats.org/officeDocument/2006/customXml" ds:itemID="{AAFFEE70-E910-4532-89C4-DAC7332237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9F1F20-FCFC-4714-968B-E9529F7DB9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333d97-f83f-43f0-8e2a-d0a9ba9678ac"/>
    <ds:schemaRef ds:uri="6c122e25-6aea-44cb-9533-f337dbfc19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12823</TotalTime>
  <Words>501</Words>
  <Application>Microsoft Office PowerPoint</Application>
  <PresentationFormat>On-screen Show (4:3)</PresentationFormat>
  <Paragraphs>71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Bold</vt:lpstr>
      <vt:lpstr>Lucida Grande</vt:lpstr>
      <vt:lpstr>Times New Roman</vt:lpstr>
      <vt:lpstr>Blank Presentation</vt:lpstr>
      <vt:lpstr>CS341 Lab 4</vt:lpstr>
      <vt:lpstr>Lab 4 Objectives:</vt:lpstr>
      <vt:lpstr>PowerPoint Presentation</vt:lpstr>
      <vt:lpstr>Interfacing with a digital pin two ways:</vt:lpstr>
      <vt:lpstr>How to find out which register and bits: </vt:lpstr>
      <vt:lpstr>Blinking the LED manually example:</vt:lpstr>
      <vt:lpstr>A strategy for this lab:</vt:lpstr>
    </vt:vector>
  </TitlesOfParts>
  <Company>CMN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CMN</dc:creator>
  <cp:lastModifiedBy>Whitney Hamnett</cp:lastModifiedBy>
  <cp:revision>83</cp:revision>
  <dcterms:created xsi:type="dcterms:W3CDTF">2009-04-07T15:06:50Z</dcterms:created>
  <dcterms:modified xsi:type="dcterms:W3CDTF">2021-10-09T13:28:32Z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0x010100645EFA3785FC50438A5CE0467113ADF5</vt:lpwstr>
  </property>
</Properties>
</file>