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0"/>
  </p:notesMasterIdLst>
  <p:sldIdLst>
    <p:sldId id="262" r:id="rId5"/>
    <p:sldId id="271" r:id="rId6"/>
    <p:sldId id="266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ney Hamnet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B"/>
    <a:srgbClr val="D47600"/>
    <a:srgbClr val="A79E70"/>
    <a:srgbClr val="FFFFFF"/>
    <a:srgbClr val="737373"/>
    <a:srgbClr val="00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2F8F36-DA2A-43EB-821B-A0985D3CEF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5AF050-16CB-4B4D-BD69-356B98E27F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89EE5F5-DC3C-4F62-8598-4BBC49F46A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3FE26D0-913F-4FC1-AACD-471310A7CE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359ED4-CB6F-40A0-97B5-7D4375EF36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1EBAF68-6CA4-4655-BDD4-976C0411F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1E2E75-4E62-471B-851A-A6EF78F17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8B7449-CDF7-483A-859A-FABC8ADFC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fld id="{E868A49A-E927-482F-9C95-0AE1980DECE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A8EFB9-17A2-4545-9F49-A7FC6A265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35AC4C7-5ADF-4965-AE4A-B4F2D07CF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ヒラギノ角ゴ Pro W3" pitchFamily="3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848600" cy="1143000"/>
          </a:xfrm>
        </p:spPr>
        <p:txBody>
          <a:bodyPr anchor="b"/>
          <a:lstStyle>
            <a:lvl1pPr>
              <a:defRPr sz="4000"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52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8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6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3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5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0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3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F17D-D7E4-4A53-8E20-E6482E711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F2E164A-835A-40E9-96C6-C0D2ABC2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4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7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/>
            </a:gs>
            <a:gs pos="100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hite screen for ppt.jpg">
            <a:extLst>
              <a:ext uri="{FF2B5EF4-FFF2-40B4-BE49-F238E27FC236}">
                <a16:creationId xmlns:a16="http://schemas.microsoft.com/office/drawing/2014/main" id="{66504C9B-C87C-4923-8083-2ED7D6D7905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237663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6B2BCD5-713F-4819-846A-BF0657963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DA321A6-4C60-4C43-87D2-FD6ED3240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9117783-F830-4B72-8E55-C7BF9B55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>
              <a:defRPr/>
            </a:pPr>
            <a:endParaRPr lang="en-US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7" r:id="rId8"/>
    <p:sldLayoutId id="2147483895" r:id="rId9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 sz="2000">
          <a:solidFill>
            <a:srgbClr val="005A8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SzPct val="75000"/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tyh/CS34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85F625-5048-4D58-81EE-2F7693837E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508000"/>
            <a:ext cx="5181600" cy="941388"/>
          </a:xfrm>
        </p:spPr>
        <p:txBody>
          <a:bodyPr/>
          <a:lstStyle/>
          <a:p>
            <a:pPr eaLnBrk="1" hangingPunct="1"/>
            <a:r>
              <a:rPr lang="en-US" altLang="en-US" sz="6000" dirty="0"/>
              <a:t>CS341 Lab 5:</a:t>
            </a: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B3818AEA-3E40-4C7C-B27D-02F75D22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5424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F5F18-54E1-40F1-A706-EE61FAED0ADE}"/>
              </a:ext>
            </a:extLst>
          </p:cNvPr>
          <p:cNvSpPr txBox="1"/>
          <p:nvPr/>
        </p:nvSpPr>
        <p:spPr>
          <a:xfrm>
            <a:off x="1762125" y="1449388"/>
            <a:ext cx="56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 and piezoelectric speaker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5FA1B-2C95-4E2F-817D-0802EFB6B0E3}"/>
              </a:ext>
            </a:extLst>
          </p:cNvPr>
          <p:cNvSpPr txBox="1"/>
          <p:nvPr/>
        </p:nvSpPr>
        <p:spPr>
          <a:xfrm>
            <a:off x="762000" y="6211669"/>
            <a:ext cx="704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hlinkClick r:id="rId3"/>
              </a:rPr>
              <a:t>https://github.com/whittyh/CS341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28A5E-DB6D-4282-B41C-A4F6E6CCA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6405"/>
            <a:ext cx="7810500" cy="3771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6621E-893E-4536-805C-FF175573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950" y="457200"/>
            <a:ext cx="4610100" cy="533400"/>
          </a:xfrm>
        </p:spPr>
        <p:txBody>
          <a:bodyPr/>
          <a:lstStyle/>
          <a:p>
            <a:r>
              <a:rPr lang="en-US" altLang="en-US" sz="4000" u="sng" dirty="0"/>
              <a:t>Lab 5 Objectives: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80039-8D62-4C77-BC1F-574FEB7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162800" cy="4876800"/>
          </a:xfrm>
        </p:spPr>
        <p:txBody>
          <a:bodyPr/>
          <a:lstStyle/>
          <a:p>
            <a:r>
              <a:rPr lang="en-US" sz="2400" dirty="0"/>
              <a:t>Connect some interesting hardware to the Arduino to further explore interfacing I/O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Write a circular buffer to implement a ticker screen with a message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Beep the piezoelectric speaker on an interval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Use a potentiometer to control the contrast of the panel by changing resistance of the contrast pin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1">
            <a:extLst>
              <a:ext uri="{FF2B5EF4-FFF2-40B4-BE49-F238E27FC236}">
                <a16:creationId xmlns:a16="http://schemas.microsoft.com/office/drawing/2014/main" id="{C012A8BC-D946-4AF1-9BB4-77778548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5209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 algn="ctr"/>
            <a:r>
              <a:rPr lang="en-US" sz="4000" u="sng" dirty="0"/>
              <a:t>Programming the LCD:</a:t>
            </a:r>
            <a:endParaRPr lang="en-US" altLang="en-US" sz="4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35991-5263-48D1-B36A-975F34D2D427}"/>
              </a:ext>
            </a:extLst>
          </p:cNvPr>
          <p:cNvSpPr txBox="1"/>
          <p:nvPr/>
        </p:nvSpPr>
        <p:spPr>
          <a:xfrm>
            <a:off x="432850" y="3223478"/>
            <a:ext cx="8001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&lt;</a:t>
            </a:r>
            <a:r>
              <a:rPr lang="en-US" sz="1800" b="1" dirty="0" err="1"/>
              <a:t>SoftwareSerial.h</a:t>
            </a:r>
            <a:r>
              <a:rPr lang="en-US" sz="1800" b="1" dirty="0"/>
              <a:t>&gt;</a:t>
            </a:r>
            <a:endParaRPr lang="en-US" sz="1800" dirty="0"/>
          </a:p>
          <a:p>
            <a:r>
              <a:rPr lang="en-US" sz="1800" dirty="0"/>
              <a:t>// already in setup:</a:t>
            </a:r>
          </a:p>
          <a:p>
            <a:r>
              <a:rPr lang="en-US" sz="1800" dirty="0" err="1"/>
              <a:t>serial_display.begin</a:t>
            </a:r>
            <a:r>
              <a:rPr lang="en-US" sz="1800" dirty="0"/>
              <a:t>(9600);           // setup port at 9600bps</a:t>
            </a:r>
          </a:p>
          <a:p>
            <a:r>
              <a:rPr lang="en-US" sz="1800" dirty="0" err="1"/>
              <a:t>serial_display.write</a:t>
            </a:r>
            <a:r>
              <a:rPr lang="en-US" sz="1800" dirty="0"/>
              <a:t>(0x0c);            // ASCII Form Feed - clear display</a:t>
            </a:r>
          </a:p>
          <a:p>
            <a:r>
              <a:rPr lang="en-US" sz="1800" dirty="0"/>
              <a:t>delay(10);                                     // delay required</a:t>
            </a:r>
          </a:p>
          <a:p>
            <a:endParaRPr lang="en-US" sz="1800" dirty="0"/>
          </a:p>
          <a:p>
            <a:r>
              <a:rPr lang="en-US" sz="1800" dirty="0"/>
              <a:t>// already in loop:</a:t>
            </a:r>
          </a:p>
          <a:p>
            <a:r>
              <a:rPr lang="en-US" sz="1800" dirty="0" err="1"/>
              <a:t>serial_display.write</a:t>
            </a:r>
            <a:r>
              <a:rPr lang="en-US" sz="1800" dirty="0"/>
              <a:t>(0x9b);          // set cursor to line 1 pos </a:t>
            </a:r>
            <a:r>
              <a:rPr lang="en-US" sz="1800" dirty="0" err="1"/>
              <a:t>serial_display.write</a:t>
            </a:r>
            <a:r>
              <a:rPr lang="en-US" sz="1800" dirty="0"/>
              <a:t>(</a:t>
            </a:r>
            <a:r>
              <a:rPr lang="en-US" sz="1800" dirty="0" err="1"/>
              <a:t>itoa</a:t>
            </a:r>
            <a:r>
              <a:rPr lang="en-US" sz="1800" dirty="0"/>
              <a:t>(time, </a:t>
            </a:r>
            <a:r>
              <a:rPr lang="en-US" sz="1800" dirty="0" err="1"/>
              <a:t>timeblock</a:t>
            </a:r>
            <a:r>
              <a:rPr lang="en-US" sz="1800" dirty="0"/>
              <a:t>, 10));   // convert time to ascii for print</a:t>
            </a:r>
          </a:p>
          <a:p>
            <a:r>
              <a:rPr lang="en-US" sz="1800" dirty="0" err="1"/>
              <a:t>serial_display.write</a:t>
            </a:r>
            <a:r>
              <a:rPr lang="en-US" sz="1800" dirty="0"/>
              <a:t>();                 // enter char array (string in c) to output </a:t>
            </a:r>
          </a:p>
          <a:p>
            <a:r>
              <a:rPr lang="en-US" sz="1800" dirty="0"/>
              <a:t>                                                  // to screen at cursor location</a:t>
            </a:r>
          </a:p>
          <a:p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7CB064-B371-4A11-8AFB-55EAA3E8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197660"/>
            <a:ext cx="3810000" cy="17366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F139B3-09AD-43CA-A947-143C5763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u="sng" dirty="0"/>
              <a:t>Hardware: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AF12F7-7137-4D42-A311-7D2F820CF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059363"/>
          </a:xfrm>
        </p:spPr>
        <p:txBody>
          <a:bodyPr/>
          <a:lstStyle/>
          <a:p>
            <a:r>
              <a:rPr lang="en-US" dirty="0"/>
              <a:t>Potentiometer:</a:t>
            </a:r>
          </a:p>
          <a:p>
            <a:pPr lvl="1"/>
            <a:r>
              <a:rPr lang="en-US" dirty="0">
                <a:latin typeface="+mn-lt"/>
              </a:rPr>
              <a:t>Varies resistance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Piezoelectric Speaker: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400" dirty="0">
                <a:latin typeface="+mn-lt"/>
              </a:rPr>
              <a:t>// 1500 Hz tone: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tone(buzzer, 1500);</a:t>
            </a: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sz="1400" dirty="0">
                <a:latin typeface="+mn-lt"/>
              </a:rPr>
              <a:t>// turn off buzzer: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SzTx/>
              <a:buFont typeface="Lucida Grande" pitchFamily="36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5A8B"/>
                </a:solidFill>
                <a:effectLst/>
                <a:uLnTx/>
                <a:uFillTx/>
                <a:latin typeface="Arial"/>
                <a:ea typeface="ヒラギノ角ゴ Pro W3"/>
              </a:rPr>
              <a:t>noTone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5A8B"/>
                </a:solidFill>
                <a:effectLst/>
                <a:uLnTx/>
                <a:uFillTx/>
                <a:latin typeface="Arial"/>
                <a:ea typeface="ヒラギノ角ゴ Pro W3"/>
              </a:rPr>
              <a:t>(buzzer);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Resistors: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0976F1-00B3-48C0-BBDD-DB8DC1F3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547" y="876300"/>
            <a:ext cx="1149809" cy="1295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1B362-5FE0-4505-B308-81404B53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567" y="4964084"/>
            <a:ext cx="1502865" cy="13525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CAB6A3-5D7C-49DE-A39E-9C2A68062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547" y="3046283"/>
            <a:ext cx="1425681" cy="12955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355B4E-7E9B-478E-8F47-A3B9FC9E3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14674"/>
            <a:ext cx="1938608" cy="25863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2848AD-1587-46D3-AAB7-7C6376209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2891198"/>
            <a:ext cx="2753768" cy="17523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FB1AE6-1633-418E-98D2-1B7144243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690" y="4734501"/>
            <a:ext cx="1650510" cy="7389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2CCF8BF-049B-46F6-AA50-406F9106AD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5764" y="5630420"/>
            <a:ext cx="1062718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0E75-EDB4-48D3-9B45-DA36F5C0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609600"/>
            <a:ext cx="8305800" cy="609600"/>
          </a:xfrm>
        </p:spPr>
        <p:txBody>
          <a:bodyPr/>
          <a:lstStyle/>
          <a:p>
            <a:pPr algn="ctr"/>
            <a:r>
              <a:rPr lang="en-US" sz="4000" u="sng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0D90-DC57-4760-97AD-11A4267E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1600200"/>
            <a:ext cx="7620000" cy="39512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dirty="0"/>
              <a:t>Complete the circuit: </a:t>
            </a:r>
          </a:p>
          <a:p>
            <a:pPr marL="0" indent="0">
              <a:buNone/>
            </a:pPr>
            <a:endParaRPr lang="en-US" dirty="0"/>
          </a:p>
          <a:p>
            <a:pPr lvl="3"/>
            <a:r>
              <a:rPr lang="en-US" dirty="0">
                <a:latin typeface="+mn-lt"/>
              </a:rPr>
              <a:t>test by using the starter code before step 2</a:t>
            </a:r>
          </a:p>
          <a:p>
            <a:endParaRPr lang="en-US" dirty="0"/>
          </a:p>
          <a:p>
            <a:pPr marL="457200" indent="-457200">
              <a:buAutoNum type="arabicPeriod" startAt="2"/>
            </a:pPr>
            <a:r>
              <a:rPr lang="en-US" b="1" dirty="0"/>
              <a:t>Implement a circular buffer</a:t>
            </a:r>
            <a:r>
              <a:rPr lang="en-US" dirty="0"/>
              <a:t>: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marR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Welcome CS341 St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udents! ” 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// First display this</a:t>
            </a:r>
          </a:p>
          <a:p>
            <a:pPr marL="457200" marR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elcome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CS341 St</a:t>
            </a:r>
            <a:r>
              <a:rPr lang="en-US" sz="2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dents! W”.  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// Then this…</a:t>
            </a:r>
          </a:p>
          <a:p>
            <a:pPr marL="457200" marR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lcome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CS341 Stu</a:t>
            </a:r>
            <a:r>
              <a:rPr lang="en-US" sz="2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ents! We”   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// and so on…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80228E-0205-4E9B-8CCD-A69D5964BD8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99012" y="5279994"/>
            <a:ext cx="609600" cy="7731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68EA78-609C-448C-9CFF-ED4963FFE29C}"/>
              </a:ext>
            </a:extLst>
          </p:cNvPr>
          <p:cNvCxnSpPr>
            <a:cxnSpLocks/>
          </p:cNvCxnSpPr>
          <p:nvPr/>
        </p:nvCxnSpPr>
        <p:spPr bwMode="auto">
          <a:xfrm flipV="1">
            <a:off x="3352800" y="5264458"/>
            <a:ext cx="762000" cy="7731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EAFB8F-3E34-409F-A244-8F270CBA8D25}"/>
              </a:ext>
            </a:extLst>
          </p:cNvPr>
          <p:cNvSpPr txBox="1"/>
          <p:nvPr/>
        </p:nvSpPr>
        <p:spPr>
          <a:xfrm>
            <a:off x="2743200" y="606051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F8DB7-04A2-4852-949D-357E944C49B6}"/>
              </a:ext>
            </a:extLst>
          </p:cNvPr>
          <p:cNvSpPr txBox="1"/>
          <p:nvPr/>
        </p:nvSpPr>
        <p:spPr>
          <a:xfrm>
            <a:off x="4603812" y="6053106"/>
            <a:ext cx="95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6276906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005A8B"/>
      </a:dk1>
      <a:lt1>
        <a:srgbClr val="FFFFFF"/>
      </a:lt1>
      <a:dk2>
        <a:srgbClr val="A0CFEB"/>
      </a:dk2>
      <a:lt2>
        <a:srgbClr val="A79E70"/>
      </a:lt2>
      <a:accent1>
        <a:srgbClr val="D47600"/>
      </a:accent1>
      <a:accent2>
        <a:srgbClr val="988F86"/>
      </a:accent2>
      <a:accent3>
        <a:srgbClr val="C59217"/>
      </a:accent3>
      <a:accent4>
        <a:srgbClr val="A33F1F"/>
      </a:accent4>
      <a:accent5>
        <a:srgbClr val="CDE4F3"/>
      </a:accent5>
      <a:accent6>
        <a:srgbClr val="B28414"/>
      </a:accent6>
      <a:hlink>
        <a:srgbClr val="D47600"/>
      </a:hlink>
      <a:folHlink>
        <a:srgbClr val="A33F1F"/>
      </a:folHlink>
    </a:clrScheme>
    <a:fontScheme name="Blank Presentation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FFFFFF"/>
        </a:dk1>
        <a:lt1>
          <a:srgbClr val="FFFFFF"/>
        </a:lt1>
        <a:dk2>
          <a:srgbClr val="FFFFFF"/>
        </a:dk2>
        <a:lt2>
          <a:srgbClr val="005A8B"/>
        </a:lt2>
        <a:accent1>
          <a:srgbClr val="A0CFEB"/>
        </a:accent1>
        <a:accent2>
          <a:srgbClr val="C59217"/>
        </a:accent2>
        <a:accent3>
          <a:srgbClr val="FFFFFF"/>
        </a:accent3>
        <a:accent4>
          <a:srgbClr val="DADADA"/>
        </a:accent4>
        <a:accent5>
          <a:srgbClr val="CDE4F3"/>
        </a:accent5>
        <a:accent6>
          <a:srgbClr val="B28414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EFA3785FC50438A5CE0467113ADF5" ma:contentTypeVersion="7" ma:contentTypeDescription="Create a new document." ma:contentTypeScope="" ma:versionID="97f15155bfd4bb26f26fdc1c44192bde">
  <xsd:schema xmlns:xsd="http://www.w3.org/2001/XMLSchema" xmlns:xs="http://www.w3.org/2001/XMLSchema" xmlns:p="http://schemas.microsoft.com/office/2006/metadata/properties" xmlns:ns3="28333d97-f83f-43f0-8e2a-d0a9ba9678ac" xmlns:ns4="6c122e25-6aea-44cb-9533-f337dbfc1912" targetNamespace="http://schemas.microsoft.com/office/2006/metadata/properties" ma:root="true" ma:fieldsID="591006e886580681df9597994adb332c" ns3:_="" ns4:_="">
    <xsd:import namespace="28333d97-f83f-43f0-8e2a-d0a9ba9678ac"/>
    <xsd:import namespace="6c122e25-6aea-44cb-9533-f337dbfc19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33d97-f83f-43f0-8e2a-d0a9ba9678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22e25-6aea-44cb-9533-f337dbfc19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9F1F20-FCFC-4714-968B-E9529F7DB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333d97-f83f-43f0-8e2a-d0a9ba9678ac"/>
    <ds:schemaRef ds:uri="6c122e25-6aea-44cb-9533-f337dbfc1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FFEE70-E910-4532-89C4-DAC7332237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66F0BB-C999-453A-8BA4-372026786EEE}">
  <ds:schemaRefs>
    <ds:schemaRef ds:uri="http://purl.org/dc/terms/"/>
    <ds:schemaRef ds:uri="28333d97-f83f-43f0-8e2a-d0a9ba9678ac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6c122e25-6aea-44cb-9533-f337dbfc1912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11564</TotalTime>
  <Words>281</Words>
  <Application>Microsoft Office PowerPoint</Application>
  <PresentationFormat>On-screen Show (4:3)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Bold</vt:lpstr>
      <vt:lpstr>Calibri</vt:lpstr>
      <vt:lpstr>Lucida Grande</vt:lpstr>
      <vt:lpstr>ヒラギノ角ゴ Pro W3</vt:lpstr>
      <vt:lpstr>Blank Presentation</vt:lpstr>
      <vt:lpstr>CS341 Lab 5:</vt:lpstr>
      <vt:lpstr>Lab 5 Objectives:</vt:lpstr>
      <vt:lpstr>PowerPoint Presentation</vt:lpstr>
      <vt:lpstr>Hardware:</vt:lpstr>
      <vt:lpstr>Steps:</vt:lpstr>
    </vt:vector>
  </TitlesOfParts>
  <Company>CMN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CMN</dc:creator>
  <cp:lastModifiedBy>Whitney Hamnett</cp:lastModifiedBy>
  <cp:revision>84</cp:revision>
  <dcterms:created xsi:type="dcterms:W3CDTF">2009-04-07T15:06:50Z</dcterms:created>
  <dcterms:modified xsi:type="dcterms:W3CDTF">2021-10-20T00:29:22Z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0x010100645EFA3785FC50438A5CE0467113ADF5</vt:lpwstr>
  </property>
</Properties>
</file>