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532241774_2880x1920.jpg"/>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117" name="Section Title"/>
          <p:cNvSpPr txBox="1"/>
          <p:nvPr>
            <p:ph type="title" hasCustomPrompt="1"/>
          </p:nvPr>
        </p:nvSpPr>
        <p:spPr>
          <a:xfrm>
            <a:off x="1206496" y="4533900"/>
            <a:ext cx="21971004" cy="4648200"/>
          </a:xfrm>
          <a:prstGeom prst="rect">
            <a:avLst/>
          </a:prstGeom>
        </p:spPr>
        <p:txBody>
          <a:bodyPr/>
          <a:lstStyle>
            <a:lvl1pPr algn="l" defTabSz="2438338">
              <a:lnSpc>
                <a:spcPct val="80000"/>
              </a:lnSpc>
              <a:defRPr spc="-232" sz="11600"/>
            </a:lvl1pPr>
          </a:lstStyle>
          <a:p>
            <a:pPr/>
            <a:r>
              <a:t>Section Title</a:t>
            </a:r>
          </a:p>
        </p:txBody>
      </p:sp>
      <p:sp>
        <p:nvSpPr>
          <p:cNvPr id="118" name="Slide Number"/>
          <p:cNvSpPr txBox="1"/>
          <p:nvPr>
            <p:ph type="sldNum" sz="quarter" idx="2"/>
          </p:nvPr>
        </p:nvSpPr>
        <p:spPr>
          <a:xfrm>
            <a:off x="12001499" y="13085233"/>
            <a:ext cx="368505" cy="374600"/>
          </a:xfrm>
          <a:prstGeom prst="rect">
            <a:avLst/>
          </a:prstGeom>
        </p:spPr>
        <p:txBody>
          <a:bodyPr anchor="b"/>
          <a:lstStyle>
            <a:lvl1pPr defTabSz="584200">
              <a:defRPr sz="18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5" name="Slide Title"/>
          <p:cNvSpPr txBox="1"/>
          <p:nvPr>
            <p:ph type="title" hasCustomPrompt="1"/>
          </p:nvPr>
        </p:nvSpPr>
        <p:spPr>
          <a:xfrm>
            <a:off x="1206500" y="1079500"/>
            <a:ext cx="21971000" cy="1433163"/>
          </a:xfrm>
          <a:prstGeom prst="rect">
            <a:avLst/>
          </a:prstGeom>
        </p:spPr>
        <p:txBody>
          <a:bodyPr anchor="t"/>
          <a:lstStyle>
            <a:lvl1pPr algn="l" defTabSz="2438338">
              <a:lnSpc>
                <a:spcPct val="80000"/>
              </a:lnSpc>
              <a:defRPr b="1" spc="-170" sz="8500">
                <a:latin typeface="Helvetica Neue"/>
                <a:ea typeface="Helvetica Neue"/>
                <a:cs typeface="Helvetica Neue"/>
                <a:sym typeface="Helvetica Neue"/>
              </a:defRPr>
            </a:lvl1pPr>
          </a:lstStyle>
          <a:p>
            <a:pPr/>
            <a:r>
              <a:t>Slide Title</a:t>
            </a:r>
          </a:p>
        </p:txBody>
      </p:sp>
      <p:sp>
        <p:nvSpPr>
          <p:cNvPr id="126" name="Slide Subtitle"/>
          <p:cNvSpPr txBox="1"/>
          <p:nvPr>
            <p:ph type="body" sz="quarter" idx="21" hasCustomPrompt="1"/>
          </p:nvPr>
        </p:nvSpPr>
        <p:spPr>
          <a:xfrm>
            <a:off x="1206500" y="2372962"/>
            <a:ext cx="21971000" cy="934780"/>
          </a:xfrm>
          <a:prstGeom prst="rect">
            <a:avLst/>
          </a:prstGeom>
        </p:spPr>
        <p:txBody>
          <a:bodyPr lIns="45719" tIns="45719" rIns="45719" bIns="45719" anchor="t"/>
          <a:lstStyle>
            <a:lvl1pPr marL="0" indent="0">
              <a:spcBef>
                <a:spcPts val="0"/>
              </a:spcBef>
              <a:buSzTx/>
              <a:buNone/>
              <a:defRPr b="1" sz="5500"/>
            </a:lvl1pPr>
          </a:lstStyle>
          <a:p>
            <a:pPr/>
            <a:r>
              <a:t>Slide Subtitle</a:t>
            </a:r>
          </a:p>
        </p:txBody>
      </p:sp>
      <p:sp>
        <p:nvSpPr>
          <p:cNvPr id="127" name="Body Level One…"/>
          <p:cNvSpPr txBox="1"/>
          <p:nvPr>
            <p:ph type="body" idx="1" hasCustomPrompt="1"/>
          </p:nvPr>
        </p:nvSpPr>
        <p:spPr>
          <a:xfrm>
            <a:off x="1206500" y="4248504"/>
            <a:ext cx="21971000" cy="8256012"/>
          </a:xfrm>
          <a:prstGeom prst="rect">
            <a:avLst/>
          </a:prstGeom>
        </p:spPr>
        <p:txBody>
          <a:bodyPr anchor="t"/>
          <a:lstStyle>
            <a:lvl1pPr marL="609600" indent="-609600" defTabSz="2438338">
              <a:lnSpc>
                <a:spcPct val="90000"/>
              </a:lnSpc>
              <a:spcBef>
                <a:spcPts val="4500"/>
              </a:spcBef>
              <a:buSzPct val="123000"/>
              <a:defRPr sz="4800"/>
            </a:lvl1pPr>
            <a:lvl2pPr marL="1219200" indent="-609600" defTabSz="2438338">
              <a:lnSpc>
                <a:spcPct val="90000"/>
              </a:lnSpc>
              <a:spcBef>
                <a:spcPts val="4500"/>
              </a:spcBef>
              <a:buSzPct val="123000"/>
              <a:defRPr sz="4800"/>
            </a:lvl2pPr>
            <a:lvl3pPr marL="1828800" indent="-609600" defTabSz="2438338">
              <a:lnSpc>
                <a:spcPct val="90000"/>
              </a:lnSpc>
              <a:spcBef>
                <a:spcPts val="4500"/>
              </a:spcBef>
              <a:buSzPct val="123000"/>
              <a:defRPr sz="4800"/>
            </a:lvl3pPr>
            <a:lvl4pPr marL="2438400" indent="-609600" defTabSz="2438338">
              <a:lnSpc>
                <a:spcPct val="90000"/>
              </a:lnSpc>
              <a:spcBef>
                <a:spcPts val="4500"/>
              </a:spcBef>
              <a:buSzPct val="123000"/>
              <a:defRPr sz="4800"/>
            </a:lvl4pPr>
            <a:lvl5pPr marL="3048000" indent="-609600" defTabSz="2438338">
              <a:lnSpc>
                <a:spcPct val="90000"/>
              </a:lnSpc>
              <a:spcBef>
                <a:spcPts val="4500"/>
              </a:spcBef>
              <a:buSzPct val="123000"/>
              <a:defRPr sz="4800"/>
            </a:lvl5pPr>
          </a:lstStyle>
          <a:p>
            <a:pPr/>
            <a:r>
              <a:t>Slide bullet text</a:t>
            </a:r>
          </a:p>
          <a:p>
            <a:pPr lvl="1"/>
            <a:r>
              <a:t/>
            </a:r>
          </a:p>
          <a:p>
            <a:pPr lvl="2"/>
            <a:r>
              <a:t/>
            </a:r>
          </a:p>
          <a:p>
            <a:pPr lvl="3"/>
            <a:r>
              <a:t/>
            </a:r>
          </a:p>
          <a:p>
            <a:pPr lvl="4"/>
            <a:r>
              <a:t/>
            </a:r>
          </a:p>
        </p:txBody>
      </p:sp>
      <p:sp>
        <p:nvSpPr>
          <p:cNvPr id="128" name="Slide Number"/>
          <p:cNvSpPr txBox="1"/>
          <p:nvPr>
            <p:ph type="sldNum" sz="quarter" idx="2"/>
          </p:nvPr>
        </p:nvSpPr>
        <p:spPr>
          <a:xfrm>
            <a:off x="12001499" y="13080999"/>
            <a:ext cx="368505" cy="374600"/>
          </a:xfrm>
          <a:prstGeom prst="rect">
            <a:avLst/>
          </a:prstGeom>
        </p:spPr>
        <p:txBody>
          <a:bodyPr anchor="b"/>
          <a:lstStyle>
            <a:lvl1pPr defTabSz="584200">
              <a:defRPr sz="18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532241774_2880x1920.jpg"/>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532204087_1355x1355.jpg"/>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532205080_1647x1098.jpg"/>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532205080_1647x1098.jpg"/>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532204087_1355x1355.jpg"/>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532241774_2880x1920.jpg"/>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Discussion 13th October"/>
          <p:cNvSpPr txBox="1"/>
          <p:nvPr>
            <p:ph type="ctrTitle"/>
          </p:nvPr>
        </p:nvSpPr>
        <p:spPr>
          <a:xfrm>
            <a:off x="1778000" y="5728969"/>
            <a:ext cx="19888258" cy="1217931"/>
          </a:xfrm>
          <a:prstGeom prst="rect">
            <a:avLst/>
          </a:prstGeom>
        </p:spPr>
        <p:txBody>
          <a:bodyPr/>
          <a:lstStyle>
            <a:lvl1pPr defTabSz="544830">
              <a:defRPr sz="7392"/>
            </a:lvl1pPr>
          </a:lstStyle>
          <a:p>
            <a:pPr/>
            <a:r>
              <a:t>Discussion 13th October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Limits on the queue size -"/>
          <p:cNvSpPr txBox="1"/>
          <p:nvPr>
            <p:ph type="title"/>
          </p:nvPr>
        </p:nvSpPr>
        <p:spPr>
          <a:xfrm>
            <a:off x="467587" y="263005"/>
            <a:ext cx="13098842" cy="1436140"/>
          </a:xfrm>
          <a:prstGeom prst="rect">
            <a:avLst/>
          </a:prstGeom>
        </p:spPr>
        <p:txBody>
          <a:bodyPr/>
          <a:lstStyle>
            <a:lvl1pPr>
              <a:defRPr spc="-144" sz="7200"/>
            </a:lvl1pPr>
          </a:lstStyle>
          <a:p>
            <a:pPr/>
            <a:r>
              <a:t>Limits on the queue size - </a:t>
            </a:r>
          </a:p>
        </p:txBody>
      </p:sp>
      <p:sp>
        <p:nvSpPr>
          <p:cNvPr id="168" name="LinkedBlockingQueue…"/>
          <p:cNvSpPr txBox="1"/>
          <p:nvPr/>
        </p:nvSpPr>
        <p:spPr>
          <a:xfrm>
            <a:off x="467587" y="2547620"/>
            <a:ext cx="20643738" cy="8123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338">
              <a:lnSpc>
                <a:spcPct val="80000"/>
              </a:lnSpc>
              <a:defRPr b="0" spc="-102" sz="5100">
                <a:latin typeface="+mn-lt"/>
                <a:ea typeface="+mn-ea"/>
                <a:cs typeface="+mn-cs"/>
                <a:sym typeface="Helvetica Neue Medium"/>
              </a:defRPr>
            </a:pPr>
            <a:r>
              <a:t>LinkedBlockingQueue </a:t>
            </a:r>
          </a:p>
          <a:p>
            <a:pPr algn="l" defTabSz="2438338">
              <a:lnSpc>
                <a:spcPct val="80000"/>
              </a:lnSpc>
              <a:defRPr b="0" spc="-102" sz="5100">
                <a:latin typeface="+mn-lt"/>
                <a:ea typeface="+mn-ea"/>
                <a:cs typeface="+mn-cs"/>
                <a:sym typeface="Helvetica Neue Medium"/>
              </a:defRPr>
            </a:pPr>
          </a:p>
          <a:p>
            <a:pPr marL="647700" indent="-647700" algn="l" defTabSz="2438338">
              <a:lnSpc>
                <a:spcPct val="80000"/>
              </a:lnSpc>
              <a:buSzPct val="123000"/>
              <a:buChar char="-"/>
              <a:defRPr b="0" spc="-102" sz="5100">
                <a:latin typeface="+mn-lt"/>
                <a:ea typeface="+mn-ea"/>
                <a:cs typeface="+mn-cs"/>
                <a:sym typeface="Helvetica Neue Medium"/>
              </a:defRPr>
            </a:pPr>
            <a:r>
              <a:t>As per docs, since LBQ is optionally bounded, if capacity is not specified the maximum capacity is INTEGER.MAX_VALUE  (2^31-1) ~ 2 billion </a:t>
            </a:r>
          </a:p>
          <a:p>
            <a:pPr algn="l" defTabSz="2438338">
              <a:lnSpc>
                <a:spcPct val="80000"/>
              </a:lnSpc>
              <a:defRPr b="0" spc="-102" sz="5100">
                <a:latin typeface="+mn-lt"/>
                <a:ea typeface="+mn-ea"/>
                <a:cs typeface="+mn-cs"/>
                <a:sym typeface="Helvetica Neue Medium"/>
              </a:defRPr>
            </a:pPr>
          </a:p>
          <a:p>
            <a:pPr algn="l" defTabSz="2438338">
              <a:lnSpc>
                <a:spcPct val="80000"/>
              </a:lnSpc>
              <a:defRPr b="0" spc="-102" sz="5100">
                <a:latin typeface="+mn-lt"/>
                <a:ea typeface="+mn-ea"/>
                <a:cs typeface="+mn-cs"/>
                <a:sym typeface="Helvetica Neue Medium"/>
              </a:defRPr>
            </a:pPr>
            <a:r>
              <a:t>ConcurrentLinkedQueue</a:t>
            </a:r>
          </a:p>
          <a:p>
            <a:pPr algn="l" defTabSz="2438338">
              <a:lnSpc>
                <a:spcPct val="80000"/>
              </a:lnSpc>
              <a:defRPr b="0" spc="-102" sz="5100">
                <a:latin typeface="+mn-lt"/>
                <a:ea typeface="+mn-ea"/>
                <a:cs typeface="+mn-cs"/>
                <a:sym typeface="Helvetica Neue Medium"/>
              </a:defRPr>
            </a:pPr>
          </a:p>
          <a:p>
            <a:pPr algn="l" defTabSz="2438338">
              <a:lnSpc>
                <a:spcPct val="80000"/>
              </a:lnSpc>
              <a:defRPr b="0" spc="-102" sz="5100">
                <a:latin typeface="+mn-lt"/>
                <a:ea typeface="+mn-ea"/>
                <a:cs typeface="+mn-cs"/>
                <a:sym typeface="Helvetica Neue Medium"/>
              </a:defRPr>
            </a:pPr>
            <a:r>
              <a:t>-  ?? ( how to get OutOfMemory )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Decision - Hypothesis"/>
          <p:cNvSpPr txBox="1"/>
          <p:nvPr>
            <p:ph type="title"/>
          </p:nvPr>
        </p:nvSpPr>
        <p:spPr>
          <a:xfrm>
            <a:off x="467587" y="263005"/>
            <a:ext cx="13098842" cy="1436140"/>
          </a:xfrm>
          <a:prstGeom prst="rect">
            <a:avLst/>
          </a:prstGeom>
        </p:spPr>
        <p:txBody>
          <a:bodyPr/>
          <a:lstStyle>
            <a:lvl1pPr>
              <a:defRPr spc="-144" sz="7200"/>
            </a:lvl1pPr>
          </a:lstStyle>
          <a:p>
            <a:pPr/>
            <a:r>
              <a:t>Decision - Hypothesis</a:t>
            </a:r>
          </a:p>
        </p:txBody>
      </p:sp>
      <p:sp>
        <p:nvSpPr>
          <p:cNvPr id="171" name="Going with ConcurrentLinkedQueue with explicit lock based waiting seems like the correct choice  1. Unboundedness of the queue implies that there is no practical limit on the batch size which is not the case with concurrentLinkedQueue.    2. Even though "/>
          <p:cNvSpPr txBox="1"/>
          <p:nvPr/>
        </p:nvSpPr>
        <p:spPr>
          <a:xfrm>
            <a:off x="467587" y="2547620"/>
            <a:ext cx="20643738" cy="8123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438338">
              <a:lnSpc>
                <a:spcPct val="80000"/>
              </a:lnSpc>
              <a:defRPr b="0" spc="-102" sz="5100">
                <a:latin typeface="+mn-lt"/>
                <a:ea typeface="+mn-ea"/>
                <a:cs typeface="+mn-cs"/>
                <a:sym typeface="Helvetica Neue Medium"/>
              </a:defRPr>
            </a:pPr>
            <a:r>
              <a:t>Going with ConcurrentLinkedQueue with explicit lock based waiting seems like the correct choice</a:t>
            </a:r>
            <a:br/>
            <a:br/>
            <a:r>
              <a:t>1. Unboundedness of the queue implies that there is no practical limit on the batch size which is not the case with concurrentLinkedQueue.</a:t>
            </a:r>
            <a:br/>
            <a:br/>
            <a:br/>
            <a:br/>
            <a:r>
              <a:t>2. Even though in relatively smaller batch sizes the processing time difference isn’t stark but for very large graphs it might become evident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Updated pseudo code -"/>
          <p:cNvSpPr txBox="1"/>
          <p:nvPr/>
        </p:nvSpPr>
        <p:spPr>
          <a:xfrm>
            <a:off x="588593" y="415274"/>
            <a:ext cx="10007935"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Updated pseudo code - </a:t>
            </a:r>
          </a:p>
        </p:txBody>
      </p:sp>
      <p:sp>
        <p:nvSpPr>
          <p:cNvPr id="140" name="Reader thread (Producer)…"/>
          <p:cNvSpPr txBox="1"/>
          <p:nvPr/>
        </p:nvSpPr>
        <p:spPr>
          <a:xfrm>
            <a:off x="827855" y="2612519"/>
            <a:ext cx="7603168" cy="1026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0" sz="1700">
                <a:latin typeface="Menlo Regular"/>
                <a:ea typeface="Menlo Regular"/>
                <a:cs typeface="Menlo Regular"/>
                <a:sym typeface="Menlo Regular"/>
              </a:defRPr>
            </a:pPr>
            <a:r>
              <a:t>Reader thread (Producer)</a:t>
            </a:r>
          </a:p>
          <a:p>
            <a:pPr algn="l">
              <a:defRPr b="0" sz="1700">
                <a:latin typeface="Menlo Regular"/>
                <a:ea typeface="Menlo Regular"/>
                <a:cs typeface="Menlo Regular"/>
                <a:sym typeface="Menlo Regular"/>
              </a:defRPr>
            </a:pPr>
          </a:p>
          <a:p>
            <a:pPr algn="l">
              <a:defRPr b="0" sz="1700">
                <a:latin typeface="Menlo Regular"/>
                <a:ea typeface="Menlo Regular"/>
                <a:cs typeface="Menlo Regular"/>
                <a:sym typeface="Menlo Regular"/>
              </a:defRPr>
            </a:pPr>
          </a:p>
          <a:p>
            <a:pPr algn="l">
              <a:defRPr b="0" sz="1700">
                <a:latin typeface="Menlo Regular"/>
                <a:ea typeface="Menlo Regular"/>
                <a:cs typeface="Menlo Regular"/>
                <a:sym typeface="Menlo Regular"/>
              </a:defRPr>
            </a:pPr>
            <a:r>
              <a:t>boolean readEntriesFromFile(batchSize) {</a:t>
            </a:r>
          </a:p>
          <a:p>
            <a:pPr algn="l">
              <a:defRPr b="0" sz="1700">
                <a:latin typeface="Menlo Regular"/>
                <a:ea typeface="Menlo Regular"/>
                <a:cs typeface="Menlo Regular"/>
                <a:sym typeface="Menlo Regular"/>
              </a:defRPr>
            </a:pPr>
            <a:r>
              <a:t>    for(1 -&gt; batchSize) {</a:t>
            </a:r>
          </a:p>
          <a:p>
            <a:pPr algn="l">
              <a:defRPr b="0" sz="1700">
                <a:latin typeface="Menlo Regular"/>
                <a:ea typeface="Menlo Regular"/>
                <a:cs typeface="Menlo Regular"/>
                <a:sym typeface="Menlo Regular"/>
              </a:defRPr>
            </a:pPr>
            <a:r>
              <a:t>        element = readFromFile();</a:t>
            </a:r>
          </a:p>
          <a:p>
            <a:pPr algn="l">
              <a:defRPr b="0" sz="1700">
                <a:latin typeface="Menlo Regular"/>
                <a:ea typeface="Menlo Regular"/>
                <a:cs typeface="Menlo Regular"/>
                <a:sym typeface="Menlo Regular"/>
              </a:defRPr>
            </a:pPr>
            <a:r>
              <a:t>        if (element != null) {</a:t>
            </a:r>
          </a:p>
          <a:p>
            <a:pPr algn="l">
              <a:defRPr b="0" sz="1700">
                <a:latin typeface="Menlo Regular"/>
                <a:ea typeface="Menlo Regular"/>
                <a:cs typeface="Menlo Regular"/>
                <a:sym typeface="Menlo Regular"/>
              </a:defRPr>
            </a:pPr>
            <a:r>
              <a:t>            IOQueue.offer(element)</a:t>
            </a:r>
          </a:p>
          <a:p>
            <a:pPr algn="l">
              <a:defRPr b="0" sz="1700">
                <a:latin typeface="Menlo Regular"/>
                <a:ea typeface="Menlo Regular"/>
                <a:cs typeface="Menlo Regular"/>
                <a:sym typeface="Menlo Regular"/>
              </a:defRPr>
            </a:pPr>
            <a:r>
              <a:t>        } else {</a:t>
            </a:r>
          </a:p>
          <a:p>
            <a:pPr algn="l">
              <a:defRPr b="0" sz="1700">
                <a:latin typeface="Menlo Regular"/>
                <a:ea typeface="Menlo Regular"/>
                <a:cs typeface="Menlo Regular"/>
                <a:sym typeface="Menlo Regular"/>
              </a:defRPr>
            </a:pPr>
            <a:r>
              <a:t>         synchronized(moreLinesAreLeftInFile){</a:t>
            </a:r>
          </a:p>
          <a:p>
            <a:pPr algn="l">
              <a:defRPr b="0" sz="1700">
                <a:latin typeface="Menlo Regular"/>
                <a:ea typeface="Menlo Regular"/>
                <a:cs typeface="Menlo Regular"/>
                <a:sym typeface="Menlo Regular"/>
              </a:defRPr>
            </a:pPr>
            <a:r>
              <a:t>            moreLinesAreLeftInFile = false</a:t>
            </a:r>
          </a:p>
          <a:p>
            <a:pPr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r>
              <a:t>            return false;</a:t>
            </a:r>
          </a:p>
          <a:p>
            <a:pPr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r>
              <a:t>    return true;</a:t>
            </a:r>
          </a:p>
          <a:p>
            <a:pPr algn="l">
              <a:defRPr b="0" sz="1700">
                <a:latin typeface="Menlo Regular"/>
                <a:ea typeface="Menlo Regular"/>
                <a:cs typeface="Menlo Regular"/>
                <a:sym typeface="Menlo Regular"/>
              </a:defRPr>
            </a:pPr>
            <a:r>
              <a:t>}</a:t>
            </a:r>
          </a:p>
          <a:p>
            <a:pPr algn="l">
              <a:defRPr b="0" sz="1700">
                <a:latin typeface="Menlo Regular"/>
                <a:ea typeface="Menlo Regular"/>
                <a:cs typeface="Menlo Regular"/>
                <a:sym typeface="Menlo Regular"/>
              </a:defRPr>
            </a:pPr>
          </a:p>
          <a:p>
            <a:pPr algn="l">
              <a:defRPr b="0" sz="1700">
                <a:latin typeface="Menlo Regular"/>
                <a:ea typeface="Menlo Regular"/>
                <a:cs typeface="Menlo Regular"/>
                <a:sym typeface="Menlo Regular"/>
              </a:defRPr>
            </a:pPr>
            <a:r>
              <a:t>run () {</a:t>
            </a:r>
          </a:p>
          <a:p>
            <a:pPr algn="l">
              <a:defRPr b="0" sz="1700">
                <a:latin typeface="Menlo Regular"/>
                <a:ea typeface="Menlo Regular"/>
                <a:cs typeface="Menlo Regular"/>
                <a:sym typeface="Menlo Regular"/>
              </a:defRPr>
            </a:pPr>
            <a:r>
              <a:t>    while (true) {</a:t>
            </a:r>
            <a:br/>
            <a:br/>
            <a:r>
              <a:rPr>
                <a:solidFill>
                  <a:srgbClr val="FF2600"/>
                </a:solidFill>
              </a:rPr>
              <a:t>————-&gt; point of contention</a:t>
            </a:r>
          </a:p>
          <a:p>
            <a:pPr lvl="1" algn="l">
              <a:defRPr b="0" sz="1700">
                <a:latin typeface="Menlo Regular"/>
                <a:ea typeface="Menlo Regular"/>
                <a:cs typeface="Menlo Regular"/>
                <a:sym typeface="Menlo Regular"/>
              </a:defRPr>
            </a:pPr>
            <a:r>
              <a:t>    lock.acquire()</a:t>
            </a:r>
          </a:p>
          <a:p>
            <a:pPr lvl="2" algn="l">
              <a:defRPr b="0" sz="1700">
                <a:latin typeface="Menlo Regular"/>
                <a:ea typeface="Menlo Regular"/>
                <a:cs typeface="Menlo Regular"/>
                <a:sym typeface="Menlo Regular"/>
              </a:defRPr>
            </a:pPr>
            <a:r>
              <a:t> boolean hasMore = readEntriesFromFile(batchSize)</a:t>
            </a:r>
          </a:p>
          <a:p>
            <a:pPr algn="l">
              <a:defRPr b="0" sz="1700">
                <a:latin typeface="Menlo Regular"/>
                <a:ea typeface="Menlo Regular"/>
                <a:cs typeface="Menlo Regular"/>
                <a:sym typeface="Menlo Regular"/>
              </a:defRPr>
            </a:pPr>
          </a:p>
          <a:p>
            <a:pPr lvl="1" algn="l">
              <a:defRPr b="0" sz="1700">
                <a:latin typeface="Menlo Regular"/>
                <a:ea typeface="Menlo Regular"/>
                <a:cs typeface="Menlo Regular"/>
                <a:sym typeface="Menlo Regular"/>
              </a:defRPr>
            </a:pPr>
            <a:r>
              <a:t>    synchronized(consumer){</a:t>
            </a:r>
          </a:p>
          <a:p>
            <a:pPr lvl="1" algn="l">
              <a:defRPr b="0" sz="1700">
                <a:latin typeface="Menlo Regular"/>
                <a:ea typeface="Menlo Regular"/>
                <a:cs typeface="Menlo Regular"/>
                <a:sym typeface="Menlo Regular"/>
              </a:defRPr>
            </a:pPr>
            <a:r>
              <a:t>        consumer.notifyAll()</a:t>
            </a:r>
          </a:p>
          <a:p>
            <a:pPr lvl="1"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r>
              <a:t>            </a:t>
            </a:r>
          </a:p>
          <a:p>
            <a:pPr lvl="1" algn="l">
              <a:defRPr b="0" sz="1700">
                <a:latin typeface="Menlo Regular"/>
                <a:ea typeface="Menlo Regular"/>
                <a:cs typeface="Menlo Regular"/>
                <a:sym typeface="Menlo Regular"/>
              </a:defRPr>
            </a:pPr>
            <a:r>
              <a:t>    if(!hasMore) {</a:t>
            </a:r>
          </a:p>
          <a:p>
            <a:pPr lvl="1" algn="l">
              <a:defRPr b="0" sz="1700">
                <a:latin typeface="Menlo Regular"/>
                <a:ea typeface="Menlo Regular"/>
                <a:cs typeface="Menlo Regular"/>
                <a:sym typeface="Menlo Regular"/>
              </a:defRPr>
            </a:pPr>
            <a:r>
              <a:t>        lock.release()</a:t>
            </a:r>
          </a:p>
          <a:p>
            <a:pPr lvl="1" algn="l">
              <a:defRPr b="0" sz="1700">
                <a:latin typeface="Menlo Regular"/>
                <a:ea typeface="Menlo Regular"/>
                <a:cs typeface="Menlo Regular"/>
                <a:sym typeface="Menlo Regular"/>
              </a:defRPr>
            </a:pPr>
            <a:r>
              <a:t>        return;</a:t>
            </a:r>
          </a:p>
          <a:p>
            <a:pPr lvl="1" algn="l">
              <a:defRPr b="0" sz="1700">
                <a:latin typeface="Menlo Regular"/>
                <a:ea typeface="Menlo Regular"/>
                <a:cs typeface="Menlo Regular"/>
                <a:sym typeface="Menlo Regular"/>
              </a:defRPr>
            </a:pPr>
            <a:r>
              <a:t>    }</a:t>
            </a:r>
            <a:br/>
          </a:p>
          <a:p>
            <a:pPr lvl="1" algn="l">
              <a:defRPr b="0" sz="1700">
                <a:latin typeface="Menlo Regular"/>
                <a:ea typeface="Menlo Regular"/>
                <a:cs typeface="Menlo Regular"/>
                <a:sym typeface="Menlo Regular"/>
              </a:defRPr>
            </a:pPr>
            <a:r>
              <a:t>    synchronized(producer){</a:t>
            </a:r>
          </a:p>
          <a:p>
            <a:pPr lvl="1" algn="l">
              <a:defRPr b="0" sz="1700">
                <a:latin typeface="Menlo Regular"/>
                <a:ea typeface="Menlo Regular"/>
                <a:cs typeface="Menlo Regular"/>
                <a:sym typeface="Menlo Regular"/>
              </a:defRPr>
            </a:pPr>
            <a:r>
              <a:t>        lock.release()</a:t>
            </a:r>
          </a:p>
          <a:p>
            <a:pPr lvl="1" algn="l">
              <a:defRPr b="0" sz="1700">
                <a:latin typeface="Menlo Regular"/>
                <a:ea typeface="Menlo Regular"/>
                <a:cs typeface="Menlo Regular"/>
                <a:sym typeface="Menlo Regular"/>
              </a:defRPr>
            </a:pPr>
            <a:r>
              <a:t>        producer.wait()</a:t>
            </a:r>
          </a:p>
          <a:p>
            <a:pPr lvl="1"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r>
              <a:t>}</a:t>
            </a:r>
          </a:p>
        </p:txBody>
      </p:sp>
      <p:sp>
        <p:nvSpPr>
          <p:cNvPr id="141" name="Partition Threads (Consumer)…"/>
          <p:cNvSpPr txBox="1"/>
          <p:nvPr/>
        </p:nvSpPr>
        <p:spPr>
          <a:xfrm>
            <a:off x="15644367" y="2766752"/>
            <a:ext cx="7603168" cy="899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0" sz="1700">
                <a:latin typeface="Menlo Regular"/>
                <a:ea typeface="Menlo Regular"/>
                <a:cs typeface="Menlo Regular"/>
                <a:sym typeface="Menlo Regular"/>
              </a:defRPr>
            </a:pPr>
            <a:r>
              <a:t>Partition Threads (Consumer)</a:t>
            </a:r>
          </a:p>
          <a:p>
            <a:pPr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p>
          <a:p>
            <a:pPr algn="l">
              <a:defRPr b="0" sz="1700">
                <a:latin typeface="Menlo Regular"/>
                <a:ea typeface="Menlo Regular"/>
                <a:cs typeface="Menlo Regular"/>
                <a:sym typeface="Menlo Regular"/>
              </a:defRPr>
            </a:pPr>
            <a:r>
              <a:t>run () {</a:t>
            </a:r>
            <a:br/>
          </a:p>
          <a:p>
            <a:pPr algn="l">
              <a:defRPr b="0" sz="1700">
                <a:latin typeface="Menlo Regular"/>
                <a:ea typeface="Menlo Regular"/>
                <a:cs typeface="Menlo Regular"/>
                <a:sym typeface="Menlo Regular"/>
              </a:defRPr>
            </a:pPr>
            <a:r>
              <a:t>    while (true) {</a:t>
            </a:r>
            <a:br/>
          </a:p>
          <a:p>
            <a:pPr algn="l">
              <a:defRPr b="0" sz="1700">
                <a:latin typeface="Menlo Regular"/>
                <a:ea typeface="Menlo Regular"/>
                <a:cs typeface="Menlo Regular"/>
                <a:sym typeface="Menlo Regular"/>
              </a:defRPr>
            </a:pPr>
            <a:r>
              <a:t>        Edge edge = IOQueue.poll()</a:t>
            </a:r>
          </a:p>
          <a:p>
            <a:pPr lvl="2" algn="l">
              <a:defRPr b="0" sz="1700">
                <a:latin typeface="Menlo Regular"/>
                <a:ea typeface="Menlo Regular"/>
                <a:cs typeface="Menlo Regular"/>
                <a:sym typeface="Menlo Regular"/>
              </a:defRPr>
            </a:pPr>
            <a:r>
              <a:t>        </a:t>
            </a:r>
            <a:br/>
            <a:r>
              <a:t>if (edge is not null) {</a:t>
            </a:r>
          </a:p>
          <a:p>
            <a:pPr algn="l">
              <a:defRPr b="0" sz="1700">
                <a:latin typeface="Menlo Regular"/>
                <a:ea typeface="Menlo Regular"/>
                <a:cs typeface="Menlo Regular"/>
                <a:sym typeface="Menlo Regular"/>
              </a:defRPr>
            </a:pPr>
            <a:r>
              <a:t>            decidePartition()</a:t>
            </a:r>
          </a:p>
          <a:p>
            <a:pPr algn="l">
              <a:defRPr b="0" sz="1700">
                <a:latin typeface="Menlo Regular"/>
                <a:ea typeface="Menlo Regular"/>
                <a:cs typeface="Menlo Regular"/>
                <a:sym typeface="Menlo Regular"/>
              </a:defRPr>
            </a:pPr>
            <a:r>
              <a:t>       } </a:t>
            </a:r>
          </a:p>
          <a:p>
            <a:pPr lvl="2" algn="l">
              <a:defRPr b="0" sz="1700">
                <a:latin typeface="Menlo Regular"/>
                <a:ea typeface="Menlo Regular"/>
                <a:cs typeface="Menlo Regular"/>
                <a:sym typeface="Menlo Regular"/>
              </a:defRPr>
            </a:pPr>
            <a:r>
              <a:t> else {</a:t>
            </a:r>
          </a:p>
          <a:p>
            <a:pPr lvl="1" algn="l">
              <a:defRPr b="0" sz="1700">
                <a:latin typeface="Menlo Regular"/>
                <a:ea typeface="Menlo Regular"/>
                <a:cs typeface="Menlo Regular"/>
                <a:sym typeface="Menlo Regular"/>
              </a:defRPr>
            </a:pPr>
            <a:r>
              <a:t>        synchronized(moreLinesAreLeftInFile){</a:t>
            </a:r>
          </a:p>
          <a:p>
            <a:pPr lvl="1" algn="l">
              <a:defRPr b="0" sz="1700">
                <a:latin typeface="Menlo Regular"/>
                <a:ea typeface="Menlo Regular"/>
                <a:cs typeface="Menlo Regular"/>
                <a:sym typeface="Menlo Regular"/>
              </a:defRPr>
            </a:pPr>
            <a:r>
              <a:t>            if(!moreLinesAreLeftInFile) break;</a:t>
            </a:r>
          </a:p>
          <a:p>
            <a:pPr lvl="1" algn="l">
              <a:defRPr b="0" sz="1700">
                <a:latin typeface="Menlo Regular"/>
                <a:ea typeface="Menlo Regular"/>
                <a:cs typeface="Menlo Regular"/>
                <a:sym typeface="Menlo Regular"/>
              </a:defRPr>
            </a:pPr>
            <a:r>
              <a:t>         }</a:t>
            </a:r>
          </a:p>
          <a:p>
            <a:pPr algn="l">
              <a:defRPr b="0" sz="1700">
                <a:solidFill>
                  <a:srgbClr val="FF2600"/>
                </a:solidFill>
                <a:latin typeface="Menlo Regular"/>
                <a:ea typeface="Menlo Regular"/>
                <a:cs typeface="Menlo Regular"/>
                <a:sym typeface="Menlo Regular"/>
              </a:defRPr>
            </a:pPr>
            <a:br/>
            <a:r>
              <a:t>————-&gt; point of contention</a:t>
            </a:r>
          </a:p>
          <a:p>
            <a:pPr lvl="1" algn="l">
              <a:defRPr b="0" sz="1700">
                <a:latin typeface="Menlo Regular"/>
                <a:ea typeface="Menlo Regular"/>
                <a:cs typeface="Menlo Regular"/>
                <a:sym typeface="Menlo Regular"/>
              </a:defRPr>
            </a:pPr>
            <a:r>
              <a:t>        lock.acquire()</a:t>
            </a:r>
          </a:p>
          <a:p>
            <a:pPr lvl="2" algn="l">
              <a:defRPr b="0" sz="1700">
                <a:latin typeface="Menlo Regular"/>
                <a:ea typeface="Menlo Regular"/>
                <a:cs typeface="Menlo Regular"/>
                <a:sym typeface="Menlo Regular"/>
              </a:defRPr>
            </a:pPr>
            <a:r>
              <a:t>     </a:t>
            </a:r>
            <a:br/>
            <a:r>
              <a:t>     if(!IOQueue.isEmpty()) {</a:t>
            </a:r>
            <a:br/>
            <a:r>
              <a:t>         lock.release();</a:t>
            </a:r>
            <a:br/>
            <a:r>
              <a:t>         continue; </a:t>
            </a:r>
            <a:br/>
            <a:r>
              <a:t>     }</a:t>
            </a:r>
          </a:p>
          <a:p>
            <a:pPr lvl="1" algn="l">
              <a:defRPr b="0" sz="1700">
                <a:latin typeface="Menlo Regular"/>
                <a:ea typeface="Menlo Regular"/>
                <a:cs typeface="Menlo Regular"/>
                <a:sym typeface="Menlo Regular"/>
              </a:defRPr>
            </a:pPr>
            <a:r>
              <a:t>        synchronized(producer){</a:t>
            </a:r>
          </a:p>
          <a:p>
            <a:pPr lvl="1" algn="l">
              <a:defRPr b="0" sz="1700">
                <a:latin typeface="Menlo Regular"/>
                <a:ea typeface="Menlo Regular"/>
                <a:cs typeface="Menlo Regular"/>
                <a:sym typeface="Menlo Regular"/>
              </a:defRPr>
            </a:pPr>
            <a:r>
              <a:t>            producer.notify()</a:t>
            </a:r>
          </a:p>
          <a:p>
            <a:pPr lvl="1" algn="l">
              <a:defRPr b="0" sz="1700">
                <a:latin typeface="Menlo Regular"/>
                <a:ea typeface="Menlo Regular"/>
                <a:cs typeface="Menlo Regular"/>
                <a:sym typeface="Menlo Regular"/>
              </a:defRPr>
            </a:pPr>
            <a:r>
              <a:t>        }</a:t>
            </a:r>
            <a:br/>
            <a:r>
              <a:t>  </a:t>
            </a:r>
          </a:p>
          <a:p>
            <a:pPr lvl="1" algn="l">
              <a:defRPr b="0" sz="1700">
                <a:latin typeface="Menlo Regular"/>
                <a:ea typeface="Menlo Regular"/>
                <a:cs typeface="Menlo Regular"/>
                <a:sym typeface="Menlo Regular"/>
              </a:defRPr>
            </a:pPr>
            <a:r>
              <a:t>        synchronized(consumer){</a:t>
            </a:r>
          </a:p>
          <a:p>
            <a:pPr lvl="1" algn="l">
              <a:defRPr b="0" sz="1700">
                <a:latin typeface="Menlo Regular"/>
                <a:ea typeface="Menlo Regular"/>
                <a:cs typeface="Menlo Regular"/>
                <a:sym typeface="Menlo Regular"/>
              </a:defRPr>
            </a:pPr>
            <a:r>
              <a:t>            lock.release()</a:t>
            </a:r>
          </a:p>
          <a:p>
            <a:pPr lvl="1" algn="l">
              <a:defRPr b="0" sz="1700">
                <a:latin typeface="Menlo Regular"/>
                <a:ea typeface="Menlo Regular"/>
                <a:cs typeface="Menlo Regular"/>
                <a:sym typeface="Menlo Regular"/>
              </a:defRPr>
            </a:pPr>
            <a:r>
              <a:t>            consumer.wait()</a:t>
            </a:r>
          </a:p>
          <a:p>
            <a:pPr lvl="1" algn="l">
              <a:defRPr b="0" sz="1700">
                <a:latin typeface="Menlo Regular"/>
                <a:ea typeface="Menlo Regular"/>
                <a:cs typeface="Menlo Regular"/>
                <a:sym typeface="Menlo Regular"/>
              </a:defRPr>
            </a:pPr>
            <a:r>
              <a:t>        }</a:t>
            </a:r>
          </a:p>
          <a:p>
            <a:pPr algn="l">
              <a:defRPr b="0" sz="1700">
                <a:latin typeface="Menlo Regular"/>
                <a:ea typeface="Menlo Regular"/>
                <a:cs typeface="Menlo Regular"/>
                <a:sym typeface="Menlo Regular"/>
              </a:defRPr>
            </a:pPr>
            <a:r>
              <a:t>       }</a:t>
            </a:r>
            <a:br/>
            <a:r>
              <a:t>    }</a:t>
            </a:r>
          </a:p>
          <a:p>
            <a:pPr algn="l">
              <a:defRPr b="0" sz="1700">
                <a:latin typeface="Menlo Regular"/>
                <a:ea typeface="Menlo Regular"/>
                <a:cs typeface="Menlo Regular"/>
                <a:sym typeface="Menlo Regular"/>
              </a:defRPr>
            </a:pPr>
            <a:r>
              <a:t>}</a:t>
            </a:r>
          </a:p>
        </p:txBody>
      </p:sp>
      <p:sp>
        <p:nvSpPr>
          <p:cNvPr id="142" name="Shared Locks  1. Object producer 2. Object consumer             3. Boolean moreLinesLeftInFile"/>
          <p:cNvSpPr txBox="1"/>
          <p:nvPr/>
        </p:nvSpPr>
        <p:spPr>
          <a:xfrm>
            <a:off x="3880935" y="966137"/>
            <a:ext cx="7603168"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b="0" sz="1700">
                <a:latin typeface="Menlo Regular"/>
                <a:ea typeface="Menlo Regular"/>
                <a:cs typeface="Menlo Regular"/>
                <a:sym typeface="Menlo Regular"/>
              </a:defRPr>
            </a:pPr>
            <a:r>
              <a:t>Shared Locks</a:t>
            </a:r>
            <a:br/>
            <a:br/>
            <a:r>
              <a:t>1. Object producer</a:t>
            </a:r>
            <a:br/>
            <a:r>
              <a:t>2. Object consumer</a:t>
            </a:r>
            <a:br/>
            <a:r>
              <a:t>            3. Boolean moreLinesLeftInFile</a:t>
            </a:r>
            <a:br/>
          </a:p>
        </p:txBody>
      </p:sp>
      <p:sp>
        <p:nvSpPr>
          <p:cNvPr id="143" name="Shared DS  1. Queue&lt;Edge&gt;"/>
          <p:cNvSpPr txBox="1"/>
          <p:nvPr/>
        </p:nvSpPr>
        <p:spPr>
          <a:xfrm>
            <a:off x="8390416" y="966137"/>
            <a:ext cx="760316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b="0" sz="1700">
                <a:latin typeface="Menlo Regular"/>
                <a:ea typeface="Menlo Regular"/>
                <a:cs typeface="Menlo Regular"/>
                <a:sym typeface="Menlo Regular"/>
              </a:defRPr>
            </a:pPr>
            <a:r>
              <a:t>Shared DS</a:t>
            </a:r>
            <a:br/>
            <a:br/>
            <a:r>
              <a:t>1. Queue&lt;Edge&gt;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Experimental Setup"/>
          <p:cNvSpPr txBox="1"/>
          <p:nvPr>
            <p:ph type="title"/>
          </p:nvPr>
        </p:nvSpPr>
        <p:spPr>
          <a:xfrm>
            <a:off x="837042" y="4016663"/>
            <a:ext cx="21971004" cy="4648201"/>
          </a:xfrm>
          <a:prstGeom prst="rect">
            <a:avLst/>
          </a:prstGeom>
        </p:spPr>
        <p:txBody>
          <a:bodyPr/>
          <a:lstStyle>
            <a:lvl1pPr algn="ctr"/>
          </a:lstStyle>
          <a:p>
            <a:pPr/>
            <a:r>
              <a:t>Experimental Setup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ithub Social Network"/>
          <p:cNvSpPr txBox="1"/>
          <p:nvPr>
            <p:ph type="title"/>
          </p:nvPr>
        </p:nvSpPr>
        <p:spPr>
          <a:prstGeom prst="rect">
            <a:avLst/>
          </a:prstGeom>
        </p:spPr>
        <p:txBody>
          <a:bodyPr/>
          <a:lstStyle/>
          <a:p>
            <a:pPr/>
            <a:r>
              <a:t>Github Social Network</a:t>
            </a:r>
          </a:p>
        </p:txBody>
      </p:sp>
      <p:sp>
        <p:nvSpPr>
          <p:cNvPr id="148" name="|V| - 37700, |E| - 28900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75335">
              <a:lnSpc>
                <a:spcPct val="80000"/>
              </a:lnSpc>
              <a:defRPr b="0" spc="-92" sz="4640">
                <a:latin typeface="+mn-lt"/>
                <a:ea typeface="+mn-ea"/>
                <a:cs typeface="+mn-cs"/>
                <a:sym typeface="Helvetica Neue Medium"/>
              </a:defRPr>
            </a:lvl1pPr>
          </a:lstStyle>
          <a:p>
            <a:pPr/>
            <a:r>
              <a:t>|V| - 37700, |E| - 289003</a:t>
            </a:r>
          </a:p>
        </p:txBody>
      </p:sp>
      <p:sp>
        <p:nvSpPr>
          <p:cNvPr id="149" name="Batch size is decided by x% of the order of total edges x = 1, 10, 100…"/>
          <p:cNvSpPr txBox="1"/>
          <p:nvPr>
            <p:ph type="body" idx="1"/>
          </p:nvPr>
        </p:nvSpPr>
        <p:spPr>
          <a:prstGeom prst="rect">
            <a:avLst/>
          </a:prstGeom>
        </p:spPr>
        <p:txBody>
          <a:bodyPr/>
          <a:lstStyle/>
          <a:p>
            <a:pPr/>
            <a:r>
              <a:t>Batch size is decided by x% of the order of total edges x = 1, 10, 100</a:t>
            </a:r>
          </a:p>
          <a:p>
            <a:pPr/>
            <a:r>
              <a:t>eg. number of edges in above network is in order of 100k, hence the batch size taken are 1000, 10000, 100000</a:t>
            </a:r>
          </a:p>
          <a:p>
            <a:pPr/>
            <a:r>
              <a:t>Number of threads = 10</a:t>
            </a:r>
          </a:p>
          <a:p>
            <a:pPr/>
            <a:r>
              <a:t>All time data is measured in (ms)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oncurrentLinkedQueue - (updated metrics)"/>
          <p:cNvSpPr txBox="1"/>
          <p:nvPr/>
        </p:nvSpPr>
        <p:spPr>
          <a:xfrm>
            <a:off x="588593" y="415274"/>
            <a:ext cx="10007935"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ConcurrentLinkedQueue - (updated metrics)</a:t>
            </a:r>
          </a:p>
        </p:txBody>
      </p:sp>
      <p:pic>
        <p:nvPicPr>
          <p:cNvPr id="152" name="Screenshot 2020-10-13 at 2.31.04 PM.png" descr="Screenshot 2020-10-13 at 2.31.04 PM.png"/>
          <p:cNvPicPr>
            <a:picLocks noChangeAspect="1"/>
          </p:cNvPicPr>
          <p:nvPr/>
        </p:nvPicPr>
        <p:blipFill>
          <a:blip r:embed="rId2">
            <a:extLst/>
          </a:blip>
          <a:stretch>
            <a:fillRect/>
          </a:stretch>
        </p:blipFill>
        <p:spPr>
          <a:xfrm>
            <a:off x="427932" y="1477371"/>
            <a:ext cx="19191229" cy="1184285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LinkedBlockingQueue - (updated metrics)"/>
          <p:cNvSpPr txBox="1"/>
          <p:nvPr/>
        </p:nvSpPr>
        <p:spPr>
          <a:xfrm>
            <a:off x="588593" y="415274"/>
            <a:ext cx="10007935"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LinkedBlockingQueue - (updated metrics)</a:t>
            </a:r>
          </a:p>
        </p:txBody>
      </p:sp>
      <p:pic>
        <p:nvPicPr>
          <p:cNvPr id="155" name="Screenshot 2020-10-13 at 3.07.15 PM.png" descr="Screenshot 2020-10-13 at 3.07.15 PM.png"/>
          <p:cNvPicPr>
            <a:picLocks noChangeAspect="1"/>
          </p:cNvPicPr>
          <p:nvPr/>
        </p:nvPicPr>
        <p:blipFill>
          <a:blip r:embed="rId2">
            <a:extLst/>
          </a:blip>
          <a:stretch>
            <a:fillRect/>
          </a:stretch>
        </p:blipFill>
        <p:spPr>
          <a:xfrm>
            <a:off x="1695846" y="1563885"/>
            <a:ext cx="19976004" cy="1134594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Youtube Social Network"/>
          <p:cNvSpPr txBox="1"/>
          <p:nvPr>
            <p:ph type="title"/>
          </p:nvPr>
        </p:nvSpPr>
        <p:spPr>
          <a:prstGeom prst="rect">
            <a:avLst/>
          </a:prstGeom>
        </p:spPr>
        <p:txBody>
          <a:bodyPr/>
          <a:lstStyle/>
          <a:p>
            <a:pPr/>
            <a:r>
              <a:t>Youtube Social Network</a:t>
            </a:r>
          </a:p>
        </p:txBody>
      </p:sp>
      <p:sp>
        <p:nvSpPr>
          <p:cNvPr id="158" name="|V| -1134890 (~1 million ) , |E| - 2987624 (~ 2 mill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975335">
              <a:lnSpc>
                <a:spcPct val="80000"/>
              </a:lnSpc>
              <a:defRPr b="0" spc="-92" sz="4640">
                <a:latin typeface="+mn-lt"/>
                <a:ea typeface="+mn-ea"/>
                <a:cs typeface="+mn-cs"/>
                <a:sym typeface="Helvetica Neue Medium"/>
              </a:defRPr>
            </a:pPr>
            <a:r>
              <a:t>|V| -1134890 (~1 million ) , |E| - 2987624 (~ 2 million)</a:t>
            </a:r>
          </a:p>
          <a:p>
            <a:pPr algn="ctr" defTabSz="975335">
              <a:lnSpc>
                <a:spcPct val="80000"/>
              </a:lnSpc>
              <a:defRPr b="0" spc="-92" sz="4640">
                <a:latin typeface="+mn-lt"/>
                <a:ea typeface="+mn-ea"/>
                <a:cs typeface="+mn-cs"/>
                <a:sym typeface="Helvetica Neue Medium"/>
              </a:defRPr>
            </a:pPr>
          </a:p>
        </p:txBody>
      </p:sp>
      <p:sp>
        <p:nvSpPr>
          <p:cNvPr id="159" name="Batch size is decided by x% of the order of total edges x = 1, 10, 100…"/>
          <p:cNvSpPr txBox="1"/>
          <p:nvPr>
            <p:ph type="body" idx="1"/>
          </p:nvPr>
        </p:nvSpPr>
        <p:spPr>
          <a:prstGeom prst="rect">
            <a:avLst/>
          </a:prstGeom>
        </p:spPr>
        <p:txBody>
          <a:bodyPr/>
          <a:lstStyle/>
          <a:p>
            <a:pPr/>
            <a:r>
              <a:t>Batch size is decided by x% of the order of total edges x = 1, 10, 100</a:t>
            </a:r>
          </a:p>
          <a:p>
            <a:pPr/>
            <a:r>
              <a:t>eg. number of edges in above network is in order of millions, hence the batch size taken are 10000, 100k, 1million</a:t>
            </a:r>
          </a:p>
          <a:p>
            <a:pPr/>
            <a:r>
              <a:t>Number of threads = 10</a:t>
            </a:r>
          </a:p>
          <a:p>
            <a:pPr/>
            <a:r>
              <a:t>All time data is measured in (ms)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ncurrentLinkedQueue - (updated metrics)"/>
          <p:cNvSpPr txBox="1"/>
          <p:nvPr/>
        </p:nvSpPr>
        <p:spPr>
          <a:xfrm>
            <a:off x="588593" y="415274"/>
            <a:ext cx="10007935"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ConcurrentLinkedQueue - (updated metrics)</a:t>
            </a:r>
          </a:p>
        </p:txBody>
      </p:sp>
      <p:pic>
        <p:nvPicPr>
          <p:cNvPr id="162" name="Screenshot 2020-10-13 at 3.36.10 PM.png" descr="Screenshot 2020-10-13 at 3.36.10 PM.png"/>
          <p:cNvPicPr>
            <a:picLocks noChangeAspect="1"/>
          </p:cNvPicPr>
          <p:nvPr/>
        </p:nvPicPr>
        <p:blipFill>
          <a:blip r:embed="rId2">
            <a:extLst/>
          </a:blip>
          <a:stretch>
            <a:fillRect/>
          </a:stretch>
        </p:blipFill>
        <p:spPr>
          <a:xfrm>
            <a:off x="983853" y="1524793"/>
            <a:ext cx="18918206" cy="1195348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LinkedBlockingQueue - (updated metrics)"/>
          <p:cNvSpPr txBox="1"/>
          <p:nvPr/>
        </p:nvSpPr>
        <p:spPr>
          <a:xfrm>
            <a:off x="588593" y="415274"/>
            <a:ext cx="10007935"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LinkedBlockingQueue - (updated metrics)</a:t>
            </a:r>
          </a:p>
        </p:txBody>
      </p:sp>
      <p:pic>
        <p:nvPicPr>
          <p:cNvPr id="165" name="Screenshot 2020-10-13 at 3.36.49 PM.png" descr="Screenshot 2020-10-13 at 3.36.49 PM.png"/>
          <p:cNvPicPr>
            <a:picLocks noChangeAspect="1"/>
          </p:cNvPicPr>
          <p:nvPr/>
        </p:nvPicPr>
        <p:blipFill>
          <a:blip r:embed="rId2">
            <a:extLst/>
          </a:blip>
          <a:stretch>
            <a:fillRect/>
          </a:stretch>
        </p:blipFill>
        <p:spPr>
          <a:xfrm>
            <a:off x="1854200" y="1263770"/>
            <a:ext cx="17502824" cy="1216202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