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1200" u="none">
                <a:solidFill>
                  <a:srgbClr val="000000"/>
                </a:solidFill>
                <a:latin typeface="Helvetica Neue"/>
              </a:rPr>
              <a:t>Processing Time Comparison (ms)</a:t>
            </a:r>
          </a:p>
        </c:rich>
      </c:tx>
      <c:layout>
        <c:manualLayout>
          <c:xMode val="edge"/>
          <c:yMode val="edge"/>
          <c:x val="0.408347"/>
          <c:y val="0.0163594"/>
          <c:w val="0.183307"/>
          <c:h val="0.035432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50069"/>
          <c:y val="0.0517917"/>
          <c:w val="0.949993"/>
          <c:h val="0.913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CLQ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Batchsize = 10000</c:v>
                </c:pt>
                <c:pt idx="1">
                  <c:v>Batchsize = 100k</c:v>
                </c:pt>
                <c:pt idx="2">
                  <c:v>batchSize = 1million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324735.000000</c:v>
                </c:pt>
                <c:pt idx="1">
                  <c:v>326129.000000</c:v>
                </c:pt>
                <c:pt idx="2">
                  <c:v>329383.000000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LBQ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Batchsize = 10000</c:v>
                </c:pt>
                <c:pt idx="1">
                  <c:v>Batchsize = 100k</c:v>
                </c:pt>
                <c:pt idx="2">
                  <c:v>batchSize = 1million</c:v>
                </c:pt>
              </c:strCache>
            </c:strRef>
          </c:cat>
          <c:val>
            <c:numRef>
              <c:f>Sheet1!$B$3:$D$3</c:f>
              <c:numCache>
                <c:ptCount val="3"/>
                <c:pt idx="0">
                  <c:v>325062.000000</c:v>
                </c:pt>
                <c:pt idx="1">
                  <c:v>326063.000000</c:v>
                </c:pt>
                <c:pt idx="2">
                  <c:v>329499.000000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00"/>
        <c:minorUnit val="75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7085"/>
          <c:y val="0"/>
          <c:w val="0.9"/>
          <c:h val="0.041359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1200" u="none">
                <a:solidFill>
                  <a:srgbClr val="000000"/>
                </a:solidFill>
                <a:latin typeface="Helvetica Neue"/>
              </a:rPr>
              <a:t>Waiting time (ms)</a:t>
            </a:r>
          </a:p>
        </c:rich>
      </c:tx>
      <c:layout>
        <c:manualLayout>
          <c:xMode val="edge"/>
          <c:yMode val="edge"/>
          <c:x val="0.450369"/>
          <c:y val="0.0172871"/>
          <c:w val="0.099261"/>
          <c:h val="0.037441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25341"/>
          <c:y val="0.0547286"/>
          <c:w val="0.952466"/>
          <c:h val="0.90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CLQ (ms)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Batch = 10000</c:v>
                </c:pt>
                <c:pt idx="1">
                  <c:v>Batch = 100k</c:v>
                </c:pt>
                <c:pt idx="2">
                  <c:v>Batch = 1 million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4179.000000</c:v>
                </c:pt>
                <c:pt idx="1">
                  <c:v>7918.000000</c:v>
                </c:pt>
                <c:pt idx="2">
                  <c:v>28483.000000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LBQ (ms)</c:v>
                </c:pt>
              </c:strCache>
            </c:strRef>
          </c:tx>
          <c:spPr>
            <a:solidFill>
              <a:srgbClr val="5D96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Batch = 10000</c:v>
                </c:pt>
                <c:pt idx="1">
                  <c:v>Batch = 100k</c:v>
                </c:pt>
                <c:pt idx="2">
                  <c:v>Batch = 1 million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4048.000000</c:v>
                </c:pt>
                <c:pt idx="1">
                  <c:v>3524.000000</c:v>
                </c:pt>
                <c:pt idx="2">
                  <c:v>4286.000000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7500"/>
        <c:minorUnit val="375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639"/>
          <c:y val="0"/>
          <c:w val="0.9"/>
          <c:h val="0.042287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scussion 7th October"/>
          <p:cNvSpPr txBox="1"/>
          <p:nvPr>
            <p:ph type="title"/>
          </p:nvPr>
        </p:nvSpPr>
        <p:spPr>
          <a:xfrm>
            <a:off x="6576462" y="6364460"/>
            <a:ext cx="11231076" cy="987080"/>
          </a:xfrm>
          <a:prstGeom prst="rect">
            <a:avLst/>
          </a:prstGeom>
        </p:spPr>
        <p:txBody>
          <a:bodyPr/>
          <a:lstStyle>
            <a:lvl1pPr algn="ctr" defTabSz="1194786">
              <a:defRPr spc="-113" sz="5684"/>
            </a:lvl1pPr>
          </a:lstStyle>
          <a:p>
            <a:pPr/>
            <a:r>
              <a:t>Discussion 7th October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ocessing Time Comparison"/>
          <p:cNvSpPr txBox="1"/>
          <p:nvPr>
            <p:ph type="title"/>
          </p:nvPr>
        </p:nvSpPr>
        <p:spPr>
          <a:xfrm>
            <a:off x="142467" y="-76893"/>
            <a:ext cx="11815334" cy="1465523"/>
          </a:xfrm>
          <a:prstGeom prst="rect">
            <a:avLst/>
          </a:prstGeom>
        </p:spPr>
        <p:txBody>
          <a:bodyPr/>
          <a:lstStyle>
            <a:lvl1pPr>
              <a:defRPr spc="-116" sz="5800"/>
            </a:lvl1pPr>
          </a:lstStyle>
          <a:p>
            <a:pPr/>
            <a:r>
              <a:t>Processing Time Comparison</a:t>
            </a:r>
          </a:p>
        </p:txBody>
      </p:sp>
      <p:sp>
        <p:nvSpPr>
          <p:cNvPr id="187" name="GRAPH - Github Social Network |V| - 37700, |E| - 289003"/>
          <p:cNvSpPr txBox="1"/>
          <p:nvPr/>
        </p:nvSpPr>
        <p:spPr>
          <a:xfrm>
            <a:off x="12631586" y="425185"/>
            <a:ext cx="113556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- Github Social Network |V| - 37700, |E| - 289003 </a:t>
            </a:r>
          </a:p>
        </p:txBody>
      </p:sp>
      <p:sp>
        <p:nvSpPr>
          <p:cNvPr id="188" name="As the batch size increases…"/>
          <p:cNvSpPr txBox="1"/>
          <p:nvPr/>
        </p:nvSpPr>
        <p:spPr>
          <a:xfrm>
            <a:off x="15073745" y="4312820"/>
            <a:ext cx="7542886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As the batch size increases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there is an inflection point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In CLQ’s processing time</a:t>
            </a:r>
          </a:p>
        </p:txBody>
      </p:sp>
      <p:graphicFrame>
        <p:nvGraphicFramePr>
          <p:cNvPr id="189" name="Processing Time Comparison (ms)"/>
          <p:cNvGraphicFramePr/>
          <p:nvPr/>
        </p:nvGraphicFramePr>
        <p:xfrm>
          <a:off x="739946" y="2671995"/>
          <a:ext cx="12750242" cy="909839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cessing Time = wait (for queue) time + other ops time"/>
          <p:cNvSpPr txBox="1"/>
          <p:nvPr>
            <p:ph type="title"/>
          </p:nvPr>
        </p:nvSpPr>
        <p:spPr>
          <a:xfrm>
            <a:off x="142467" y="-76893"/>
            <a:ext cx="20783726" cy="1465523"/>
          </a:xfrm>
          <a:prstGeom prst="rect">
            <a:avLst/>
          </a:prstGeom>
        </p:spPr>
        <p:txBody>
          <a:bodyPr/>
          <a:lstStyle>
            <a:lvl1pPr>
              <a:defRPr spc="-116" sz="5800"/>
            </a:lvl1pPr>
          </a:lstStyle>
          <a:p>
            <a:pPr/>
            <a:r>
              <a:t>Processing Time = wait (for queue) time + other ops time</a:t>
            </a:r>
          </a:p>
        </p:txBody>
      </p:sp>
      <p:sp>
        <p:nvSpPr>
          <p:cNvPr id="192" name="The waiting time for CLQ…"/>
          <p:cNvSpPr txBox="1"/>
          <p:nvPr/>
        </p:nvSpPr>
        <p:spPr>
          <a:xfrm>
            <a:off x="13522036" y="3606516"/>
            <a:ext cx="9618092" cy="372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waiting time for CLQ </a:t>
            </a:r>
          </a:p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increases as the batch size</a:t>
            </a:r>
          </a:p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Increase </a:t>
            </a:r>
          </a:p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but in this case there is a spike</a:t>
            </a:r>
          </a:p>
        </p:txBody>
      </p:sp>
      <p:graphicFrame>
        <p:nvGraphicFramePr>
          <p:cNvPr id="193" name="Waiting time (ms)"/>
          <p:cNvGraphicFramePr/>
          <p:nvPr/>
        </p:nvGraphicFramePr>
        <p:xfrm>
          <a:off x="1154156" y="2661660"/>
          <a:ext cx="11831378" cy="861013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mits on the queue size -"/>
          <p:cNvSpPr txBox="1"/>
          <p:nvPr>
            <p:ph type="title"/>
          </p:nvPr>
        </p:nvSpPr>
        <p:spPr>
          <a:xfrm>
            <a:off x="467587" y="263005"/>
            <a:ext cx="13098842" cy="1436140"/>
          </a:xfrm>
          <a:prstGeom prst="rect">
            <a:avLst/>
          </a:prstGeom>
        </p:spPr>
        <p:txBody>
          <a:bodyPr/>
          <a:lstStyle>
            <a:lvl1pPr>
              <a:defRPr spc="-144" sz="7200"/>
            </a:lvl1pPr>
          </a:lstStyle>
          <a:p>
            <a:pPr/>
            <a:r>
              <a:t>Limits on the queue size - </a:t>
            </a:r>
          </a:p>
        </p:txBody>
      </p:sp>
      <p:sp>
        <p:nvSpPr>
          <p:cNvPr id="196" name="LinkedBlockingQueue…"/>
          <p:cNvSpPr txBox="1"/>
          <p:nvPr/>
        </p:nvSpPr>
        <p:spPr>
          <a:xfrm>
            <a:off x="467587" y="2547620"/>
            <a:ext cx="20643738" cy="812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80000"/>
              </a:lnSpc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LinkedBlockingQueue </a:t>
            </a:r>
          </a:p>
          <a:p>
            <a:pPr algn="l">
              <a:lnSpc>
                <a:spcPct val="80000"/>
              </a:lnSpc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marL="647700" indent="-647700" algn="l">
              <a:lnSpc>
                <a:spcPct val="80000"/>
              </a:lnSpc>
              <a:buSzPct val="123000"/>
              <a:buChar char="-"/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As per docs, since LBQ is optionally bounded, if capacity is not specified the maximum capacity is INTEGER.MAX_VALUE  (2^31-1) ~ 2 billion </a:t>
            </a:r>
          </a:p>
          <a:p>
            <a:pPr algn="l">
              <a:lnSpc>
                <a:spcPct val="80000"/>
              </a:lnSpc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>
              <a:lnSpc>
                <a:spcPct val="80000"/>
              </a:lnSpc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ConcurrentLinkedQueue</a:t>
            </a:r>
          </a:p>
          <a:p>
            <a:pPr algn="l">
              <a:lnSpc>
                <a:spcPct val="80000"/>
              </a:lnSpc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>
              <a:lnSpc>
                <a:spcPct val="80000"/>
              </a:lnSpc>
              <a:defRPr spc="-102" sz="5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 ?? ( how to get OutOfMemory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shot 2020-10-07 at 3.51.40 PM.png" descr="Screenshot 2020-10-07 at 3.5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023" y="2766738"/>
            <a:ext cx="13710043" cy="738450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imilarities and differences between LBQ and CLQ"/>
          <p:cNvSpPr txBox="1"/>
          <p:nvPr/>
        </p:nvSpPr>
        <p:spPr>
          <a:xfrm>
            <a:off x="605905" y="409630"/>
            <a:ext cx="14073404" cy="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94" sz="4700">
                <a:solidFill>
                  <a:srgbClr val="000000"/>
                </a:solidFill>
              </a:defRPr>
            </a:lvl1pPr>
          </a:lstStyle>
          <a:p>
            <a:pPr/>
            <a:r>
              <a:t>Similarities and differences between LBQ and CLQ </a:t>
            </a:r>
          </a:p>
        </p:txBody>
      </p:sp>
      <p:sp>
        <p:nvSpPr>
          <p:cNvPr id="155" name="Differences"/>
          <p:cNvSpPr txBox="1"/>
          <p:nvPr/>
        </p:nvSpPr>
        <p:spPr>
          <a:xfrm>
            <a:off x="5251329" y="2223418"/>
            <a:ext cx="16450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Differences</a:t>
            </a:r>
          </a:p>
        </p:txBody>
      </p:sp>
      <p:sp>
        <p:nvSpPr>
          <p:cNvPr id="156" name="Similarities"/>
          <p:cNvSpPr txBox="1"/>
          <p:nvPr/>
        </p:nvSpPr>
        <p:spPr>
          <a:xfrm>
            <a:off x="19387293" y="2223419"/>
            <a:ext cx="158739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Similarities</a:t>
            </a:r>
          </a:p>
        </p:txBody>
      </p:sp>
      <p:sp>
        <p:nvSpPr>
          <p:cNvPr id="157" name="Both implement Queue interface…"/>
          <p:cNvSpPr txBox="1"/>
          <p:nvPr/>
        </p:nvSpPr>
        <p:spPr>
          <a:xfrm>
            <a:off x="16660856" y="3145224"/>
            <a:ext cx="7040273" cy="6036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400">
                <a:solidFill>
                  <a:srgbClr val="000000"/>
                </a:solidFill>
              </a:defRPr>
            </a:pPr>
            <a:r>
              <a:t> Both implement Queue interface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400">
                <a:solidFill>
                  <a:srgbClr val="000000"/>
                </a:solidFill>
              </a:defRPr>
            </a:pPr>
            <a:r>
              <a:t> Both used Linked nodes to store elements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400">
                <a:solidFill>
                  <a:srgbClr val="000000"/>
                </a:solidFill>
              </a:defRPr>
            </a:pPr>
            <a:r>
              <a:t> Suitable for concurrent  access scenarios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currentLinkedQueue - Pseudo Code"/>
          <p:cNvSpPr txBox="1"/>
          <p:nvPr/>
        </p:nvSpPr>
        <p:spPr>
          <a:xfrm>
            <a:off x="517236" y="326476"/>
            <a:ext cx="18309031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ConcurrentLinkedQueue - Pseudo Code</a:t>
            </a:r>
          </a:p>
        </p:txBody>
      </p:sp>
      <p:pic>
        <p:nvPicPr>
          <p:cNvPr id="160" name="Screenshot 2020-10-07 at 3.29.27 PM.png" descr="Screenshot 2020-10-07 at 3.29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289" y="1498618"/>
            <a:ext cx="6076740" cy="11583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shot 2020-10-07 at 3.37.10 PM.png" descr="Screenshot 2020-10-07 at 3.37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48829" y="1734242"/>
            <a:ext cx="6884041" cy="11228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kedBlockingQueue - Pseudo Code"/>
          <p:cNvSpPr txBox="1"/>
          <p:nvPr/>
        </p:nvSpPr>
        <p:spPr>
          <a:xfrm>
            <a:off x="517236" y="326476"/>
            <a:ext cx="18309031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LinkedBlockingQueue - Pseudo Code</a:t>
            </a:r>
          </a:p>
        </p:txBody>
      </p:sp>
      <p:pic>
        <p:nvPicPr>
          <p:cNvPr id="164" name="Screenshot 2020-10-07 at 3.45.02 PM.png" descr="Screenshot 2020-10-07 at 3.45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612" y="1333014"/>
            <a:ext cx="7040189" cy="11329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shot 2020-10-07 at 3.49.01 PM.png" descr="Screenshot 2020-10-07 at 3.49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0186" y="1448954"/>
            <a:ext cx="8541332" cy="9625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perimental Setup"/>
          <p:cNvSpPr txBox="1"/>
          <p:nvPr>
            <p:ph type="title"/>
          </p:nvPr>
        </p:nvSpPr>
        <p:spPr>
          <a:xfrm>
            <a:off x="837042" y="4016663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Experimental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ithub Soci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Social Network</a:t>
            </a:r>
          </a:p>
        </p:txBody>
      </p:sp>
      <p:sp>
        <p:nvSpPr>
          <p:cNvPr id="170" name="|V| - 37700, |E| - 28900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75335">
              <a:lnSpc>
                <a:spcPct val="80000"/>
              </a:lnSpc>
              <a:defRPr b="0" spc="-92" sz="464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|V| - 37700, |E| - 289003</a:t>
            </a:r>
          </a:p>
        </p:txBody>
      </p:sp>
      <p:sp>
        <p:nvSpPr>
          <p:cNvPr id="171" name="Batch size is decided by x% of the order of total edges x = 1, 10, 1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size is decided by x% of the order of total edges x = 1, 10, 100</a:t>
            </a:r>
          </a:p>
          <a:p>
            <a:pPr/>
            <a:r>
              <a:t>eg. number of edges in above network is in order of 100k, hence the batch size taken are 1000, 10000, 100000</a:t>
            </a:r>
          </a:p>
          <a:p>
            <a:pPr/>
            <a:r>
              <a:t>Number of threads = 4</a:t>
            </a:r>
          </a:p>
          <a:p>
            <a:pPr/>
            <a:r>
              <a:t>All time data is measured in (ms)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ocessing Time Comparison"/>
          <p:cNvSpPr txBox="1"/>
          <p:nvPr>
            <p:ph type="title"/>
          </p:nvPr>
        </p:nvSpPr>
        <p:spPr>
          <a:xfrm>
            <a:off x="142467" y="-76893"/>
            <a:ext cx="11815334" cy="1465523"/>
          </a:xfrm>
          <a:prstGeom prst="rect">
            <a:avLst/>
          </a:prstGeom>
        </p:spPr>
        <p:txBody>
          <a:bodyPr/>
          <a:lstStyle>
            <a:lvl1pPr>
              <a:defRPr spc="-116" sz="5800"/>
            </a:lvl1pPr>
          </a:lstStyle>
          <a:p>
            <a:pPr/>
            <a:r>
              <a:t>Processing Time Comparison</a:t>
            </a:r>
          </a:p>
        </p:txBody>
      </p:sp>
      <p:sp>
        <p:nvSpPr>
          <p:cNvPr id="174" name="GRAPH - Github Social Network |V| - 37700, |E| - 289003"/>
          <p:cNvSpPr txBox="1"/>
          <p:nvPr/>
        </p:nvSpPr>
        <p:spPr>
          <a:xfrm>
            <a:off x="12631586" y="425185"/>
            <a:ext cx="1135560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GRAPH - Github Social Network |V| - 37700, |E| - 289003 </a:t>
            </a:r>
          </a:p>
        </p:txBody>
      </p:sp>
      <p:sp>
        <p:nvSpPr>
          <p:cNvPr id="175" name="As the batch size increases…"/>
          <p:cNvSpPr txBox="1"/>
          <p:nvPr/>
        </p:nvSpPr>
        <p:spPr>
          <a:xfrm>
            <a:off x="15073745" y="4312820"/>
            <a:ext cx="7542887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As the batch size increases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there is an inflection point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In CLQ’s processing time</a:t>
            </a:r>
          </a:p>
        </p:txBody>
      </p:sp>
      <p:pic>
        <p:nvPicPr>
          <p:cNvPr id="176" name="Screenshot 2020-10-07 at 2.04.16 PM.png" descr="Screenshot 2020-10-07 at 2.0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669" y="2397644"/>
            <a:ext cx="11009630" cy="8409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cessing Time = wait (for queue) time + other ops time"/>
          <p:cNvSpPr txBox="1"/>
          <p:nvPr>
            <p:ph type="title"/>
          </p:nvPr>
        </p:nvSpPr>
        <p:spPr>
          <a:xfrm>
            <a:off x="142467" y="-76893"/>
            <a:ext cx="20783726" cy="1465523"/>
          </a:xfrm>
          <a:prstGeom prst="rect">
            <a:avLst/>
          </a:prstGeom>
        </p:spPr>
        <p:txBody>
          <a:bodyPr/>
          <a:lstStyle>
            <a:lvl1pPr>
              <a:defRPr spc="-116" sz="5800"/>
            </a:lvl1pPr>
          </a:lstStyle>
          <a:p>
            <a:pPr/>
            <a:r>
              <a:t>Processing Time = wait (for queue) time + other ops time</a:t>
            </a:r>
          </a:p>
        </p:txBody>
      </p:sp>
      <p:pic>
        <p:nvPicPr>
          <p:cNvPr id="179" name="Screenshot 2020-10-07 at 1.16.29 PM.png" descr="Screenshot 2020-10-07 at 1.16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348" y="2064154"/>
            <a:ext cx="11729159" cy="932089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he waiting time for CLQ…"/>
          <p:cNvSpPr txBox="1"/>
          <p:nvPr/>
        </p:nvSpPr>
        <p:spPr>
          <a:xfrm>
            <a:off x="14083607" y="2025609"/>
            <a:ext cx="8473250" cy="2334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waiting time for CLQ </a:t>
            </a:r>
          </a:p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increases as the batch size</a:t>
            </a:r>
          </a:p>
          <a:p>
            <a:pPr algn="l">
              <a:lnSpc>
                <a:spcPct val="80000"/>
              </a:lnSpc>
              <a:defRPr spc="-110"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Increases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Youtube Soci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 Social Network</a:t>
            </a:r>
          </a:p>
        </p:txBody>
      </p:sp>
      <p:sp>
        <p:nvSpPr>
          <p:cNvPr id="183" name="|V| -1134890 (~1 million ) , |E| - 2987624 (~ 2 million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975335">
              <a:lnSpc>
                <a:spcPct val="80000"/>
              </a:lnSpc>
              <a:defRPr b="0" spc="-92" sz="464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|V| -1134890 (~1 million ) , |E| - 2987624 (~ 2 million)</a:t>
            </a:r>
          </a:p>
          <a:p>
            <a:pPr algn="ctr" defTabSz="975335">
              <a:lnSpc>
                <a:spcPct val="80000"/>
              </a:lnSpc>
              <a:defRPr b="0" spc="-92" sz="464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Batch size is decided by x% of the order of total edges x = 1, 10, 1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size is decided by x% of the order of total edges x = 1, 10, 100</a:t>
            </a:r>
          </a:p>
          <a:p>
            <a:pPr/>
            <a:r>
              <a:t>eg. number of edges in above network is in order of millions, hence the batch size taken are 10000, 100k, 1million</a:t>
            </a:r>
          </a:p>
          <a:p>
            <a:pPr/>
            <a:r>
              <a:t>Number of threads = 10</a:t>
            </a:r>
          </a:p>
          <a:p>
            <a:pPr/>
            <a:r>
              <a:t>All time data is measured in (ms)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