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8"/>
  </p:notesMasterIdLst>
  <p:sldIdLst>
    <p:sldId id="256" r:id="rId2"/>
    <p:sldId id="338" r:id="rId3"/>
    <p:sldId id="340" r:id="rId4"/>
    <p:sldId id="341" r:id="rId5"/>
    <p:sldId id="339" r:id="rId6"/>
    <p:sldId id="280" r:id="rId7"/>
    <p:sldId id="342" r:id="rId8"/>
    <p:sldId id="300" r:id="rId9"/>
    <p:sldId id="301" r:id="rId10"/>
    <p:sldId id="302" r:id="rId11"/>
    <p:sldId id="303" r:id="rId12"/>
    <p:sldId id="304" r:id="rId13"/>
    <p:sldId id="305" r:id="rId14"/>
    <p:sldId id="306" r:id="rId15"/>
    <p:sldId id="307" r:id="rId16"/>
    <p:sldId id="308" r:id="rId17"/>
    <p:sldId id="285" r:id="rId18"/>
    <p:sldId id="286" r:id="rId19"/>
    <p:sldId id="287" r:id="rId20"/>
    <p:sldId id="312" r:id="rId21"/>
    <p:sldId id="313" r:id="rId22"/>
    <p:sldId id="314" r:id="rId23"/>
    <p:sldId id="330" r:id="rId24"/>
    <p:sldId id="331" r:id="rId25"/>
    <p:sldId id="332" r:id="rId26"/>
    <p:sldId id="318" r:id="rId27"/>
    <p:sldId id="333" r:id="rId28"/>
    <p:sldId id="321" r:id="rId29"/>
    <p:sldId id="334" r:id="rId30"/>
    <p:sldId id="335" r:id="rId31"/>
    <p:sldId id="336" r:id="rId32"/>
    <p:sldId id="337" r:id="rId33"/>
    <p:sldId id="289" r:id="rId34"/>
    <p:sldId id="288" r:id="rId35"/>
    <p:sldId id="290" r:id="rId36"/>
    <p:sldId id="25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53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70" autoAdjust="0"/>
    <p:restoredTop sz="79857" autoAdjust="0"/>
  </p:normalViewPr>
  <p:slideViewPr>
    <p:cSldViewPr snapToGrid="0">
      <p:cViewPr varScale="1">
        <p:scale>
          <a:sx n="88" d="100"/>
          <a:sy n="88" d="100"/>
        </p:scale>
        <p:origin x="136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31C0E2-DB10-4D35-AEF1-13D28382AE0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0758E81-6AD0-4601-B318-DAE11B43A777}">
      <dgm:prSet/>
      <dgm:spPr/>
      <dgm:t>
        <a:bodyPr/>
        <a:lstStyle/>
        <a:p>
          <a:r>
            <a:rPr lang="en-US"/>
            <a:t>The principles of decision making are:</a:t>
          </a:r>
        </a:p>
      </dgm:t>
    </dgm:pt>
    <dgm:pt modelId="{80AAB9E3-80A5-4FBE-833C-3FCB44755F3C}" type="parTrans" cxnId="{26265DC3-2647-4B7F-A3BB-8308AA76128F}">
      <dgm:prSet/>
      <dgm:spPr/>
      <dgm:t>
        <a:bodyPr/>
        <a:lstStyle/>
        <a:p>
          <a:endParaRPr lang="en-US"/>
        </a:p>
      </dgm:t>
    </dgm:pt>
    <dgm:pt modelId="{5CE26EC6-3331-4770-A2BC-AD10E78D1608}" type="sibTrans" cxnId="{26265DC3-2647-4B7F-A3BB-8308AA76128F}">
      <dgm:prSet/>
      <dgm:spPr/>
      <dgm:t>
        <a:bodyPr/>
        <a:lstStyle/>
        <a:p>
          <a:endParaRPr lang="en-US"/>
        </a:p>
      </dgm:t>
    </dgm:pt>
    <dgm:pt modelId="{7FD74BCA-F112-44A8-9F93-429B7C1FFB96}">
      <dgm:prSet/>
      <dgm:spPr/>
      <dgm:t>
        <a:bodyPr/>
        <a:lstStyle/>
        <a:p>
          <a:r>
            <a:rPr lang="en-US"/>
            <a:t>People face tradeoffs.</a:t>
          </a:r>
        </a:p>
      </dgm:t>
    </dgm:pt>
    <dgm:pt modelId="{AC4A4FF8-06F5-4B95-9EF6-4FC2EF5D4170}" type="parTrans" cxnId="{0FA72D1E-D0AC-4FAB-BE89-42E9A7C9D355}">
      <dgm:prSet/>
      <dgm:spPr/>
      <dgm:t>
        <a:bodyPr/>
        <a:lstStyle/>
        <a:p>
          <a:endParaRPr lang="en-US"/>
        </a:p>
      </dgm:t>
    </dgm:pt>
    <dgm:pt modelId="{E31C5DBB-161E-4CA6-A615-B41BDDB9BFD0}" type="sibTrans" cxnId="{0FA72D1E-D0AC-4FAB-BE89-42E9A7C9D355}">
      <dgm:prSet/>
      <dgm:spPr/>
      <dgm:t>
        <a:bodyPr/>
        <a:lstStyle/>
        <a:p>
          <a:endParaRPr lang="en-US"/>
        </a:p>
      </dgm:t>
    </dgm:pt>
    <dgm:pt modelId="{CDE9F350-BC68-486C-8AEE-D7863245E021}">
      <dgm:prSet/>
      <dgm:spPr/>
      <dgm:t>
        <a:bodyPr/>
        <a:lstStyle/>
        <a:p>
          <a:r>
            <a:rPr lang="en-US"/>
            <a:t>The cost of any action is measured in terms of foregone opportunities. </a:t>
          </a:r>
        </a:p>
      </dgm:t>
    </dgm:pt>
    <dgm:pt modelId="{D8D646B2-875B-43FA-859B-B6DA086AE5E1}" type="parTrans" cxnId="{E1C038B3-6F20-4F91-8832-E0A116C0C5C8}">
      <dgm:prSet/>
      <dgm:spPr/>
      <dgm:t>
        <a:bodyPr/>
        <a:lstStyle/>
        <a:p>
          <a:endParaRPr lang="en-US"/>
        </a:p>
      </dgm:t>
    </dgm:pt>
    <dgm:pt modelId="{06EEE072-BBD4-4961-B12A-68BC42A5BDCA}" type="sibTrans" cxnId="{E1C038B3-6F20-4F91-8832-E0A116C0C5C8}">
      <dgm:prSet/>
      <dgm:spPr/>
      <dgm:t>
        <a:bodyPr/>
        <a:lstStyle/>
        <a:p>
          <a:endParaRPr lang="en-US"/>
        </a:p>
      </dgm:t>
    </dgm:pt>
    <dgm:pt modelId="{BDF527C1-D5DE-46BD-929E-C26DA9490778}">
      <dgm:prSet/>
      <dgm:spPr/>
      <dgm:t>
        <a:bodyPr/>
        <a:lstStyle/>
        <a:p>
          <a:r>
            <a:rPr lang="en-US"/>
            <a:t>Rational people make decisions by comparing marginal costs and marginal benefits.</a:t>
          </a:r>
        </a:p>
      </dgm:t>
    </dgm:pt>
    <dgm:pt modelId="{4E122A43-FF30-46AA-9CA2-B65854E57ACA}" type="parTrans" cxnId="{02FF7115-F6E3-4098-937A-15C2CD5A71D8}">
      <dgm:prSet/>
      <dgm:spPr/>
      <dgm:t>
        <a:bodyPr/>
        <a:lstStyle/>
        <a:p>
          <a:endParaRPr lang="en-US"/>
        </a:p>
      </dgm:t>
    </dgm:pt>
    <dgm:pt modelId="{3985ED95-5195-46E7-991A-20F41342FA65}" type="sibTrans" cxnId="{02FF7115-F6E3-4098-937A-15C2CD5A71D8}">
      <dgm:prSet/>
      <dgm:spPr/>
      <dgm:t>
        <a:bodyPr/>
        <a:lstStyle/>
        <a:p>
          <a:endParaRPr lang="en-US"/>
        </a:p>
      </dgm:t>
    </dgm:pt>
    <dgm:pt modelId="{291C9F89-99B5-444D-9DF3-4A09F1DC2C31}">
      <dgm:prSet/>
      <dgm:spPr/>
      <dgm:t>
        <a:bodyPr/>
        <a:lstStyle/>
        <a:p>
          <a:r>
            <a:rPr lang="en-US"/>
            <a:t>People respond to incentives.</a:t>
          </a:r>
        </a:p>
      </dgm:t>
    </dgm:pt>
    <dgm:pt modelId="{0F7B1C8A-AAF3-4D1E-9058-CC4F186EC224}" type="parTrans" cxnId="{F2F868B3-4059-47CB-B1A6-B443D3BDF04F}">
      <dgm:prSet/>
      <dgm:spPr/>
      <dgm:t>
        <a:bodyPr/>
        <a:lstStyle/>
        <a:p>
          <a:endParaRPr lang="en-US"/>
        </a:p>
      </dgm:t>
    </dgm:pt>
    <dgm:pt modelId="{BF1B5C23-768F-458B-AA40-2D6171EA694B}" type="sibTrans" cxnId="{F2F868B3-4059-47CB-B1A6-B443D3BDF04F}">
      <dgm:prSet/>
      <dgm:spPr/>
      <dgm:t>
        <a:bodyPr/>
        <a:lstStyle/>
        <a:p>
          <a:endParaRPr lang="en-US"/>
        </a:p>
      </dgm:t>
    </dgm:pt>
    <dgm:pt modelId="{244F88F8-3F96-4B47-9C07-DD4762783628}" type="pres">
      <dgm:prSet presAssocID="{2D31C0E2-DB10-4D35-AEF1-13D28382AE03}" presName="linear" presStyleCnt="0">
        <dgm:presLayoutVars>
          <dgm:animLvl val="lvl"/>
          <dgm:resizeHandles val="exact"/>
        </dgm:presLayoutVars>
      </dgm:prSet>
      <dgm:spPr/>
    </dgm:pt>
    <dgm:pt modelId="{16BB92B3-7441-4FDF-BBDE-84CD0F1F7850}" type="pres">
      <dgm:prSet presAssocID="{00758E81-6AD0-4601-B318-DAE11B43A777}" presName="parentText" presStyleLbl="node1" presStyleIdx="0" presStyleCnt="5">
        <dgm:presLayoutVars>
          <dgm:chMax val="0"/>
          <dgm:bulletEnabled val="1"/>
        </dgm:presLayoutVars>
      </dgm:prSet>
      <dgm:spPr/>
    </dgm:pt>
    <dgm:pt modelId="{F8538D59-D532-4517-8256-BE36C002D012}" type="pres">
      <dgm:prSet presAssocID="{5CE26EC6-3331-4770-A2BC-AD10E78D1608}" presName="spacer" presStyleCnt="0"/>
      <dgm:spPr/>
    </dgm:pt>
    <dgm:pt modelId="{460C676C-E21B-43D9-8D35-7E5958AEE2F6}" type="pres">
      <dgm:prSet presAssocID="{7FD74BCA-F112-44A8-9F93-429B7C1FFB96}" presName="parentText" presStyleLbl="node1" presStyleIdx="1" presStyleCnt="5">
        <dgm:presLayoutVars>
          <dgm:chMax val="0"/>
          <dgm:bulletEnabled val="1"/>
        </dgm:presLayoutVars>
      </dgm:prSet>
      <dgm:spPr/>
    </dgm:pt>
    <dgm:pt modelId="{F9B1635A-DC53-46F2-ACB2-4712FC1997CC}" type="pres">
      <dgm:prSet presAssocID="{E31C5DBB-161E-4CA6-A615-B41BDDB9BFD0}" presName="spacer" presStyleCnt="0"/>
      <dgm:spPr/>
    </dgm:pt>
    <dgm:pt modelId="{5AE8FA0E-3D58-4027-8395-7B639901EA20}" type="pres">
      <dgm:prSet presAssocID="{CDE9F350-BC68-486C-8AEE-D7863245E021}" presName="parentText" presStyleLbl="node1" presStyleIdx="2" presStyleCnt="5">
        <dgm:presLayoutVars>
          <dgm:chMax val="0"/>
          <dgm:bulletEnabled val="1"/>
        </dgm:presLayoutVars>
      </dgm:prSet>
      <dgm:spPr/>
    </dgm:pt>
    <dgm:pt modelId="{FFB95FFC-6307-441B-B6BF-DB38D3E765F4}" type="pres">
      <dgm:prSet presAssocID="{06EEE072-BBD4-4961-B12A-68BC42A5BDCA}" presName="spacer" presStyleCnt="0"/>
      <dgm:spPr/>
    </dgm:pt>
    <dgm:pt modelId="{BA299B53-9171-41BF-A9B8-67BC3C650193}" type="pres">
      <dgm:prSet presAssocID="{BDF527C1-D5DE-46BD-929E-C26DA9490778}" presName="parentText" presStyleLbl="node1" presStyleIdx="3" presStyleCnt="5">
        <dgm:presLayoutVars>
          <dgm:chMax val="0"/>
          <dgm:bulletEnabled val="1"/>
        </dgm:presLayoutVars>
      </dgm:prSet>
      <dgm:spPr/>
    </dgm:pt>
    <dgm:pt modelId="{DD6C6F0B-469E-4DEF-AA16-D9C15411C944}" type="pres">
      <dgm:prSet presAssocID="{3985ED95-5195-46E7-991A-20F41342FA65}" presName="spacer" presStyleCnt="0"/>
      <dgm:spPr/>
    </dgm:pt>
    <dgm:pt modelId="{AC86E146-C371-4374-9851-9DC70FBE2179}" type="pres">
      <dgm:prSet presAssocID="{291C9F89-99B5-444D-9DF3-4A09F1DC2C31}" presName="parentText" presStyleLbl="node1" presStyleIdx="4" presStyleCnt="5">
        <dgm:presLayoutVars>
          <dgm:chMax val="0"/>
          <dgm:bulletEnabled val="1"/>
        </dgm:presLayoutVars>
      </dgm:prSet>
      <dgm:spPr/>
    </dgm:pt>
  </dgm:ptLst>
  <dgm:cxnLst>
    <dgm:cxn modelId="{E96A7802-E374-4C5E-A1F7-F7545F5BAE56}" type="presOf" srcId="{2D31C0E2-DB10-4D35-AEF1-13D28382AE03}" destId="{244F88F8-3F96-4B47-9C07-DD4762783628}" srcOrd="0" destOrd="0" presId="urn:microsoft.com/office/officeart/2005/8/layout/vList2"/>
    <dgm:cxn modelId="{02FF7115-F6E3-4098-937A-15C2CD5A71D8}" srcId="{2D31C0E2-DB10-4D35-AEF1-13D28382AE03}" destId="{BDF527C1-D5DE-46BD-929E-C26DA9490778}" srcOrd="3" destOrd="0" parTransId="{4E122A43-FF30-46AA-9CA2-B65854E57ACA}" sibTransId="{3985ED95-5195-46E7-991A-20F41342FA65}"/>
    <dgm:cxn modelId="{0FA72D1E-D0AC-4FAB-BE89-42E9A7C9D355}" srcId="{2D31C0E2-DB10-4D35-AEF1-13D28382AE03}" destId="{7FD74BCA-F112-44A8-9F93-429B7C1FFB96}" srcOrd="1" destOrd="0" parTransId="{AC4A4FF8-06F5-4B95-9EF6-4FC2EF5D4170}" sibTransId="{E31C5DBB-161E-4CA6-A615-B41BDDB9BFD0}"/>
    <dgm:cxn modelId="{884BA736-8284-4C8B-AF74-901419B88AA0}" type="presOf" srcId="{291C9F89-99B5-444D-9DF3-4A09F1DC2C31}" destId="{AC86E146-C371-4374-9851-9DC70FBE2179}" srcOrd="0" destOrd="0" presId="urn:microsoft.com/office/officeart/2005/8/layout/vList2"/>
    <dgm:cxn modelId="{0C878975-0440-4A01-92A1-5FEC9DB06BEA}" type="presOf" srcId="{00758E81-6AD0-4601-B318-DAE11B43A777}" destId="{16BB92B3-7441-4FDF-BBDE-84CD0F1F7850}" srcOrd="0" destOrd="0" presId="urn:microsoft.com/office/officeart/2005/8/layout/vList2"/>
    <dgm:cxn modelId="{B11DEF7D-BC77-4476-94FB-F346C1880C38}" type="presOf" srcId="{7FD74BCA-F112-44A8-9F93-429B7C1FFB96}" destId="{460C676C-E21B-43D9-8D35-7E5958AEE2F6}" srcOrd="0" destOrd="0" presId="urn:microsoft.com/office/officeart/2005/8/layout/vList2"/>
    <dgm:cxn modelId="{E1C038B3-6F20-4F91-8832-E0A116C0C5C8}" srcId="{2D31C0E2-DB10-4D35-AEF1-13D28382AE03}" destId="{CDE9F350-BC68-486C-8AEE-D7863245E021}" srcOrd="2" destOrd="0" parTransId="{D8D646B2-875B-43FA-859B-B6DA086AE5E1}" sibTransId="{06EEE072-BBD4-4961-B12A-68BC42A5BDCA}"/>
    <dgm:cxn modelId="{F2F868B3-4059-47CB-B1A6-B443D3BDF04F}" srcId="{2D31C0E2-DB10-4D35-AEF1-13D28382AE03}" destId="{291C9F89-99B5-444D-9DF3-4A09F1DC2C31}" srcOrd="4" destOrd="0" parTransId="{0F7B1C8A-AAF3-4D1E-9058-CC4F186EC224}" sibTransId="{BF1B5C23-768F-458B-AA40-2D6171EA694B}"/>
    <dgm:cxn modelId="{26265DC3-2647-4B7F-A3BB-8308AA76128F}" srcId="{2D31C0E2-DB10-4D35-AEF1-13D28382AE03}" destId="{00758E81-6AD0-4601-B318-DAE11B43A777}" srcOrd="0" destOrd="0" parTransId="{80AAB9E3-80A5-4FBE-833C-3FCB44755F3C}" sibTransId="{5CE26EC6-3331-4770-A2BC-AD10E78D1608}"/>
    <dgm:cxn modelId="{936463EF-8BE8-492A-B475-993D558E34E3}" type="presOf" srcId="{CDE9F350-BC68-486C-8AEE-D7863245E021}" destId="{5AE8FA0E-3D58-4027-8395-7B639901EA20}" srcOrd="0" destOrd="0" presId="urn:microsoft.com/office/officeart/2005/8/layout/vList2"/>
    <dgm:cxn modelId="{84FA64F2-A394-417E-B3CB-C3F9796276AF}" type="presOf" srcId="{BDF527C1-D5DE-46BD-929E-C26DA9490778}" destId="{BA299B53-9171-41BF-A9B8-67BC3C650193}" srcOrd="0" destOrd="0" presId="urn:microsoft.com/office/officeart/2005/8/layout/vList2"/>
    <dgm:cxn modelId="{258F440A-2BCA-44AB-B3D3-6CEAB5076AA9}" type="presParOf" srcId="{244F88F8-3F96-4B47-9C07-DD4762783628}" destId="{16BB92B3-7441-4FDF-BBDE-84CD0F1F7850}" srcOrd="0" destOrd="0" presId="urn:microsoft.com/office/officeart/2005/8/layout/vList2"/>
    <dgm:cxn modelId="{8D9E443D-5658-42A0-AC6D-CB47551EBD8B}" type="presParOf" srcId="{244F88F8-3F96-4B47-9C07-DD4762783628}" destId="{F8538D59-D532-4517-8256-BE36C002D012}" srcOrd="1" destOrd="0" presId="urn:microsoft.com/office/officeart/2005/8/layout/vList2"/>
    <dgm:cxn modelId="{95D32329-71E7-4103-B7D8-80E43C501A12}" type="presParOf" srcId="{244F88F8-3F96-4B47-9C07-DD4762783628}" destId="{460C676C-E21B-43D9-8D35-7E5958AEE2F6}" srcOrd="2" destOrd="0" presId="urn:microsoft.com/office/officeart/2005/8/layout/vList2"/>
    <dgm:cxn modelId="{2ECDC127-9E74-4C1B-A774-3F6F4CE84B9A}" type="presParOf" srcId="{244F88F8-3F96-4B47-9C07-DD4762783628}" destId="{F9B1635A-DC53-46F2-ACB2-4712FC1997CC}" srcOrd="3" destOrd="0" presId="urn:microsoft.com/office/officeart/2005/8/layout/vList2"/>
    <dgm:cxn modelId="{663F4748-417D-4035-B5E9-2246BA9EBA8A}" type="presParOf" srcId="{244F88F8-3F96-4B47-9C07-DD4762783628}" destId="{5AE8FA0E-3D58-4027-8395-7B639901EA20}" srcOrd="4" destOrd="0" presId="urn:microsoft.com/office/officeart/2005/8/layout/vList2"/>
    <dgm:cxn modelId="{5BBE4F79-28B4-47D2-BFD4-7383D3B2B230}" type="presParOf" srcId="{244F88F8-3F96-4B47-9C07-DD4762783628}" destId="{FFB95FFC-6307-441B-B6BF-DB38D3E765F4}" srcOrd="5" destOrd="0" presId="urn:microsoft.com/office/officeart/2005/8/layout/vList2"/>
    <dgm:cxn modelId="{B5F11653-EC23-4699-9ABF-EEC6FD4D91A8}" type="presParOf" srcId="{244F88F8-3F96-4B47-9C07-DD4762783628}" destId="{BA299B53-9171-41BF-A9B8-67BC3C650193}" srcOrd="6" destOrd="0" presId="urn:microsoft.com/office/officeart/2005/8/layout/vList2"/>
    <dgm:cxn modelId="{AE2C819D-A086-4C26-A39F-F62B91CCD46C}" type="presParOf" srcId="{244F88F8-3F96-4B47-9C07-DD4762783628}" destId="{DD6C6F0B-469E-4DEF-AA16-D9C15411C944}" srcOrd="7" destOrd="0" presId="urn:microsoft.com/office/officeart/2005/8/layout/vList2"/>
    <dgm:cxn modelId="{72EA93E5-50A0-4812-9D0B-3A6DF80231C7}" type="presParOf" srcId="{244F88F8-3F96-4B47-9C07-DD4762783628}" destId="{AC86E146-C371-4374-9851-9DC70FBE2179}"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A4826C-0592-4F3D-B4AC-A1EB21540C7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28A8DC0-B5BF-4710-B1CB-7BCA270A0087}">
      <dgm:prSet/>
      <dgm:spPr/>
      <dgm:t>
        <a:bodyPr/>
        <a:lstStyle/>
        <a:p>
          <a:r>
            <a:rPr lang="en-US"/>
            <a:t>The principles of interactions among people are:</a:t>
          </a:r>
        </a:p>
      </dgm:t>
    </dgm:pt>
    <dgm:pt modelId="{3B9883E8-98D7-4119-94C2-190EF496E938}" type="parTrans" cxnId="{D8D35C85-1AED-4506-B28F-43509846C04D}">
      <dgm:prSet/>
      <dgm:spPr/>
      <dgm:t>
        <a:bodyPr/>
        <a:lstStyle/>
        <a:p>
          <a:endParaRPr lang="en-US"/>
        </a:p>
      </dgm:t>
    </dgm:pt>
    <dgm:pt modelId="{CB86684A-D588-4F6C-A1B1-787C7045E640}" type="sibTrans" cxnId="{D8D35C85-1AED-4506-B28F-43509846C04D}">
      <dgm:prSet/>
      <dgm:spPr/>
      <dgm:t>
        <a:bodyPr/>
        <a:lstStyle/>
        <a:p>
          <a:endParaRPr lang="en-US"/>
        </a:p>
      </dgm:t>
    </dgm:pt>
    <dgm:pt modelId="{B451905E-64BD-44C7-9F1D-5A5A43CCC01D}">
      <dgm:prSet/>
      <dgm:spPr/>
      <dgm:t>
        <a:bodyPr/>
        <a:lstStyle/>
        <a:p>
          <a:r>
            <a:rPr lang="en-US"/>
            <a:t>Trade can be mutually beneficial.</a:t>
          </a:r>
        </a:p>
      </dgm:t>
    </dgm:pt>
    <dgm:pt modelId="{BCD245CD-1370-4090-831A-887C4F1A5EF5}" type="parTrans" cxnId="{AC7510FF-B332-4159-8399-592D4A8809B9}">
      <dgm:prSet/>
      <dgm:spPr/>
      <dgm:t>
        <a:bodyPr/>
        <a:lstStyle/>
        <a:p>
          <a:endParaRPr lang="en-US"/>
        </a:p>
      </dgm:t>
    </dgm:pt>
    <dgm:pt modelId="{97A7FF35-9A90-4734-A9E6-B05C8A485348}" type="sibTrans" cxnId="{AC7510FF-B332-4159-8399-592D4A8809B9}">
      <dgm:prSet/>
      <dgm:spPr/>
      <dgm:t>
        <a:bodyPr/>
        <a:lstStyle/>
        <a:p>
          <a:endParaRPr lang="en-US"/>
        </a:p>
      </dgm:t>
    </dgm:pt>
    <dgm:pt modelId="{6739D822-163E-40FC-93E5-FEFAD1410EA4}">
      <dgm:prSet/>
      <dgm:spPr/>
      <dgm:t>
        <a:bodyPr/>
        <a:lstStyle/>
        <a:p>
          <a:r>
            <a:rPr lang="en-US"/>
            <a:t>Markets are usually a good way of coordinating trade. </a:t>
          </a:r>
        </a:p>
      </dgm:t>
    </dgm:pt>
    <dgm:pt modelId="{2AB4E0FE-E8BB-419D-8E9F-DEDAD8435C37}" type="parTrans" cxnId="{AB0303DB-18F4-430D-8DD2-2AEC2C1378E8}">
      <dgm:prSet/>
      <dgm:spPr/>
      <dgm:t>
        <a:bodyPr/>
        <a:lstStyle/>
        <a:p>
          <a:endParaRPr lang="en-US"/>
        </a:p>
      </dgm:t>
    </dgm:pt>
    <dgm:pt modelId="{776F0350-389A-4121-9A24-9FF88EE1D834}" type="sibTrans" cxnId="{AB0303DB-18F4-430D-8DD2-2AEC2C1378E8}">
      <dgm:prSet/>
      <dgm:spPr/>
      <dgm:t>
        <a:bodyPr/>
        <a:lstStyle/>
        <a:p>
          <a:endParaRPr lang="en-US"/>
        </a:p>
      </dgm:t>
    </dgm:pt>
    <dgm:pt modelId="{EB4D0C0E-184A-4E28-A0F4-50EAF29DF160}">
      <dgm:prSet/>
      <dgm:spPr/>
      <dgm:t>
        <a:bodyPr/>
        <a:lstStyle/>
        <a:p>
          <a:r>
            <a:rPr lang="en-US"/>
            <a:t>Govt can potentially improve market outcomes if there is a market failure or if the market outcome is inequitable. </a:t>
          </a:r>
        </a:p>
      </dgm:t>
    </dgm:pt>
    <dgm:pt modelId="{8B0499D6-96A7-4715-BF83-0C4223901419}" type="parTrans" cxnId="{97A03A79-361E-41FC-9AD6-417281193E13}">
      <dgm:prSet/>
      <dgm:spPr/>
      <dgm:t>
        <a:bodyPr/>
        <a:lstStyle/>
        <a:p>
          <a:endParaRPr lang="en-US"/>
        </a:p>
      </dgm:t>
    </dgm:pt>
    <dgm:pt modelId="{DE975027-BBC6-4C79-9F32-F69F69DA9B28}" type="sibTrans" cxnId="{97A03A79-361E-41FC-9AD6-417281193E13}">
      <dgm:prSet/>
      <dgm:spPr/>
      <dgm:t>
        <a:bodyPr/>
        <a:lstStyle/>
        <a:p>
          <a:endParaRPr lang="en-US"/>
        </a:p>
      </dgm:t>
    </dgm:pt>
    <dgm:pt modelId="{C8EF991E-A027-47BC-B691-89B4B754D008}" type="pres">
      <dgm:prSet presAssocID="{8DA4826C-0592-4F3D-B4AC-A1EB21540C78}" presName="linear" presStyleCnt="0">
        <dgm:presLayoutVars>
          <dgm:animLvl val="lvl"/>
          <dgm:resizeHandles val="exact"/>
        </dgm:presLayoutVars>
      </dgm:prSet>
      <dgm:spPr/>
    </dgm:pt>
    <dgm:pt modelId="{82A04F97-D5F6-4DBA-B1E2-0C1C73454B27}" type="pres">
      <dgm:prSet presAssocID="{C28A8DC0-B5BF-4710-B1CB-7BCA270A0087}" presName="parentText" presStyleLbl="node1" presStyleIdx="0" presStyleCnt="4">
        <dgm:presLayoutVars>
          <dgm:chMax val="0"/>
          <dgm:bulletEnabled val="1"/>
        </dgm:presLayoutVars>
      </dgm:prSet>
      <dgm:spPr/>
    </dgm:pt>
    <dgm:pt modelId="{29DCF67D-7AD5-4C09-BC39-B925A9DC32EB}" type="pres">
      <dgm:prSet presAssocID="{CB86684A-D588-4F6C-A1B1-787C7045E640}" presName="spacer" presStyleCnt="0"/>
      <dgm:spPr/>
    </dgm:pt>
    <dgm:pt modelId="{796895C3-BD1B-4140-8F04-25AA9534D47F}" type="pres">
      <dgm:prSet presAssocID="{B451905E-64BD-44C7-9F1D-5A5A43CCC01D}" presName="parentText" presStyleLbl="node1" presStyleIdx="1" presStyleCnt="4">
        <dgm:presLayoutVars>
          <dgm:chMax val="0"/>
          <dgm:bulletEnabled val="1"/>
        </dgm:presLayoutVars>
      </dgm:prSet>
      <dgm:spPr/>
    </dgm:pt>
    <dgm:pt modelId="{05B93F1B-25F6-449A-865A-B5B145BC1BB0}" type="pres">
      <dgm:prSet presAssocID="{97A7FF35-9A90-4734-A9E6-B05C8A485348}" presName="spacer" presStyleCnt="0"/>
      <dgm:spPr/>
    </dgm:pt>
    <dgm:pt modelId="{2D976930-2355-47E2-BEBF-F91373A9F7C2}" type="pres">
      <dgm:prSet presAssocID="{6739D822-163E-40FC-93E5-FEFAD1410EA4}" presName="parentText" presStyleLbl="node1" presStyleIdx="2" presStyleCnt="4">
        <dgm:presLayoutVars>
          <dgm:chMax val="0"/>
          <dgm:bulletEnabled val="1"/>
        </dgm:presLayoutVars>
      </dgm:prSet>
      <dgm:spPr/>
    </dgm:pt>
    <dgm:pt modelId="{1B40AD93-8140-4593-8B39-057E2464A65E}" type="pres">
      <dgm:prSet presAssocID="{776F0350-389A-4121-9A24-9FF88EE1D834}" presName="spacer" presStyleCnt="0"/>
      <dgm:spPr/>
    </dgm:pt>
    <dgm:pt modelId="{623C27C9-696D-4DEB-AE34-501FDC68BAC6}" type="pres">
      <dgm:prSet presAssocID="{EB4D0C0E-184A-4E28-A0F4-50EAF29DF160}" presName="parentText" presStyleLbl="node1" presStyleIdx="3" presStyleCnt="4">
        <dgm:presLayoutVars>
          <dgm:chMax val="0"/>
          <dgm:bulletEnabled val="1"/>
        </dgm:presLayoutVars>
      </dgm:prSet>
      <dgm:spPr/>
    </dgm:pt>
  </dgm:ptLst>
  <dgm:cxnLst>
    <dgm:cxn modelId="{1EC12C06-724C-4257-9B3E-EF089619911A}" type="presOf" srcId="{C28A8DC0-B5BF-4710-B1CB-7BCA270A0087}" destId="{82A04F97-D5F6-4DBA-B1E2-0C1C73454B27}" srcOrd="0" destOrd="0" presId="urn:microsoft.com/office/officeart/2005/8/layout/vList2"/>
    <dgm:cxn modelId="{E3670A21-BDB6-4D10-BA34-C4309A6EA6CA}" type="presOf" srcId="{EB4D0C0E-184A-4E28-A0F4-50EAF29DF160}" destId="{623C27C9-696D-4DEB-AE34-501FDC68BAC6}" srcOrd="0" destOrd="0" presId="urn:microsoft.com/office/officeart/2005/8/layout/vList2"/>
    <dgm:cxn modelId="{63E5D925-61AA-45E9-B378-00EDA0781974}" type="presOf" srcId="{6739D822-163E-40FC-93E5-FEFAD1410EA4}" destId="{2D976930-2355-47E2-BEBF-F91373A9F7C2}" srcOrd="0" destOrd="0" presId="urn:microsoft.com/office/officeart/2005/8/layout/vList2"/>
    <dgm:cxn modelId="{97A03A79-361E-41FC-9AD6-417281193E13}" srcId="{8DA4826C-0592-4F3D-B4AC-A1EB21540C78}" destId="{EB4D0C0E-184A-4E28-A0F4-50EAF29DF160}" srcOrd="3" destOrd="0" parTransId="{8B0499D6-96A7-4715-BF83-0C4223901419}" sibTransId="{DE975027-BBC6-4C79-9F32-F69F69DA9B28}"/>
    <dgm:cxn modelId="{D8D35C85-1AED-4506-B28F-43509846C04D}" srcId="{8DA4826C-0592-4F3D-B4AC-A1EB21540C78}" destId="{C28A8DC0-B5BF-4710-B1CB-7BCA270A0087}" srcOrd="0" destOrd="0" parTransId="{3B9883E8-98D7-4119-94C2-190EF496E938}" sibTransId="{CB86684A-D588-4F6C-A1B1-787C7045E640}"/>
    <dgm:cxn modelId="{B47675B3-5E19-490A-A715-B895C328F97C}" type="presOf" srcId="{B451905E-64BD-44C7-9F1D-5A5A43CCC01D}" destId="{796895C3-BD1B-4140-8F04-25AA9534D47F}" srcOrd="0" destOrd="0" presId="urn:microsoft.com/office/officeart/2005/8/layout/vList2"/>
    <dgm:cxn modelId="{F800C2BA-312C-4340-AB71-E18AA8F57E4D}" type="presOf" srcId="{8DA4826C-0592-4F3D-B4AC-A1EB21540C78}" destId="{C8EF991E-A027-47BC-B691-89B4B754D008}" srcOrd="0" destOrd="0" presId="urn:microsoft.com/office/officeart/2005/8/layout/vList2"/>
    <dgm:cxn modelId="{AB0303DB-18F4-430D-8DD2-2AEC2C1378E8}" srcId="{8DA4826C-0592-4F3D-B4AC-A1EB21540C78}" destId="{6739D822-163E-40FC-93E5-FEFAD1410EA4}" srcOrd="2" destOrd="0" parTransId="{2AB4E0FE-E8BB-419D-8E9F-DEDAD8435C37}" sibTransId="{776F0350-389A-4121-9A24-9FF88EE1D834}"/>
    <dgm:cxn modelId="{AC7510FF-B332-4159-8399-592D4A8809B9}" srcId="{8DA4826C-0592-4F3D-B4AC-A1EB21540C78}" destId="{B451905E-64BD-44C7-9F1D-5A5A43CCC01D}" srcOrd="1" destOrd="0" parTransId="{BCD245CD-1370-4090-831A-887C4F1A5EF5}" sibTransId="{97A7FF35-9A90-4734-A9E6-B05C8A485348}"/>
    <dgm:cxn modelId="{1F66BA55-E434-4186-B755-08D99CCBBB28}" type="presParOf" srcId="{C8EF991E-A027-47BC-B691-89B4B754D008}" destId="{82A04F97-D5F6-4DBA-B1E2-0C1C73454B27}" srcOrd="0" destOrd="0" presId="urn:microsoft.com/office/officeart/2005/8/layout/vList2"/>
    <dgm:cxn modelId="{F9EB9662-75E1-457F-83CC-05E38C744A6F}" type="presParOf" srcId="{C8EF991E-A027-47BC-B691-89B4B754D008}" destId="{29DCF67D-7AD5-4C09-BC39-B925A9DC32EB}" srcOrd="1" destOrd="0" presId="urn:microsoft.com/office/officeart/2005/8/layout/vList2"/>
    <dgm:cxn modelId="{8A72F4B8-E038-41BA-A350-29B0CD7AD7EB}" type="presParOf" srcId="{C8EF991E-A027-47BC-B691-89B4B754D008}" destId="{796895C3-BD1B-4140-8F04-25AA9534D47F}" srcOrd="2" destOrd="0" presId="urn:microsoft.com/office/officeart/2005/8/layout/vList2"/>
    <dgm:cxn modelId="{CA1B3074-FC7F-43F0-ACB5-83B988F46B84}" type="presParOf" srcId="{C8EF991E-A027-47BC-B691-89B4B754D008}" destId="{05B93F1B-25F6-449A-865A-B5B145BC1BB0}" srcOrd="3" destOrd="0" presId="urn:microsoft.com/office/officeart/2005/8/layout/vList2"/>
    <dgm:cxn modelId="{5467F423-8467-481B-82C0-93B2475131A1}" type="presParOf" srcId="{C8EF991E-A027-47BC-B691-89B4B754D008}" destId="{2D976930-2355-47E2-BEBF-F91373A9F7C2}" srcOrd="4" destOrd="0" presId="urn:microsoft.com/office/officeart/2005/8/layout/vList2"/>
    <dgm:cxn modelId="{760E09CB-1C5B-489B-906A-FDFA02BE0FBA}" type="presParOf" srcId="{C8EF991E-A027-47BC-B691-89B4B754D008}" destId="{1B40AD93-8140-4593-8B39-057E2464A65E}" srcOrd="5" destOrd="0" presId="urn:microsoft.com/office/officeart/2005/8/layout/vList2"/>
    <dgm:cxn modelId="{21C26A2B-92E1-4AEC-BFE0-2D42AF4ED9E7}" type="presParOf" srcId="{C8EF991E-A027-47BC-B691-89B4B754D008}" destId="{623C27C9-696D-4DEB-AE34-501FDC68BAC6}"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0F4526-E0F0-4EBB-9672-7293C676D2E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78E6D50-1074-4281-9003-16637952948C}">
      <dgm:prSet/>
      <dgm:spPr/>
      <dgm:t>
        <a:bodyPr/>
        <a:lstStyle/>
        <a:p>
          <a:r>
            <a:rPr lang="en-US"/>
            <a:t>The principles of the economy as a whole are:</a:t>
          </a:r>
        </a:p>
      </dgm:t>
    </dgm:pt>
    <dgm:pt modelId="{2589D235-2BA8-414F-A539-D4E5B587C741}" type="parTrans" cxnId="{9E243735-FDE4-4A90-B3DA-4B4E8C02C9A8}">
      <dgm:prSet/>
      <dgm:spPr/>
      <dgm:t>
        <a:bodyPr/>
        <a:lstStyle/>
        <a:p>
          <a:endParaRPr lang="en-US"/>
        </a:p>
      </dgm:t>
    </dgm:pt>
    <dgm:pt modelId="{2F6B0990-8C83-4F63-A371-F5FD8FBA895E}" type="sibTrans" cxnId="{9E243735-FDE4-4A90-B3DA-4B4E8C02C9A8}">
      <dgm:prSet/>
      <dgm:spPr/>
      <dgm:t>
        <a:bodyPr/>
        <a:lstStyle/>
        <a:p>
          <a:endParaRPr lang="en-US"/>
        </a:p>
      </dgm:t>
    </dgm:pt>
    <dgm:pt modelId="{56FF6940-A792-4E04-929C-28737AE48B95}">
      <dgm:prSet/>
      <dgm:spPr/>
      <dgm:t>
        <a:bodyPr/>
        <a:lstStyle/>
        <a:p>
          <a:r>
            <a:rPr lang="en-US"/>
            <a:t>Productivity is the ultimate source of living standards. </a:t>
          </a:r>
        </a:p>
      </dgm:t>
    </dgm:pt>
    <dgm:pt modelId="{CF984A12-62CC-4D46-B290-1D94BD5A289A}" type="parTrans" cxnId="{37564519-4059-4B40-971F-CAF8B877F22F}">
      <dgm:prSet/>
      <dgm:spPr/>
      <dgm:t>
        <a:bodyPr/>
        <a:lstStyle/>
        <a:p>
          <a:endParaRPr lang="en-US"/>
        </a:p>
      </dgm:t>
    </dgm:pt>
    <dgm:pt modelId="{0DA2A9F6-5CBA-49BE-BC5D-C1D630BA2638}" type="sibTrans" cxnId="{37564519-4059-4B40-971F-CAF8B877F22F}">
      <dgm:prSet/>
      <dgm:spPr/>
      <dgm:t>
        <a:bodyPr/>
        <a:lstStyle/>
        <a:p>
          <a:endParaRPr lang="en-US"/>
        </a:p>
      </dgm:t>
    </dgm:pt>
    <dgm:pt modelId="{88AA2961-9F5D-47C2-BAD5-79705D84EDB6}">
      <dgm:prSet/>
      <dgm:spPr/>
      <dgm:t>
        <a:bodyPr/>
        <a:lstStyle/>
        <a:p>
          <a:r>
            <a:rPr lang="en-US"/>
            <a:t>Money growth is the ultimate source of inflation. </a:t>
          </a:r>
        </a:p>
      </dgm:t>
    </dgm:pt>
    <dgm:pt modelId="{2CF65B6A-D6B7-46A2-8A64-1872033BA5D6}" type="parTrans" cxnId="{633F092A-A56F-4FE4-92C5-7F23E305C70B}">
      <dgm:prSet/>
      <dgm:spPr/>
      <dgm:t>
        <a:bodyPr/>
        <a:lstStyle/>
        <a:p>
          <a:endParaRPr lang="en-US"/>
        </a:p>
      </dgm:t>
    </dgm:pt>
    <dgm:pt modelId="{8D6783C0-ECBC-4293-9D76-03BA4F95DE4B}" type="sibTrans" cxnId="{633F092A-A56F-4FE4-92C5-7F23E305C70B}">
      <dgm:prSet/>
      <dgm:spPr/>
      <dgm:t>
        <a:bodyPr/>
        <a:lstStyle/>
        <a:p>
          <a:endParaRPr lang="en-US"/>
        </a:p>
      </dgm:t>
    </dgm:pt>
    <dgm:pt modelId="{47D66438-32C4-4D8B-8F8B-7F872923B9A4}">
      <dgm:prSet/>
      <dgm:spPr/>
      <dgm:t>
        <a:bodyPr/>
        <a:lstStyle/>
        <a:p>
          <a:r>
            <a:rPr lang="en-US"/>
            <a:t>Society faces a short-run tradeoff between inflation and unemployment. </a:t>
          </a:r>
        </a:p>
      </dgm:t>
    </dgm:pt>
    <dgm:pt modelId="{F56C9A5B-E6EF-4A98-BACC-FDBA721DAFB8}" type="parTrans" cxnId="{8B271C1A-99C8-4E7D-83B6-331274CD1404}">
      <dgm:prSet/>
      <dgm:spPr/>
      <dgm:t>
        <a:bodyPr/>
        <a:lstStyle/>
        <a:p>
          <a:endParaRPr lang="en-US"/>
        </a:p>
      </dgm:t>
    </dgm:pt>
    <dgm:pt modelId="{859B349B-6F35-4288-A4E4-55B2C21C172D}" type="sibTrans" cxnId="{8B271C1A-99C8-4E7D-83B6-331274CD1404}">
      <dgm:prSet/>
      <dgm:spPr/>
      <dgm:t>
        <a:bodyPr/>
        <a:lstStyle/>
        <a:p>
          <a:endParaRPr lang="en-US"/>
        </a:p>
      </dgm:t>
    </dgm:pt>
    <dgm:pt modelId="{4EE10704-9F0A-4BA0-9F8E-B875DA5476E5}" type="pres">
      <dgm:prSet presAssocID="{630F4526-E0F0-4EBB-9672-7293C676D2E8}" presName="linear" presStyleCnt="0">
        <dgm:presLayoutVars>
          <dgm:animLvl val="lvl"/>
          <dgm:resizeHandles val="exact"/>
        </dgm:presLayoutVars>
      </dgm:prSet>
      <dgm:spPr/>
    </dgm:pt>
    <dgm:pt modelId="{5253F054-1B5A-4046-9D78-8A969555AA13}" type="pres">
      <dgm:prSet presAssocID="{D78E6D50-1074-4281-9003-16637952948C}" presName="parentText" presStyleLbl="node1" presStyleIdx="0" presStyleCnt="4">
        <dgm:presLayoutVars>
          <dgm:chMax val="0"/>
          <dgm:bulletEnabled val="1"/>
        </dgm:presLayoutVars>
      </dgm:prSet>
      <dgm:spPr/>
    </dgm:pt>
    <dgm:pt modelId="{01F9D6F9-ADB7-4157-88FE-C8AF09FD35FE}" type="pres">
      <dgm:prSet presAssocID="{2F6B0990-8C83-4F63-A371-F5FD8FBA895E}" presName="spacer" presStyleCnt="0"/>
      <dgm:spPr/>
    </dgm:pt>
    <dgm:pt modelId="{A1162FEA-668E-4C53-8935-EC29D7A473CA}" type="pres">
      <dgm:prSet presAssocID="{56FF6940-A792-4E04-929C-28737AE48B95}" presName="parentText" presStyleLbl="node1" presStyleIdx="1" presStyleCnt="4">
        <dgm:presLayoutVars>
          <dgm:chMax val="0"/>
          <dgm:bulletEnabled val="1"/>
        </dgm:presLayoutVars>
      </dgm:prSet>
      <dgm:spPr/>
    </dgm:pt>
    <dgm:pt modelId="{ADE5FFD6-352B-4F32-AFB5-0ABB249348A9}" type="pres">
      <dgm:prSet presAssocID="{0DA2A9F6-5CBA-49BE-BC5D-C1D630BA2638}" presName="spacer" presStyleCnt="0"/>
      <dgm:spPr/>
    </dgm:pt>
    <dgm:pt modelId="{55918499-3EA9-47CA-ABC2-C321F5A0DD87}" type="pres">
      <dgm:prSet presAssocID="{88AA2961-9F5D-47C2-BAD5-79705D84EDB6}" presName="parentText" presStyleLbl="node1" presStyleIdx="2" presStyleCnt="4">
        <dgm:presLayoutVars>
          <dgm:chMax val="0"/>
          <dgm:bulletEnabled val="1"/>
        </dgm:presLayoutVars>
      </dgm:prSet>
      <dgm:spPr/>
    </dgm:pt>
    <dgm:pt modelId="{14D34623-0037-4974-B205-4D19CF92EF8F}" type="pres">
      <dgm:prSet presAssocID="{8D6783C0-ECBC-4293-9D76-03BA4F95DE4B}" presName="spacer" presStyleCnt="0"/>
      <dgm:spPr/>
    </dgm:pt>
    <dgm:pt modelId="{15370FE4-16EB-48A1-8E9C-5DF66E46101B}" type="pres">
      <dgm:prSet presAssocID="{47D66438-32C4-4D8B-8F8B-7F872923B9A4}" presName="parentText" presStyleLbl="node1" presStyleIdx="3" presStyleCnt="4">
        <dgm:presLayoutVars>
          <dgm:chMax val="0"/>
          <dgm:bulletEnabled val="1"/>
        </dgm:presLayoutVars>
      </dgm:prSet>
      <dgm:spPr/>
    </dgm:pt>
  </dgm:ptLst>
  <dgm:cxnLst>
    <dgm:cxn modelId="{ADCE8214-B2CD-400C-B60C-B1A40207C004}" type="presOf" srcId="{88AA2961-9F5D-47C2-BAD5-79705D84EDB6}" destId="{55918499-3EA9-47CA-ABC2-C321F5A0DD87}" srcOrd="0" destOrd="0" presId="urn:microsoft.com/office/officeart/2005/8/layout/vList2"/>
    <dgm:cxn modelId="{37564519-4059-4B40-971F-CAF8B877F22F}" srcId="{630F4526-E0F0-4EBB-9672-7293C676D2E8}" destId="{56FF6940-A792-4E04-929C-28737AE48B95}" srcOrd="1" destOrd="0" parTransId="{CF984A12-62CC-4D46-B290-1D94BD5A289A}" sibTransId="{0DA2A9F6-5CBA-49BE-BC5D-C1D630BA2638}"/>
    <dgm:cxn modelId="{8B271C1A-99C8-4E7D-83B6-331274CD1404}" srcId="{630F4526-E0F0-4EBB-9672-7293C676D2E8}" destId="{47D66438-32C4-4D8B-8F8B-7F872923B9A4}" srcOrd="3" destOrd="0" parTransId="{F56C9A5B-E6EF-4A98-BACC-FDBA721DAFB8}" sibTransId="{859B349B-6F35-4288-A4E4-55B2C21C172D}"/>
    <dgm:cxn modelId="{A5B9C827-C0D7-4B1D-9EA2-A60D08CFB1C8}" type="presOf" srcId="{56FF6940-A792-4E04-929C-28737AE48B95}" destId="{A1162FEA-668E-4C53-8935-EC29D7A473CA}" srcOrd="0" destOrd="0" presId="urn:microsoft.com/office/officeart/2005/8/layout/vList2"/>
    <dgm:cxn modelId="{633F092A-A56F-4FE4-92C5-7F23E305C70B}" srcId="{630F4526-E0F0-4EBB-9672-7293C676D2E8}" destId="{88AA2961-9F5D-47C2-BAD5-79705D84EDB6}" srcOrd="2" destOrd="0" parTransId="{2CF65B6A-D6B7-46A2-8A64-1872033BA5D6}" sibTransId="{8D6783C0-ECBC-4293-9D76-03BA4F95DE4B}"/>
    <dgm:cxn modelId="{E914B72C-BF50-4532-AEBC-64F7984E50F3}" type="presOf" srcId="{47D66438-32C4-4D8B-8F8B-7F872923B9A4}" destId="{15370FE4-16EB-48A1-8E9C-5DF66E46101B}" srcOrd="0" destOrd="0" presId="urn:microsoft.com/office/officeart/2005/8/layout/vList2"/>
    <dgm:cxn modelId="{9E243735-FDE4-4A90-B3DA-4B4E8C02C9A8}" srcId="{630F4526-E0F0-4EBB-9672-7293C676D2E8}" destId="{D78E6D50-1074-4281-9003-16637952948C}" srcOrd="0" destOrd="0" parTransId="{2589D235-2BA8-414F-A539-D4E5B587C741}" sibTransId="{2F6B0990-8C83-4F63-A371-F5FD8FBA895E}"/>
    <dgm:cxn modelId="{78DE49C9-14E1-4671-8DF5-557986D4A77C}" type="presOf" srcId="{D78E6D50-1074-4281-9003-16637952948C}" destId="{5253F054-1B5A-4046-9D78-8A969555AA13}" srcOrd="0" destOrd="0" presId="urn:microsoft.com/office/officeart/2005/8/layout/vList2"/>
    <dgm:cxn modelId="{8F7A38FA-8F86-4C65-A048-64707A49A325}" type="presOf" srcId="{630F4526-E0F0-4EBB-9672-7293C676D2E8}" destId="{4EE10704-9F0A-4BA0-9F8E-B875DA5476E5}" srcOrd="0" destOrd="0" presId="urn:microsoft.com/office/officeart/2005/8/layout/vList2"/>
    <dgm:cxn modelId="{20F9A799-2033-461F-9F4A-BF76231587F0}" type="presParOf" srcId="{4EE10704-9F0A-4BA0-9F8E-B875DA5476E5}" destId="{5253F054-1B5A-4046-9D78-8A969555AA13}" srcOrd="0" destOrd="0" presId="urn:microsoft.com/office/officeart/2005/8/layout/vList2"/>
    <dgm:cxn modelId="{FE63BCD8-508F-472B-B9B1-CD55960C4761}" type="presParOf" srcId="{4EE10704-9F0A-4BA0-9F8E-B875DA5476E5}" destId="{01F9D6F9-ADB7-4157-88FE-C8AF09FD35FE}" srcOrd="1" destOrd="0" presId="urn:microsoft.com/office/officeart/2005/8/layout/vList2"/>
    <dgm:cxn modelId="{DD299C9A-5E31-4825-A849-67B9A8C0C722}" type="presParOf" srcId="{4EE10704-9F0A-4BA0-9F8E-B875DA5476E5}" destId="{A1162FEA-668E-4C53-8935-EC29D7A473CA}" srcOrd="2" destOrd="0" presId="urn:microsoft.com/office/officeart/2005/8/layout/vList2"/>
    <dgm:cxn modelId="{6358DA01-4A3F-4D0A-A2A3-978600740BBC}" type="presParOf" srcId="{4EE10704-9F0A-4BA0-9F8E-B875DA5476E5}" destId="{ADE5FFD6-352B-4F32-AFB5-0ABB249348A9}" srcOrd="3" destOrd="0" presId="urn:microsoft.com/office/officeart/2005/8/layout/vList2"/>
    <dgm:cxn modelId="{6EC29400-E9ED-4563-8CB9-AB81AC4AE798}" type="presParOf" srcId="{4EE10704-9F0A-4BA0-9F8E-B875DA5476E5}" destId="{55918499-3EA9-47CA-ABC2-C321F5A0DD87}" srcOrd="4" destOrd="0" presId="urn:microsoft.com/office/officeart/2005/8/layout/vList2"/>
    <dgm:cxn modelId="{96358E45-45AA-40AC-A1CE-B58E744B4453}" type="presParOf" srcId="{4EE10704-9F0A-4BA0-9F8E-B875DA5476E5}" destId="{14D34623-0037-4974-B205-4D19CF92EF8F}" srcOrd="5" destOrd="0" presId="urn:microsoft.com/office/officeart/2005/8/layout/vList2"/>
    <dgm:cxn modelId="{BD72B8E9-0F51-4520-AE30-082B6426747D}" type="presParOf" srcId="{4EE10704-9F0A-4BA0-9F8E-B875DA5476E5}" destId="{15370FE4-16EB-48A1-8E9C-5DF66E46101B}"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BB92B3-7441-4FDF-BBDE-84CD0F1F7850}">
      <dsp:nvSpPr>
        <dsp:cNvPr id="0" name=""/>
        <dsp:cNvSpPr/>
      </dsp:nvSpPr>
      <dsp:spPr>
        <a:xfrm>
          <a:off x="0" y="30950"/>
          <a:ext cx="8229600" cy="95340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principles of decision making are:</a:t>
          </a:r>
        </a:p>
      </dsp:txBody>
      <dsp:txXfrm>
        <a:off x="46541" y="77491"/>
        <a:ext cx="8136518" cy="860321"/>
      </dsp:txXfrm>
    </dsp:sp>
    <dsp:sp modelId="{460C676C-E21B-43D9-8D35-7E5958AEE2F6}">
      <dsp:nvSpPr>
        <dsp:cNvPr id="0" name=""/>
        <dsp:cNvSpPr/>
      </dsp:nvSpPr>
      <dsp:spPr>
        <a:xfrm>
          <a:off x="0" y="1053474"/>
          <a:ext cx="8229600" cy="95340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People face tradeoffs.</a:t>
          </a:r>
        </a:p>
      </dsp:txBody>
      <dsp:txXfrm>
        <a:off x="46541" y="1100015"/>
        <a:ext cx="8136518" cy="860321"/>
      </dsp:txXfrm>
    </dsp:sp>
    <dsp:sp modelId="{5AE8FA0E-3D58-4027-8395-7B639901EA20}">
      <dsp:nvSpPr>
        <dsp:cNvPr id="0" name=""/>
        <dsp:cNvSpPr/>
      </dsp:nvSpPr>
      <dsp:spPr>
        <a:xfrm>
          <a:off x="0" y="2075998"/>
          <a:ext cx="8229600" cy="95340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cost of any action is measured in terms of foregone opportunities. </a:t>
          </a:r>
        </a:p>
      </dsp:txBody>
      <dsp:txXfrm>
        <a:off x="46541" y="2122539"/>
        <a:ext cx="8136518" cy="860321"/>
      </dsp:txXfrm>
    </dsp:sp>
    <dsp:sp modelId="{BA299B53-9171-41BF-A9B8-67BC3C650193}">
      <dsp:nvSpPr>
        <dsp:cNvPr id="0" name=""/>
        <dsp:cNvSpPr/>
      </dsp:nvSpPr>
      <dsp:spPr>
        <a:xfrm>
          <a:off x="0" y="3098521"/>
          <a:ext cx="8229600" cy="95340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Rational people make decisions by comparing marginal costs and marginal benefits.</a:t>
          </a:r>
        </a:p>
      </dsp:txBody>
      <dsp:txXfrm>
        <a:off x="46541" y="3145062"/>
        <a:ext cx="8136518" cy="860321"/>
      </dsp:txXfrm>
    </dsp:sp>
    <dsp:sp modelId="{AC86E146-C371-4374-9851-9DC70FBE2179}">
      <dsp:nvSpPr>
        <dsp:cNvPr id="0" name=""/>
        <dsp:cNvSpPr/>
      </dsp:nvSpPr>
      <dsp:spPr>
        <a:xfrm>
          <a:off x="0" y="4121045"/>
          <a:ext cx="8229600" cy="95340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People respond to incentives.</a:t>
          </a:r>
        </a:p>
      </dsp:txBody>
      <dsp:txXfrm>
        <a:off x="46541" y="4167586"/>
        <a:ext cx="8136518" cy="8603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A04F97-D5F6-4DBA-B1E2-0C1C73454B27}">
      <dsp:nvSpPr>
        <dsp:cNvPr id="0" name=""/>
        <dsp:cNvSpPr/>
      </dsp:nvSpPr>
      <dsp:spPr>
        <a:xfrm>
          <a:off x="0" y="374671"/>
          <a:ext cx="8229600" cy="103285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The principles of interactions among people are:</a:t>
          </a:r>
        </a:p>
      </dsp:txBody>
      <dsp:txXfrm>
        <a:off x="50420" y="425091"/>
        <a:ext cx="8128760" cy="932014"/>
      </dsp:txXfrm>
    </dsp:sp>
    <dsp:sp modelId="{796895C3-BD1B-4140-8F04-25AA9534D47F}">
      <dsp:nvSpPr>
        <dsp:cNvPr id="0" name=""/>
        <dsp:cNvSpPr/>
      </dsp:nvSpPr>
      <dsp:spPr>
        <a:xfrm>
          <a:off x="0" y="1482405"/>
          <a:ext cx="8229600" cy="103285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Trade can be mutually beneficial.</a:t>
          </a:r>
        </a:p>
      </dsp:txBody>
      <dsp:txXfrm>
        <a:off x="50420" y="1532825"/>
        <a:ext cx="8128760" cy="932014"/>
      </dsp:txXfrm>
    </dsp:sp>
    <dsp:sp modelId="{2D976930-2355-47E2-BEBF-F91373A9F7C2}">
      <dsp:nvSpPr>
        <dsp:cNvPr id="0" name=""/>
        <dsp:cNvSpPr/>
      </dsp:nvSpPr>
      <dsp:spPr>
        <a:xfrm>
          <a:off x="0" y="2590139"/>
          <a:ext cx="8229600" cy="103285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Markets are usually a good way of coordinating trade. </a:t>
          </a:r>
        </a:p>
      </dsp:txBody>
      <dsp:txXfrm>
        <a:off x="50420" y="2640559"/>
        <a:ext cx="8128760" cy="932014"/>
      </dsp:txXfrm>
    </dsp:sp>
    <dsp:sp modelId="{623C27C9-696D-4DEB-AE34-501FDC68BAC6}">
      <dsp:nvSpPr>
        <dsp:cNvPr id="0" name=""/>
        <dsp:cNvSpPr/>
      </dsp:nvSpPr>
      <dsp:spPr>
        <a:xfrm>
          <a:off x="0" y="3697874"/>
          <a:ext cx="8229600" cy="103285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Govt can potentially improve market outcomes if there is a market failure or if the market outcome is inequitable. </a:t>
          </a:r>
        </a:p>
      </dsp:txBody>
      <dsp:txXfrm>
        <a:off x="50420" y="3748294"/>
        <a:ext cx="8128760" cy="9320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53F054-1B5A-4046-9D78-8A969555AA13}">
      <dsp:nvSpPr>
        <dsp:cNvPr id="0" name=""/>
        <dsp:cNvSpPr/>
      </dsp:nvSpPr>
      <dsp:spPr>
        <a:xfrm>
          <a:off x="0" y="39590"/>
          <a:ext cx="8229600" cy="119175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The principles of the economy as a whole are:</a:t>
          </a:r>
        </a:p>
      </dsp:txBody>
      <dsp:txXfrm>
        <a:off x="58177" y="97767"/>
        <a:ext cx="8113246" cy="1075400"/>
      </dsp:txXfrm>
    </dsp:sp>
    <dsp:sp modelId="{A1162FEA-668E-4C53-8935-EC29D7A473CA}">
      <dsp:nvSpPr>
        <dsp:cNvPr id="0" name=""/>
        <dsp:cNvSpPr/>
      </dsp:nvSpPr>
      <dsp:spPr>
        <a:xfrm>
          <a:off x="0" y="1317745"/>
          <a:ext cx="8229600" cy="119175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Productivity is the ultimate source of living standards. </a:t>
          </a:r>
        </a:p>
      </dsp:txBody>
      <dsp:txXfrm>
        <a:off x="58177" y="1375922"/>
        <a:ext cx="8113246" cy="1075400"/>
      </dsp:txXfrm>
    </dsp:sp>
    <dsp:sp modelId="{55918499-3EA9-47CA-ABC2-C321F5A0DD87}">
      <dsp:nvSpPr>
        <dsp:cNvPr id="0" name=""/>
        <dsp:cNvSpPr/>
      </dsp:nvSpPr>
      <dsp:spPr>
        <a:xfrm>
          <a:off x="0" y="2595900"/>
          <a:ext cx="8229600" cy="119175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Money growth is the ultimate source of inflation. </a:t>
          </a:r>
        </a:p>
      </dsp:txBody>
      <dsp:txXfrm>
        <a:off x="58177" y="2654077"/>
        <a:ext cx="8113246" cy="1075400"/>
      </dsp:txXfrm>
    </dsp:sp>
    <dsp:sp modelId="{15370FE4-16EB-48A1-8E9C-5DF66E46101B}">
      <dsp:nvSpPr>
        <dsp:cNvPr id="0" name=""/>
        <dsp:cNvSpPr/>
      </dsp:nvSpPr>
      <dsp:spPr>
        <a:xfrm>
          <a:off x="0" y="3874054"/>
          <a:ext cx="8229600" cy="119175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Society faces a short-run tradeoff between inflation and unemployment. </a:t>
          </a:r>
        </a:p>
      </dsp:txBody>
      <dsp:txXfrm>
        <a:off x="58177" y="3932231"/>
        <a:ext cx="8113246" cy="10754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9E59DA-34AD-402B-820A-E9CCE8DB733E}" type="datetimeFigureOut">
              <a:rPr lang="en-IE" smtClean="0"/>
              <a:t>07/02/2024</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31D0F1-618B-4032-80AE-F013B227E91A}" type="slidenum">
              <a:rPr lang="en-IE" smtClean="0"/>
              <a:t>‹#›</a:t>
            </a:fld>
            <a:endParaRPr lang="en-IE"/>
          </a:p>
        </p:txBody>
      </p:sp>
    </p:spTree>
    <p:extLst>
      <p:ext uri="{BB962C8B-B14F-4D97-AF65-F5344CB8AC3E}">
        <p14:creationId xmlns:p14="http://schemas.microsoft.com/office/powerpoint/2010/main" val="1571740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AA24F5-E131-4EBA-BC25-A81BE41A1852}" type="slidenum">
              <a:rPr lang="en-US" smtClean="0"/>
              <a:pPr/>
              <a:t>6</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83A7E8A6-5970-4C56-BAF1-4E1423540DBC}" type="slidenum">
              <a:rPr lang="en-US" smtClean="0"/>
              <a:pPr/>
              <a:t>16</a:t>
            </a:fld>
            <a:endParaRPr lang="en-US"/>
          </a:p>
        </p:txBody>
      </p:sp>
      <p:sp>
        <p:nvSpPr>
          <p:cNvPr id="5837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F95786A-ED44-4D84-AE60-FA421F2B0E6D}" type="slidenum">
              <a:rPr lang="en-US" sz="1200">
                <a:cs typeface="Arial" charset="0"/>
              </a:rPr>
              <a:pPr algn="r"/>
              <a:t>16</a:t>
            </a:fld>
            <a:endParaRPr lang="en-US" sz="1200">
              <a:cs typeface="Arial" charset="0"/>
            </a:endParaRPr>
          </a:p>
        </p:txBody>
      </p:sp>
      <p:sp>
        <p:nvSpPr>
          <p:cNvPr id="58372" name="Rectangle 2"/>
          <p:cNvSpPr>
            <a:spLocks noGrp="1" noRot="1" noChangeAspect="1" noChangeArrowheads="1" noTextEdit="1"/>
          </p:cNvSpPr>
          <p:nvPr>
            <p:ph type="sldImg"/>
          </p:nvPr>
        </p:nvSpPr>
        <p:spPr>
          <a:xfrm>
            <a:off x="381000" y="552450"/>
            <a:ext cx="6096000" cy="3429000"/>
          </a:xfrm>
          <a:ln/>
        </p:spPr>
      </p:sp>
      <p:sp>
        <p:nvSpPr>
          <p:cNvPr id="58373" name="Rectangle 3"/>
          <p:cNvSpPr>
            <a:spLocks noGrp="1" noChangeArrowheads="1"/>
          </p:cNvSpPr>
          <p:nvPr>
            <p:ph type="body" idx="1"/>
          </p:nvPr>
        </p:nvSpPr>
        <p:spPr>
          <a:xfrm>
            <a:off x="685800" y="4213225"/>
            <a:ext cx="5486400" cy="4244975"/>
          </a:xfrm>
          <a:no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fld id="{67A3F6BA-F70D-469C-A304-42B3B2F7B24F}" type="slidenum">
              <a:rPr lang="en-US" smtClean="0"/>
              <a:pPr/>
              <a:t>17</a:t>
            </a:fld>
            <a:endParaRPr lang="en-US"/>
          </a:p>
        </p:txBody>
      </p:sp>
      <p:sp>
        <p:nvSpPr>
          <p:cNvPr id="87044" name="Rectangle 3"/>
          <p:cNvSpPr>
            <a:spLocks noGrp="1" noChangeArrowheads="1"/>
          </p:cNvSpPr>
          <p:nvPr>
            <p:ph type="body" idx="1"/>
          </p:nvPr>
        </p:nvSpPr>
        <p:spPr>
          <a:xfrm>
            <a:off x="533400" y="3962400"/>
            <a:ext cx="6019800" cy="4876800"/>
          </a:xfrm>
        </p:spPr>
        <p:txBody>
          <a:bodyPr>
            <a:noAutofit/>
          </a:bodyPr>
          <a:lstStyle/>
          <a:p>
            <a:endParaRPr lang="en-US" sz="1100" b="1" i="1" dirty="0"/>
          </a:p>
        </p:txBody>
      </p:sp>
      <p:sp>
        <p:nvSpPr>
          <p:cNvPr id="7" name="Slide Image Placeholder 6"/>
          <p:cNvSpPr>
            <a:spLocks noGrp="1" noRot="1" noChangeAspect="1"/>
          </p:cNvSpPr>
          <p:nvPr>
            <p:ph type="sldImg"/>
          </p:nvPr>
        </p:nvSpPr>
        <p:spPr>
          <a:xfrm>
            <a:off x="596900" y="609600"/>
            <a:ext cx="5588000" cy="3143250"/>
          </a:xfr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rPr>
              <a:pPr/>
              <a:t>18</a:t>
            </a:fld>
            <a:endParaRPr lang="en-US">
              <a:solidFill>
                <a:prstClr val="black"/>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rPr>
              <a:pPr/>
              <a:t>19</a:t>
            </a:fld>
            <a:endParaRPr lang="en-US">
              <a:solidFill>
                <a:prstClr val="black"/>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5000"/>
              </a:lnSpc>
              <a:spcBef>
                <a:spcPts val="0"/>
              </a:spcBef>
              <a:spcAft>
                <a:spcPts val="0"/>
              </a:spcAft>
              <a:buClrTx/>
              <a:buSzTx/>
              <a:buFontTx/>
              <a:buNone/>
              <a:tabLst/>
              <a:defRPr/>
            </a:pP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E8402663-2C52-484F-8F25-CAAC62735857}" type="slidenum">
              <a:rPr lang="en-US" smtClean="0"/>
              <a:pPr/>
              <a:t>20</a:t>
            </a:fld>
            <a:endParaRPr lang="en-US"/>
          </a:p>
        </p:txBody>
      </p:sp>
      <p:sp>
        <p:nvSpPr>
          <p:cNvPr id="6246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241DB068-1898-4DC6-97F7-860FA2C3495D}" type="slidenum">
              <a:rPr lang="en-US" sz="1200">
                <a:cs typeface="Arial" charset="0"/>
              </a:rPr>
              <a:pPr algn="r"/>
              <a:t>20</a:t>
            </a:fld>
            <a:endParaRPr lang="en-US" sz="1200">
              <a:cs typeface="Arial" charset="0"/>
            </a:endParaRPr>
          </a:p>
        </p:txBody>
      </p:sp>
      <p:sp>
        <p:nvSpPr>
          <p:cNvPr id="62468" name="Rectangle 2"/>
          <p:cNvSpPr>
            <a:spLocks noGrp="1" noRot="1" noChangeAspect="1" noChangeArrowheads="1" noTextEdit="1"/>
          </p:cNvSpPr>
          <p:nvPr>
            <p:ph type="sldImg"/>
          </p:nvPr>
        </p:nvSpPr>
        <p:spPr>
          <a:xfrm>
            <a:off x="382588" y="552450"/>
            <a:ext cx="6096000" cy="3429000"/>
          </a:xfrm>
          <a:ln/>
        </p:spPr>
      </p:sp>
      <p:sp>
        <p:nvSpPr>
          <p:cNvPr id="62469" name="Rectangle 3"/>
          <p:cNvSpPr>
            <a:spLocks noGrp="1" noChangeArrowheads="1"/>
          </p:cNvSpPr>
          <p:nvPr>
            <p:ph type="body" idx="1"/>
          </p:nvPr>
        </p:nvSpPr>
        <p:spPr>
          <a:xfrm>
            <a:off x="685800" y="4213225"/>
            <a:ext cx="5486400" cy="4244975"/>
          </a:xfrm>
          <a:noFill/>
          <a:ln/>
        </p:spPr>
        <p:txBody>
          <a:bodyPr/>
          <a:lstStyle/>
          <a:p>
            <a:pPr eaLnBrk="1" hangingPunct="1"/>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33FB6571-0EB0-4385-B3F7-972C21453F46}" type="slidenum">
              <a:rPr lang="en-US" smtClean="0"/>
              <a:pPr/>
              <a:t>21</a:t>
            </a:fld>
            <a:endParaRPr lang="en-US"/>
          </a:p>
        </p:txBody>
      </p:sp>
      <p:sp>
        <p:nvSpPr>
          <p:cNvPr id="6349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06337C6-6B76-484A-BA77-5C3441396343}" type="slidenum">
              <a:rPr lang="en-US" sz="1200">
                <a:cs typeface="Arial" charset="0"/>
              </a:rPr>
              <a:pPr algn="r"/>
              <a:t>21</a:t>
            </a:fld>
            <a:endParaRPr lang="en-US" sz="1200">
              <a:cs typeface="Arial" charset="0"/>
            </a:endParaRPr>
          </a:p>
        </p:txBody>
      </p:sp>
      <p:sp>
        <p:nvSpPr>
          <p:cNvPr id="63492" name="Rectangle 2"/>
          <p:cNvSpPr>
            <a:spLocks noGrp="1" noRot="1" noChangeAspect="1" noChangeArrowheads="1" noTextEdit="1"/>
          </p:cNvSpPr>
          <p:nvPr>
            <p:ph type="sldImg"/>
          </p:nvPr>
        </p:nvSpPr>
        <p:spPr>
          <a:xfrm>
            <a:off x="382588" y="552450"/>
            <a:ext cx="6096000" cy="3429000"/>
          </a:xfrm>
          <a:ln/>
        </p:spPr>
      </p:sp>
      <p:sp>
        <p:nvSpPr>
          <p:cNvPr id="63493" name="Rectangle 3"/>
          <p:cNvSpPr>
            <a:spLocks noGrp="1" noChangeArrowheads="1"/>
          </p:cNvSpPr>
          <p:nvPr>
            <p:ph type="body" idx="1"/>
          </p:nvPr>
        </p:nvSpPr>
        <p:spPr>
          <a:xfrm>
            <a:off x="685800" y="4213225"/>
            <a:ext cx="5486400" cy="4244975"/>
          </a:xfrm>
          <a:noFill/>
          <a:ln/>
        </p:spPr>
        <p:txBody>
          <a:bodyPr/>
          <a:lstStyle/>
          <a:p>
            <a:pPr eaLnBrk="1" hangingPunct="1"/>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B08A82D9-55D7-48BD-B90F-7A06DBF4CAA6}" type="slidenum">
              <a:rPr lang="en-US" smtClean="0"/>
              <a:pPr/>
              <a:t>22</a:t>
            </a:fld>
            <a:endParaRPr lang="en-US"/>
          </a:p>
        </p:txBody>
      </p:sp>
      <p:sp>
        <p:nvSpPr>
          <p:cNvPr id="6451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811CEEE-6769-44B3-8250-4DFC494B13BD}" type="slidenum">
              <a:rPr lang="en-US" sz="1200">
                <a:cs typeface="Arial" charset="0"/>
              </a:rPr>
              <a:pPr algn="r"/>
              <a:t>22</a:t>
            </a:fld>
            <a:endParaRPr lang="en-US" sz="1200">
              <a:cs typeface="Arial" charset="0"/>
            </a:endParaRPr>
          </a:p>
        </p:txBody>
      </p:sp>
      <p:sp>
        <p:nvSpPr>
          <p:cNvPr id="64516" name="Rectangle 2"/>
          <p:cNvSpPr>
            <a:spLocks noGrp="1" noRot="1" noChangeAspect="1" noChangeArrowheads="1" noTextEdit="1"/>
          </p:cNvSpPr>
          <p:nvPr>
            <p:ph type="sldImg"/>
          </p:nvPr>
        </p:nvSpPr>
        <p:spPr>
          <a:xfrm>
            <a:off x="382588" y="552450"/>
            <a:ext cx="6096000" cy="3429000"/>
          </a:xfrm>
          <a:ln/>
        </p:spPr>
      </p:sp>
      <p:sp>
        <p:nvSpPr>
          <p:cNvPr id="64517" name="Rectangle 3"/>
          <p:cNvSpPr>
            <a:spLocks noGrp="1" noChangeArrowheads="1"/>
          </p:cNvSpPr>
          <p:nvPr>
            <p:ph type="body" idx="1"/>
          </p:nvPr>
        </p:nvSpPr>
        <p:spPr>
          <a:xfrm>
            <a:off x="685800" y="4213225"/>
            <a:ext cx="5486400" cy="4244975"/>
          </a:xfrm>
          <a:noFill/>
          <a:ln/>
        </p:spPr>
        <p:txBody>
          <a:bodyPr/>
          <a:lstStyle/>
          <a:p>
            <a:pPr eaLnBrk="1" hangingPunct="1"/>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B08A82D9-55D7-48BD-B90F-7A06DBF4CAA6}" type="slidenum">
              <a:rPr lang="en-US" smtClean="0"/>
              <a:pPr/>
              <a:t>23</a:t>
            </a:fld>
            <a:endParaRPr lang="en-US"/>
          </a:p>
        </p:txBody>
      </p:sp>
      <p:sp>
        <p:nvSpPr>
          <p:cNvPr id="6451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811CEEE-6769-44B3-8250-4DFC494B13BD}" type="slidenum">
              <a:rPr lang="en-US" sz="1200">
                <a:cs typeface="Arial" charset="0"/>
              </a:rPr>
              <a:pPr algn="r"/>
              <a:t>23</a:t>
            </a:fld>
            <a:endParaRPr lang="en-US" sz="1200">
              <a:cs typeface="Arial" charset="0"/>
            </a:endParaRPr>
          </a:p>
        </p:txBody>
      </p:sp>
      <p:sp>
        <p:nvSpPr>
          <p:cNvPr id="64516" name="Rectangle 2"/>
          <p:cNvSpPr>
            <a:spLocks noGrp="1" noRot="1" noChangeAspect="1" noChangeArrowheads="1" noTextEdit="1"/>
          </p:cNvSpPr>
          <p:nvPr>
            <p:ph type="sldImg"/>
          </p:nvPr>
        </p:nvSpPr>
        <p:spPr>
          <a:xfrm>
            <a:off x="382588" y="552450"/>
            <a:ext cx="6096000" cy="3429000"/>
          </a:xfrm>
          <a:ln/>
        </p:spPr>
      </p:sp>
      <p:sp>
        <p:nvSpPr>
          <p:cNvPr id="64517" name="Rectangle 3"/>
          <p:cNvSpPr>
            <a:spLocks noGrp="1" noChangeArrowheads="1"/>
          </p:cNvSpPr>
          <p:nvPr>
            <p:ph type="body" idx="1"/>
          </p:nvPr>
        </p:nvSpPr>
        <p:spPr>
          <a:xfrm>
            <a:off x="685800" y="4213225"/>
            <a:ext cx="5486400" cy="4244975"/>
          </a:xfrm>
          <a:noFill/>
          <a:ln/>
        </p:spPr>
        <p:txBody>
          <a:bodyPr/>
          <a:lstStyle/>
          <a:p>
            <a:pPr eaLnBrk="1" hangingPunct="1"/>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B08A82D9-55D7-48BD-B90F-7A06DBF4CAA6}" type="slidenum">
              <a:rPr lang="en-US" smtClean="0"/>
              <a:pPr/>
              <a:t>24</a:t>
            </a:fld>
            <a:endParaRPr lang="en-US"/>
          </a:p>
        </p:txBody>
      </p:sp>
      <p:sp>
        <p:nvSpPr>
          <p:cNvPr id="6451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811CEEE-6769-44B3-8250-4DFC494B13BD}" type="slidenum">
              <a:rPr lang="en-US" sz="1200">
                <a:cs typeface="Arial" charset="0"/>
              </a:rPr>
              <a:pPr algn="r"/>
              <a:t>24</a:t>
            </a:fld>
            <a:endParaRPr lang="en-US" sz="1200">
              <a:cs typeface="Arial" charset="0"/>
            </a:endParaRPr>
          </a:p>
        </p:txBody>
      </p:sp>
      <p:sp>
        <p:nvSpPr>
          <p:cNvPr id="64516" name="Rectangle 2"/>
          <p:cNvSpPr>
            <a:spLocks noGrp="1" noRot="1" noChangeAspect="1" noChangeArrowheads="1" noTextEdit="1"/>
          </p:cNvSpPr>
          <p:nvPr>
            <p:ph type="sldImg"/>
          </p:nvPr>
        </p:nvSpPr>
        <p:spPr>
          <a:xfrm>
            <a:off x="382588" y="552450"/>
            <a:ext cx="6096000" cy="3429000"/>
          </a:xfrm>
          <a:ln/>
        </p:spPr>
      </p:sp>
      <p:sp>
        <p:nvSpPr>
          <p:cNvPr id="64517" name="Rectangle 3"/>
          <p:cNvSpPr>
            <a:spLocks noGrp="1" noChangeArrowheads="1"/>
          </p:cNvSpPr>
          <p:nvPr>
            <p:ph type="body" idx="1"/>
          </p:nvPr>
        </p:nvSpPr>
        <p:spPr>
          <a:xfrm>
            <a:off x="685800" y="4213225"/>
            <a:ext cx="5486400" cy="4244975"/>
          </a:xfrm>
          <a:noFill/>
          <a:ln/>
        </p:spPr>
        <p:txBody>
          <a:bodyPr/>
          <a:lstStyle/>
          <a:p>
            <a:pPr eaLnBrk="1" hangingPunct="1"/>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B08A82D9-55D7-48BD-B90F-7A06DBF4CAA6}" type="slidenum">
              <a:rPr lang="en-US" smtClean="0"/>
              <a:pPr/>
              <a:t>25</a:t>
            </a:fld>
            <a:endParaRPr lang="en-US"/>
          </a:p>
        </p:txBody>
      </p:sp>
      <p:sp>
        <p:nvSpPr>
          <p:cNvPr id="6451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811CEEE-6769-44B3-8250-4DFC494B13BD}" type="slidenum">
              <a:rPr lang="en-US" sz="1200">
                <a:cs typeface="Arial" charset="0"/>
              </a:rPr>
              <a:pPr algn="r"/>
              <a:t>25</a:t>
            </a:fld>
            <a:endParaRPr lang="en-US" sz="1200">
              <a:cs typeface="Arial" charset="0"/>
            </a:endParaRPr>
          </a:p>
        </p:txBody>
      </p:sp>
      <p:sp>
        <p:nvSpPr>
          <p:cNvPr id="64516" name="Rectangle 2"/>
          <p:cNvSpPr>
            <a:spLocks noGrp="1" noRot="1" noChangeAspect="1" noChangeArrowheads="1" noTextEdit="1"/>
          </p:cNvSpPr>
          <p:nvPr>
            <p:ph type="sldImg"/>
          </p:nvPr>
        </p:nvSpPr>
        <p:spPr>
          <a:xfrm>
            <a:off x="382588" y="552450"/>
            <a:ext cx="6096000" cy="3429000"/>
          </a:xfrm>
          <a:ln/>
        </p:spPr>
      </p:sp>
      <p:sp>
        <p:nvSpPr>
          <p:cNvPr id="64517" name="Rectangle 3"/>
          <p:cNvSpPr>
            <a:spLocks noGrp="1" noChangeArrowheads="1"/>
          </p:cNvSpPr>
          <p:nvPr>
            <p:ph type="body" idx="1"/>
          </p:nvPr>
        </p:nvSpPr>
        <p:spPr>
          <a:xfrm>
            <a:off x="685800" y="4213225"/>
            <a:ext cx="5486400" cy="4244975"/>
          </a:xfrm>
          <a:noFill/>
          <a:ln/>
        </p:spPr>
        <p:txBody>
          <a:bodyPr/>
          <a:lstStyle/>
          <a:p>
            <a:pPr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968532A9-6CBA-436F-9E21-5B5EADA6A627}" type="slidenum">
              <a:rPr lang="en-US" smtClean="0"/>
              <a:pPr/>
              <a:t>8</a:t>
            </a:fld>
            <a:endParaRPr lang="en-US"/>
          </a:p>
        </p:txBody>
      </p:sp>
      <p:sp>
        <p:nvSpPr>
          <p:cNvPr id="5017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2FDDF0E-DB87-4847-BDA6-BBE2E4544C26}" type="slidenum">
              <a:rPr lang="en-US" sz="1200">
                <a:cs typeface="Arial" charset="0"/>
              </a:rPr>
              <a:pPr algn="r"/>
              <a:t>8</a:t>
            </a:fld>
            <a:endParaRPr lang="en-US" sz="1200">
              <a:cs typeface="Arial" charset="0"/>
            </a:endParaRPr>
          </a:p>
        </p:txBody>
      </p:sp>
      <p:sp>
        <p:nvSpPr>
          <p:cNvPr id="50180" name="Rectangle 2"/>
          <p:cNvSpPr>
            <a:spLocks noGrp="1" noRot="1" noChangeAspect="1" noChangeArrowheads="1" noTextEdit="1"/>
          </p:cNvSpPr>
          <p:nvPr>
            <p:ph type="sldImg"/>
          </p:nvPr>
        </p:nvSpPr>
        <p:spPr>
          <a:xfrm>
            <a:off x="382588" y="552450"/>
            <a:ext cx="6096000" cy="3429000"/>
          </a:xfrm>
          <a:ln/>
        </p:spPr>
      </p:sp>
      <p:sp>
        <p:nvSpPr>
          <p:cNvPr id="50181" name="Rectangle 3"/>
          <p:cNvSpPr>
            <a:spLocks noGrp="1" noChangeArrowheads="1"/>
          </p:cNvSpPr>
          <p:nvPr>
            <p:ph type="body" idx="1"/>
          </p:nvPr>
        </p:nvSpPr>
        <p:spPr>
          <a:xfrm>
            <a:off x="685800" y="4213225"/>
            <a:ext cx="5486400" cy="4244975"/>
          </a:xfrm>
          <a:noFill/>
          <a:ln/>
        </p:spPr>
        <p:txBody>
          <a:bodyPr/>
          <a:lstStyle/>
          <a:p>
            <a:pPr eaLnBrk="1" hangingPunct="1">
              <a:lnSpc>
                <a:spcPct val="90000"/>
              </a:lnSpc>
            </a:pP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1655132E-9625-4915-B20C-9A1FFC5BD232}" type="slidenum">
              <a:rPr lang="en-US" smtClean="0"/>
              <a:pPr/>
              <a:t>26</a:t>
            </a:fld>
            <a:endParaRPr lang="en-US"/>
          </a:p>
        </p:txBody>
      </p:sp>
      <p:sp>
        <p:nvSpPr>
          <p:cNvPr id="6861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FFE1B51-1028-456E-B83C-A0B35E6581A5}" type="slidenum">
              <a:rPr lang="en-US" sz="1200">
                <a:cs typeface="Arial" charset="0"/>
              </a:rPr>
              <a:pPr algn="r"/>
              <a:t>26</a:t>
            </a:fld>
            <a:endParaRPr lang="en-US" sz="1200">
              <a:cs typeface="Arial" charset="0"/>
            </a:endParaRPr>
          </a:p>
        </p:txBody>
      </p:sp>
      <p:sp>
        <p:nvSpPr>
          <p:cNvPr id="68612" name="Rectangle 2"/>
          <p:cNvSpPr>
            <a:spLocks noGrp="1" noRot="1" noChangeAspect="1" noChangeArrowheads="1" noTextEdit="1"/>
          </p:cNvSpPr>
          <p:nvPr>
            <p:ph type="sldImg"/>
          </p:nvPr>
        </p:nvSpPr>
        <p:spPr>
          <a:xfrm>
            <a:off x="382588" y="552450"/>
            <a:ext cx="6096000" cy="3429000"/>
          </a:xfrm>
          <a:ln/>
        </p:spPr>
      </p:sp>
      <p:sp>
        <p:nvSpPr>
          <p:cNvPr id="68613" name="Rectangle 3"/>
          <p:cNvSpPr>
            <a:spLocks noGrp="1" noChangeArrowheads="1"/>
          </p:cNvSpPr>
          <p:nvPr>
            <p:ph type="body" idx="1"/>
          </p:nvPr>
        </p:nvSpPr>
        <p:spPr>
          <a:xfrm>
            <a:off x="685800" y="4213225"/>
            <a:ext cx="5486400" cy="4244975"/>
          </a:xfrm>
          <a:noFill/>
          <a:ln/>
        </p:spPr>
        <p:txBody>
          <a:bodyPr/>
          <a:lstStyle/>
          <a:p>
            <a:pPr eaLnBrk="1" hangingPunct="1">
              <a:lnSpc>
                <a:spcPct val="90000"/>
              </a:lnSpc>
            </a:pPr>
            <a:endParaRPr lang="en-US" sz="11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B08A82D9-55D7-48BD-B90F-7A06DBF4CAA6}" type="slidenum">
              <a:rPr lang="en-US" smtClean="0"/>
              <a:pPr/>
              <a:t>27</a:t>
            </a:fld>
            <a:endParaRPr lang="en-US"/>
          </a:p>
        </p:txBody>
      </p:sp>
      <p:sp>
        <p:nvSpPr>
          <p:cNvPr id="6451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811CEEE-6769-44B3-8250-4DFC494B13BD}" type="slidenum">
              <a:rPr lang="en-US" sz="1200">
                <a:cs typeface="Arial" charset="0"/>
              </a:rPr>
              <a:pPr algn="r"/>
              <a:t>27</a:t>
            </a:fld>
            <a:endParaRPr lang="en-US" sz="1200">
              <a:cs typeface="Arial" charset="0"/>
            </a:endParaRPr>
          </a:p>
        </p:txBody>
      </p:sp>
      <p:sp>
        <p:nvSpPr>
          <p:cNvPr id="64516" name="Rectangle 2"/>
          <p:cNvSpPr>
            <a:spLocks noGrp="1" noRot="1" noChangeAspect="1" noChangeArrowheads="1" noTextEdit="1"/>
          </p:cNvSpPr>
          <p:nvPr>
            <p:ph type="sldImg"/>
          </p:nvPr>
        </p:nvSpPr>
        <p:spPr>
          <a:xfrm>
            <a:off x="382588" y="552450"/>
            <a:ext cx="6096000" cy="3429000"/>
          </a:xfrm>
          <a:ln/>
        </p:spPr>
      </p:sp>
      <p:sp>
        <p:nvSpPr>
          <p:cNvPr id="64517" name="Rectangle 3"/>
          <p:cNvSpPr>
            <a:spLocks noGrp="1" noChangeArrowheads="1"/>
          </p:cNvSpPr>
          <p:nvPr>
            <p:ph type="body" idx="1"/>
          </p:nvPr>
        </p:nvSpPr>
        <p:spPr>
          <a:xfrm>
            <a:off x="685800" y="4213225"/>
            <a:ext cx="5486400" cy="4244975"/>
          </a:xfrm>
          <a:noFill/>
          <a:ln/>
        </p:spPr>
        <p:txBody>
          <a:bodyPr/>
          <a:lstStyle/>
          <a:p>
            <a:pPr eaLnBrk="1" hangingPunct="1"/>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08E654EE-6C5E-41F1-8708-6A3FDE9AB779}" type="slidenum">
              <a:rPr lang="en-US" smtClean="0"/>
              <a:pPr/>
              <a:t>28</a:t>
            </a:fld>
            <a:endParaRPr lang="en-US"/>
          </a:p>
        </p:txBody>
      </p:sp>
      <p:sp>
        <p:nvSpPr>
          <p:cNvPr id="7168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0DAE46D-2C67-4B4B-9BA1-D233B8E4D683}" type="slidenum">
              <a:rPr lang="en-US" sz="1200">
                <a:cs typeface="Arial" charset="0"/>
              </a:rPr>
              <a:pPr algn="r"/>
              <a:t>28</a:t>
            </a:fld>
            <a:endParaRPr lang="en-US" sz="1200">
              <a:cs typeface="Arial" charset="0"/>
            </a:endParaRPr>
          </a:p>
        </p:txBody>
      </p:sp>
      <p:sp>
        <p:nvSpPr>
          <p:cNvPr id="71684" name="Rectangle 2"/>
          <p:cNvSpPr>
            <a:spLocks noGrp="1" noRot="1" noChangeAspect="1" noChangeArrowheads="1" noTextEdit="1"/>
          </p:cNvSpPr>
          <p:nvPr>
            <p:ph type="sldImg"/>
          </p:nvPr>
        </p:nvSpPr>
        <p:spPr>
          <a:xfrm>
            <a:off x="382588" y="552450"/>
            <a:ext cx="6096000" cy="3429000"/>
          </a:xfrm>
          <a:ln/>
        </p:spPr>
      </p:sp>
      <p:sp>
        <p:nvSpPr>
          <p:cNvPr id="71685" name="Rectangle 3"/>
          <p:cNvSpPr>
            <a:spLocks noGrp="1" noChangeArrowheads="1"/>
          </p:cNvSpPr>
          <p:nvPr>
            <p:ph type="body" idx="1"/>
          </p:nvPr>
        </p:nvSpPr>
        <p:spPr>
          <a:xfrm>
            <a:off x="685800" y="4213225"/>
            <a:ext cx="5486400" cy="4244975"/>
          </a:xfrm>
          <a:noFill/>
          <a:ln/>
        </p:spPr>
        <p:txBody>
          <a:bodyPr/>
          <a:lstStyle/>
          <a:p>
            <a:pPr eaLnBrk="1" hangingPunct="1"/>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B08A82D9-55D7-48BD-B90F-7A06DBF4CAA6}" type="slidenum">
              <a:rPr lang="en-US" smtClean="0"/>
              <a:pPr/>
              <a:t>29</a:t>
            </a:fld>
            <a:endParaRPr lang="en-US"/>
          </a:p>
        </p:txBody>
      </p:sp>
      <p:sp>
        <p:nvSpPr>
          <p:cNvPr id="6451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811CEEE-6769-44B3-8250-4DFC494B13BD}" type="slidenum">
              <a:rPr lang="en-US" sz="1200">
                <a:cs typeface="Arial" charset="0"/>
              </a:rPr>
              <a:pPr algn="r"/>
              <a:t>29</a:t>
            </a:fld>
            <a:endParaRPr lang="en-US" sz="1200">
              <a:cs typeface="Arial" charset="0"/>
            </a:endParaRPr>
          </a:p>
        </p:txBody>
      </p:sp>
      <p:sp>
        <p:nvSpPr>
          <p:cNvPr id="64516" name="Rectangle 2"/>
          <p:cNvSpPr>
            <a:spLocks noGrp="1" noRot="1" noChangeAspect="1" noChangeArrowheads="1" noTextEdit="1"/>
          </p:cNvSpPr>
          <p:nvPr>
            <p:ph type="sldImg"/>
          </p:nvPr>
        </p:nvSpPr>
        <p:spPr>
          <a:xfrm>
            <a:off x="382588" y="552450"/>
            <a:ext cx="6096000" cy="3429000"/>
          </a:xfrm>
          <a:ln/>
        </p:spPr>
      </p:sp>
      <p:sp>
        <p:nvSpPr>
          <p:cNvPr id="64517" name="Rectangle 3"/>
          <p:cNvSpPr>
            <a:spLocks noGrp="1" noChangeArrowheads="1"/>
          </p:cNvSpPr>
          <p:nvPr>
            <p:ph type="body" idx="1"/>
          </p:nvPr>
        </p:nvSpPr>
        <p:spPr>
          <a:xfrm>
            <a:off x="685800" y="4213225"/>
            <a:ext cx="5486400" cy="4244975"/>
          </a:xfrm>
          <a:noFill/>
          <a:ln/>
        </p:spPr>
        <p:txBody>
          <a:bodyPr/>
          <a:lstStyle/>
          <a:p>
            <a:pPr eaLnBrk="1" hangingPunct="1"/>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B08A82D9-55D7-48BD-B90F-7A06DBF4CAA6}" type="slidenum">
              <a:rPr lang="en-US" smtClean="0"/>
              <a:pPr/>
              <a:t>30</a:t>
            </a:fld>
            <a:endParaRPr lang="en-US"/>
          </a:p>
        </p:txBody>
      </p:sp>
      <p:sp>
        <p:nvSpPr>
          <p:cNvPr id="6451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811CEEE-6769-44B3-8250-4DFC494B13BD}" type="slidenum">
              <a:rPr lang="en-US" sz="1200">
                <a:cs typeface="Arial" charset="0"/>
              </a:rPr>
              <a:pPr algn="r"/>
              <a:t>30</a:t>
            </a:fld>
            <a:endParaRPr lang="en-US" sz="1200">
              <a:cs typeface="Arial" charset="0"/>
            </a:endParaRPr>
          </a:p>
        </p:txBody>
      </p:sp>
      <p:sp>
        <p:nvSpPr>
          <p:cNvPr id="64516" name="Rectangle 2"/>
          <p:cNvSpPr>
            <a:spLocks noGrp="1" noRot="1" noChangeAspect="1" noChangeArrowheads="1" noTextEdit="1"/>
          </p:cNvSpPr>
          <p:nvPr>
            <p:ph type="sldImg"/>
          </p:nvPr>
        </p:nvSpPr>
        <p:spPr>
          <a:xfrm>
            <a:off x="382588" y="552450"/>
            <a:ext cx="6096000" cy="3429000"/>
          </a:xfrm>
          <a:ln/>
        </p:spPr>
      </p:sp>
      <p:sp>
        <p:nvSpPr>
          <p:cNvPr id="64517" name="Rectangle 3"/>
          <p:cNvSpPr>
            <a:spLocks noGrp="1" noChangeArrowheads="1"/>
          </p:cNvSpPr>
          <p:nvPr>
            <p:ph type="body" idx="1"/>
          </p:nvPr>
        </p:nvSpPr>
        <p:spPr>
          <a:xfrm>
            <a:off x="685800" y="4213225"/>
            <a:ext cx="5486400" cy="4244975"/>
          </a:xfrm>
          <a:noFill/>
          <a:ln/>
        </p:spPr>
        <p:txBody>
          <a:bodyPr/>
          <a:lstStyle/>
          <a:p>
            <a:pPr eaLnBrk="1" hangingPunct="1"/>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B08A82D9-55D7-48BD-B90F-7A06DBF4CAA6}" type="slidenum">
              <a:rPr lang="en-US" smtClean="0"/>
              <a:pPr/>
              <a:t>31</a:t>
            </a:fld>
            <a:endParaRPr lang="en-US"/>
          </a:p>
        </p:txBody>
      </p:sp>
      <p:sp>
        <p:nvSpPr>
          <p:cNvPr id="6451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811CEEE-6769-44B3-8250-4DFC494B13BD}" type="slidenum">
              <a:rPr lang="en-US" sz="1200">
                <a:cs typeface="Arial" charset="0"/>
              </a:rPr>
              <a:pPr algn="r"/>
              <a:t>31</a:t>
            </a:fld>
            <a:endParaRPr lang="en-US" sz="1200">
              <a:cs typeface="Arial" charset="0"/>
            </a:endParaRPr>
          </a:p>
        </p:txBody>
      </p:sp>
      <p:sp>
        <p:nvSpPr>
          <p:cNvPr id="64516" name="Rectangle 2"/>
          <p:cNvSpPr>
            <a:spLocks noGrp="1" noRot="1" noChangeAspect="1" noChangeArrowheads="1" noTextEdit="1"/>
          </p:cNvSpPr>
          <p:nvPr>
            <p:ph type="sldImg"/>
          </p:nvPr>
        </p:nvSpPr>
        <p:spPr>
          <a:xfrm>
            <a:off x="382588" y="552450"/>
            <a:ext cx="6096000" cy="3429000"/>
          </a:xfrm>
          <a:ln/>
        </p:spPr>
      </p:sp>
      <p:sp>
        <p:nvSpPr>
          <p:cNvPr id="64517" name="Rectangle 3"/>
          <p:cNvSpPr>
            <a:spLocks noGrp="1" noChangeArrowheads="1"/>
          </p:cNvSpPr>
          <p:nvPr>
            <p:ph type="body" idx="1"/>
          </p:nvPr>
        </p:nvSpPr>
        <p:spPr>
          <a:xfrm>
            <a:off x="685800" y="4213225"/>
            <a:ext cx="5486400" cy="4244975"/>
          </a:xfrm>
          <a:noFill/>
          <a:ln/>
        </p:spPr>
        <p:txBody>
          <a:bodyPr/>
          <a:lstStyle/>
          <a:p>
            <a:pPr eaLnBrk="1" hangingPunct="1"/>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B08A82D9-55D7-48BD-B90F-7A06DBF4CAA6}" type="slidenum">
              <a:rPr lang="en-US" smtClean="0"/>
              <a:pPr/>
              <a:t>32</a:t>
            </a:fld>
            <a:endParaRPr lang="en-US"/>
          </a:p>
        </p:txBody>
      </p:sp>
      <p:sp>
        <p:nvSpPr>
          <p:cNvPr id="6451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811CEEE-6769-44B3-8250-4DFC494B13BD}" type="slidenum">
              <a:rPr lang="en-US" sz="1200">
                <a:cs typeface="Arial" charset="0"/>
              </a:rPr>
              <a:pPr algn="r"/>
              <a:t>32</a:t>
            </a:fld>
            <a:endParaRPr lang="en-US" sz="1200">
              <a:cs typeface="Arial" charset="0"/>
            </a:endParaRPr>
          </a:p>
        </p:txBody>
      </p:sp>
      <p:sp>
        <p:nvSpPr>
          <p:cNvPr id="64516" name="Rectangle 2"/>
          <p:cNvSpPr>
            <a:spLocks noGrp="1" noRot="1" noChangeAspect="1" noChangeArrowheads="1" noTextEdit="1"/>
          </p:cNvSpPr>
          <p:nvPr>
            <p:ph type="sldImg"/>
          </p:nvPr>
        </p:nvSpPr>
        <p:spPr>
          <a:xfrm>
            <a:off x="382588" y="552450"/>
            <a:ext cx="6096000" cy="3429000"/>
          </a:xfrm>
          <a:ln/>
        </p:spPr>
      </p:sp>
      <p:sp>
        <p:nvSpPr>
          <p:cNvPr id="64517" name="Rectangle 3"/>
          <p:cNvSpPr>
            <a:spLocks noGrp="1" noChangeArrowheads="1"/>
          </p:cNvSpPr>
          <p:nvPr>
            <p:ph type="body" idx="1"/>
          </p:nvPr>
        </p:nvSpPr>
        <p:spPr>
          <a:xfrm>
            <a:off x="685800" y="4213225"/>
            <a:ext cx="5486400" cy="4244975"/>
          </a:xfrm>
          <a:noFill/>
          <a:ln/>
        </p:spPr>
        <p:txBody>
          <a:bodyPr/>
          <a:lstStyle/>
          <a:p>
            <a:pPr eaLnBrk="1" hangingPunct="1"/>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rPr>
              <a:pPr/>
              <a:t>33</a:t>
            </a:fld>
            <a:endParaRPr lang="en-US">
              <a:solidFill>
                <a:prstClr val="black"/>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rPr>
              <a:pPr/>
              <a:t>34</a:t>
            </a:fld>
            <a:endParaRPr lang="en-US">
              <a:solidFill>
                <a:prstClr val="black"/>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rPr>
              <a:pPr/>
              <a:t>35</a:t>
            </a:fld>
            <a:endParaRPr lang="en-US">
              <a:solidFill>
                <a:prstClr val="black"/>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FB6F644F-6AEC-4932-9679-4D25EC8BB860}" type="slidenum">
              <a:rPr lang="en-US" smtClean="0"/>
              <a:pPr/>
              <a:t>9</a:t>
            </a:fld>
            <a:endParaRPr lang="en-US"/>
          </a:p>
        </p:txBody>
      </p:sp>
      <p:sp>
        <p:nvSpPr>
          <p:cNvPr id="5120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B5338493-DDED-4EBB-9AD4-E0EBB35C5033}" type="slidenum">
              <a:rPr lang="en-US" sz="1200">
                <a:cs typeface="Arial" charset="0"/>
              </a:rPr>
              <a:pPr algn="r"/>
              <a:t>9</a:t>
            </a:fld>
            <a:endParaRPr lang="en-US" sz="1200">
              <a:cs typeface="Arial" charset="0"/>
            </a:endParaRPr>
          </a:p>
        </p:txBody>
      </p:sp>
      <p:sp>
        <p:nvSpPr>
          <p:cNvPr id="51204" name="Rectangle 2"/>
          <p:cNvSpPr>
            <a:spLocks noGrp="1" noRot="1" noChangeAspect="1" noChangeArrowheads="1" noTextEdit="1"/>
          </p:cNvSpPr>
          <p:nvPr>
            <p:ph type="sldImg"/>
          </p:nvPr>
        </p:nvSpPr>
        <p:spPr>
          <a:xfrm>
            <a:off x="382588" y="552450"/>
            <a:ext cx="6096000" cy="3429000"/>
          </a:xfrm>
          <a:ln/>
        </p:spPr>
      </p:sp>
      <p:sp>
        <p:nvSpPr>
          <p:cNvPr id="51205" name="Rectangle 3"/>
          <p:cNvSpPr>
            <a:spLocks noGrp="1" noChangeArrowheads="1"/>
          </p:cNvSpPr>
          <p:nvPr>
            <p:ph type="body" idx="1"/>
          </p:nvPr>
        </p:nvSpPr>
        <p:spPr>
          <a:xfrm>
            <a:off x="685800" y="4213225"/>
            <a:ext cx="5486400" cy="4244975"/>
          </a:xfrm>
          <a:noFill/>
          <a:ln/>
        </p:spPr>
        <p:txBody>
          <a:bodyPr/>
          <a:lstStyle/>
          <a:p>
            <a:pPr eaLnBrk="1" hangingPunct="1"/>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EB6957B7-40E7-4660-8A25-3A60C2D53670}" type="slidenum">
              <a:rPr lang="en-US" smtClean="0"/>
              <a:pPr/>
              <a:t>10</a:t>
            </a:fld>
            <a:endParaRPr lang="en-US"/>
          </a:p>
        </p:txBody>
      </p:sp>
      <p:sp>
        <p:nvSpPr>
          <p:cNvPr id="5222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5541B06-E0A7-450E-BA05-B693A78A07DC}" type="slidenum">
              <a:rPr lang="en-US" sz="1200">
                <a:cs typeface="Arial" charset="0"/>
              </a:rPr>
              <a:pPr algn="r"/>
              <a:t>10</a:t>
            </a:fld>
            <a:endParaRPr lang="en-US" sz="1200">
              <a:cs typeface="Arial" charset="0"/>
            </a:endParaRPr>
          </a:p>
        </p:txBody>
      </p:sp>
      <p:sp>
        <p:nvSpPr>
          <p:cNvPr id="52228" name="Rectangle 2"/>
          <p:cNvSpPr>
            <a:spLocks noGrp="1" noRot="1" noChangeAspect="1" noChangeArrowheads="1" noTextEdit="1"/>
          </p:cNvSpPr>
          <p:nvPr>
            <p:ph type="sldImg"/>
          </p:nvPr>
        </p:nvSpPr>
        <p:spPr>
          <a:xfrm>
            <a:off x="382588" y="552450"/>
            <a:ext cx="6096000" cy="3429000"/>
          </a:xfrm>
          <a:ln/>
        </p:spPr>
      </p:sp>
      <p:sp>
        <p:nvSpPr>
          <p:cNvPr id="52229" name="Rectangle 3"/>
          <p:cNvSpPr>
            <a:spLocks noGrp="1" noChangeArrowheads="1"/>
          </p:cNvSpPr>
          <p:nvPr>
            <p:ph type="body" idx="1"/>
          </p:nvPr>
        </p:nvSpPr>
        <p:spPr>
          <a:xfrm>
            <a:off x="685800" y="4213225"/>
            <a:ext cx="5486400" cy="4244975"/>
          </a:xfrm>
          <a:noFill/>
          <a:ln/>
        </p:spPr>
        <p:txBody>
          <a:bodyPr/>
          <a:lstStyle/>
          <a:p>
            <a:pPr eaLnBrk="1" hangingPunct="1"/>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2AD7DF6F-0887-4492-B81D-742293CECA66}" type="slidenum">
              <a:rPr lang="en-US" smtClean="0"/>
              <a:pPr/>
              <a:t>11</a:t>
            </a:fld>
            <a:endParaRPr lang="en-US"/>
          </a:p>
        </p:txBody>
      </p:sp>
      <p:sp>
        <p:nvSpPr>
          <p:cNvPr id="5325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A2138DE-DDB1-47B3-9164-EB2BE581110E}" type="slidenum">
              <a:rPr lang="en-US" sz="1200">
                <a:cs typeface="Arial" charset="0"/>
              </a:rPr>
              <a:pPr algn="r"/>
              <a:t>11</a:t>
            </a:fld>
            <a:endParaRPr lang="en-US" sz="1200">
              <a:cs typeface="Arial" charset="0"/>
            </a:endParaRPr>
          </a:p>
        </p:txBody>
      </p:sp>
      <p:sp>
        <p:nvSpPr>
          <p:cNvPr id="53252" name="Rectangle 2"/>
          <p:cNvSpPr>
            <a:spLocks noGrp="1" noRot="1" noChangeAspect="1" noChangeArrowheads="1" noTextEdit="1"/>
          </p:cNvSpPr>
          <p:nvPr>
            <p:ph type="sldImg"/>
          </p:nvPr>
        </p:nvSpPr>
        <p:spPr>
          <a:xfrm>
            <a:off x="382588" y="552450"/>
            <a:ext cx="6096000" cy="3429000"/>
          </a:xfrm>
          <a:ln/>
        </p:spPr>
      </p:sp>
      <p:sp>
        <p:nvSpPr>
          <p:cNvPr id="53253" name="Rectangle 3"/>
          <p:cNvSpPr>
            <a:spLocks noGrp="1" noChangeArrowheads="1"/>
          </p:cNvSpPr>
          <p:nvPr>
            <p:ph type="body" idx="1"/>
          </p:nvPr>
        </p:nvSpPr>
        <p:spPr>
          <a:xfrm>
            <a:off x="685800" y="4213225"/>
            <a:ext cx="5486400" cy="4244975"/>
          </a:xfrm>
          <a:noFill/>
          <a:ln/>
        </p:spPr>
        <p:txBody>
          <a:bodyPr/>
          <a:lstStyle/>
          <a:p>
            <a:pPr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AC8B178F-3DAC-423D-AC21-0D86A4AE9659}" type="slidenum">
              <a:rPr lang="en-US" smtClean="0"/>
              <a:pPr/>
              <a:t>12</a:t>
            </a:fld>
            <a:endParaRPr lang="en-US"/>
          </a:p>
        </p:txBody>
      </p:sp>
      <p:sp>
        <p:nvSpPr>
          <p:cNvPr id="5427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145AAB4-6C89-44F8-8FCD-2A806B5E425C}" type="slidenum">
              <a:rPr lang="en-US" sz="1200">
                <a:cs typeface="Arial" charset="0"/>
              </a:rPr>
              <a:pPr algn="r"/>
              <a:t>12</a:t>
            </a:fld>
            <a:endParaRPr lang="en-US" sz="1200">
              <a:cs typeface="Arial" charset="0"/>
            </a:endParaRPr>
          </a:p>
        </p:txBody>
      </p:sp>
      <p:sp>
        <p:nvSpPr>
          <p:cNvPr id="54276" name="Rectangle 2"/>
          <p:cNvSpPr>
            <a:spLocks noGrp="1" noRot="1" noChangeAspect="1" noChangeArrowheads="1" noTextEdit="1"/>
          </p:cNvSpPr>
          <p:nvPr>
            <p:ph type="sldImg"/>
          </p:nvPr>
        </p:nvSpPr>
        <p:spPr>
          <a:xfrm>
            <a:off x="381000" y="552450"/>
            <a:ext cx="6096000" cy="3429000"/>
          </a:xfrm>
          <a:ln/>
        </p:spPr>
      </p:sp>
      <p:sp>
        <p:nvSpPr>
          <p:cNvPr id="54277" name="Rectangle 3"/>
          <p:cNvSpPr>
            <a:spLocks noGrp="1" noChangeArrowheads="1"/>
          </p:cNvSpPr>
          <p:nvPr>
            <p:ph type="body" idx="1"/>
          </p:nvPr>
        </p:nvSpPr>
        <p:spPr>
          <a:xfrm>
            <a:off x="685800" y="4213225"/>
            <a:ext cx="5486400" cy="4244975"/>
          </a:xfrm>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53455073-F3EF-4148-9ABB-93F85BE785D1}" type="slidenum">
              <a:rPr lang="en-US" smtClean="0"/>
              <a:pPr/>
              <a:t>13</a:t>
            </a:fld>
            <a:endParaRPr lang="en-US"/>
          </a:p>
        </p:txBody>
      </p:sp>
      <p:sp>
        <p:nvSpPr>
          <p:cNvPr id="552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DC9F8D2-F36B-457D-BE16-7E50F64ABA8D}" type="slidenum">
              <a:rPr lang="en-US" sz="1200">
                <a:cs typeface="Arial" charset="0"/>
              </a:rPr>
              <a:pPr algn="r"/>
              <a:t>13</a:t>
            </a:fld>
            <a:endParaRPr lang="en-US" sz="1200">
              <a:cs typeface="Arial" charset="0"/>
            </a:endParaRPr>
          </a:p>
        </p:txBody>
      </p:sp>
      <p:sp>
        <p:nvSpPr>
          <p:cNvPr id="55300" name="Rectangle 2"/>
          <p:cNvSpPr>
            <a:spLocks noGrp="1" noRot="1" noChangeAspect="1" noChangeArrowheads="1" noTextEdit="1"/>
          </p:cNvSpPr>
          <p:nvPr>
            <p:ph type="sldImg"/>
          </p:nvPr>
        </p:nvSpPr>
        <p:spPr>
          <a:xfrm>
            <a:off x="381000" y="552450"/>
            <a:ext cx="6096000" cy="3429000"/>
          </a:xfrm>
          <a:ln/>
        </p:spPr>
      </p:sp>
      <p:sp>
        <p:nvSpPr>
          <p:cNvPr id="55301" name="Rectangle 3"/>
          <p:cNvSpPr>
            <a:spLocks noGrp="1" noChangeArrowheads="1"/>
          </p:cNvSpPr>
          <p:nvPr>
            <p:ph type="body" idx="1"/>
          </p:nvPr>
        </p:nvSpPr>
        <p:spPr>
          <a:xfrm>
            <a:off x="685800" y="4157663"/>
            <a:ext cx="5486400" cy="4568825"/>
          </a:xfrm>
          <a:noFill/>
          <a:ln/>
        </p:spPr>
        <p:txBody>
          <a:bodyPr/>
          <a:lstStyle/>
          <a:p>
            <a:pPr eaLnBrk="1" hangingPunct="1"/>
            <a:endParaRPr lang="en-US" sz="11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7313685-0812-455F-87EF-DE62D2321104}" type="slidenum">
              <a:rPr lang="en-US" smtClean="0"/>
              <a:pPr/>
              <a:t>14</a:t>
            </a:fld>
            <a:endParaRPr lang="en-US"/>
          </a:p>
        </p:txBody>
      </p:sp>
      <p:sp>
        <p:nvSpPr>
          <p:cNvPr id="5632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B9CC084E-4B25-4072-9FD2-B64A22B0A689}" type="slidenum">
              <a:rPr lang="en-US" sz="1200">
                <a:cs typeface="Arial" charset="0"/>
              </a:rPr>
              <a:pPr algn="r"/>
              <a:t>14</a:t>
            </a:fld>
            <a:endParaRPr lang="en-US" sz="1200">
              <a:cs typeface="Arial" charset="0"/>
            </a:endParaRPr>
          </a:p>
        </p:txBody>
      </p:sp>
      <p:sp>
        <p:nvSpPr>
          <p:cNvPr id="56324" name="Rectangle 2"/>
          <p:cNvSpPr>
            <a:spLocks noGrp="1" noRot="1" noChangeAspect="1" noChangeArrowheads="1" noTextEdit="1"/>
          </p:cNvSpPr>
          <p:nvPr>
            <p:ph type="sldImg"/>
          </p:nvPr>
        </p:nvSpPr>
        <p:spPr>
          <a:xfrm>
            <a:off x="382588" y="552450"/>
            <a:ext cx="6096000" cy="3429000"/>
          </a:xfrm>
          <a:ln/>
        </p:spPr>
      </p:sp>
      <p:sp>
        <p:nvSpPr>
          <p:cNvPr id="56325" name="Rectangle 3"/>
          <p:cNvSpPr>
            <a:spLocks noGrp="1" noChangeArrowheads="1"/>
          </p:cNvSpPr>
          <p:nvPr>
            <p:ph type="body" idx="1"/>
          </p:nvPr>
        </p:nvSpPr>
        <p:spPr>
          <a:xfrm>
            <a:off x="685800" y="4213225"/>
            <a:ext cx="5486400" cy="4244975"/>
          </a:xfrm>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15744B49-451F-43EF-851D-2065E5793325}" type="slidenum">
              <a:rPr lang="en-US" smtClean="0"/>
              <a:pPr/>
              <a:t>15</a:t>
            </a:fld>
            <a:endParaRPr lang="en-US"/>
          </a:p>
        </p:txBody>
      </p:sp>
      <p:sp>
        <p:nvSpPr>
          <p:cNvPr id="5734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4A42BF65-EFFC-4901-B601-E83DE5A187DE}" type="slidenum">
              <a:rPr lang="en-US" sz="1200">
                <a:cs typeface="Arial" charset="0"/>
              </a:rPr>
              <a:pPr algn="r"/>
              <a:t>15</a:t>
            </a:fld>
            <a:endParaRPr lang="en-US" sz="1200">
              <a:cs typeface="Arial" charset="0"/>
            </a:endParaRPr>
          </a:p>
        </p:txBody>
      </p:sp>
      <p:sp>
        <p:nvSpPr>
          <p:cNvPr id="57348" name="Rectangle 2"/>
          <p:cNvSpPr>
            <a:spLocks noGrp="1" noRot="1" noChangeAspect="1" noChangeArrowheads="1" noTextEdit="1"/>
          </p:cNvSpPr>
          <p:nvPr>
            <p:ph type="sldImg"/>
          </p:nvPr>
        </p:nvSpPr>
        <p:spPr>
          <a:xfrm>
            <a:off x="381000" y="552450"/>
            <a:ext cx="6096000" cy="3429000"/>
          </a:xfrm>
          <a:ln/>
        </p:spPr>
      </p:sp>
      <p:sp>
        <p:nvSpPr>
          <p:cNvPr id="57349" name="Rectangle 3"/>
          <p:cNvSpPr>
            <a:spLocks noGrp="1" noChangeArrowheads="1"/>
          </p:cNvSpPr>
          <p:nvPr>
            <p:ph type="body" idx="1"/>
          </p:nvPr>
        </p:nvSpPr>
        <p:spPr>
          <a:xfrm>
            <a:off x="685800" y="4213225"/>
            <a:ext cx="5486400" cy="4244975"/>
          </a:xfrm>
          <a:noFill/>
          <a:ln/>
        </p:spPr>
        <p:txBody>
          <a:bodyPr/>
          <a:lstStyle/>
          <a:p>
            <a:pPr marL="233363" indent="-233363"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C6EE7958-6E50-4FF4-91CE-E0D5C0AFA366}" type="datetimeFigureOut">
              <a:rPr lang="en-IE" smtClean="0"/>
              <a:t>07/02/2024</a:t>
            </a:fld>
            <a:endParaRPr lang="en-IE"/>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IE"/>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E626AEC0-7FEF-4AA6-82EF-8A4E75DCC699}" type="slidenum">
              <a:rPr lang="en-IE" smtClean="0"/>
              <a:t>‹#›</a:t>
            </a:fld>
            <a:endParaRPr lang="en-IE"/>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105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EE7958-6E50-4FF4-91CE-E0D5C0AFA366}" type="datetimeFigureOut">
              <a:rPr lang="en-IE" smtClean="0"/>
              <a:t>07/02/2024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626AEC0-7FEF-4AA6-82EF-8A4E75DCC699}" type="slidenum">
              <a:rPr lang="en-IE" smtClean="0"/>
              <a:t>‹#›</a:t>
            </a:fld>
            <a:endParaRPr lang="en-IE"/>
          </a:p>
        </p:txBody>
      </p:sp>
    </p:spTree>
    <p:extLst>
      <p:ext uri="{BB962C8B-B14F-4D97-AF65-F5344CB8AC3E}">
        <p14:creationId xmlns:p14="http://schemas.microsoft.com/office/powerpoint/2010/main" val="1198225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EE7958-6E50-4FF4-91CE-E0D5C0AFA366}" type="datetimeFigureOut">
              <a:rPr lang="en-IE" smtClean="0"/>
              <a:t>07/02/2024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626AEC0-7FEF-4AA6-82EF-8A4E75DCC699}" type="slidenum">
              <a:rPr lang="en-IE" smtClean="0"/>
              <a:t>‹#›</a:t>
            </a:fld>
            <a:endParaRPr lang="en-IE"/>
          </a:p>
        </p:txBody>
      </p:sp>
    </p:spTree>
    <p:extLst>
      <p:ext uri="{BB962C8B-B14F-4D97-AF65-F5344CB8AC3E}">
        <p14:creationId xmlns:p14="http://schemas.microsoft.com/office/powerpoint/2010/main" val="3416016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EE7958-6E50-4FF4-91CE-E0D5C0AFA366}" type="datetimeFigureOut">
              <a:rPr lang="en-IE" smtClean="0"/>
              <a:t>07/02/2024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626AEC0-7FEF-4AA6-82EF-8A4E75DCC699}" type="slidenum">
              <a:rPr lang="en-IE" smtClean="0"/>
              <a:t>‹#›</a:t>
            </a:fld>
            <a:endParaRPr lang="en-IE"/>
          </a:p>
        </p:txBody>
      </p:sp>
    </p:spTree>
    <p:extLst>
      <p:ext uri="{BB962C8B-B14F-4D97-AF65-F5344CB8AC3E}">
        <p14:creationId xmlns:p14="http://schemas.microsoft.com/office/powerpoint/2010/main" val="2659495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EE7958-6E50-4FF4-91CE-E0D5C0AFA366}" type="datetimeFigureOut">
              <a:rPr lang="en-IE" smtClean="0"/>
              <a:t>07/02/2024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626AEC0-7FEF-4AA6-82EF-8A4E75DCC699}" type="slidenum">
              <a:rPr lang="en-IE" smtClean="0"/>
              <a:t>‹#›</a:t>
            </a:fld>
            <a:endParaRPr lang="en-IE"/>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078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EE7958-6E50-4FF4-91CE-E0D5C0AFA366}" type="datetimeFigureOut">
              <a:rPr lang="en-IE" smtClean="0"/>
              <a:t>07/02/2024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626AEC0-7FEF-4AA6-82EF-8A4E75DCC699}" type="slidenum">
              <a:rPr lang="en-IE" smtClean="0"/>
              <a:t>‹#›</a:t>
            </a:fld>
            <a:endParaRPr lang="en-IE"/>
          </a:p>
        </p:txBody>
      </p:sp>
    </p:spTree>
    <p:extLst>
      <p:ext uri="{BB962C8B-B14F-4D97-AF65-F5344CB8AC3E}">
        <p14:creationId xmlns:p14="http://schemas.microsoft.com/office/powerpoint/2010/main" val="573672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EE7958-6E50-4FF4-91CE-E0D5C0AFA366}" type="datetimeFigureOut">
              <a:rPr lang="en-IE" smtClean="0"/>
              <a:t>07/02/2024</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E626AEC0-7FEF-4AA6-82EF-8A4E75DCC699}" type="slidenum">
              <a:rPr lang="en-IE" smtClean="0"/>
              <a:t>‹#›</a:t>
            </a:fld>
            <a:endParaRPr lang="en-IE"/>
          </a:p>
        </p:txBody>
      </p:sp>
    </p:spTree>
    <p:extLst>
      <p:ext uri="{BB962C8B-B14F-4D97-AF65-F5344CB8AC3E}">
        <p14:creationId xmlns:p14="http://schemas.microsoft.com/office/powerpoint/2010/main" val="1561884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EE7958-6E50-4FF4-91CE-E0D5C0AFA366}" type="datetimeFigureOut">
              <a:rPr lang="en-IE" smtClean="0"/>
              <a:t>07/02/2024</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E626AEC0-7FEF-4AA6-82EF-8A4E75DCC699}" type="slidenum">
              <a:rPr lang="en-IE" smtClean="0"/>
              <a:t>‹#›</a:t>
            </a:fld>
            <a:endParaRPr lang="en-IE"/>
          </a:p>
        </p:txBody>
      </p:sp>
    </p:spTree>
    <p:extLst>
      <p:ext uri="{BB962C8B-B14F-4D97-AF65-F5344CB8AC3E}">
        <p14:creationId xmlns:p14="http://schemas.microsoft.com/office/powerpoint/2010/main" val="2377968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EE7958-6E50-4FF4-91CE-E0D5C0AFA366}" type="datetimeFigureOut">
              <a:rPr lang="en-IE" smtClean="0"/>
              <a:t>07/02/2024</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E626AEC0-7FEF-4AA6-82EF-8A4E75DCC699}" type="slidenum">
              <a:rPr lang="en-IE" smtClean="0"/>
              <a:t>‹#›</a:t>
            </a:fld>
            <a:endParaRPr lang="en-IE"/>
          </a:p>
        </p:txBody>
      </p:sp>
    </p:spTree>
    <p:extLst>
      <p:ext uri="{BB962C8B-B14F-4D97-AF65-F5344CB8AC3E}">
        <p14:creationId xmlns:p14="http://schemas.microsoft.com/office/powerpoint/2010/main" val="2205405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EE7958-6E50-4FF4-91CE-E0D5C0AFA366}" type="datetimeFigureOut">
              <a:rPr lang="en-IE" smtClean="0"/>
              <a:t>07/02/2024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626AEC0-7FEF-4AA6-82EF-8A4E75DCC699}" type="slidenum">
              <a:rPr lang="en-IE" smtClean="0"/>
              <a:t>‹#›</a:t>
            </a:fld>
            <a:endParaRPr lang="en-IE"/>
          </a:p>
        </p:txBody>
      </p:sp>
    </p:spTree>
    <p:extLst>
      <p:ext uri="{BB962C8B-B14F-4D97-AF65-F5344CB8AC3E}">
        <p14:creationId xmlns:p14="http://schemas.microsoft.com/office/powerpoint/2010/main" val="3672104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EE7958-6E50-4FF4-91CE-E0D5C0AFA366}" type="datetimeFigureOut">
              <a:rPr lang="en-IE" smtClean="0"/>
              <a:t>07/02/2024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626AEC0-7FEF-4AA6-82EF-8A4E75DCC699}" type="slidenum">
              <a:rPr lang="en-IE" smtClean="0"/>
              <a:t>‹#›</a:t>
            </a:fld>
            <a:endParaRPr lang="en-IE"/>
          </a:p>
        </p:txBody>
      </p:sp>
    </p:spTree>
    <p:extLst>
      <p:ext uri="{BB962C8B-B14F-4D97-AF65-F5344CB8AC3E}">
        <p14:creationId xmlns:p14="http://schemas.microsoft.com/office/powerpoint/2010/main" val="2902899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C6EE7958-6E50-4FF4-91CE-E0D5C0AFA366}" type="datetimeFigureOut">
              <a:rPr lang="en-IE" smtClean="0"/>
              <a:t>07/02/2024</a:t>
            </a:fld>
            <a:endParaRPr lang="en-IE"/>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E"/>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E626AEC0-7FEF-4AA6-82EF-8A4E75DCC699}" type="slidenum">
              <a:rPr lang="en-IE" smtClean="0"/>
              <a:t>‹#›</a:t>
            </a:fld>
            <a:endParaRPr lang="en-IE"/>
          </a:p>
        </p:txBody>
      </p:sp>
    </p:spTree>
    <p:extLst>
      <p:ext uri="{BB962C8B-B14F-4D97-AF65-F5344CB8AC3E}">
        <p14:creationId xmlns:p14="http://schemas.microsoft.com/office/powerpoint/2010/main" val="52136789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hyperlink" Target="../../../../Program%20Files/TurningPoint/2003/Questions.html"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ideo" Target="https://www.youtube.com/embed/4ERbC7JyCfU?feature=oembed" TargetMode="External"/><Relationship Id="rId4" Type="http://schemas.openxmlformats.org/officeDocument/2006/relationships/image" Target="../media/image5.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hyperlink" Target="../../../../Program%20Files/TurningPoint/2003/Questions.html"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Program%20Files/TurningPoint/2003/Question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4ACF3-CE9B-D00D-1171-4255F53814B6}"/>
              </a:ext>
            </a:extLst>
          </p:cNvPr>
          <p:cNvSpPr>
            <a:spLocks noGrp="1"/>
          </p:cNvSpPr>
          <p:nvPr>
            <p:ph type="ctrTitle"/>
          </p:nvPr>
        </p:nvSpPr>
        <p:spPr>
          <a:xfrm>
            <a:off x="1112520" y="1261580"/>
            <a:ext cx="9966960" cy="4909398"/>
          </a:xfrm>
        </p:spPr>
        <p:txBody>
          <a:bodyPr>
            <a:normAutofit fontScale="90000"/>
          </a:bodyPr>
          <a:lstStyle/>
          <a:p>
            <a:br>
              <a:rPr lang="en-GB" sz="5400" dirty="0"/>
            </a:br>
            <a:r>
              <a:rPr lang="en-US" sz="5400" dirty="0"/>
              <a:t>DMS 201 : Introduction to Management</a:t>
            </a:r>
            <a:br>
              <a:rPr lang="en-US" sz="5400" dirty="0"/>
            </a:br>
            <a:br>
              <a:rPr lang="en-US" sz="5400" dirty="0"/>
            </a:br>
            <a:r>
              <a:rPr lang="en-GB" sz="5400" dirty="0"/>
              <a:t>Module-II: Financial Management</a:t>
            </a:r>
            <a:br>
              <a:rPr lang="en-GB" sz="5400" dirty="0"/>
            </a:br>
            <a:br>
              <a:rPr lang="en-GB" sz="5400" dirty="0"/>
            </a:br>
            <a:r>
              <a:rPr lang="en-GB" sz="2000" dirty="0" err="1"/>
              <a:t>Dr.</a:t>
            </a:r>
            <a:r>
              <a:rPr lang="en-GB" sz="2000" dirty="0"/>
              <a:t> Parvati Neelakantan</a:t>
            </a:r>
            <a:endParaRPr lang="en-IE" sz="5400" dirty="0"/>
          </a:p>
        </p:txBody>
      </p:sp>
    </p:spTree>
    <p:extLst>
      <p:ext uri="{BB962C8B-B14F-4D97-AF65-F5344CB8AC3E}">
        <p14:creationId xmlns:p14="http://schemas.microsoft.com/office/powerpoint/2010/main" val="85985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normAutofit/>
          </a:bodyPr>
          <a:lstStyle/>
          <a:p>
            <a:r>
              <a:rPr lang="en-US" sz="2900" dirty="0">
                <a:solidFill>
                  <a:srgbClr val="DF5327"/>
                </a:solidFill>
                <a:effectLst>
                  <a:outerShdw blurRad="38100" dist="38100" dir="2700000" algn="tl">
                    <a:srgbClr val="000000">
                      <a:alpha val="43137"/>
                    </a:srgbClr>
                  </a:outerShdw>
                </a:effectLst>
              </a:rPr>
              <a:t>PRINCIPLE #1:  </a:t>
            </a:r>
            <a:br>
              <a:rPr lang="en-US" sz="2900" dirty="0">
                <a:solidFill>
                  <a:srgbClr val="DF5327"/>
                </a:solidFill>
                <a:effectLst>
                  <a:outerShdw blurRad="38100" dist="38100" dir="2700000" algn="tl">
                    <a:srgbClr val="000000">
                      <a:alpha val="43137"/>
                    </a:srgbClr>
                  </a:outerShdw>
                </a:effectLst>
              </a:rPr>
            </a:br>
            <a:r>
              <a:rPr lang="en-US" dirty="0">
                <a:solidFill>
                  <a:srgbClr val="DF5327"/>
                </a:solidFill>
                <a:effectLst>
                  <a:outerShdw blurRad="38100" dist="38100" dir="2700000" algn="tl">
                    <a:srgbClr val="000000">
                      <a:alpha val="43137"/>
                    </a:srgbClr>
                  </a:outerShdw>
                </a:effectLst>
              </a:rPr>
              <a:t>People Face Tradeoffs</a:t>
            </a:r>
          </a:p>
        </p:txBody>
      </p:sp>
      <p:sp>
        <p:nvSpPr>
          <p:cNvPr id="11269" name="Rectangle 3"/>
          <p:cNvSpPr>
            <a:spLocks noGrp="1" noChangeArrowheads="1"/>
          </p:cNvSpPr>
          <p:nvPr>
            <p:ph idx="1"/>
          </p:nvPr>
        </p:nvSpPr>
        <p:spPr/>
        <p:txBody>
          <a:bodyPr/>
          <a:lstStyle/>
          <a:p>
            <a:pPr>
              <a:buNone/>
            </a:pPr>
            <a:r>
              <a:rPr lang="en-US" dirty="0"/>
              <a:t>All decisions involve tradeoffs.  </a:t>
            </a:r>
          </a:p>
          <a:p>
            <a:pPr>
              <a:buNone/>
            </a:pPr>
            <a:r>
              <a:rPr lang="en-US" dirty="0"/>
              <a:t>Examples:</a:t>
            </a:r>
          </a:p>
          <a:p>
            <a:pPr>
              <a:buClr>
                <a:srgbClr val="DF5327"/>
              </a:buClr>
            </a:pPr>
            <a:r>
              <a:rPr lang="en-US" dirty="0"/>
              <a:t>Going to a party the night before your midterm leaves less time for studying.</a:t>
            </a:r>
          </a:p>
          <a:p>
            <a:pPr>
              <a:buClr>
                <a:srgbClr val="DF5327"/>
              </a:buClr>
            </a:pPr>
            <a:r>
              <a:rPr lang="en-US" dirty="0"/>
              <a:t>Having more money to buy stuff requires working longer hours, which leaves less time for leisure.</a:t>
            </a:r>
          </a:p>
          <a:p>
            <a:pPr>
              <a:buClr>
                <a:srgbClr val="DF5327"/>
              </a:buClr>
            </a:pPr>
            <a:r>
              <a:rPr lang="en-US" dirty="0"/>
              <a:t>Protecting the environment requires resources that could otherwise be used to produce consumer goods.</a:t>
            </a:r>
          </a:p>
        </p:txBody>
      </p:sp>
      <p:sp>
        <p:nvSpPr>
          <p:cNvPr id="11271" name="FlagCount" hidden="1">
            <a:hlinkClick r:id="rId3" action="ppaction://hlinkfile"/>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animEffect transition="in" filter="wipe(left)">
                                      <p:cBhvr>
                                        <p:cTn id="7" dur="500"/>
                                        <p:tgtEl>
                                          <p:spTgt spid="112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9">
                                            <p:txEl>
                                              <p:pRg st="1" end="1"/>
                                            </p:txEl>
                                          </p:spTgt>
                                        </p:tgtEl>
                                        <p:attrNameLst>
                                          <p:attrName>style.visibility</p:attrName>
                                        </p:attrNameLst>
                                      </p:cBhvr>
                                      <p:to>
                                        <p:strVal val="visible"/>
                                      </p:to>
                                    </p:set>
                                    <p:animEffect transition="in" filter="wipe(left)">
                                      <p:cBhvr>
                                        <p:cTn id="12" dur="500"/>
                                        <p:tgtEl>
                                          <p:spTgt spid="1126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69">
                                            <p:txEl>
                                              <p:pRg st="2" end="2"/>
                                            </p:txEl>
                                          </p:spTgt>
                                        </p:tgtEl>
                                        <p:attrNameLst>
                                          <p:attrName>style.visibility</p:attrName>
                                        </p:attrNameLst>
                                      </p:cBhvr>
                                      <p:to>
                                        <p:strVal val="visible"/>
                                      </p:to>
                                    </p:set>
                                    <p:animEffect transition="in" filter="wipe(left)">
                                      <p:cBhvr>
                                        <p:cTn id="17" dur="500"/>
                                        <p:tgtEl>
                                          <p:spTgt spid="1126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269">
                                            <p:txEl>
                                              <p:pRg st="3" end="3"/>
                                            </p:txEl>
                                          </p:spTgt>
                                        </p:tgtEl>
                                        <p:attrNameLst>
                                          <p:attrName>style.visibility</p:attrName>
                                        </p:attrNameLst>
                                      </p:cBhvr>
                                      <p:to>
                                        <p:strVal val="visible"/>
                                      </p:to>
                                    </p:set>
                                    <p:animEffect transition="in" filter="wipe(left)">
                                      <p:cBhvr>
                                        <p:cTn id="22" dur="500"/>
                                        <p:tgtEl>
                                          <p:spTgt spid="1126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269">
                                            <p:txEl>
                                              <p:pRg st="4" end="4"/>
                                            </p:txEl>
                                          </p:spTgt>
                                        </p:tgtEl>
                                        <p:attrNameLst>
                                          <p:attrName>style.visibility</p:attrName>
                                        </p:attrNameLst>
                                      </p:cBhvr>
                                      <p:to>
                                        <p:strVal val="visible"/>
                                      </p:to>
                                    </p:set>
                                    <p:animEffect transition="in" filter="wipe(left)">
                                      <p:cBhvr>
                                        <p:cTn id="27" dur="500"/>
                                        <p:tgtEl>
                                          <p:spTgt spid="1126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bldLvl="4"/>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normAutofit/>
          </a:bodyPr>
          <a:lstStyle/>
          <a:p>
            <a:r>
              <a:rPr lang="en-US" sz="2900" dirty="0">
                <a:solidFill>
                  <a:srgbClr val="DF5327"/>
                </a:solidFill>
                <a:effectLst>
                  <a:outerShdw blurRad="38100" dist="38100" dir="2700000" algn="tl">
                    <a:srgbClr val="000000">
                      <a:alpha val="43137"/>
                    </a:srgbClr>
                  </a:outerShdw>
                </a:effectLst>
              </a:rPr>
              <a:t>PRINCIPLE #1:  </a:t>
            </a:r>
            <a:br>
              <a:rPr lang="en-US" sz="2900" dirty="0">
                <a:solidFill>
                  <a:srgbClr val="DF5327"/>
                </a:solidFill>
                <a:effectLst>
                  <a:outerShdw blurRad="38100" dist="38100" dir="2700000" algn="tl">
                    <a:srgbClr val="000000">
                      <a:alpha val="43137"/>
                    </a:srgbClr>
                  </a:outerShdw>
                </a:effectLst>
              </a:rPr>
            </a:br>
            <a:r>
              <a:rPr lang="en-US" dirty="0">
                <a:solidFill>
                  <a:srgbClr val="DF5327"/>
                </a:solidFill>
                <a:effectLst>
                  <a:outerShdw blurRad="38100" dist="38100" dir="2700000" algn="tl">
                    <a:srgbClr val="000000">
                      <a:alpha val="43137"/>
                    </a:srgbClr>
                  </a:outerShdw>
                </a:effectLst>
              </a:rPr>
              <a:t>People Face Tradeoffs</a:t>
            </a:r>
          </a:p>
        </p:txBody>
      </p:sp>
      <p:sp>
        <p:nvSpPr>
          <p:cNvPr id="12293" name="Rectangle 3"/>
          <p:cNvSpPr>
            <a:spLocks noGrp="1" noChangeArrowheads="1"/>
          </p:cNvSpPr>
          <p:nvPr>
            <p:ph idx="1"/>
          </p:nvPr>
        </p:nvSpPr>
        <p:spPr>
          <a:xfrm>
            <a:off x="782955" y="2177414"/>
            <a:ext cx="10527030" cy="4154805"/>
          </a:xfrm>
        </p:spPr>
        <p:txBody>
          <a:bodyPr>
            <a:normAutofit/>
          </a:bodyPr>
          <a:lstStyle/>
          <a:p>
            <a:pPr>
              <a:buClr>
                <a:srgbClr val="DF5327"/>
              </a:buClr>
            </a:pPr>
            <a:r>
              <a:rPr lang="en-US" dirty="0"/>
              <a:t>Society faces an important tradeoff:  </a:t>
            </a:r>
            <a:br>
              <a:rPr lang="en-US" dirty="0"/>
            </a:br>
            <a:r>
              <a:rPr lang="en-US" dirty="0"/>
              <a:t>		   </a:t>
            </a:r>
            <a:r>
              <a:rPr lang="en-US" b="1" i="1" dirty="0">
                <a:solidFill>
                  <a:srgbClr val="DF5327"/>
                </a:solidFill>
              </a:rPr>
              <a:t>efficiency vs. equality</a:t>
            </a:r>
            <a:r>
              <a:rPr lang="en-US" dirty="0">
                <a:solidFill>
                  <a:srgbClr val="DF5327"/>
                </a:solidFill>
              </a:rPr>
              <a:t> </a:t>
            </a:r>
          </a:p>
          <a:p>
            <a:pPr>
              <a:buClr>
                <a:srgbClr val="DF5327"/>
              </a:buClr>
            </a:pPr>
            <a:r>
              <a:rPr lang="en-US" b="1" dirty="0">
                <a:solidFill>
                  <a:srgbClr val="DF5327"/>
                </a:solidFill>
              </a:rPr>
              <a:t>Efficiency</a:t>
            </a:r>
            <a:r>
              <a:rPr lang="en-US" dirty="0"/>
              <a:t>:  when society gets the most from its scarce resources</a:t>
            </a:r>
          </a:p>
          <a:p>
            <a:pPr>
              <a:buClr>
                <a:srgbClr val="DF5327"/>
              </a:buClr>
            </a:pPr>
            <a:r>
              <a:rPr lang="en-US" b="1" dirty="0">
                <a:solidFill>
                  <a:srgbClr val="DF5327"/>
                </a:solidFill>
              </a:rPr>
              <a:t>Equality</a:t>
            </a:r>
            <a:r>
              <a:rPr lang="en-US" dirty="0"/>
              <a:t>:  when prosperity is distributed uniformly among society’s members</a:t>
            </a:r>
          </a:p>
          <a:p>
            <a:pPr>
              <a:buClr>
                <a:srgbClr val="DF5327"/>
              </a:buClr>
            </a:pPr>
            <a:r>
              <a:rPr lang="en-US" dirty="0"/>
              <a:t>Tradeoff:  To achieve greater equality, </a:t>
            </a:r>
            <a:br>
              <a:rPr lang="en-US" dirty="0"/>
            </a:br>
            <a:r>
              <a:rPr lang="en-US" dirty="0"/>
              <a:t>could redistribute income from wealthy to poor.   </a:t>
            </a:r>
            <a:br>
              <a:rPr lang="en-US" dirty="0"/>
            </a:br>
            <a:r>
              <a:rPr lang="en-US" dirty="0"/>
              <a:t>But this reduces incentive to work and produce, shrinks the size of the economic “pie.”</a:t>
            </a:r>
          </a:p>
          <a:p>
            <a:pPr lvl="1">
              <a:buClr>
                <a:srgbClr val="DF5327"/>
              </a:buClr>
            </a:pPr>
            <a:r>
              <a:rPr lang="en-US" dirty="0"/>
              <a:t>E.g.: US and EU countries </a:t>
            </a:r>
          </a:p>
        </p:txBody>
      </p:sp>
      <p:sp>
        <p:nvSpPr>
          <p:cNvPr id="12295" name="FlagCount" hidden="1">
            <a:hlinkClick r:id="rId3" action="ppaction://hlinkfile"/>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animEffect transition="in" filter="wipe(left)">
                                      <p:cBhvr>
                                        <p:cTn id="7" dur="500"/>
                                        <p:tgtEl>
                                          <p:spTgt spid="122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93">
                                            <p:txEl>
                                              <p:pRg st="1" end="1"/>
                                            </p:txEl>
                                          </p:spTgt>
                                        </p:tgtEl>
                                        <p:attrNameLst>
                                          <p:attrName>style.visibility</p:attrName>
                                        </p:attrNameLst>
                                      </p:cBhvr>
                                      <p:to>
                                        <p:strVal val="visible"/>
                                      </p:to>
                                    </p:set>
                                    <p:animEffect transition="in" filter="wipe(left)">
                                      <p:cBhvr>
                                        <p:cTn id="12" dur="500"/>
                                        <p:tgtEl>
                                          <p:spTgt spid="1229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93">
                                            <p:txEl>
                                              <p:pRg st="2" end="2"/>
                                            </p:txEl>
                                          </p:spTgt>
                                        </p:tgtEl>
                                        <p:attrNameLst>
                                          <p:attrName>style.visibility</p:attrName>
                                        </p:attrNameLst>
                                      </p:cBhvr>
                                      <p:to>
                                        <p:strVal val="visible"/>
                                      </p:to>
                                    </p:set>
                                    <p:animEffect transition="in" filter="wipe(left)">
                                      <p:cBhvr>
                                        <p:cTn id="17" dur="500"/>
                                        <p:tgtEl>
                                          <p:spTgt spid="1229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293">
                                            <p:txEl>
                                              <p:pRg st="3" end="3"/>
                                            </p:txEl>
                                          </p:spTgt>
                                        </p:tgtEl>
                                        <p:attrNameLst>
                                          <p:attrName>style.visibility</p:attrName>
                                        </p:attrNameLst>
                                      </p:cBhvr>
                                      <p:to>
                                        <p:strVal val="visible"/>
                                      </p:to>
                                    </p:set>
                                    <p:animEffect transition="in" filter="wipe(left)">
                                      <p:cBhvr>
                                        <p:cTn id="22" dur="500"/>
                                        <p:tgtEl>
                                          <p:spTgt spid="1229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293">
                                            <p:txEl>
                                              <p:pRg st="4" end="4"/>
                                            </p:txEl>
                                          </p:spTgt>
                                        </p:tgtEl>
                                        <p:attrNameLst>
                                          <p:attrName>style.visibility</p:attrName>
                                        </p:attrNameLst>
                                      </p:cBhvr>
                                      <p:to>
                                        <p:strVal val="visible"/>
                                      </p:to>
                                    </p:set>
                                    <p:animEffect transition="in" filter="wipe(left)">
                                      <p:cBhvr>
                                        <p:cTn id="27" dur="500"/>
                                        <p:tgtEl>
                                          <p:spTgt spid="1229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build="p" bldLvl="4"/>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782955" y="409575"/>
            <a:ext cx="10749915" cy="1887855"/>
          </a:xfrm>
        </p:spPr>
        <p:txBody>
          <a:bodyPr>
            <a:normAutofit/>
          </a:bodyPr>
          <a:lstStyle/>
          <a:p>
            <a:r>
              <a:rPr lang="en-US" sz="2900" dirty="0">
                <a:solidFill>
                  <a:srgbClr val="DF5327"/>
                </a:solidFill>
                <a:effectLst>
                  <a:outerShdw blurRad="38100" dist="38100" dir="2700000" algn="tl">
                    <a:srgbClr val="000000">
                      <a:alpha val="43137"/>
                    </a:srgbClr>
                  </a:outerShdw>
                </a:effectLst>
              </a:rPr>
              <a:t>PRINCIPLE #2:  </a:t>
            </a:r>
            <a:br>
              <a:rPr lang="en-US" sz="2900" dirty="0">
                <a:solidFill>
                  <a:srgbClr val="DF5327"/>
                </a:solidFill>
                <a:effectLst>
                  <a:outerShdw blurRad="38100" dist="38100" dir="2700000" algn="tl">
                    <a:srgbClr val="000000">
                      <a:alpha val="43137"/>
                    </a:srgbClr>
                  </a:outerShdw>
                </a:effectLst>
              </a:rPr>
            </a:br>
            <a:r>
              <a:rPr lang="en-US" dirty="0">
                <a:solidFill>
                  <a:srgbClr val="DF5327"/>
                </a:solidFill>
                <a:effectLst>
                  <a:outerShdw blurRad="38100" dist="38100" dir="2700000" algn="tl">
                    <a:srgbClr val="000000">
                      <a:alpha val="43137"/>
                    </a:srgbClr>
                  </a:outerShdw>
                </a:effectLst>
              </a:rPr>
              <a:t>The Cost of Something Is What You Give Up to Get It</a:t>
            </a:r>
          </a:p>
        </p:txBody>
      </p:sp>
      <p:sp>
        <p:nvSpPr>
          <p:cNvPr id="13317" name="Rectangle 3"/>
          <p:cNvSpPr>
            <a:spLocks noGrp="1" noChangeArrowheads="1"/>
          </p:cNvSpPr>
          <p:nvPr>
            <p:ph idx="1"/>
          </p:nvPr>
        </p:nvSpPr>
        <p:spPr>
          <a:xfrm>
            <a:off x="782955" y="2503170"/>
            <a:ext cx="10749915" cy="3467012"/>
          </a:xfrm>
        </p:spPr>
        <p:txBody>
          <a:bodyPr/>
          <a:lstStyle/>
          <a:p>
            <a:pPr>
              <a:buClr>
                <a:srgbClr val="DF5327"/>
              </a:buClr>
            </a:pPr>
            <a:r>
              <a:rPr lang="en-US" dirty="0"/>
              <a:t>Making decisions requires comparing the costs and benefits of alternative choices.  </a:t>
            </a:r>
          </a:p>
          <a:p>
            <a:pPr>
              <a:buClr>
                <a:srgbClr val="DF5327"/>
              </a:buClr>
            </a:pPr>
            <a:r>
              <a:rPr lang="en-US" dirty="0"/>
              <a:t>The </a:t>
            </a:r>
            <a:r>
              <a:rPr lang="en-US" b="1" dirty="0">
                <a:solidFill>
                  <a:srgbClr val="DF5327"/>
                </a:solidFill>
              </a:rPr>
              <a:t>opportunity cost</a:t>
            </a:r>
            <a:r>
              <a:rPr lang="en-US" dirty="0">
                <a:solidFill>
                  <a:srgbClr val="DF5327"/>
                </a:solidFill>
              </a:rPr>
              <a:t> </a:t>
            </a:r>
            <a:r>
              <a:rPr lang="en-US" dirty="0"/>
              <a:t>of any item is </a:t>
            </a:r>
            <a:br>
              <a:rPr lang="en-US" dirty="0"/>
            </a:br>
            <a:r>
              <a:rPr lang="en-US" dirty="0"/>
              <a:t>whatever must be given up to obtain it.  </a:t>
            </a:r>
          </a:p>
          <a:p>
            <a:pPr>
              <a:buClr>
                <a:srgbClr val="DF5327"/>
              </a:buClr>
            </a:pPr>
            <a:r>
              <a:rPr lang="en-US" dirty="0"/>
              <a:t>It is the relevant cost for decision making.</a:t>
            </a:r>
          </a:p>
          <a:p>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7">
                                            <p:txEl>
                                              <p:pRg st="0" end="0"/>
                                            </p:txEl>
                                          </p:spTgt>
                                        </p:tgtEl>
                                        <p:attrNameLst>
                                          <p:attrName>style.visibility</p:attrName>
                                        </p:attrNameLst>
                                      </p:cBhvr>
                                      <p:to>
                                        <p:strVal val="visible"/>
                                      </p:to>
                                    </p:set>
                                    <p:animEffect transition="in" filter="wipe(left)">
                                      <p:cBhvr>
                                        <p:cTn id="7" dur="500"/>
                                        <p:tgtEl>
                                          <p:spTgt spid="133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7">
                                            <p:txEl>
                                              <p:pRg st="1" end="1"/>
                                            </p:txEl>
                                          </p:spTgt>
                                        </p:tgtEl>
                                        <p:attrNameLst>
                                          <p:attrName>style.visibility</p:attrName>
                                        </p:attrNameLst>
                                      </p:cBhvr>
                                      <p:to>
                                        <p:strVal val="visible"/>
                                      </p:to>
                                    </p:set>
                                    <p:animEffect transition="in" filter="wipe(left)">
                                      <p:cBhvr>
                                        <p:cTn id="12" dur="500"/>
                                        <p:tgtEl>
                                          <p:spTgt spid="133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7">
                                            <p:txEl>
                                              <p:pRg st="2" end="2"/>
                                            </p:txEl>
                                          </p:spTgt>
                                        </p:tgtEl>
                                        <p:attrNameLst>
                                          <p:attrName>style.visibility</p:attrName>
                                        </p:attrNameLst>
                                      </p:cBhvr>
                                      <p:to>
                                        <p:strVal val="visible"/>
                                      </p:to>
                                    </p:set>
                                    <p:animEffect transition="in" filter="wipe(left)">
                                      <p:cBhvr>
                                        <p:cTn id="17" dur="500"/>
                                        <p:tgtEl>
                                          <p:spTgt spid="133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build="p" bldLvl="4"/>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874395" y="485775"/>
            <a:ext cx="10401300" cy="1371600"/>
          </a:xfrm>
        </p:spPr>
        <p:txBody>
          <a:bodyPr>
            <a:normAutofit fontScale="90000"/>
          </a:bodyPr>
          <a:lstStyle/>
          <a:p>
            <a:r>
              <a:rPr lang="en-US" sz="2900" dirty="0">
                <a:solidFill>
                  <a:srgbClr val="DF5327"/>
                </a:solidFill>
                <a:effectLst>
                  <a:outerShdw blurRad="38100" dist="38100" dir="2700000" algn="tl">
                    <a:srgbClr val="000000">
                      <a:alpha val="43137"/>
                    </a:srgbClr>
                  </a:outerShdw>
                </a:effectLst>
              </a:rPr>
              <a:t>PRINCIPLE #2:  </a:t>
            </a:r>
            <a:br>
              <a:rPr lang="en-US" sz="2900" dirty="0">
                <a:solidFill>
                  <a:srgbClr val="DF5327"/>
                </a:solidFill>
                <a:effectLst>
                  <a:outerShdw blurRad="38100" dist="38100" dir="2700000" algn="tl">
                    <a:srgbClr val="000000">
                      <a:alpha val="43137"/>
                    </a:srgbClr>
                  </a:outerShdw>
                </a:effectLst>
              </a:rPr>
            </a:br>
            <a:r>
              <a:rPr lang="en-US" dirty="0">
                <a:solidFill>
                  <a:srgbClr val="DF5327"/>
                </a:solidFill>
                <a:effectLst>
                  <a:outerShdw blurRad="38100" dist="38100" dir="2700000" algn="tl">
                    <a:srgbClr val="000000">
                      <a:alpha val="43137"/>
                    </a:srgbClr>
                  </a:outerShdw>
                </a:effectLst>
              </a:rPr>
              <a:t>The Cost of Something Is What You Give Up to Get It</a:t>
            </a:r>
          </a:p>
        </p:txBody>
      </p:sp>
      <p:sp>
        <p:nvSpPr>
          <p:cNvPr id="56323" name="Rectangle 3"/>
          <p:cNvSpPr>
            <a:spLocks noGrp="1" noChangeArrowheads="1"/>
          </p:cNvSpPr>
          <p:nvPr>
            <p:ph idx="1"/>
          </p:nvPr>
        </p:nvSpPr>
        <p:spPr>
          <a:xfrm>
            <a:off x="874395" y="2457450"/>
            <a:ext cx="10401300" cy="3588932"/>
          </a:xfrm>
        </p:spPr>
        <p:txBody>
          <a:bodyPr/>
          <a:lstStyle/>
          <a:p>
            <a:pPr marL="0" indent="0">
              <a:lnSpc>
                <a:spcPct val="120000"/>
              </a:lnSpc>
              <a:spcBef>
                <a:spcPct val="35000"/>
              </a:spcBef>
              <a:buNone/>
              <a:tabLst>
                <a:tab pos="3997325" algn="ctr"/>
              </a:tabLst>
            </a:pPr>
            <a:r>
              <a:rPr lang="en-US" i="1" dirty="0"/>
              <a:t>	</a:t>
            </a:r>
            <a:r>
              <a:rPr lang="en-US" i="1" u="sng" dirty="0"/>
              <a:t>Examples:</a:t>
            </a:r>
            <a:r>
              <a:rPr lang="en-US" u="sng" dirty="0"/>
              <a:t>  </a:t>
            </a:r>
            <a:br>
              <a:rPr lang="en-US" u="sng" dirty="0"/>
            </a:br>
            <a:r>
              <a:rPr lang="en-US" dirty="0"/>
              <a:t>The opportunity cost of…</a:t>
            </a:r>
          </a:p>
          <a:p>
            <a:pPr lvl="1" indent="-339725">
              <a:lnSpc>
                <a:spcPct val="105000"/>
              </a:lnSpc>
              <a:spcBef>
                <a:spcPct val="25000"/>
              </a:spcBef>
              <a:buNone/>
              <a:tabLst>
                <a:tab pos="3997325" algn="ctr"/>
              </a:tabLst>
            </a:pPr>
            <a:r>
              <a:rPr lang="en-US" dirty="0"/>
              <a:t>…going to college for a year is not just the tuition, books, and fees, but also the foregone wages.  </a:t>
            </a:r>
          </a:p>
          <a:p>
            <a:pPr lvl="1" indent="-339725">
              <a:lnSpc>
                <a:spcPct val="105000"/>
              </a:lnSpc>
              <a:spcBef>
                <a:spcPct val="35000"/>
              </a:spcBef>
              <a:buNone/>
              <a:tabLst>
                <a:tab pos="3997325" algn="ctr"/>
              </a:tabLst>
            </a:pPr>
            <a:r>
              <a:rPr lang="en-US" dirty="0"/>
              <a:t>…seeing a movie is not just the price of the ticket, </a:t>
            </a:r>
            <a:br>
              <a:rPr lang="en-US" dirty="0"/>
            </a:br>
            <a:r>
              <a:rPr lang="en-US" dirty="0"/>
              <a:t>but the value of the time you spend in the theater.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animEffect transition="in" filter="wipe(left)">
                                      <p:cBhvr>
                                        <p:cTn id="7" dur="500"/>
                                        <p:tgtEl>
                                          <p:spTgt spid="563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323">
                                            <p:txEl>
                                              <p:pRg st="2" end="2"/>
                                            </p:txEl>
                                          </p:spTgt>
                                        </p:tgtEl>
                                        <p:attrNameLst>
                                          <p:attrName>style.visibility</p:attrName>
                                        </p:attrNameLst>
                                      </p:cBhvr>
                                      <p:to>
                                        <p:strVal val="visible"/>
                                      </p:to>
                                    </p:set>
                                    <p:animEffect transition="in" filter="wipe(left)">
                                      <p:cBhvr>
                                        <p:cTn id="12" dur="500"/>
                                        <p:tgtEl>
                                          <p:spTgt spid="563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bldLvl="4"/>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668654" y="480060"/>
            <a:ext cx="10749915" cy="914400"/>
          </a:xfrm>
        </p:spPr>
        <p:txBody>
          <a:bodyPr>
            <a:normAutofit fontScale="90000"/>
          </a:bodyPr>
          <a:lstStyle/>
          <a:p>
            <a:pPr eaLnBrk="1" hangingPunct="1"/>
            <a:r>
              <a:rPr lang="en-US" sz="2900" dirty="0">
                <a:solidFill>
                  <a:srgbClr val="DF5327"/>
                </a:solidFill>
                <a:effectLst>
                  <a:outerShdw blurRad="38100" dist="38100" dir="2700000" algn="tl">
                    <a:srgbClr val="000000">
                      <a:alpha val="43137"/>
                    </a:srgbClr>
                  </a:outerShdw>
                </a:effectLst>
              </a:rPr>
              <a:t>PRINCIPLE #3:  </a:t>
            </a:r>
            <a:br>
              <a:rPr lang="en-US" sz="2900" dirty="0">
                <a:solidFill>
                  <a:srgbClr val="DF5327"/>
                </a:solidFill>
                <a:effectLst>
                  <a:outerShdw blurRad="38100" dist="38100" dir="2700000" algn="tl">
                    <a:srgbClr val="000000">
                      <a:alpha val="43137"/>
                    </a:srgbClr>
                  </a:outerShdw>
                </a:effectLst>
              </a:rPr>
            </a:br>
            <a:r>
              <a:rPr lang="en-US" dirty="0">
                <a:solidFill>
                  <a:srgbClr val="DF5327"/>
                </a:solidFill>
                <a:effectLst>
                  <a:outerShdw blurRad="38100" dist="38100" dir="2700000" algn="tl">
                    <a:srgbClr val="000000">
                      <a:alpha val="43137"/>
                    </a:srgbClr>
                  </a:outerShdw>
                </a:effectLst>
              </a:rPr>
              <a:t>Rational People Think at the Margin</a:t>
            </a:r>
          </a:p>
        </p:txBody>
      </p:sp>
      <p:sp>
        <p:nvSpPr>
          <p:cNvPr id="15365" name="Rectangle 3"/>
          <p:cNvSpPr>
            <a:spLocks noGrp="1" noChangeArrowheads="1"/>
          </p:cNvSpPr>
          <p:nvPr>
            <p:ph idx="1"/>
          </p:nvPr>
        </p:nvSpPr>
        <p:spPr/>
        <p:txBody>
          <a:bodyPr/>
          <a:lstStyle/>
          <a:p>
            <a:pPr marL="0" indent="0">
              <a:spcBef>
                <a:spcPct val="30000"/>
              </a:spcBef>
              <a:buNone/>
            </a:pPr>
            <a:r>
              <a:rPr lang="en-US" b="1" dirty="0">
                <a:solidFill>
                  <a:srgbClr val="DF5327"/>
                </a:solidFill>
              </a:rPr>
              <a:t>Rational people</a:t>
            </a:r>
            <a:r>
              <a:rPr lang="en-US" dirty="0">
                <a:solidFill>
                  <a:srgbClr val="DF5327"/>
                </a:solidFill>
              </a:rPr>
              <a:t> </a:t>
            </a:r>
          </a:p>
          <a:p>
            <a:pPr marL="519113" lvl="1" indent="-347663">
              <a:lnSpc>
                <a:spcPct val="105000"/>
              </a:lnSpc>
              <a:spcBef>
                <a:spcPct val="30000"/>
              </a:spcBef>
              <a:buClr>
                <a:srgbClr val="339966"/>
              </a:buClr>
            </a:pPr>
            <a:r>
              <a:rPr lang="en-US" dirty="0"/>
              <a:t>systematically and purposefully do the best they can to achieve their objectives.</a:t>
            </a:r>
          </a:p>
          <a:p>
            <a:pPr marL="519113" lvl="1" indent="-347663">
              <a:spcBef>
                <a:spcPct val="30000"/>
              </a:spcBef>
              <a:buClr>
                <a:srgbClr val="339966"/>
              </a:buClr>
            </a:pPr>
            <a:r>
              <a:rPr lang="en-US" dirty="0"/>
              <a:t>make decisions by evaluating costs and benefits of </a:t>
            </a:r>
            <a:r>
              <a:rPr lang="en-US" b="1" dirty="0">
                <a:solidFill>
                  <a:srgbClr val="DF5327"/>
                </a:solidFill>
              </a:rPr>
              <a:t>marginal changes</a:t>
            </a:r>
            <a:r>
              <a:rPr lang="en-US" dirty="0"/>
              <a:t>, incremental adjustments to an existing plan.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5">
                                            <p:txEl>
                                              <p:pRg st="0" end="0"/>
                                            </p:txEl>
                                          </p:spTgt>
                                        </p:tgtEl>
                                        <p:attrNameLst>
                                          <p:attrName>style.visibility</p:attrName>
                                        </p:attrNameLst>
                                      </p:cBhvr>
                                      <p:to>
                                        <p:strVal val="visible"/>
                                      </p:to>
                                    </p:set>
                                    <p:animEffect transition="in" filter="wipe(left)">
                                      <p:cBhvr>
                                        <p:cTn id="7" dur="500"/>
                                        <p:tgtEl>
                                          <p:spTgt spid="153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65">
                                            <p:txEl>
                                              <p:pRg st="1" end="1"/>
                                            </p:txEl>
                                          </p:spTgt>
                                        </p:tgtEl>
                                        <p:attrNameLst>
                                          <p:attrName>style.visibility</p:attrName>
                                        </p:attrNameLst>
                                      </p:cBhvr>
                                      <p:to>
                                        <p:strVal val="visible"/>
                                      </p:to>
                                    </p:set>
                                    <p:animEffect transition="in" filter="wipe(left)">
                                      <p:cBhvr>
                                        <p:cTn id="12" dur="500"/>
                                        <p:tgtEl>
                                          <p:spTgt spid="1536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65">
                                            <p:txEl>
                                              <p:pRg st="2" end="2"/>
                                            </p:txEl>
                                          </p:spTgt>
                                        </p:tgtEl>
                                        <p:attrNameLst>
                                          <p:attrName>style.visibility</p:attrName>
                                        </p:attrNameLst>
                                      </p:cBhvr>
                                      <p:to>
                                        <p:strVal val="visible"/>
                                      </p:to>
                                    </p:set>
                                    <p:animEffect transition="in" filter="wipe(left)">
                                      <p:cBhvr>
                                        <p:cTn id="17" dur="500"/>
                                        <p:tgtEl>
                                          <p:spTgt spid="1536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build="p" bldLvl="4"/>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normAutofit/>
          </a:bodyPr>
          <a:lstStyle/>
          <a:p>
            <a:r>
              <a:rPr lang="en-US" sz="2900" dirty="0">
                <a:solidFill>
                  <a:srgbClr val="DF5327"/>
                </a:solidFill>
                <a:effectLst>
                  <a:outerShdw blurRad="38100" dist="38100" dir="2700000" algn="tl">
                    <a:srgbClr val="000000">
                      <a:alpha val="43137"/>
                    </a:srgbClr>
                  </a:outerShdw>
                </a:effectLst>
              </a:rPr>
              <a:t>PRINCIPLE #3:  </a:t>
            </a:r>
            <a:br>
              <a:rPr lang="en-US" sz="2900" dirty="0">
                <a:solidFill>
                  <a:srgbClr val="DF5327"/>
                </a:solidFill>
                <a:effectLst>
                  <a:outerShdw blurRad="38100" dist="38100" dir="2700000" algn="tl">
                    <a:srgbClr val="000000">
                      <a:alpha val="43137"/>
                    </a:srgbClr>
                  </a:outerShdw>
                </a:effectLst>
              </a:rPr>
            </a:br>
            <a:r>
              <a:rPr lang="en-US" dirty="0">
                <a:solidFill>
                  <a:srgbClr val="DF5327"/>
                </a:solidFill>
                <a:effectLst>
                  <a:outerShdw blurRad="38100" dist="38100" dir="2700000" algn="tl">
                    <a:srgbClr val="000000">
                      <a:alpha val="43137"/>
                    </a:srgbClr>
                  </a:outerShdw>
                </a:effectLst>
              </a:rPr>
              <a:t>Rational People Think at the Margin</a:t>
            </a:r>
          </a:p>
        </p:txBody>
      </p:sp>
      <p:sp>
        <p:nvSpPr>
          <p:cNvPr id="16389" name="Rectangle 3"/>
          <p:cNvSpPr>
            <a:spLocks noGrp="1" noChangeArrowheads="1"/>
          </p:cNvSpPr>
          <p:nvPr>
            <p:ph idx="1"/>
          </p:nvPr>
        </p:nvSpPr>
        <p:spPr/>
        <p:txBody>
          <a:bodyPr>
            <a:normAutofit/>
          </a:bodyPr>
          <a:lstStyle/>
          <a:p>
            <a:pPr eaLnBrk="1" hangingPunct="1">
              <a:spcBef>
                <a:spcPct val="40000"/>
              </a:spcBef>
              <a:buFont typeface="Wingdings" pitchFamily="2" charset="2"/>
              <a:buNone/>
            </a:pPr>
            <a:r>
              <a:rPr lang="en-US" dirty="0"/>
              <a:t>Examples:</a:t>
            </a:r>
          </a:p>
          <a:p>
            <a:pPr eaLnBrk="1" hangingPunct="1">
              <a:spcBef>
                <a:spcPct val="40000"/>
              </a:spcBef>
              <a:buClr>
                <a:srgbClr val="DF5327"/>
              </a:buClr>
            </a:pPr>
            <a:r>
              <a:rPr lang="en-US" dirty="0"/>
              <a:t>When a student considers whether to go to college for an additional year, he compares the fees &amp; foregone wages to the extra income </a:t>
            </a:r>
            <a:br>
              <a:rPr lang="en-US" dirty="0"/>
            </a:br>
            <a:r>
              <a:rPr lang="en-US" dirty="0"/>
              <a:t>he could earn with the extra year of education.</a:t>
            </a:r>
          </a:p>
          <a:p>
            <a:pPr eaLnBrk="1" hangingPunct="1">
              <a:spcBef>
                <a:spcPct val="40000"/>
              </a:spcBef>
              <a:buClr>
                <a:srgbClr val="DF5327"/>
              </a:buClr>
            </a:pPr>
            <a:r>
              <a:rPr lang="en-US" dirty="0"/>
              <a:t>When a manager considers whether to increase output, she compares the cost of the needed labor and materials to the extra revenue.  </a:t>
            </a:r>
          </a:p>
          <a:p>
            <a:pPr lvl="1">
              <a:spcBef>
                <a:spcPct val="40000"/>
              </a:spcBef>
              <a:buClr>
                <a:srgbClr val="DF5327"/>
              </a:buClr>
            </a:pPr>
            <a:r>
              <a:rPr lang="en-GB" dirty="0"/>
              <a:t>The diamond-water paradox:  water is essential for life but virtually free; diamonds are inessential but expensive.  </a:t>
            </a:r>
            <a:br>
              <a:rPr lang="en-GB" dirty="0"/>
            </a:br>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animEffect transition="in" filter="wipe(left)">
                                      <p:cBhvr>
                                        <p:cTn id="7" dur="500"/>
                                        <p:tgtEl>
                                          <p:spTgt spid="163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89">
                                            <p:txEl>
                                              <p:pRg st="1" end="1"/>
                                            </p:txEl>
                                          </p:spTgt>
                                        </p:tgtEl>
                                        <p:attrNameLst>
                                          <p:attrName>style.visibility</p:attrName>
                                        </p:attrNameLst>
                                      </p:cBhvr>
                                      <p:to>
                                        <p:strVal val="visible"/>
                                      </p:to>
                                    </p:set>
                                    <p:animEffect transition="in" filter="wipe(left)">
                                      <p:cBhvr>
                                        <p:cTn id="12" dur="500"/>
                                        <p:tgtEl>
                                          <p:spTgt spid="1638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389">
                                            <p:txEl>
                                              <p:pRg st="2" end="2"/>
                                            </p:txEl>
                                          </p:spTgt>
                                        </p:tgtEl>
                                        <p:attrNameLst>
                                          <p:attrName>style.visibility</p:attrName>
                                        </p:attrNameLst>
                                      </p:cBhvr>
                                      <p:to>
                                        <p:strVal val="visible"/>
                                      </p:to>
                                    </p:set>
                                    <p:animEffect transition="in" filter="wipe(left)">
                                      <p:cBhvr>
                                        <p:cTn id="17" dur="500"/>
                                        <p:tgtEl>
                                          <p:spTgt spid="1638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389">
                                            <p:txEl>
                                              <p:pRg st="3" end="3"/>
                                            </p:txEl>
                                          </p:spTgt>
                                        </p:tgtEl>
                                        <p:attrNameLst>
                                          <p:attrName>style.visibility</p:attrName>
                                        </p:attrNameLst>
                                      </p:cBhvr>
                                      <p:to>
                                        <p:strVal val="visible"/>
                                      </p:to>
                                    </p:set>
                                    <p:animEffect transition="in" filter="wipe(left)">
                                      <p:cBhvr>
                                        <p:cTn id="22" dur="500"/>
                                        <p:tgtEl>
                                          <p:spTgt spid="1638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build="p" bldLvl="4"/>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normAutofit/>
          </a:bodyPr>
          <a:lstStyle/>
          <a:p>
            <a:r>
              <a:rPr lang="en-US" sz="2900" dirty="0">
                <a:solidFill>
                  <a:srgbClr val="DF5327"/>
                </a:solidFill>
                <a:effectLst>
                  <a:outerShdw blurRad="38100" dist="38100" dir="2700000" algn="tl">
                    <a:srgbClr val="000000">
                      <a:alpha val="43137"/>
                    </a:srgbClr>
                  </a:outerShdw>
                </a:effectLst>
              </a:rPr>
              <a:t>PRINCIPLE #4:  </a:t>
            </a:r>
            <a:br>
              <a:rPr lang="en-US" sz="2900" dirty="0">
                <a:solidFill>
                  <a:srgbClr val="DF5327"/>
                </a:solidFill>
                <a:effectLst>
                  <a:outerShdw blurRad="38100" dist="38100" dir="2700000" algn="tl">
                    <a:srgbClr val="000000">
                      <a:alpha val="43137"/>
                    </a:srgbClr>
                  </a:outerShdw>
                </a:effectLst>
              </a:rPr>
            </a:br>
            <a:r>
              <a:rPr lang="en-US" dirty="0">
                <a:solidFill>
                  <a:srgbClr val="DF5327"/>
                </a:solidFill>
                <a:effectLst>
                  <a:outerShdw blurRad="38100" dist="38100" dir="2700000" algn="tl">
                    <a:srgbClr val="000000">
                      <a:alpha val="43137"/>
                    </a:srgbClr>
                  </a:outerShdw>
                </a:effectLst>
              </a:rPr>
              <a:t>People Respond to Incentives</a:t>
            </a:r>
          </a:p>
        </p:txBody>
      </p:sp>
      <p:sp>
        <p:nvSpPr>
          <p:cNvPr id="62467" name="Rectangle 3"/>
          <p:cNvSpPr>
            <a:spLocks noGrp="1" noChangeArrowheads="1"/>
          </p:cNvSpPr>
          <p:nvPr>
            <p:ph idx="1"/>
          </p:nvPr>
        </p:nvSpPr>
        <p:spPr/>
        <p:txBody>
          <a:bodyPr/>
          <a:lstStyle/>
          <a:p>
            <a:pPr>
              <a:buClr>
                <a:srgbClr val="DF5327"/>
              </a:buClr>
              <a:buFont typeface="Arial" panose="020B0604020202020204" pitchFamily="34" charset="0"/>
              <a:buChar char="•"/>
            </a:pPr>
            <a:r>
              <a:rPr lang="en-US" b="1" dirty="0">
                <a:solidFill>
                  <a:srgbClr val="DF5327"/>
                </a:solidFill>
              </a:rPr>
              <a:t>Incentive</a:t>
            </a:r>
            <a:r>
              <a:rPr lang="en-US" dirty="0"/>
              <a:t>:</a:t>
            </a:r>
            <a:r>
              <a:rPr lang="en-US" dirty="0">
                <a:solidFill>
                  <a:srgbClr val="FF0000"/>
                </a:solidFill>
              </a:rPr>
              <a:t> </a:t>
            </a:r>
            <a:r>
              <a:rPr lang="en-US" dirty="0"/>
              <a:t>something that induces a person to act, i.e.</a:t>
            </a:r>
            <a:r>
              <a:rPr lang="en-US" i="1" dirty="0"/>
              <a:t> </a:t>
            </a:r>
            <a:r>
              <a:rPr lang="en-US" dirty="0"/>
              <a:t>the prospect of a reward or punishment. </a:t>
            </a:r>
          </a:p>
          <a:p>
            <a:pPr eaLnBrk="1" hangingPunct="1">
              <a:buClr>
                <a:srgbClr val="DF5327"/>
              </a:buClr>
              <a:buFont typeface="Arial" panose="020B0604020202020204" pitchFamily="34" charset="0"/>
              <a:buChar char="•"/>
            </a:pPr>
            <a:r>
              <a:rPr lang="en-US" dirty="0"/>
              <a:t>Rational people respond to incentives.</a:t>
            </a:r>
          </a:p>
          <a:p>
            <a:pPr eaLnBrk="1" hangingPunct="1">
              <a:spcBef>
                <a:spcPct val="25000"/>
              </a:spcBef>
              <a:buClr>
                <a:srgbClr val="DF5327"/>
              </a:buClr>
              <a:buFont typeface="Arial" panose="020B0604020202020204" pitchFamily="34" charset="0"/>
              <a:buChar char="•"/>
            </a:pPr>
            <a:r>
              <a:rPr lang="en-US" dirty="0"/>
              <a:t>	Examples:</a:t>
            </a:r>
          </a:p>
          <a:p>
            <a:pPr lvl="1" eaLnBrk="1" hangingPunct="1">
              <a:lnSpc>
                <a:spcPct val="105000"/>
              </a:lnSpc>
              <a:spcBef>
                <a:spcPct val="20000"/>
              </a:spcBef>
              <a:buClr>
                <a:srgbClr val="DF5327"/>
              </a:buClr>
              <a:buFont typeface="Arial" panose="020B0604020202020204" pitchFamily="34" charset="0"/>
              <a:buChar char="•"/>
            </a:pPr>
            <a:r>
              <a:rPr lang="en-US" dirty="0"/>
              <a:t>When gas prices rise, consumers buy more hybrid cars and fewer gas guzzling SUVs.</a:t>
            </a:r>
          </a:p>
          <a:p>
            <a:pPr lvl="1" eaLnBrk="1" hangingPunct="1">
              <a:lnSpc>
                <a:spcPct val="105000"/>
              </a:lnSpc>
              <a:spcBef>
                <a:spcPct val="20000"/>
              </a:spcBef>
              <a:buClr>
                <a:srgbClr val="DF5327"/>
              </a:buClr>
              <a:buFont typeface="Arial" panose="020B0604020202020204" pitchFamily="34" charset="0"/>
              <a:buChar char="•"/>
            </a:pPr>
            <a:r>
              <a:rPr lang="en-US" dirty="0"/>
              <a:t>When cigarette taxes increase, teen smoking falls.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wipe(left)">
                                      <p:cBhvr>
                                        <p:cTn id="7" dur="500"/>
                                        <p:tgtEl>
                                          <p:spTgt spid="62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467">
                                            <p:txEl>
                                              <p:pRg st="1" end="1"/>
                                            </p:txEl>
                                          </p:spTgt>
                                        </p:tgtEl>
                                        <p:attrNameLst>
                                          <p:attrName>style.visibility</p:attrName>
                                        </p:attrNameLst>
                                      </p:cBhvr>
                                      <p:to>
                                        <p:strVal val="visible"/>
                                      </p:to>
                                    </p:set>
                                    <p:animEffect transition="in" filter="wipe(left)">
                                      <p:cBhvr>
                                        <p:cTn id="12" dur="500"/>
                                        <p:tgtEl>
                                          <p:spTgt spid="624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467">
                                            <p:txEl>
                                              <p:pRg st="2" end="2"/>
                                            </p:txEl>
                                          </p:spTgt>
                                        </p:tgtEl>
                                        <p:attrNameLst>
                                          <p:attrName>style.visibility</p:attrName>
                                        </p:attrNameLst>
                                      </p:cBhvr>
                                      <p:to>
                                        <p:strVal val="visible"/>
                                      </p:to>
                                    </p:set>
                                    <p:animEffect transition="in" filter="wipe(left)">
                                      <p:cBhvr>
                                        <p:cTn id="17" dur="500"/>
                                        <p:tgtEl>
                                          <p:spTgt spid="62467">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62467">
                                            <p:txEl>
                                              <p:pRg st="3" end="3"/>
                                            </p:txEl>
                                          </p:spTgt>
                                        </p:tgtEl>
                                        <p:attrNameLst>
                                          <p:attrName>style.visibility</p:attrName>
                                        </p:attrNameLst>
                                      </p:cBhvr>
                                      <p:to>
                                        <p:strVal val="visible"/>
                                      </p:to>
                                    </p:set>
                                    <p:animEffect transition="in" filter="wipe(left)">
                                      <p:cBhvr>
                                        <p:cTn id="20" dur="500"/>
                                        <p:tgtEl>
                                          <p:spTgt spid="6246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2467">
                                            <p:txEl>
                                              <p:pRg st="4" end="4"/>
                                            </p:txEl>
                                          </p:spTgt>
                                        </p:tgtEl>
                                        <p:attrNameLst>
                                          <p:attrName>style.visibility</p:attrName>
                                        </p:attrNameLst>
                                      </p:cBhvr>
                                      <p:to>
                                        <p:strVal val="visible"/>
                                      </p:to>
                                    </p:set>
                                    <p:animEffect transition="in" filter="wipe(left)">
                                      <p:cBhvr>
                                        <p:cTn id="25" dur="500"/>
                                        <p:tgtEl>
                                          <p:spTgt spid="624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bldLvl="4"/>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a:xfrm>
            <a:off x="782955" y="558165"/>
            <a:ext cx="10589895" cy="954088"/>
          </a:xfrm>
        </p:spPr>
        <p:txBody>
          <a:bodyPr>
            <a:normAutofit fontScale="90000"/>
          </a:bodyPr>
          <a:lstStyle/>
          <a:p>
            <a:pPr algn="l" eaLnBrk="1" hangingPunct="1">
              <a:defRPr/>
            </a:pPr>
            <a:r>
              <a:rPr lang="en-US" sz="2400" spc="400" dirty="0">
                <a:solidFill>
                  <a:srgbClr val="DF5327"/>
                </a:solidFill>
                <a:effectLst>
                  <a:outerShdw blurRad="38100" dist="38100" dir="2700000" algn="tl">
                    <a:srgbClr val="000000">
                      <a:alpha val="43137"/>
                    </a:srgbClr>
                  </a:outerShdw>
                </a:effectLst>
                <a:cs typeface="Arial" charset="0"/>
              </a:rPr>
              <a:t>ACTIVE LEARNING</a:t>
            </a:r>
            <a:r>
              <a:rPr lang="en-US" sz="2400" dirty="0">
                <a:solidFill>
                  <a:srgbClr val="DF5327"/>
                </a:solidFill>
                <a:effectLst>
                  <a:outerShdw blurRad="38100" dist="38100" dir="2700000" algn="tl">
                    <a:srgbClr val="000000">
                      <a:alpha val="43137"/>
                    </a:srgbClr>
                  </a:outerShdw>
                </a:effectLst>
                <a:cs typeface="Arial" charset="0"/>
              </a:rPr>
              <a:t>   </a:t>
            </a:r>
            <a:r>
              <a:rPr lang="en-US" sz="7100" baseline="-10000" dirty="0">
                <a:solidFill>
                  <a:srgbClr val="DF5327"/>
                </a:solidFill>
                <a:effectLst>
                  <a:outerShdw blurRad="38100" dist="38100" dir="2700000" algn="tl">
                    <a:srgbClr val="000000">
                      <a:alpha val="43137"/>
                    </a:srgbClr>
                  </a:outerShdw>
                </a:effectLst>
                <a:cs typeface="Times New Roman" pitchFamily="18" charset="0"/>
              </a:rPr>
              <a:t>1</a:t>
            </a:r>
            <a:r>
              <a:rPr lang="en-US" sz="2400" dirty="0">
                <a:solidFill>
                  <a:srgbClr val="DF5327"/>
                </a:solidFill>
                <a:effectLst>
                  <a:outerShdw blurRad="38100" dist="38100" dir="2700000" algn="tl">
                    <a:srgbClr val="000000">
                      <a:alpha val="43137"/>
                    </a:srgbClr>
                  </a:outerShdw>
                </a:effectLst>
                <a:cs typeface="Arial" charset="0"/>
              </a:rPr>
              <a:t>   </a:t>
            </a:r>
            <a:br>
              <a:rPr lang="en-US" sz="2400" dirty="0">
                <a:solidFill>
                  <a:srgbClr val="DF5327"/>
                </a:solidFill>
                <a:effectLst>
                  <a:outerShdw blurRad="38100" dist="38100" dir="2700000" algn="tl">
                    <a:srgbClr val="000000">
                      <a:alpha val="43137"/>
                    </a:srgbClr>
                  </a:outerShdw>
                </a:effectLst>
                <a:cs typeface="Arial" charset="0"/>
              </a:rPr>
            </a:br>
            <a:r>
              <a:rPr lang="en-US" sz="3600" dirty="0">
                <a:solidFill>
                  <a:srgbClr val="DF5327"/>
                </a:solidFill>
                <a:effectLst>
                  <a:outerShdw blurRad="38100" dist="38100" dir="2700000" algn="tl">
                    <a:srgbClr val="000000">
                      <a:alpha val="43137"/>
                    </a:srgbClr>
                  </a:outerShdw>
                </a:effectLst>
                <a:cs typeface="Arial" charset="0"/>
              </a:rPr>
              <a:t>Applying the principles</a:t>
            </a:r>
          </a:p>
        </p:txBody>
      </p:sp>
      <p:sp>
        <p:nvSpPr>
          <p:cNvPr id="36" name="Content Placeholder 2"/>
          <p:cNvSpPr>
            <a:spLocks noGrp="1"/>
          </p:cNvSpPr>
          <p:nvPr>
            <p:ph idx="1"/>
          </p:nvPr>
        </p:nvSpPr>
        <p:spPr>
          <a:xfrm>
            <a:off x="782955" y="2068829"/>
            <a:ext cx="10589895" cy="4505325"/>
          </a:xfrm>
        </p:spPr>
        <p:txBody>
          <a:bodyPr>
            <a:normAutofit/>
          </a:bodyPr>
          <a:lstStyle/>
          <a:p>
            <a:pPr marL="0" indent="0">
              <a:buClr>
                <a:srgbClr val="CC0000"/>
              </a:buClr>
              <a:buNone/>
            </a:pPr>
            <a:r>
              <a:rPr lang="en-US" sz="2700" dirty="0"/>
              <a:t>You are selling your Nano car.  You have already spent Rs 1000 on repairs.  </a:t>
            </a:r>
          </a:p>
          <a:p>
            <a:pPr marL="0" indent="0">
              <a:buClr>
                <a:srgbClr val="CC0000"/>
              </a:buClr>
              <a:buNone/>
            </a:pPr>
            <a:r>
              <a:rPr lang="en-US" sz="2700" dirty="0"/>
              <a:t>At the last minute, the transmission dies.  You can pay Rs 600 to have it repaired, or sell the car “as is.” </a:t>
            </a:r>
          </a:p>
          <a:p>
            <a:pPr marL="0" indent="0">
              <a:buClr>
                <a:srgbClr val="CC0000"/>
              </a:buClr>
              <a:buNone/>
            </a:pPr>
            <a:r>
              <a:rPr lang="en-US" sz="2700" dirty="0"/>
              <a:t>In each of the following scenarios, should you have the transmission repaired?  Explain.</a:t>
            </a:r>
          </a:p>
          <a:p>
            <a:pPr marL="685800" lvl="1" indent="-457200">
              <a:buClr>
                <a:srgbClr val="CC0000"/>
              </a:buClr>
              <a:buNone/>
            </a:pPr>
            <a:r>
              <a:rPr lang="en-US" sz="2400" b="1" dirty="0">
                <a:solidFill>
                  <a:srgbClr val="DF5327"/>
                </a:solidFill>
              </a:rPr>
              <a:t>A.</a:t>
            </a:r>
            <a:r>
              <a:rPr lang="en-US" sz="2400" dirty="0"/>
              <a:t>	</a:t>
            </a:r>
            <a:r>
              <a:rPr lang="en-US" sz="2600" dirty="0"/>
              <a:t>Blue book value (what you could get for the car) is Rs 6500 if transmission works, Rs 5700 if it doesn’t</a:t>
            </a:r>
          </a:p>
          <a:p>
            <a:pPr marL="685800" lvl="1" indent="-457200">
              <a:buClr>
                <a:srgbClr val="CC0000"/>
              </a:buClr>
              <a:buNone/>
            </a:pPr>
            <a:r>
              <a:rPr lang="en-US" sz="2400" b="1" dirty="0">
                <a:solidFill>
                  <a:srgbClr val="DF5327"/>
                </a:solidFill>
              </a:rPr>
              <a:t>B.</a:t>
            </a:r>
            <a:r>
              <a:rPr lang="en-US" sz="2400" dirty="0"/>
              <a:t>	</a:t>
            </a:r>
            <a:r>
              <a:rPr lang="en-US" sz="2600" dirty="0"/>
              <a:t>Blue book value is Rs 6000 if transmission works, </a:t>
            </a:r>
            <a:br>
              <a:rPr lang="en-US" sz="2600" dirty="0"/>
            </a:br>
            <a:r>
              <a:rPr lang="en-US" sz="2600" dirty="0"/>
              <a:t>Rs 5500 if it doesn’t</a:t>
            </a: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a:xfrm>
            <a:off x="748665" y="575310"/>
            <a:ext cx="10555605" cy="954088"/>
          </a:xfrm>
        </p:spPr>
        <p:txBody>
          <a:bodyPr>
            <a:normAutofit fontScale="90000"/>
          </a:bodyPr>
          <a:lstStyle/>
          <a:p>
            <a:pPr algn="l" eaLnBrk="1" hangingPunct="1">
              <a:defRPr/>
            </a:pPr>
            <a:r>
              <a:rPr lang="en-US" sz="2400" spc="400" dirty="0">
                <a:solidFill>
                  <a:srgbClr val="DF5327"/>
                </a:solidFill>
                <a:cs typeface="Arial" charset="0"/>
              </a:rPr>
              <a:t>ACTIVE LEARNING</a:t>
            </a:r>
            <a:r>
              <a:rPr lang="en-US" sz="2400" dirty="0">
                <a:solidFill>
                  <a:srgbClr val="DF5327"/>
                </a:solidFill>
                <a:cs typeface="Arial" charset="0"/>
              </a:rPr>
              <a:t>   </a:t>
            </a:r>
            <a:r>
              <a:rPr lang="en-US" sz="7100" baseline="-10000" dirty="0">
                <a:solidFill>
                  <a:srgbClr val="DF5327"/>
                </a:solidFill>
                <a:cs typeface="Times New Roman" pitchFamily="18" charset="0"/>
              </a:rPr>
              <a:t>1</a:t>
            </a:r>
            <a:r>
              <a:rPr lang="en-US" sz="2400" dirty="0">
                <a:solidFill>
                  <a:srgbClr val="DF5327"/>
                </a:solidFill>
                <a:cs typeface="Arial" charset="0"/>
              </a:rPr>
              <a:t>   </a:t>
            </a:r>
            <a:br>
              <a:rPr lang="en-US" sz="2400" dirty="0">
                <a:solidFill>
                  <a:srgbClr val="DF5327"/>
                </a:solidFill>
                <a:cs typeface="Arial" charset="0"/>
              </a:rPr>
            </a:br>
            <a:r>
              <a:rPr lang="en-US" sz="3600" dirty="0">
                <a:solidFill>
                  <a:srgbClr val="DF5327"/>
                </a:solidFill>
                <a:cs typeface="Arial" charset="0"/>
              </a:rPr>
              <a:t>Answers</a:t>
            </a:r>
          </a:p>
        </p:txBody>
      </p:sp>
      <p:sp>
        <p:nvSpPr>
          <p:cNvPr id="36" name="Content Placeholder 2"/>
          <p:cNvSpPr>
            <a:spLocks noGrp="1"/>
          </p:cNvSpPr>
          <p:nvPr>
            <p:ph idx="1"/>
          </p:nvPr>
        </p:nvSpPr>
        <p:spPr>
          <a:xfrm>
            <a:off x="748665" y="2160270"/>
            <a:ext cx="10595610" cy="4316730"/>
          </a:xfrm>
        </p:spPr>
        <p:txBody>
          <a:bodyPr>
            <a:normAutofit/>
          </a:bodyPr>
          <a:lstStyle/>
          <a:p>
            <a:pPr>
              <a:buClr>
                <a:srgbClr val="CC0000"/>
              </a:buClr>
              <a:buNone/>
            </a:pPr>
            <a:r>
              <a:rPr lang="en-US" sz="2700" dirty="0"/>
              <a:t>Cost of fixing transmission = Rs 600</a:t>
            </a:r>
          </a:p>
          <a:p>
            <a:pPr marL="688975" lvl="1" indent="-457200">
              <a:spcBef>
                <a:spcPts val="1200"/>
              </a:spcBef>
              <a:buClr>
                <a:srgbClr val="CC0000"/>
              </a:buClr>
              <a:buNone/>
            </a:pPr>
            <a:r>
              <a:rPr lang="en-US" sz="2400" b="1" dirty="0">
                <a:solidFill>
                  <a:srgbClr val="DF5327"/>
                </a:solidFill>
              </a:rPr>
              <a:t>A.</a:t>
            </a:r>
            <a:r>
              <a:rPr lang="en-US" sz="2400" b="1" dirty="0">
                <a:solidFill>
                  <a:srgbClr val="C00000"/>
                </a:solidFill>
              </a:rPr>
              <a:t>	</a:t>
            </a:r>
            <a:r>
              <a:rPr lang="en-US" dirty="0"/>
              <a:t>Blue book value is Rs 6500 if transmission works, </a:t>
            </a:r>
            <a:br>
              <a:rPr lang="en-US" dirty="0"/>
            </a:br>
            <a:r>
              <a:rPr lang="en-US" dirty="0"/>
              <a:t>Rs 5700 if it doesn’t</a:t>
            </a:r>
          </a:p>
          <a:p>
            <a:pPr marL="688975" lvl="1" indent="-457200">
              <a:buClr>
                <a:srgbClr val="CC0000"/>
              </a:buClr>
              <a:buNone/>
            </a:pPr>
            <a:r>
              <a:rPr lang="en-US" dirty="0"/>
              <a:t>	</a:t>
            </a:r>
            <a:r>
              <a:rPr lang="en-US" dirty="0">
                <a:solidFill>
                  <a:srgbClr val="3333FF"/>
                </a:solidFill>
              </a:rPr>
              <a:t>Benefit of fixing the transmission = </a:t>
            </a:r>
            <a:r>
              <a:rPr lang="en-US" dirty="0"/>
              <a:t>Rs </a:t>
            </a:r>
            <a:r>
              <a:rPr lang="en-US" dirty="0">
                <a:solidFill>
                  <a:srgbClr val="3333FF"/>
                </a:solidFill>
              </a:rPr>
              <a:t>800</a:t>
            </a:r>
            <a:br>
              <a:rPr lang="en-US" dirty="0">
                <a:solidFill>
                  <a:srgbClr val="3333FF"/>
                </a:solidFill>
              </a:rPr>
            </a:br>
            <a:r>
              <a:rPr lang="en-US" dirty="0">
                <a:solidFill>
                  <a:srgbClr val="3333FF"/>
                </a:solidFill>
              </a:rPr>
              <a:t>(</a:t>
            </a:r>
            <a:r>
              <a:rPr lang="en-US" dirty="0"/>
              <a:t>Rs </a:t>
            </a:r>
            <a:r>
              <a:rPr lang="en-US" dirty="0">
                <a:solidFill>
                  <a:srgbClr val="3333FF"/>
                </a:solidFill>
              </a:rPr>
              <a:t>6500 – 5700). </a:t>
            </a:r>
          </a:p>
          <a:p>
            <a:pPr marL="688975" lvl="1" indent="-457200">
              <a:buClr>
                <a:srgbClr val="CC0000"/>
              </a:buClr>
              <a:buNone/>
            </a:pPr>
            <a:r>
              <a:rPr lang="en-US" dirty="0">
                <a:solidFill>
                  <a:srgbClr val="3333FF"/>
                </a:solidFill>
              </a:rPr>
              <a:t>	It’s worthwhile to have the transmission fixed. </a:t>
            </a:r>
          </a:p>
          <a:p>
            <a:pPr marL="688975" lvl="1" indent="-457200">
              <a:spcBef>
                <a:spcPts val="1200"/>
              </a:spcBef>
              <a:buClr>
                <a:srgbClr val="CC0000"/>
              </a:buClr>
              <a:buNone/>
            </a:pPr>
            <a:r>
              <a:rPr lang="en-US" sz="2400" b="1" dirty="0">
                <a:solidFill>
                  <a:srgbClr val="DF5327"/>
                </a:solidFill>
              </a:rPr>
              <a:t>B.</a:t>
            </a:r>
            <a:r>
              <a:rPr lang="en-US" sz="2400" b="1" dirty="0">
                <a:solidFill>
                  <a:srgbClr val="C00000"/>
                </a:solidFill>
              </a:rPr>
              <a:t>	</a:t>
            </a:r>
            <a:r>
              <a:rPr lang="en-US" dirty="0"/>
              <a:t>Blue book value is Rs 6000 if transmission works, </a:t>
            </a:r>
            <a:br>
              <a:rPr lang="en-US" dirty="0"/>
            </a:br>
            <a:r>
              <a:rPr lang="en-US" dirty="0"/>
              <a:t>Rs 5500 if it doesn’t</a:t>
            </a:r>
          </a:p>
          <a:p>
            <a:pPr marL="688975" lvl="1" indent="-457200">
              <a:buClr>
                <a:srgbClr val="CC0000"/>
              </a:buClr>
              <a:buNone/>
            </a:pPr>
            <a:r>
              <a:rPr lang="en-US" dirty="0"/>
              <a:t>	</a:t>
            </a:r>
            <a:r>
              <a:rPr lang="en-US" dirty="0">
                <a:solidFill>
                  <a:srgbClr val="3333FF"/>
                </a:solidFill>
              </a:rPr>
              <a:t>Benefit of fixing the transmission is only Rs 500.</a:t>
            </a:r>
          </a:p>
          <a:p>
            <a:pPr marL="688975" lvl="1" indent="-457200">
              <a:buClr>
                <a:srgbClr val="CC0000"/>
              </a:buClr>
              <a:buNone/>
            </a:pPr>
            <a:r>
              <a:rPr lang="en-US" dirty="0">
                <a:solidFill>
                  <a:srgbClr val="3333FF"/>
                </a:solidFill>
              </a:rPr>
              <a:t>	Paying </a:t>
            </a:r>
            <a:r>
              <a:rPr lang="en-US" dirty="0"/>
              <a:t>Rs </a:t>
            </a:r>
            <a:r>
              <a:rPr lang="en-US" dirty="0">
                <a:solidFill>
                  <a:srgbClr val="3333FF"/>
                </a:solidFill>
              </a:rPr>
              <a:t>600 to fix transmission is not worthwhile.</a:t>
            </a: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a:xfrm>
            <a:off x="725805" y="683895"/>
            <a:ext cx="10641329" cy="954088"/>
          </a:xfrm>
        </p:spPr>
        <p:txBody>
          <a:bodyPr>
            <a:normAutofit fontScale="90000"/>
          </a:bodyPr>
          <a:lstStyle/>
          <a:p>
            <a:pPr algn="l" eaLnBrk="1" hangingPunct="1">
              <a:defRPr/>
            </a:pPr>
            <a:r>
              <a:rPr lang="en-US" sz="2400" spc="400" dirty="0">
                <a:solidFill>
                  <a:srgbClr val="DF5327"/>
                </a:solidFill>
                <a:cs typeface="Arial" charset="0"/>
              </a:rPr>
              <a:t>ACTIVE LEARNING</a:t>
            </a:r>
            <a:r>
              <a:rPr lang="en-US" sz="2400" dirty="0">
                <a:solidFill>
                  <a:srgbClr val="DF5327"/>
                </a:solidFill>
                <a:cs typeface="Arial" charset="0"/>
              </a:rPr>
              <a:t>   </a:t>
            </a:r>
            <a:r>
              <a:rPr lang="en-US" sz="7100" baseline="-10000" dirty="0">
                <a:solidFill>
                  <a:srgbClr val="DF5327"/>
                </a:solidFill>
                <a:cs typeface="Times New Roman" pitchFamily="18" charset="0"/>
              </a:rPr>
              <a:t>1</a:t>
            </a:r>
            <a:r>
              <a:rPr lang="en-US" sz="2400" dirty="0">
                <a:solidFill>
                  <a:srgbClr val="DF5327"/>
                </a:solidFill>
                <a:cs typeface="Arial" charset="0"/>
              </a:rPr>
              <a:t>   </a:t>
            </a:r>
            <a:br>
              <a:rPr lang="en-US" sz="2400" dirty="0">
                <a:solidFill>
                  <a:srgbClr val="DF5327"/>
                </a:solidFill>
                <a:cs typeface="Arial" charset="0"/>
              </a:rPr>
            </a:br>
            <a:r>
              <a:rPr lang="en-US" sz="3600" dirty="0">
                <a:solidFill>
                  <a:srgbClr val="DF5327"/>
                </a:solidFill>
                <a:cs typeface="Arial" charset="0"/>
              </a:rPr>
              <a:t>Observations</a:t>
            </a:r>
          </a:p>
        </p:txBody>
      </p:sp>
      <p:sp>
        <p:nvSpPr>
          <p:cNvPr id="36" name="Content Placeholder 2"/>
          <p:cNvSpPr>
            <a:spLocks noGrp="1"/>
          </p:cNvSpPr>
          <p:nvPr>
            <p:ph idx="1"/>
          </p:nvPr>
        </p:nvSpPr>
        <p:spPr>
          <a:xfrm>
            <a:off x="725805" y="2686050"/>
            <a:ext cx="10641330" cy="3790950"/>
          </a:xfrm>
        </p:spPr>
        <p:txBody>
          <a:bodyPr>
            <a:normAutofit/>
          </a:bodyPr>
          <a:lstStyle/>
          <a:p>
            <a:pPr>
              <a:buClr>
                <a:srgbClr val="CC0000"/>
              </a:buClr>
            </a:pPr>
            <a:r>
              <a:rPr lang="en-US" dirty="0"/>
              <a:t>The Rs 1000 you previously spent on repairs is irrelevant.  What matters is the cost and benefit of the </a:t>
            </a:r>
            <a:r>
              <a:rPr lang="en-US" i="1" dirty="0"/>
              <a:t>marginal</a:t>
            </a:r>
            <a:r>
              <a:rPr lang="en-US" dirty="0"/>
              <a:t> repair (the transmission). </a:t>
            </a:r>
          </a:p>
          <a:p>
            <a:pPr>
              <a:buClr>
                <a:srgbClr val="CC0000"/>
              </a:buClr>
            </a:pPr>
            <a:r>
              <a:rPr lang="en-US" dirty="0"/>
              <a:t>The change in incentives from scenario A to scenario B caused your decision to change.</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C61091-3851-AAF9-6AA4-8F599A25019E}"/>
              </a:ext>
            </a:extLst>
          </p:cNvPr>
          <p:cNvPicPr>
            <a:picLocks noChangeAspect="1"/>
          </p:cNvPicPr>
          <p:nvPr/>
        </p:nvPicPr>
        <p:blipFill>
          <a:blip r:embed="rId2"/>
          <a:stretch>
            <a:fillRect/>
          </a:stretch>
        </p:blipFill>
        <p:spPr>
          <a:xfrm>
            <a:off x="1846729" y="1574528"/>
            <a:ext cx="8498542" cy="4508432"/>
          </a:xfrm>
          <a:prstGeom prst="rect">
            <a:avLst/>
          </a:prstGeom>
        </p:spPr>
      </p:pic>
      <p:sp>
        <p:nvSpPr>
          <p:cNvPr id="9" name="TextBox 8">
            <a:extLst>
              <a:ext uri="{FF2B5EF4-FFF2-40B4-BE49-F238E27FC236}">
                <a16:creationId xmlns:a16="http://schemas.microsoft.com/office/drawing/2014/main" id="{A8CFDCB6-D2E2-6427-1E0A-7D0609491C5E}"/>
              </a:ext>
            </a:extLst>
          </p:cNvPr>
          <p:cNvSpPr txBox="1"/>
          <p:nvPr/>
        </p:nvSpPr>
        <p:spPr>
          <a:xfrm>
            <a:off x="909510" y="499464"/>
            <a:ext cx="10840774" cy="707886"/>
          </a:xfrm>
          <a:prstGeom prst="rect">
            <a:avLst/>
          </a:prstGeom>
          <a:noFill/>
        </p:spPr>
        <p:txBody>
          <a:bodyPr wrap="square">
            <a:spAutoFit/>
          </a:bodyPr>
          <a:lstStyle/>
          <a:p>
            <a:pPr algn="ctr"/>
            <a:r>
              <a:rPr lang="en-US" sz="4000" b="1" cap="all" dirty="0">
                <a:ln w="15875">
                  <a:solidFill>
                    <a:sysClr val="window" lastClr="FFFFFF"/>
                  </a:solidFill>
                </a:ln>
                <a:solidFill>
                  <a:srgbClr val="DF5327"/>
                </a:solidFill>
                <a:effectLst>
                  <a:outerShdw dist="38100" dir="2700000" algn="tl" rotWithShape="0">
                    <a:srgbClr val="DF5327"/>
                  </a:outerShdw>
                </a:effectLst>
                <a:latin typeface="Corbel" panose="020B0503020204020204"/>
              </a:rPr>
              <a:t>Module overview</a:t>
            </a:r>
            <a:endParaRPr lang="en-IN" sz="4000" dirty="0"/>
          </a:p>
        </p:txBody>
      </p:sp>
    </p:spTree>
    <p:extLst>
      <p:ext uri="{BB962C8B-B14F-4D97-AF65-F5344CB8AC3E}">
        <p14:creationId xmlns:p14="http://schemas.microsoft.com/office/powerpoint/2010/main" val="3838301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bg>
      <p:bgPr>
        <a:solidFill>
          <a:schemeClr val="accent1"/>
        </a:solidFill>
        <a:effectLst/>
      </p:bgPr>
    </p:bg>
    <p:spTree>
      <p:nvGrpSpPr>
        <p:cNvPr id="1" name=""/>
        <p:cNvGrpSpPr/>
        <p:nvPr/>
      </p:nvGrpSpPr>
      <p:grpSpPr>
        <a:xfrm>
          <a:off x="0" y="0"/>
          <a:ext cx="0" cy="0"/>
          <a:chOff x="0" y="0"/>
          <a:chExt cx="0" cy="0"/>
        </a:xfrm>
      </p:grpSpPr>
      <p:sp>
        <p:nvSpPr>
          <p:cNvPr id="240661" name="Rectangle 240660">
            <a:extLst>
              <a:ext uri="{FF2B5EF4-FFF2-40B4-BE49-F238E27FC236}">
                <a16:creationId xmlns:a16="http://schemas.microsoft.com/office/drawing/2014/main" id="{150F989D-43B9-409C-AB67-55F360424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40662" name="Rectangle 240661">
            <a:extLst>
              <a:ext uri="{FF2B5EF4-FFF2-40B4-BE49-F238E27FC236}">
                <a16:creationId xmlns:a16="http://schemas.microsoft.com/office/drawing/2014/main" id="{4B4892EF-BE30-49C0-ADF8-32A7C8831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240663" name="Straight Connector 240662">
            <a:extLst>
              <a:ext uri="{FF2B5EF4-FFF2-40B4-BE49-F238E27FC236}">
                <a16:creationId xmlns:a16="http://schemas.microsoft.com/office/drawing/2014/main" id="{72FB293E-C84E-4A67-ABF8-FCC566F38C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0664" name="Rectangle 240663">
            <a:extLst>
              <a:ext uri="{FF2B5EF4-FFF2-40B4-BE49-F238E27FC236}">
                <a16:creationId xmlns:a16="http://schemas.microsoft.com/office/drawing/2014/main" id="{3BA8B382-04E5-4613-8343-3A26CDC9F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210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240665" name="Straight Connector 240664">
            <a:extLst>
              <a:ext uri="{FF2B5EF4-FFF2-40B4-BE49-F238E27FC236}">
                <a16:creationId xmlns:a16="http://schemas.microsoft.com/office/drawing/2014/main" id="{9A8BF7F5-0703-4397-9E4F-1C40A27DDC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52050" y="4220801"/>
            <a:ext cx="4215939"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0666" name="Rectangle 240665">
            <a:extLst>
              <a:ext uri="{FF2B5EF4-FFF2-40B4-BE49-F238E27FC236}">
                <a16:creationId xmlns:a16="http://schemas.microsoft.com/office/drawing/2014/main" id="{914165AF-7A1F-42FC-A92A-61C084A9A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40643" name="Rectangle 3"/>
          <p:cNvSpPr>
            <a:spLocks noGrp="1" noChangeArrowheads="1"/>
          </p:cNvSpPr>
          <p:nvPr>
            <p:ph type="title" idx="4294967295"/>
          </p:nvPr>
        </p:nvSpPr>
        <p:spPr>
          <a:xfrm>
            <a:off x="6416884" y="857675"/>
            <a:ext cx="4886270" cy="3437782"/>
          </a:xfrm>
        </p:spPr>
        <p:txBody>
          <a:bodyPr vert="horz" lIns="91440" tIns="45720" rIns="91440" bIns="45720" rtlCol="0" anchor="b">
            <a:normAutofit/>
          </a:bodyPr>
          <a:lstStyle/>
          <a:p>
            <a:pPr algn="ctr">
              <a:lnSpc>
                <a:spcPct val="85000"/>
              </a:lnSpc>
              <a:defRPr/>
            </a:pPr>
            <a:r>
              <a:rPr lang="en-US" sz="5000" b="1" cap="all" dirty="0">
                <a:ln w="15875">
                  <a:solidFill>
                    <a:sysClr val="window" lastClr="FFFFFF"/>
                  </a:solidFill>
                </a:ln>
                <a:solidFill>
                  <a:srgbClr val="DF5327"/>
                </a:solidFill>
                <a:effectLst>
                  <a:outerShdw dist="38100" dir="2700000" algn="tl" rotWithShape="0">
                    <a:srgbClr val="DF5327"/>
                  </a:outerShdw>
                </a:effectLst>
                <a:ea typeface="+mn-ea"/>
                <a:cs typeface="+mn-cs"/>
              </a:rPr>
              <a:t>The principles of </a:t>
            </a:r>
            <a:br>
              <a:rPr lang="en-US" sz="5000" b="1" cap="all" dirty="0">
                <a:ln w="15875">
                  <a:solidFill>
                    <a:sysClr val="window" lastClr="FFFFFF"/>
                  </a:solidFill>
                </a:ln>
                <a:solidFill>
                  <a:srgbClr val="DF5327"/>
                </a:solidFill>
                <a:effectLst>
                  <a:outerShdw dist="38100" dir="2700000" algn="tl" rotWithShape="0">
                    <a:srgbClr val="DF5327"/>
                  </a:outerShdw>
                </a:effectLst>
                <a:ea typeface="+mn-ea"/>
                <a:cs typeface="+mn-cs"/>
              </a:rPr>
            </a:br>
            <a:r>
              <a:rPr lang="en-US" sz="5000" b="1" cap="all" dirty="0">
                <a:ln w="15875">
                  <a:solidFill>
                    <a:sysClr val="window" lastClr="FFFFFF"/>
                  </a:solidFill>
                </a:ln>
                <a:solidFill>
                  <a:srgbClr val="DF5327"/>
                </a:solidFill>
                <a:effectLst>
                  <a:outerShdw dist="38100" dir="2700000" algn="tl" rotWithShape="0">
                    <a:srgbClr val="DF5327"/>
                  </a:outerShdw>
                </a:effectLst>
                <a:ea typeface="+mn-ea"/>
                <a:cs typeface="+mn-cs"/>
              </a:rPr>
              <a:t>HOW PEOPLE </a:t>
            </a:r>
            <a:br>
              <a:rPr lang="en-US" sz="5000" b="1" cap="all" dirty="0">
                <a:ln w="15875">
                  <a:solidFill>
                    <a:sysClr val="window" lastClr="FFFFFF"/>
                  </a:solidFill>
                </a:ln>
                <a:solidFill>
                  <a:srgbClr val="DF5327"/>
                </a:solidFill>
                <a:effectLst>
                  <a:outerShdw dist="38100" dir="2700000" algn="tl" rotWithShape="0">
                    <a:srgbClr val="DF5327"/>
                  </a:outerShdw>
                </a:effectLst>
                <a:ea typeface="+mn-ea"/>
                <a:cs typeface="+mn-cs"/>
              </a:rPr>
            </a:br>
            <a:r>
              <a:rPr lang="en-US" sz="5000" b="1" cap="all" dirty="0">
                <a:ln w="15875">
                  <a:solidFill>
                    <a:sysClr val="window" lastClr="FFFFFF"/>
                  </a:solidFill>
                </a:ln>
                <a:solidFill>
                  <a:srgbClr val="DF5327"/>
                </a:solidFill>
                <a:effectLst>
                  <a:outerShdw dist="38100" dir="2700000" algn="tl" rotWithShape="0">
                    <a:srgbClr val="DF5327"/>
                  </a:outerShdw>
                </a:effectLst>
                <a:ea typeface="+mn-ea"/>
                <a:cs typeface="+mn-cs"/>
              </a:rPr>
              <a:t>INTERACT</a:t>
            </a:r>
          </a:p>
        </p:txBody>
      </p:sp>
      <p:pic>
        <p:nvPicPr>
          <p:cNvPr id="240644" name="Picture 4" descr="stk15994cbi stockbyte gold portrait of business associates shaking hands at a meeting"/>
          <p:cNvPicPr>
            <a:picLocks noChangeAspect="1" noChangeArrowheads="1"/>
          </p:cNvPicPr>
          <p:nvPr/>
        </p:nvPicPr>
        <p:blipFill rotWithShape="1">
          <a:blip r:embed="rId3" cstate="print"/>
          <a:srcRect l="4982" r="4985" b="3"/>
          <a:stretch/>
        </p:blipFill>
        <p:spPr bwMode="auto">
          <a:xfrm>
            <a:off x="872064" y="857675"/>
            <a:ext cx="4593715" cy="5140669"/>
          </a:xfrm>
          <a:prstGeom prst="rect">
            <a:avLst/>
          </a:prstGeom>
          <a:noFill/>
        </p:spPr>
      </p:pic>
      <p:sp>
        <p:nvSpPr>
          <p:cNvPr id="21506" name="FlagCount" hidden="1">
            <a:hlinkClick r:id="rId4" action="ppaction://hlinkfile"/>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spcAft>
                <a:spcPts val="600"/>
              </a:spcAft>
            </a:pPr>
            <a:r>
              <a:rPr lang="en-US" sz="1400" b="1">
                <a:latin typeface="Tahoma" pitchFamily="34" charset="0"/>
                <a:cs typeface="Arial" charset="0"/>
              </a:rPr>
              <a:t>0</a:t>
            </a: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normAutofit/>
          </a:bodyPr>
          <a:lstStyle/>
          <a:p>
            <a:r>
              <a:rPr lang="en-US" sz="2900" dirty="0">
                <a:solidFill>
                  <a:srgbClr val="DF5327"/>
                </a:solidFill>
                <a:effectLst>
                  <a:outerShdw blurRad="38100" dist="38100" dir="2700000" algn="tl">
                    <a:srgbClr val="000000">
                      <a:alpha val="43137"/>
                    </a:srgbClr>
                  </a:outerShdw>
                </a:effectLst>
              </a:rPr>
              <a:t>PRINCIPLE #5:  </a:t>
            </a:r>
            <a:br>
              <a:rPr lang="en-US" sz="2900" dirty="0">
                <a:solidFill>
                  <a:srgbClr val="DF5327"/>
                </a:solidFill>
                <a:effectLst>
                  <a:outerShdw blurRad="38100" dist="38100" dir="2700000" algn="tl">
                    <a:srgbClr val="000000">
                      <a:alpha val="43137"/>
                    </a:srgbClr>
                  </a:outerShdw>
                </a:effectLst>
              </a:rPr>
            </a:br>
            <a:r>
              <a:rPr lang="en-US" dirty="0">
                <a:solidFill>
                  <a:srgbClr val="DF5327"/>
                </a:solidFill>
                <a:effectLst>
                  <a:outerShdw blurRad="38100" dist="38100" dir="2700000" algn="tl">
                    <a:srgbClr val="000000">
                      <a:alpha val="43137"/>
                    </a:srgbClr>
                  </a:outerShdw>
                </a:effectLst>
              </a:rPr>
              <a:t>Trade Can Make Everyone Better Off</a:t>
            </a:r>
          </a:p>
        </p:txBody>
      </p:sp>
      <p:sp>
        <p:nvSpPr>
          <p:cNvPr id="22533" name="Rectangle 3"/>
          <p:cNvSpPr>
            <a:spLocks noGrp="1" noChangeArrowheads="1"/>
          </p:cNvSpPr>
          <p:nvPr>
            <p:ph idx="1"/>
          </p:nvPr>
        </p:nvSpPr>
        <p:spPr/>
        <p:txBody>
          <a:bodyPr/>
          <a:lstStyle/>
          <a:p>
            <a:pPr eaLnBrk="1" hangingPunct="1">
              <a:buClr>
                <a:srgbClr val="DF5327"/>
              </a:buClr>
            </a:pPr>
            <a:r>
              <a:rPr lang="en-US" dirty="0"/>
              <a:t>Rather than being self-sufficient, </a:t>
            </a:r>
            <a:br>
              <a:rPr lang="en-US" dirty="0"/>
            </a:br>
            <a:r>
              <a:rPr lang="en-US" dirty="0"/>
              <a:t>people can specialize in producing one good or service and exchange it for other goods.  </a:t>
            </a:r>
          </a:p>
          <a:p>
            <a:pPr eaLnBrk="1" hangingPunct="1">
              <a:buClr>
                <a:srgbClr val="DF5327"/>
              </a:buClr>
            </a:pPr>
            <a:r>
              <a:rPr lang="en-US" dirty="0"/>
              <a:t>Countries also benefit from trade and specialization:</a:t>
            </a:r>
          </a:p>
          <a:p>
            <a:pPr lvl="1" eaLnBrk="1" hangingPunct="1">
              <a:lnSpc>
                <a:spcPct val="105000"/>
              </a:lnSpc>
              <a:spcBef>
                <a:spcPct val="30000"/>
              </a:spcBef>
              <a:buClr>
                <a:srgbClr val="DF5327"/>
              </a:buClr>
            </a:pPr>
            <a:r>
              <a:rPr lang="en-US" dirty="0"/>
              <a:t>Get a better price abroad for goods they produce</a:t>
            </a:r>
          </a:p>
          <a:p>
            <a:pPr lvl="1" eaLnBrk="1" hangingPunct="1">
              <a:lnSpc>
                <a:spcPct val="105000"/>
              </a:lnSpc>
              <a:spcBef>
                <a:spcPct val="30000"/>
              </a:spcBef>
              <a:buClr>
                <a:srgbClr val="DF5327"/>
              </a:buClr>
            </a:pPr>
            <a:r>
              <a:rPr lang="en-US" dirty="0"/>
              <a:t>Buy other goods more cheaply from abroad than could be produced at home</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3">
                                            <p:txEl>
                                              <p:pRg st="0" end="0"/>
                                            </p:txEl>
                                          </p:spTgt>
                                        </p:tgtEl>
                                        <p:attrNameLst>
                                          <p:attrName>style.visibility</p:attrName>
                                        </p:attrNameLst>
                                      </p:cBhvr>
                                      <p:to>
                                        <p:strVal val="visible"/>
                                      </p:to>
                                    </p:set>
                                    <p:animEffect transition="in" filter="wipe(left)">
                                      <p:cBhvr>
                                        <p:cTn id="7" dur="500"/>
                                        <p:tgtEl>
                                          <p:spTgt spid="225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3">
                                            <p:txEl>
                                              <p:pRg st="1" end="1"/>
                                            </p:txEl>
                                          </p:spTgt>
                                        </p:tgtEl>
                                        <p:attrNameLst>
                                          <p:attrName>style.visibility</p:attrName>
                                        </p:attrNameLst>
                                      </p:cBhvr>
                                      <p:to>
                                        <p:strVal val="visible"/>
                                      </p:to>
                                    </p:set>
                                    <p:animEffect transition="in" filter="wipe(left)">
                                      <p:cBhvr>
                                        <p:cTn id="12" dur="500"/>
                                        <p:tgtEl>
                                          <p:spTgt spid="225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33">
                                            <p:txEl>
                                              <p:pRg st="2" end="2"/>
                                            </p:txEl>
                                          </p:spTgt>
                                        </p:tgtEl>
                                        <p:attrNameLst>
                                          <p:attrName>style.visibility</p:attrName>
                                        </p:attrNameLst>
                                      </p:cBhvr>
                                      <p:to>
                                        <p:strVal val="visible"/>
                                      </p:to>
                                    </p:set>
                                    <p:animEffect transition="in" filter="wipe(left)">
                                      <p:cBhvr>
                                        <p:cTn id="17" dur="500"/>
                                        <p:tgtEl>
                                          <p:spTgt spid="2253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33">
                                            <p:txEl>
                                              <p:pRg st="3" end="3"/>
                                            </p:txEl>
                                          </p:spTgt>
                                        </p:tgtEl>
                                        <p:attrNameLst>
                                          <p:attrName>style.visibility</p:attrName>
                                        </p:attrNameLst>
                                      </p:cBhvr>
                                      <p:to>
                                        <p:strVal val="visible"/>
                                      </p:to>
                                    </p:set>
                                    <p:animEffect transition="in" filter="wipe(left)">
                                      <p:cBhvr>
                                        <p:cTn id="22" dur="500"/>
                                        <p:tgtEl>
                                          <p:spTgt spid="2253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build="p" bldLvl="4"/>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757925" y="454551"/>
            <a:ext cx="10591393" cy="1447800"/>
          </a:xfrm>
        </p:spPr>
        <p:txBody>
          <a:bodyPr>
            <a:normAutofit fontScale="90000"/>
          </a:bodyPr>
          <a:lstStyle/>
          <a:p>
            <a:r>
              <a:rPr lang="en-US" sz="2900" dirty="0">
                <a:solidFill>
                  <a:srgbClr val="DF5327"/>
                </a:solidFill>
                <a:effectLst>
                  <a:outerShdw blurRad="38100" dist="38100" dir="2700000" algn="tl">
                    <a:srgbClr val="000000">
                      <a:alpha val="43137"/>
                    </a:srgbClr>
                  </a:outerShdw>
                </a:effectLst>
              </a:rPr>
              <a:t>PRINCIPLE #6:  </a:t>
            </a:r>
            <a:br>
              <a:rPr lang="en-US" sz="2900" dirty="0">
                <a:solidFill>
                  <a:srgbClr val="DF5327"/>
                </a:solidFill>
                <a:effectLst>
                  <a:outerShdw blurRad="38100" dist="38100" dir="2700000" algn="tl">
                    <a:srgbClr val="000000">
                      <a:alpha val="43137"/>
                    </a:srgbClr>
                  </a:outerShdw>
                </a:effectLst>
              </a:rPr>
            </a:br>
            <a:r>
              <a:rPr lang="en-US" dirty="0">
                <a:solidFill>
                  <a:srgbClr val="DF5327"/>
                </a:solidFill>
                <a:effectLst>
                  <a:outerShdw blurRad="38100" dist="38100" dir="2700000" algn="tl">
                    <a:srgbClr val="000000">
                      <a:alpha val="43137"/>
                    </a:srgbClr>
                  </a:outerShdw>
                </a:effectLst>
              </a:rPr>
              <a:t>Markets Are Usually A Good Way to</a:t>
            </a:r>
            <a:br>
              <a:rPr lang="en-US" dirty="0">
                <a:solidFill>
                  <a:srgbClr val="DF5327"/>
                </a:solidFill>
                <a:effectLst>
                  <a:outerShdw blurRad="38100" dist="38100" dir="2700000" algn="tl">
                    <a:srgbClr val="000000">
                      <a:alpha val="43137"/>
                    </a:srgbClr>
                  </a:outerShdw>
                </a:effectLst>
              </a:rPr>
            </a:br>
            <a:r>
              <a:rPr lang="en-US" dirty="0">
                <a:solidFill>
                  <a:srgbClr val="DF5327"/>
                </a:solidFill>
                <a:effectLst>
                  <a:outerShdw blurRad="38100" dist="38100" dir="2700000" algn="tl">
                    <a:srgbClr val="000000">
                      <a:alpha val="43137"/>
                    </a:srgbClr>
                  </a:outerShdw>
                </a:effectLst>
              </a:rPr>
              <a:t>Organize Economic Activity</a:t>
            </a:r>
          </a:p>
        </p:txBody>
      </p:sp>
      <p:sp>
        <p:nvSpPr>
          <p:cNvPr id="87043" name="Rectangle 3"/>
          <p:cNvSpPr>
            <a:spLocks noGrp="1" noChangeArrowheads="1"/>
          </p:cNvSpPr>
          <p:nvPr>
            <p:ph idx="1"/>
          </p:nvPr>
        </p:nvSpPr>
        <p:spPr>
          <a:xfrm>
            <a:off x="757925" y="2249326"/>
            <a:ext cx="10591393" cy="3949456"/>
          </a:xfrm>
        </p:spPr>
        <p:txBody>
          <a:bodyPr>
            <a:normAutofit/>
          </a:bodyPr>
          <a:lstStyle/>
          <a:p>
            <a:pPr eaLnBrk="1" hangingPunct="1">
              <a:buClr>
                <a:srgbClr val="DF5327"/>
              </a:buClr>
            </a:pPr>
            <a:r>
              <a:rPr lang="en-US" b="1" dirty="0">
                <a:solidFill>
                  <a:srgbClr val="DF5327"/>
                </a:solidFill>
              </a:rPr>
              <a:t>Market</a:t>
            </a:r>
            <a:r>
              <a:rPr lang="en-US" dirty="0"/>
              <a:t>:  a group of buyers and sellers </a:t>
            </a:r>
            <a:br>
              <a:rPr lang="en-US" dirty="0"/>
            </a:br>
            <a:r>
              <a:rPr lang="en-US" dirty="0"/>
              <a:t>(need not be in a single location)</a:t>
            </a:r>
          </a:p>
          <a:p>
            <a:pPr eaLnBrk="1" hangingPunct="1">
              <a:spcBef>
                <a:spcPct val="50000"/>
              </a:spcBef>
              <a:buClr>
                <a:srgbClr val="DF5327"/>
              </a:buClr>
            </a:pPr>
            <a:r>
              <a:rPr lang="en-US" dirty="0"/>
              <a:t>“Organize economic activity” means determining </a:t>
            </a:r>
          </a:p>
          <a:p>
            <a:pPr lvl="1" eaLnBrk="1" hangingPunct="1">
              <a:lnSpc>
                <a:spcPct val="105000"/>
              </a:lnSpc>
              <a:spcBef>
                <a:spcPct val="20000"/>
              </a:spcBef>
              <a:buClr>
                <a:srgbClr val="DF5327"/>
              </a:buClr>
            </a:pPr>
            <a:r>
              <a:rPr lang="en-US" u="sng" dirty="0"/>
              <a:t>what</a:t>
            </a:r>
            <a:r>
              <a:rPr lang="en-US" dirty="0"/>
              <a:t> goods to produce </a:t>
            </a:r>
          </a:p>
          <a:p>
            <a:pPr lvl="1" eaLnBrk="1" hangingPunct="1">
              <a:lnSpc>
                <a:spcPct val="105000"/>
              </a:lnSpc>
              <a:spcBef>
                <a:spcPct val="20000"/>
              </a:spcBef>
              <a:buClr>
                <a:srgbClr val="DF5327"/>
              </a:buClr>
            </a:pPr>
            <a:r>
              <a:rPr lang="en-US" u="sng" dirty="0"/>
              <a:t>how</a:t>
            </a:r>
            <a:r>
              <a:rPr lang="en-US" dirty="0"/>
              <a:t> to produce them  </a:t>
            </a:r>
          </a:p>
          <a:p>
            <a:pPr lvl="1" eaLnBrk="1" hangingPunct="1">
              <a:lnSpc>
                <a:spcPct val="105000"/>
              </a:lnSpc>
              <a:spcBef>
                <a:spcPct val="20000"/>
              </a:spcBef>
              <a:buClr>
                <a:srgbClr val="DF5327"/>
              </a:buClr>
            </a:pPr>
            <a:r>
              <a:rPr lang="en-US" u="sng" dirty="0"/>
              <a:t>how much</a:t>
            </a:r>
            <a:r>
              <a:rPr lang="en-US" dirty="0"/>
              <a:t> of each to produce</a:t>
            </a:r>
          </a:p>
          <a:p>
            <a:pPr lvl="1" eaLnBrk="1" hangingPunct="1">
              <a:lnSpc>
                <a:spcPct val="105000"/>
              </a:lnSpc>
              <a:spcBef>
                <a:spcPct val="20000"/>
              </a:spcBef>
              <a:buClr>
                <a:srgbClr val="DF5327"/>
              </a:buClr>
            </a:pPr>
            <a:r>
              <a:rPr lang="en-US" u="sng" dirty="0"/>
              <a:t>who</a:t>
            </a:r>
            <a:r>
              <a:rPr lang="en-US" dirty="0"/>
              <a:t> gets them</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wipe(left)">
                                      <p:cBhvr>
                                        <p:cTn id="7" dur="500"/>
                                        <p:tgtEl>
                                          <p:spTgt spid="87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7043">
                                            <p:txEl>
                                              <p:pRg st="1" end="1"/>
                                            </p:txEl>
                                          </p:spTgt>
                                        </p:tgtEl>
                                        <p:attrNameLst>
                                          <p:attrName>style.visibility</p:attrName>
                                        </p:attrNameLst>
                                      </p:cBhvr>
                                      <p:to>
                                        <p:strVal val="visible"/>
                                      </p:to>
                                    </p:set>
                                    <p:animEffect transition="in" filter="wipe(left)">
                                      <p:cBhvr>
                                        <p:cTn id="12" dur="500"/>
                                        <p:tgtEl>
                                          <p:spTgt spid="8704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7043">
                                            <p:txEl>
                                              <p:pRg st="2" end="2"/>
                                            </p:txEl>
                                          </p:spTgt>
                                        </p:tgtEl>
                                        <p:attrNameLst>
                                          <p:attrName>style.visibility</p:attrName>
                                        </p:attrNameLst>
                                      </p:cBhvr>
                                      <p:to>
                                        <p:strVal val="visible"/>
                                      </p:to>
                                    </p:set>
                                    <p:animEffect transition="in" filter="wipe(left)">
                                      <p:cBhvr>
                                        <p:cTn id="15" dur="500"/>
                                        <p:tgtEl>
                                          <p:spTgt spid="8704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7043">
                                            <p:txEl>
                                              <p:pRg st="3" end="3"/>
                                            </p:txEl>
                                          </p:spTgt>
                                        </p:tgtEl>
                                        <p:attrNameLst>
                                          <p:attrName>style.visibility</p:attrName>
                                        </p:attrNameLst>
                                      </p:cBhvr>
                                      <p:to>
                                        <p:strVal val="visible"/>
                                      </p:to>
                                    </p:set>
                                    <p:animEffect transition="in" filter="wipe(left)">
                                      <p:cBhvr>
                                        <p:cTn id="18" dur="500"/>
                                        <p:tgtEl>
                                          <p:spTgt spid="8704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87043">
                                            <p:txEl>
                                              <p:pRg st="4" end="4"/>
                                            </p:txEl>
                                          </p:spTgt>
                                        </p:tgtEl>
                                        <p:attrNameLst>
                                          <p:attrName>style.visibility</p:attrName>
                                        </p:attrNameLst>
                                      </p:cBhvr>
                                      <p:to>
                                        <p:strVal val="visible"/>
                                      </p:to>
                                    </p:set>
                                    <p:animEffect transition="in" filter="wipe(left)">
                                      <p:cBhvr>
                                        <p:cTn id="21" dur="500"/>
                                        <p:tgtEl>
                                          <p:spTgt spid="87043">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87043">
                                            <p:txEl>
                                              <p:pRg st="5" end="5"/>
                                            </p:txEl>
                                          </p:spTgt>
                                        </p:tgtEl>
                                        <p:attrNameLst>
                                          <p:attrName>style.visibility</p:attrName>
                                        </p:attrNameLst>
                                      </p:cBhvr>
                                      <p:to>
                                        <p:strVal val="visible"/>
                                      </p:to>
                                    </p:set>
                                    <p:animEffect transition="in" filter="wipe(left)">
                                      <p:cBhvr>
                                        <p:cTn id="24" dur="500"/>
                                        <p:tgtEl>
                                          <p:spTgt spid="870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782374" y="547458"/>
            <a:ext cx="10635401" cy="1447800"/>
          </a:xfrm>
        </p:spPr>
        <p:txBody>
          <a:bodyPr>
            <a:normAutofit fontScale="90000"/>
          </a:bodyPr>
          <a:lstStyle/>
          <a:p>
            <a:r>
              <a:rPr lang="en-US" sz="2900" dirty="0">
                <a:solidFill>
                  <a:srgbClr val="DF5327"/>
                </a:solidFill>
                <a:effectLst>
                  <a:outerShdw blurRad="38100" dist="38100" dir="2700000" algn="tl">
                    <a:srgbClr val="000000">
                      <a:alpha val="43137"/>
                    </a:srgbClr>
                  </a:outerShdw>
                </a:effectLst>
              </a:rPr>
              <a:t>PRINCIPLE #6:  </a:t>
            </a:r>
            <a:br>
              <a:rPr lang="en-US" sz="2900" dirty="0">
                <a:solidFill>
                  <a:srgbClr val="DF5327"/>
                </a:solidFill>
                <a:effectLst>
                  <a:outerShdw blurRad="38100" dist="38100" dir="2700000" algn="tl">
                    <a:srgbClr val="000000">
                      <a:alpha val="43137"/>
                    </a:srgbClr>
                  </a:outerShdw>
                </a:effectLst>
              </a:rPr>
            </a:br>
            <a:r>
              <a:rPr lang="en-US" dirty="0">
                <a:solidFill>
                  <a:srgbClr val="DF5327"/>
                </a:solidFill>
                <a:effectLst>
                  <a:outerShdw blurRad="38100" dist="38100" dir="2700000" algn="tl">
                    <a:srgbClr val="000000">
                      <a:alpha val="43137"/>
                    </a:srgbClr>
                  </a:outerShdw>
                </a:effectLst>
              </a:rPr>
              <a:t>Markets Are Usually A Good Way to</a:t>
            </a:r>
            <a:br>
              <a:rPr lang="en-US" dirty="0">
                <a:solidFill>
                  <a:srgbClr val="DF5327"/>
                </a:solidFill>
                <a:effectLst>
                  <a:outerShdw blurRad="38100" dist="38100" dir="2700000" algn="tl">
                    <a:srgbClr val="000000">
                      <a:alpha val="43137"/>
                    </a:srgbClr>
                  </a:outerShdw>
                </a:effectLst>
              </a:rPr>
            </a:br>
            <a:r>
              <a:rPr lang="en-US" dirty="0">
                <a:solidFill>
                  <a:srgbClr val="DF5327"/>
                </a:solidFill>
                <a:effectLst>
                  <a:outerShdw blurRad="38100" dist="38100" dir="2700000" algn="tl">
                    <a:srgbClr val="000000">
                      <a:alpha val="43137"/>
                    </a:srgbClr>
                  </a:outerShdw>
                </a:effectLst>
              </a:rPr>
              <a:t>Organize Economic Activity</a:t>
            </a:r>
          </a:p>
        </p:txBody>
      </p:sp>
      <p:sp>
        <p:nvSpPr>
          <p:cNvPr id="87043" name="Rectangle 3"/>
          <p:cNvSpPr>
            <a:spLocks noGrp="1" noChangeArrowheads="1"/>
          </p:cNvSpPr>
          <p:nvPr>
            <p:ph idx="1"/>
          </p:nvPr>
        </p:nvSpPr>
        <p:spPr>
          <a:xfrm>
            <a:off x="782374" y="2180869"/>
            <a:ext cx="10635401" cy="4404987"/>
          </a:xfrm>
        </p:spPr>
        <p:txBody>
          <a:bodyPr>
            <a:normAutofit/>
          </a:bodyPr>
          <a:lstStyle/>
          <a:p>
            <a:r>
              <a:rPr lang="en-US" dirty="0"/>
              <a:t>A </a:t>
            </a:r>
            <a:r>
              <a:rPr lang="en-US" b="1" dirty="0">
                <a:solidFill>
                  <a:srgbClr val="DF5327"/>
                </a:solidFill>
              </a:rPr>
              <a:t>market economy</a:t>
            </a:r>
            <a:r>
              <a:rPr lang="en-US" dirty="0">
                <a:solidFill>
                  <a:srgbClr val="DF5327"/>
                </a:solidFill>
              </a:rPr>
              <a:t> </a:t>
            </a:r>
            <a:r>
              <a:rPr lang="en-US" dirty="0"/>
              <a:t>allocates resources through the decentralized decisions of many households and firms as they interact in markets.  </a:t>
            </a:r>
          </a:p>
          <a:p>
            <a:r>
              <a:rPr lang="en-US" dirty="0"/>
              <a:t>Famous insight by </a:t>
            </a:r>
            <a:r>
              <a:rPr lang="en-US" b="1" dirty="0">
                <a:solidFill>
                  <a:srgbClr val="DF5327"/>
                </a:solidFill>
              </a:rPr>
              <a:t>Adam Smith</a:t>
            </a:r>
            <a:r>
              <a:rPr lang="en-US" b="1" dirty="0"/>
              <a:t> </a:t>
            </a:r>
            <a:r>
              <a:rPr lang="en-US" dirty="0"/>
              <a:t>in </a:t>
            </a:r>
            <a:br>
              <a:rPr lang="en-US" dirty="0"/>
            </a:br>
            <a:r>
              <a:rPr lang="en-US" i="1" dirty="0"/>
              <a:t>The Wealth of Nations</a:t>
            </a:r>
            <a:r>
              <a:rPr lang="en-US" dirty="0"/>
              <a:t> (1776):  </a:t>
            </a:r>
          </a:p>
          <a:p>
            <a:pPr lvl="1">
              <a:spcBef>
                <a:spcPct val="20000"/>
              </a:spcBef>
              <a:buNone/>
            </a:pPr>
            <a:r>
              <a:rPr lang="en-US" dirty="0"/>
              <a:t>	Each of these households and firms </a:t>
            </a:r>
            <a:br>
              <a:rPr lang="en-US" dirty="0"/>
            </a:br>
            <a:r>
              <a:rPr lang="en-US" dirty="0"/>
              <a:t>acts as if “led by </a:t>
            </a:r>
            <a:r>
              <a:rPr lang="en-US" b="1" dirty="0">
                <a:solidFill>
                  <a:srgbClr val="DF5327"/>
                </a:solidFill>
              </a:rPr>
              <a:t>an invisible hand</a:t>
            </a:r>
            <a:r>
              <a:rPr lang="en-US" dirty="0"/>
              <a:t>” </a:t>
            </a:r>
            <a:br>
              <a:rPr lang="en-US" dirty="0"/>
            </a:br>
            <a:r>
              <a:rPr lang="en-US" dirty="0"/>
              <a:t>to promote general economic well-being.</a:t>
            </a:r>
          </a:p>
        </p:txBody>
      </p:sp>
      <p:pic>
        <p:nvPicPr>
          <p:cNvPr id="2" name="Picture 1">
            <a:extLst>
              <a:ext uri="{FF2B5EF4-FFF2-40B4-BE49-F238E27FC236}">
                <a16:creationId xmlns:a16="http://schemas.microsoft.com/office/drawing/2014/main" id="{2CEDAC95-78C1-6880-4F1C-424A14EB779C}"/>
              </a:ext>
            </a:extLst>
          </p:cNvPr>
          <p:cNvPicPr>
            <a:picLocks noChangeAspect="1"/>
          </p:cNvPicPr>
          <p:nvPr/>
        </p:nvPicPr>
        <p:blipFill>
          <a:blip r:embed="rId3"/>
          <a:stretch>
            <a:fillRect/>
          </a:stretch>
        </p:blipFill>
        <p:spPr>
          <a:xfrm>
            <a:off x="7631565" y="2743916"/>
            <a:ext cx="2981325" cy="3143250"/>
          </a:xfrm>
          <a:prstGeom prst="rect">
            <a:avLst/>
          </a:prstGeom>
        </p:spPr>
      </p:pic>
      <p:sp>
        <p:nvSpPr>
          <p:cNvPr id="3" name="TextBox 2">
            <a:extLst>
              <a:ext uri="{FF2B5EF4-FFF2-40B4-BE49-F238E27FC236}">
                <a16:creationId xmlns:a16="http://schemas.microsoft.com/office/drawing/2014/main" id="{C5B4FB13-7102-E7E4-D2BB-0CF59EB1E237}"/>
              </a:ext>
            </a:extLst>
          </p:cNvPr>
          <p:cNvSpPr txBox="1"/>
          <p:nvPr/>
        </p:nvSpPr>
        <p:spPr>
          <a:xfrm>
            <a:off x="7478486" y="6030686"/>
            <a:ext cx="3134404" cy="646331"/>
          </a:xfrm>
          <a:prstGeom prst="rect">
            <a:avLst/>
          </a:prstGeom>
          <a:noFill/>
        </p:spPr>
        <p:txBody>
          <a:bodyPr wrap="square" rtlCol="0">
            <a:spAutoFit/>
          </a:bodyPr>
          <a:lstStyle/>
          <a:p>
            <a:r>
              <a:rPr lang="en-GB" dirty="0"/>
              <a:t>Adam Smith: The father of Economics</a:t>
            </a:r>
            <a:endParaRPr lang="en-IE"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wipe(left)">
                                      <p:cBhvr>
                                        <p:cTn id="7" dur="500"/>
                                        <p:tgtEl>
                                          <p:spTgt spid="87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7043">
                                            <p:txEl>
                                              <p:pRg st="1" end="1"/>
                                            </p:txEl>
                                          </p:spTgt>
                                        </p:tgtEl>
                                        <p:attrNameLst>
                                          <p:attrName>style.visibility</p:attrName>
                                        </p:attrNameLst>
                                      </p:cBhvr>
                                      <p:to>
                                        <p:strVal val="visible"/>
                                      </p:to>
                                    </p:set>
                                    <p:animEffect transition="in" filter="wipe(left)">
                                      <p:cBhvr>
                                        <p:cTn id="12" dur="500"/>
                                        <p:tgtEl>
                                          <p:spTgt spid="8704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7043">
                                            <p:txEl>
                                              <p:pRg st="2" end="2"/>
                                            </p:txEl>
                                          </p:spTgt>
                                        </p:tgtEl>
                                        <p:attrNameLst>
                                          <p:attrName>style.visibility</p:attrName>
                                        </p:attrNameLst>
                                      </p:cBhvr>
                                      <p:to>
                                        <p:strVal val="visible"/>
                                      </p:to>
                                    </p:set>
                                    <p:animEffect transition="in" filter="wipe(left)">
                                      <p:cBhvr>
                                        <p:cTn id="15" dur="500"/>
                                        <p:tgtEl>
                                          <p:spTgt spid="870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bg>
      <p:bgPr>
        <a:solidFill>
          <a:schemeClr val="accent1"/>
        </a:solidFill>
        <a:effectLst/>
      </p:bgPr>
    </p:bg>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99247" y="355329"/>
            <a:ext cx="10771900" cy="1131182"/>
          </a:xfrm>
        </p:spPr>
        <p:txBody>
          <a:bodyPr>
            <a:normAutofit/>
          </a:bodyPr>
          <a:lstStyle/>
          <a:p>
            <a:r>
              <a:rPr lang="en-US" sz="2400" dirty="0">
                <a:solidFill>
                  <a:srgbClr val="DF5327"/>
                </a:solidFill>
                <a:effectLst>
                  <a:outerShdw blurRad="38100" dist="38100" dir="2700000" algn="tl">
                    <a:srgbClr val="000000">
                      <a:alpha val="43137"/>
                    </a:srgbClr>
                  </a:outerShdw>
                </a:effectLst>
              </a:rPr>
              <a:t>PRINCIPLE #6:  </a:t>
            </a:r>
            <a:br>
              <a:rPr lang="en-US" sz="2400" dirty="0">
                <a:solidFill>
                  <a:srgbClr val="DF5327"/>
                </a:solidFill>
                <a:effectLst>
                  <a:outerShdw blurRad="38100" dist="38100" dir="2700000" algn="tl">
                    <a:srgbClr val="000000">
                      <a:alpha val="43137"/>
                    </a:srgbClr>
                  </a:outerShdw>
                </a:effectLst>
              </a:rPr>
            </a:br>
            <a:r>
              <a:rPr lang="en-US" sz="2400" dirty="0">
                <a:solidFill>
                  <a:srgbClr val="DF5327"/>
                </a:solidFill>
                <a:effectLst>
                  <a:outerShdw blurRad="38100" dist="38100" dir="2700000" algn="tl">
                    <a:srgbClr val="000000">
                      <a:alpha val="43137"/>
                    </a:srgbClr>
                  </a:outerShdw>
                </a:effectLst>
              </a:rPr>
              <a:t>Markets Are Usually A Good Way to Organize Economic Activity</a:t>
            </a:r>
          </a:p>
        </p:txBody>
      </p:sp>
      <p:pic>
        <p:nvPicPr>
          <p:cNvPr id="2" name="Online Media 1" title="Milton Friedman - Lesson of the Pencil">
            <a:hlinkClick r:id="" action="ppaction://media"/>
            <a:extLst>
              <a:ext uri="{FF2B5EF4-FFF2-40B4-BE49-F238E27FC236}">
                <a16:creationId xmlns:a16="http://schemas.microsoft.com/office/drawing/2014/main" id="{1C7F0FE8-EFD7-17E5-8CD7-31494F82E833}"/>
              </a:ext>
            </a:extLst>
          </p:cNvPr>
          <p:cNvPicPr>
            <a:picLocks noRot="1" noChangeAspect="1"/>
          </p:cNvPicPr>
          <p:nvPr>
            <a:videoFile r:link="rId1"/>
          </p:nvPr>
        </p:nvPicPr>
        <p:blipFill>
          <a:blip r:embed="rId4"/>
          <a:stretch>
            <a:fillRect/>
          </a:stretch>
        </p:blipFill>
        <p:spPr>
          <a:xfrm>
            <a:off x="842725" y="1656500"/>
            <a:ext cx="6045576" cy="4534182"/>
          </a:xfrm>
          <a:prstGeom prst="rect">
            <a:avLst/>
          </a:prstGeom>
        </p:spPr>
      </p:pic>
      <p:sp>
        <p:nvSpPr>
          <p:cNvPr id="87043" name="Rectangle 3"/>
          <p:cNvSpPr>
            <a:spLocks noGrp="1" noChangeArrowheads="1"/>
          </p:cNvSpPr>
          <p:nvPr>
            <p:ph idx="1"/>
          </p:nvPr>
        </p:nvSpPr>
        <p:spPr>
          <a:xfrm>
            <a:off x="7043652" y="2057400"/>
            <a:ext cx="4427495" cy="4038600"/>
          </a:xfrm>
        </p:spPr>
        <p:txBody>
          <a:bodyPr>
            <a:normAutofit/>
          </a:bodyPr>
          <a:lstStyle/>
          <a:p>
            <a:pPr>
              <a:spcBef>
                <a:spcPct val="35000"/>
              </a:spcBef>
              <a:buClr>
                <a:srgbClr val="DF5327"/>
              </a:buClr>
            </a:pPr>
            <a:r>
              <a:rPr lang="en-US" sz="2000" dirty="0"/>
              <a:t>The invisible hand works through the price system:</a:t>
            </a:r>
          </a:p>
          <a:p>
            <a:pPr lvl="1">
              <a:spcBef>
                <a:spcPct val="35000"/>
              </a:spcBef>
              <a:buClr>
                <a:srgbClr val="DF5327"/>
              </a:buClr>
            </a:pPr>
            <a:r>
              <a:rPr lang="en-US" dirty="0"/>
              <a:t>The interaction of buyers and sellers </a:t>
            </a:r>
            <a:br>
              <a:rPr lang="en-US" dirty="0"/>
            </a:br>
            <a:r>
              <a:rPr lang="en-US" dirty="0"/>
              <a:t>determines prices.  </a:t>
            </a:r>
          </a:p>
          <a:p>
            <a:pPr lvl="1">
              <a:spcBef>
                <a:spcPct val="35000"/>
              </a:spcBef>
              <a:buClr>
                <a:srgbClr val="DF5327"/>
              </a:buClr>
            </a:pPr>
            <a:r>
              <a:rPr lang="en-US" dirty="0"/>
              <a:t>Each price reflects the good’s value to buyers and the cost of producing the good.  </a:t>
            </a:r>
          </a:p>
          <a:p>
            <a:pPr lvl="1">
              <a:spcBef>
                <a:spcPct val="35000"/>
              </a:spcBef>
              <a:buClr>
                <a:srgbClr val="DF5327"/>
              </a:buClr>
            </a:pPr>
            <a:r>
              <a:rPr lang="en-US" dirty="0"/>
              <a:t>Prices guide self-interested households and firms to make decisions that, in many cases, maximize society’s economic well-being.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wipe(left)">
                                      <p:cBhvr>
                                        <p:cTn id="7" dur="500"/>
                                        <p:tgtEl>
                                          <p:spTgt spid="87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7043">
                                            <p:txEl>
                                              <p:pRg st="1" end="1"/>
                                            </p:txEl>
                                          </p:spTgt>
                                        </p:tgtEl>
                                        <p:attrNameLst>
                                          <p:attrName>style.visibility</p:attrName>
                                        </p:attrNameLst>
                                      </p:cBhvr>
                                      <p:to>
                                        <p:strVal val="visible"/>
                                      </p:to>
                                    </p:set>
                                    <p:animEffect transition="in" filter="wipe(left)">
                                      <p:cBhvr>
                                        <p:cTn id="12" dur="500"/>
                                        <p:tgtEl>
                                          <p:spTgt spid="870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7043">
                                            <p:txEl>
                                              <p:pRg st="2" end="2"/>
                                            </p:txEl>
                                          </p:spTgt>
                                        </p:tgtEl>
                                        <p:attrNameLst>
                                          <p:attrName>style.visibility</p:attrName>
                                        </p:attrNameLst>
                                      </p:cBhvr>
                                      <p:to>
                                        <p:strVal val="visible"/>
                                      </p:to>
                                    </p:set>
                                    <p:animEffect transition="in" filter="wipe(left)">
                                      <p:cBhvr>
                                        <p:cTn id="17" dur="500"/>
                                        <p:tgtEl>
                                          <p:spTgt spid="870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7043">
                                            <p:txEl>
                                              <p:pRg st="3" end="3"/>
                                            </p:txEl>
                                          </p:spTgt>
                                        </p:tgtEl>
                                        <p:attrNameLst>
                                          <p:attrName>style.visibility</p:attrName>
                                        </p:attrNameLst>
                                      </p:cBhvr>
                                      <p:to>
                                        <p:strVal val="visible"/>
                                      </p:to>
                                    </p:set>
                                    <p:animEffect transition="in" filter="wipe(left)">
                                      <p:cBhvr>
                                        <p:cTn id="22" dur="500"/>
                                        <p:tgtEl>
                                          <p:spTgt spid="870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mediacall" presetSubtype="0" fill="hold" nodeType="clickEffect">
                                  <p:stCondLst>
                                    <p:cond delay="0"/>
                                  </p:stCondLst>
                                  <p:childTnLst>
                                    <p:cmd type="call" cmd="playFrom(0.0)">
                                      <p:cBhvr>
                                        <p:cTn id="2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27" fill="hold" display="0">
                  <p:stCondLst>
                    <p:cond delay="indefinite"/>
                  </p:stCondLst>
                </p:cTn>
                <p:tgtEl>
                  <p:spTgt spid="2"/>
                </p:tgtEl>
              </p:cMediaNode>
            </p:video>
            <p:seq concurrent="1" nextAc="seek">
              <p:cTn id="28" restart="whenNotActive" fill="hold" evtFilter="cancelBubble" nodeType="interactiveSeq">
                <p:stCondLst>
                  <p:cond evt="onClick" delay="0">
                    <p:tgtEl>
                      <p:spTgt spid="2"/>
                    </p:tgtEl>
                  </p:cond>
                </p:stCondLst>
                <p:endSync evt="end" delay="0">
                  <p:rtn val="all"/>
                </p:endSync>
                <p:childTnLst>
                  <p:par>
                    <p:cTn id="29" fill="hold">
                      <p:stCondLst>
                        <p:cond delay="0"/>
                      </p:stCondLst>
                      <p:childTnLst>
                        <p:par>
                          <p:cTn id="30" fill="hold">
                            <p:stCondLst>
                              <p:cond delay="0"/>
                            </p:stCondLst>
                            <p:childTnLst>
                              <p:par>
                                <p:cTn id="31" presetID="2" presetClass="mediacall" presetSubtype="0" fill="hold" nodeType="clickEffect">
                                  <p:stCondLst>
                                    <p:cond delay="0"/>
                                  </p:stCondLst>
                                  <p:childTnLst>
                                    <p:cmd type="call" cmd="togglePause">
                                      <p:cBhvr>
                                        <p:cTn id="32" dur="1" fill="hold"/>
                                        <p:tgtEl>
                                          <p:spTgt spid="2"/>
                                        </p:tgtEl>
                                      </p:cBhvr>
                                    </p:cmd>
                                  </p:childTnLst>
                                </p:cTn>
                              </p:par>
                            </p:childTnLst>
                          </p:cTn>
                        </p:par>
                      </p:childTnLst>
                    </p:cTn>
                  </p:par>
                </p:childTnLst>
              </p:cTn>
              <p:nextCondLst>
                <p:cond evt="onClick" delay="0">
                  <p:tgtEl>
                    <p:spTgt spid="2"/>
                  </p:tgtEl>
                </p:cond>
              </p:nextCondLst>
            </p:seq>
          </p:childTnLst>
        </p:cTn>
      </p:par>
    </p:tnLst>
    <p:bldLst>
      <p:bldP spid="8704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762815" y="562127"/>
            <a:ext cx="10601172" cy="1447800"/>
          </a:xfrm>
        </p:spPr>
        <p:txBody>
          <a:bodyPr>
            <a:normAutofit fontScale="90000"/>
          </a:bodyPr>
          <a:lstStyle/>
          <a:p>
            <a:r>
              <a:rPr lang="en-US" sz="2900" dirty="0">
                <a:solidFill>
                  <a:srgbClr val="DF5327"/>
                </a:solidFill>
                <a:effectLst>
                  <a:outerShdw blurRad="38100" dist="38100" dir="2700000" algn="tl">
                    <a:srgbClr val="000000">
                      <a:alpha val="43137"/>
                    </a:srgbClr>
                  </a:outerShdw>
                </a:effectLst>
              </a:rPr>
              <a:t>PRINCIPLE #7:  </a:t>
            </a:r>
            <a:br>
              <a:rPr lang="en-US" sz="2900" dirty="0">
                <a:solidFill>
                  <a:srgbClr val="DF5327"/>
                </a:solidFill>
                <a:effectLst>
                  <a:outerShdw blurRad="38100" dist="38100" dir="2700000" algn="tl">
                    <a:srgbClr val="000000">
                      <a:alpha val="43137"/>
                    </a:srgbClr>
                  </a:outerShdw>
                </a:effectLst>
              </a:rPr>
            </a:br>
            <a:r>
              <a:rPr lang="en-US" dirty="0">
                <a:solidFill>
                  <a:srgbClr val="DF5327"/>
                </a:solidFill>
                <a:effectLst>
                  <a:outerShdw blurRad="38100" dist="38100" dir="2700000" algn="tl">
                    <a:srgbClr val="000000">
                      <a:alpha val="43137"/>
                    </a:srgbClr>
                  </a:outerShdw>
                </a:effectLst>
              </a:rPr>
              <a:t>Governments Can Sometimes Improve Market Outcomes</a:t>
            </a:r>
          </a:p>
        </p:txBody>
      </p:sp>
      <p:sp>
        <p:nvSpPr>
          <p:cNvPr id="87043" name="Rectangle 3"/>
          <p:cNvSpPr>
            <a:spLocks noGrp="1" noChangeArrowheads="1"/>
          </p:cNvSpPr>
          <p:nvPr>
            <p:ph idx="1"/>
          </p:nvPr>
        </p:nvSpPr>
        <p:spPr>
          <a:xfrm>
            <a:off x="762815" y="2723641"/>
            <a:ext cx="10640291" cy="3475141"/>
          </a:xfrm>
        </p:spPr>
        <p:txBody>
          <a:bodyPr>
            <a:normAutofit/>
          </a:bodyPr>
          <a:lstStyle/>
          <a:p>
            <a:pPr>
              <a:spcBef>
                <a:spcPct val="35000"/>
              </a:spcBef>
            </a:pPr>
            <a:r>
              <a:rPr lang="en-US" dirty="0"/>
              <a:t>Important role for </a:t>
            </a:r>
            <a:r>
              <a:rPr lang="en-US" dirty="0" err="1"/>
              <a:t>govt</a:t>
            </a:r>
            <a:r>
              <a:rPr lang="en-US" dirty="0"/>
              <a:t>:  </a:t>
            </a:r>
            <a:r>
              <a:rPr lang="en-US" b="1" dirty="0">
                <a:solidFill>
                  <a:srgbClr val="DF5327"/>
                </a:solidFill>
              </a:rPr>
              <a:t>enforce property rights </a:t>
            </a:r>
            <a:br>
              <a:rPr lang="en-US" dirty="0"/>
            </a:br>
            <a:r>
              <a:rPr lang="en-US" dirty="0"/>
              <a:t>(with police, courts)</a:t>
            </a:r>
          </a:p>
          <a:p>
            <a:pPr>
              <a:spcBef>
                <a:spcPct val="35000"/>
              </a:spcBef>
            </a:pPr>
            <a:r>
              <a:rPr lang="en-US" dirty="0"/>
              <a:t>People are less inclined to work, produce, invest, or purchase if large risk of their property being stolen.</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wipe(left)">
                                      <p:cBhvr>
                                        <p:cTn id="7" dur="500"/>
                                        <p:tgtEl>
                                          <p:spTgt spid="87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7043">
                                            <p:txEl>
                                              <p:pRg st="1" end="1"/>
                                            </p:txEl>
                                          </p:spTgt>
                                        </p:tgtEl>
                                        <p:attrNameLst>
                                          <p:attrName>style.visibility</p:attrName>
                                        </p:attrNameLst>
                                      </p:cBhvr>
                                      <p:to>
                                        <p:strVal val="visible"/>
                                      </p:to>
                                    </p:set>
                                    <p:animEffect transition="in" filter="wipe(left)">
                                      <p:cBhvr>
                                        <p:cTn id="12" dur="500"/>
                                        <p:tgtEl>
                                          <p:spTgt spid="870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a:xfrm>
            <a:off x="645459" y="501412"/>
            <a:ext cx="10879893" cy="1295400"/>
          </a:xfrm>
        </p:spPr>
        <p:txBody>
          <a:bodyPr>
            <a:normAutofit fontScale="90000"/>
          </a:bodyPr>
          <a:lstStyle/>
          <a:p>
            <a:r>
              <a:rPr lang="en-US" sz="2900" dirty="0">
                <a:solidFill>
                  <a:srgbClr val="DF5327"/>
                </a:solidFill>
                <a:effectLst>
                  <a:outerShdw blurRad="38100" dist="38100" dir="2700000" algn="tl">
                    <a:srgbClr val="000000">
                      <a:alpha val="43137"/>
                    </a:srgbClr>
                  </a:outerShdw>
                </a:effectLst>
              </a:rPr>
              <a:t>PRINCIPLE #7:  </a:t>
            </a:r>
            <a:br>
              <a:rPr lang="en-US" sz="2900" dirty="0">
                <a:solidFill>
                  <a:srgbClr val="DF5327"/>
                </a:solidFill>
                <a:effectLst>
                  <a:outerShdw blurRad="38100" dist="38100" dir="2700000" algn="tl">
                    <a:srgbClr val="000000">
                      <a:alpha val="43137"/>
                    </a:srgbClr>
                  </a:outerShdw>
                </a:effectLst>
              </a:rPr>
            </a:br>
            <a:r>
              <a:rPr lang="en-US" dirty="0">
                <a:solidFill>
                  <a:srgbClr val="DF5327"/>
                </a:solidFill>
                <a:effectLst>
                  <a:outerShdw blurRad="38100" dist="38100" dir="2700000" algn="tl">
                    <a:srgbClr val="000000">
                      <a:alpha val="43137"/>
                    </a:srgbClr>
                  </a:outerShdw>
                </a:effectLst>
              </a:rPr>
              <a:t>Governments Can Sometimes Improve Market Outcomes</a:t>
            </a:r>
          </a:p>
        </p:txBody>
      </p:sp>
      <p:sp>
        <p:nvSpPr>
          <p:cNvPr id="95235" name="Rectangle 3"/>
          <p:cNvSpPr>
            <a:spLocks noGrp="1" noChangeArrowheads="1"/>
          </p:cNvSpPr>
          <p:nvPr>
            <p:ph idx="1"/>
          </p:nvPr>
        </p:nvSpPr>
        <p:spPr>
          <a:xfrm>
            <a:off x="645459" y="2381352"/>
            <a:ext cx="10879893" cy="4009668"/>
          </a:xfrm>
        </p:spPr>
        <p:txBody>
          <a:bodyPr>
            <a:normAutofit/>
          </a:bodyPr>
          <a:lstStyle/>
          <a:p>
            <a:pPr marL="287338" indent="-287338">
              <a:spcBef>
                <a:spcPct val="35000"/>
              </a:spcBef>
            </a:pPr>
            <a:r>
              <a:rPr lang="en-US" sz="2400" b="1" dirty="0">
                <a:solidFill>
                  <a:srgbClr val="DF5327"/>
                </a:solidFill>
              </a:rPr>
              <a:t>Market failure:</a:t>
            </a:r>
            <a:r>
              <a:rPr lang="en-US" sz="2400" dirty="0">
                <a:solidFill>
                  <a:srgbClr val="DF5327"/>
                </a:solidFill>
              </a:rPr>
              <a:t>  </a:t>
            </a:r>
            <a:r>
              <a:rPr lang="en-US" sz="2400" dirty="0"/>
              <a:t>when the market fails to allocate society’s resources efficiently</a:t>
            </a:r>
          </a:p>
          <a:p>
            <a:pPr marL="287338" indent="-287338"/>
            <a:r>
              <a:rPr lang="en-US" sz="2400" dirty="0"/>
              <a:t>Causes of market failure:</a:t>
            </a:r>
          </a:p>
          <a:p>
            <a:pPr marL="674688" lvl="1" indent="-273050">
              <a:lnSpc>
                <a:spcPct val="105000"/>
              </a:lnSpc>
            </a:pPr>
            <a:r>
              <a:rPr lang="en-US" sz="2400" b="1" dirty="0">
                <a:solidFill>
                  <a:srgbClr val="DF5327"/>
                </a:solidFill>
              </a:rPr>
              <a:t>Externalities</a:t>
            </a:r>
            <a:r>
              <a:rPr lang="en-US" sz="2400" dirty="0"/>
              <a:t>, when the production or consumption </a:t>
            </a:r>
            <a:br>
              <a:rPr lang="en-US" sz="2400" dirty="0"/>
            </a:br>
            <a:r>
              <a:rPr lang="en-US" sz="2400" dirty="0"/>
              <a:t>of a good affects bystanders (e.g. pollution)</a:t>
            </a:r>
          </a:p>
          <a:p>
            <a:pPr marL="674688" lvl="1" indent="-273050">
              <a:lnSpc>
                <a:spcPct val="105000"/>
              </a:lnSpc>
            </a:pPr>
            <a:r>
              <a:rPr lang="en-US" sz="2400" b="1" dirty="0">
                <a:solidFill>
                  <a:srgbClr val="DF5327"/>
                </a:solidFill>
              </a:rPr>
              <a:t>Market power</a:t>
            </a:r>
            <a:r>
              <a:rPr lang="en-US" sz="2400" dirty="0"/>
              <a:t>, a single buyer or seller has substantial influence on market price </a:t>
            </a:r>
            <a:br>
              <a:rPr lang="en-US" sz="2400" dirty="0"/>
            </a:br>
            <a:r>
              <a:rPr lang="en-US" sz="2400" dirty="0"/>
              <a:t>(e.g. monopoly)</a:t>
            </a:r>
          </a:p>
          <a:p>
            <a:pPr marL="287338" indent="-287338">
              <a:spcBef>
                <a:spcPct val="40000"/>
              </a:spcBef>
            </a:pPr>
            <a:r>
              <a:rPr lang="en-US" sz="2400" dirty="0"/>
              <a:t>Public policy may </a:t>
            </a:r>
            <a:r>
              <a:rPr lang="en-US" sz="2400" b="1" dirty="0">
                <a:solidFill>
                  <a:srgbClr val="DF5327"/>
                </a:solidFill>
              </a:rPr>
              <a:t>promote efficiency</a:t>
            </a:r>
            <a:r>
              <a:rPr lang="en-US" sz="2400" dirty="0"/>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Effect transition="in" filter="wipe(left)">
                                      <p:cBhvr>
                                        <p:cTn id="7" dur="500"/>
                                        <p:tgtEl>
                                          <p:spTgt spid="952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5235">
                                            <p:txEl>
                                              <p:pRg st="1" end="1"/>
                                            </p:txEl>
                                          </p:spTgt>
                                        </p:tgtEl>
                                        <p:attrNameLst>
                                          <p:attrName>style.visibility</p:attrName>
                                        </p:attrNameLst>
                                      </p:cBhvr>
                                      <p:to>
                                        <p:strVal val="visible"/>
                                      </p:to>
                                    </p:set>
                                    <p:animEffect transition="in" filter="wipe(left)">
                                      <p:cBhvr>
                                        <p:cTn id="12" dur="500"/>
                                        <p:tgtEl>
                                          <p:spTgt spid="952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5235">
                                            <p:txEl>
                                              <p:pRg st="2" end="2"/>
                                            </p:txEl>
                                          </p:spTgt>
                                        </p:tgtEl>
                                        <p:attrNameLst>
                                          <p:attrName>style.visibility</p:attrName>
                                        </p:attrNameLst>
                                      </p:cBhvr>
                                      <p:to>
                                        <p:strVal val="visible"/>
                                      </p:to>
                                    </p:set>
                                    <p:animEffect transition="in" filter="wipe(left)">
                                      <p:cBhvr>
                                        <p:cTn id="17" dur="500"/>
                                        <p:tgtEl>
                                          <p:spTgt spid="952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5235">
                                            <p:txEl>
                                              <p:pRg st="3" end="3"/>
                                            </p:txEl>
                                          </p:spTgt>
                                        </p:tgtEl>
                                        <p:attrNameLst>
                                          <p:attrName>style.visibility</p:attrName>
                                        </p:attrNameLst>
                                      </p:cBhvr>
                                      <p:to>
                                        <p:strVal val="visible"/>
                                      </p:to>
                                    </p:set>
                                    <p:animEffect transition="in" filter="wipe(left)">
                                      <p:cBhvr>
                                        <p:cTn id="22" dur="500"/>
                                        <p:tgtEl>
                                          <p:spTgt spid="952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5235">
                                            <p:txEl>
                                              <p:pRg st="4" end="4"/>
                                            </p:txEl>
                                          </p:spTgt>
                                        </p:tgtEl>
                                        <p:attrNameLst>
                                          <p:attrName>style.visibility</p:attrName>
                                        </p:attrNameLst>
                                      </p:cBhvr>
                                      <p:to>
                                        <p:strVal val="visible"/>
                                      </p:to>
                                    </p:set>
                                    <p:animEffect transition="in" filter="wipe(left)">
                                      <p:cBhvr>
                                        <p:cTn id="27" dur="500"/>
                                        <p:tgtEl>
                                          <p:spTgt spid="952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bldLvl="5"/>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801933" y="567017"/>
            <a:ext cx="10586501" cy="1447800"/>
          </a:xfrm>
        </p:spPr>
        <p:txBody>
          <a:bodyPr>
            <a:normAutofit fontScale="90000"/>
          </a:bodyPr>
          <a:lstStyle/>
          <a:p>
            <a:r>
              <a:rPr lang="en-US" sz="2900" dirty="0">
                <a:solidFill>
                  <a:srgbClr val="DF5327"/>
                </a:solidFill>
                <a:effectLst>
                  <a:outerShdw blurRad="38100" dist="38100" dir="2700000" algn="tl">
                    <a:srgbClr val="000000">
                      <a:alpha val="43137"/>
                    </a:srgbClr>
                  </a:outerShdw>
                </a:effectLst>
              </a:rPr>
              <a:t>PRINCIPLE #7:  </a:t>
            </a:r>
            <a:br>
              <a:rPr lang="en-US" sz="2900" dirty="0">
                <a:solidFill>
                  <a:srgbClr val="DF5327"/>
                </a:solidFill>
                <a:effectLst>
                  <a:outerShdw blurRad="38100" dist="38100" dir="2700000" algn="tl">
                    <a:srgbClr val="000000">
                      <a:alpha val="43137"/>
                    </a:srgbClr>
                  </a:outerShdw>
                </a:effectLst>
              </a:rPr>
            </a:br>
            <a:r>
              <a:rPr lang="en-US" dirty="0">
                <a:solidFill>
                  <a:srgbClr val="DF5327"/>
                </a:solidFill>
                <a:effectLst>
                  <a:outerShdw blurRad="38100" dist="38100" dir="2700000" algn="tl">
                    <a:srgbClr val="000000">
                      <a:alpha val="43137"/>
                    </a:srgbClr>
                  </a:outerShdw>
                </a:effectLst>
              </a:rPr>
              <a:t>Governments Can Sometimes Improve Market Outcomes</a:t>
            </a:r>
          </a:p>
        </p:txBody>
      </p:sp>
      <p:sp>
        <p:nvSpPr>
          <p:cNvPr id="87043" name="Rectangle 3"/>
          <p:cNvSpPr>
            <a:spLocks noGrp="1" noChangeArrowheads="1"/>
          </p:cNvSpPr>
          <p:nvPr>
            <p:ph idx="1"/>
          </p:nvPr>
        </p:nvSpPr>
        <p:spPr>
          <a:xfrm>
            <a:off x="801934" y="2821437"/>
            <a:ext cx="10586502" cy="3377345"/>
          </a:xfrm>
        </p:spPr>
        <p:txBody>
          <a:bodyPr>
            <a:normAutofit/>
          </a:bodyPr>
          <a:lstStyle/>
          <a:p>
            <a:pPr>
              <a:spcBef>
                <a:spcPct val="35000"/>
              </a:spcBef>
            </a:pPr>
            <a:r>
              <a:rPr lang="en-US" dirty="0"/>
              <a:t>Govt may alter market outcome to </a:t>
            </a:r>
            <a:br>
              <a:rPr lang="en-US" dirty="0"/>
            </a:br>
            <a:r>
              <a:rPr lang="en-US" b="1" dirty="0">
                <a:solidFill>
                  <a:srgbClr val="DF5327"/>
                </a:solidFill>
              </a:rPr>
              <a:t>promote equity</a:t>
            </a:r>
            <a:r>
              <a:rPr lang="en-US" dirty="0"/>
              <a:t>.</a:t>
            </a:r>
          </a:p>
          <a:p>
            <a:pPr>
              <a:spcBef>
                <a:spcPct val="35000"/>
              </a:spcBef>
            </a:pPr>
            <a:endParaRPr lang="en-GB" dirty="0"/>
          </a:p>
          <a:p>
            <a:pPr>
              <a:spcBef>
                <a:spcPct val="35000"/>
              </a:spcBef>
            </a:pPr>
            <a:r>
              <a:rPr lang="en-GB" dirty="0"/>
              <a:t>Because a market economy rewards people for their ability to produce things that other people are willing to pay for, there will be an unequal distribution of economic well-being. </a:t>
            </a:r>
          </a:p>
          <a:p>
            <a:pPr marL="45720" indent="0">
              <a:spcBef>
                <a:spcPct val="35000"/>
              </a:spcBef>
              <a:buNone/>
            </a:pPr>
            <a:endParaRPr lang="en-US" dirty="0"/>
          </a:p>
          <a:p>
            <a:pPr>
              <a:spcBef>
                <a:spcPct val="35000"/>
              </a:spcBef>
            </a:pPr>
            <a:r>
              <a:rPr lang="en-US" dirty="0"/>
              <a:t>If the market’s distribution of economic well-being is not desirable, tax or welfare policies can change how the economic “pie” is divided.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wipe(left)">
                                      <p:cBhvr>
                                        <p:cTn id="7" dur="500"/>
                                        <p:tgtEl>
                                          <p:spTgt spid="87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7043">
                                            <p:txEl>
                                              <p:pRg st="2" end="2"/>
                                            </p:txEl>
                                          </p:spTgt>
                                        </p:tgtEl>
                                        <p:attrNameLst>
                                          <p:attrName>style.visibility</p:attrName>
                                        </p:attrNameLst>
                                      </p:cBhvr>
                                      <p:to>
                                        <p:strVal val="visible"/>
                                      </p:to>
                                    </p:set>
                                    <p:animEffect transition="in" filter="wipe(left)">
                                      <p:cBhvr>
                                        <p:cTn id="12" dur="500"/>
                                        <p:tgtEl>
                                          <p:spTgt spid="870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7043">
                                            <p:txEl>
                                              <p:pRg st="4" end="4"/>
                                            </p:txEl>
                                          </p:spTgt>
                                        </p:tgtEl>
                                        <p:attrNameLst>
                                          <p:attrName>style.visibility</p:attrName>
                                        </p:attrNameLst>
                                      </p:cBhvr>
                                      <p:to>
                                        <p:strVal val="visible"/>
                                      </p:to>
                                    </p:set>
                                    <p:animEffect transition="in" filter="wipe(left)">
                                      <p:cBhvr>
                                        <p:cTn id="17" dur="500"/>
                                        <p:tgtEl>
                                          <p:spTgt spid="870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bg>
      <p:bgPr>
        <a:solidFill>
          <a:schemeClr val="accent1"/>
        </a:solidFill>
        <a:effectLst/>
      </p:bgPr>
    </p:bg>
    <p:spTree>
      <p:nvGrpSpPr>
        <p:cNvPr id="1" name=""/>
        <p:cNvGrpSpPr/>
        <p:nvPr/>
      </p:nvGrpSpPr>
      <p:grpSpPr>
        <a:xfrm>
          <a:off x="0" y="0"/>
          <a:ext cx="0" cy="0"/>
          <a:chOff x="0" y="0"/>
          <a:chExt cx="0" cy="0"/>
        </a:xfrm>
      </p:grpSpPr>
      <p:sp>
        <p:nvSpPr>
          <p:cNvPr id="248841" name="Rectangle 248840">
            <a:extLst>
              <a:ext uri="{FF2B5EF4-FFF2-40B4-BE49-F238E27FC236}">
                <a16:creationId xmlns:a16="http://schemas.microsoft.com/office/drawing/2014/main" id="{005E64E4-3A72-471D-BF8E-14BFBF23D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48843" name="Rectangle 248842">
            <a:extLst>
              <a:ext uri="{FF2B5EF4-FFF2-40B4-BE49-F238E27FC236}">
                <a16:creationId xmlns:a16="http://schemas.microsoft.com/office/drawing/2014/main" id="{5C3220CC-5433-4C6A-B73B-A5A26080B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248845" name="Straight Connector 248844">
            <a:extLst>
              <a:ext uri="{FF2B5EF4-FFF2-40B4-BE49-F238E27FC236}">
                <a16:creationId xmlns:a16="http://schemas.microsoft.com/office/drawing/2014/main" id="{79DFFD5E-66DE-44F1-A5DE-5EFD4C4867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8847" name="Rectangle 248846">
            <a:extLst>
              <a:ext uri="{FF2B5EF4-FFF2-40B4-BE49-F238E27FC236}">
                <a16:creationId xmlns:a16="http://schemas.microsoft.com/office/drawing/2014/main" id="{60C557C7-AA2D-4274-849D-2B2C475EC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210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248849" name="Straight Connector 248848">
            <a:extLst>
              <a:ext uri="{FF2B5EF4-FFF2-40B4-BE49-F238E27FC236}">
                <a16:creationId xmlns:a16="http://schemas.microsoft.com/office/drawing/2014/main" id="{6FA490BD-280C-4C75-8BA0-6008E751E8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52050" y="4220801"/>
            <a:ext cx="4215939"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8851" name="Rectangle 248850">
            <a:extLst>
              <a:ext uri="{FF2B5EF4-FFF2-40B4-BE49-F238E27FC236}">
                <a16:creationId xmlns:a16="http://schemas.microsoft.com/office/drawing/2014/main" id="{90F4F9A5-3445-446B-BA57-EB48541F3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48835" name="Rectangle 3"/>
          <p:cNvSpPr>
            <a:spLocks noGrp="1" noChangeArrowheads="1"/>
          </p:cNvSpPr>
          <p:nvPr>
            <p:ph type="title" idx="4294967295"/>
          </p:nvPr>
        </p:nvSpPr>
        <p:spPr>
          <a:xfrm>
            <a:off x="6416884" y="857675"/>
            <a:ext cx="4886270" cy="3437782"/>
          </a:xfrm>
        </p:spPr>
        <p:txBody>
          <a:bodyPr vert="horz" lIns="91440" tIns="45720" rIns="91440" bIns="45720" rtlCol="0" anchor="b">
            <a:normAutofit/>
          </a:bodyPr>
          <a:lstStyle/>
          <a:p>
            <a:pPr algn="ctr">
              <a:lnSpc>
                <a:spcPct val="85000"/>
              </a:lnSpc>
              <a:defRPr/>
            </a:pPr>
            <a:r>
              <a:rPr lang="en-US" sz="4000" b="1" cap="all">
                <a:ln w="15875">
                  <a:solidFill>
                    <a:sysClr val="window" lastClr="FFFFFF"/>
                  </a:solidFill>
                </a:ln>
                <a:solidFill>
                  <a:srgbClr val="DF5327"/>
                </a:solidFill>
                <a:effectLst>
                  <a:outerShdw dist="38100" dir="2700000" algn="tl" rotWithShape="0">
                    <a:srgbClr val="DF5327"/>
                  </a:outerShdw>
                </a:effectLst>
                <a:ea typeface="+mn-ea"/>
                <a:cs typeface="+mn-cs"/>
              </a:rPr>
              <a:t>The principles of </a:t>
            </a:r>
            <a:br>
              <a:rPr lang="en-US" sz="4000" b="1" cap="all">
                <a:ln w="15875">
                  <a:solidFill>
                    <a:sysClr val="window" lastClr="FFFFFF"/>
                  </a:solidFill>
                </a:ln>
                <a:solidFill>
                  <a:srgbClr val="DF5327"/>
                </a:solidFill>
                <a:effectLst>
                  <a:outerShdw dist="38100" dir="2700000" algn="tl" rotWithShape="0">
                    <a:srgbClr val="DF5327"/>
                  </a:outerShdw>
                </a:effectLst>
                <a:ea typeface="+mn-ea"/>
                <a:cs typeface="+mn-cs"/>
              </a:rPr>
            </a:br>
            <a:r>
              <a:rPr lang="en-US" sz="4000" b="1" cap="all">
                <a:ln w="15875">
                  <a:solidFill>
                    <a:sysClr val="window" lastClr="FFFFFF"/>
                  </a:solidFill>
                </a:ln>
                <a:solidFill>
                  <a:srgbClr val="DF5327"/>
                </a:solidFill>
                <a:effectLst>
                  <a:outerShdw dist="38100" dir="2700000" algn="tl" rotWithShape="0">
                    <a:srgbClr val="DF5327"/>
                  </a:outerShdw>
                </a:effectLst>
                <a:ea typeface="+mn-ea"/>
                <a:cs typeface="+mn-cs"/>
              </a:rPr>
              <a:t>HOW THE ECONOMY </a:t>
            </a:r>
            <a:br>
              <a:rPr lang="en-US" sz="4000" b="1" cap="all">
                <a:ln w="15875">
                  <a:solidFill>
                    <a:sysClr val="window" lastClr="FFFFFF"/>
                  </a:solidFill>
                </a:ln>
                <a:solidFill>
                  <a:srgbClr val="DF5327"/>
                </a:solidFill>
                <a:effectLst>
                  <a:outerShdw dist="38100" dir="2700000" algn="tl" rotWithShape="0">
                    <a:srgbClr val="DF5327"/>
                  </a:outerShdw>
                </a:effectLst>
                <a:ea typeface="+mn-ea"/>
                <a:cs typeface="+mn-cs"/>
              </a:rPr>
            </a:br>
            <a:r>
              <a:rPr lang="en-US" sz="4000" b="1" cap="all">
                <a:ln w="15875">
                  <a:solidFill>
                    <a:sysClr val="window" lastClr="FFFFFF"/>
                  </a:solidFill>
                </a:ln>
                <a:solidFill>
                  <a:srgbClr val="DF5327"/>
                </a:solidFill>
                <a:effectLst>
                  <a:outerShdw dist="38100" dir="2700000" algn="tl" rotWithShape="0">
                    <a:srgbClr val="DF5327"/>
                  </a:outerShdw>
                </a:effectLst>
                <a:ea typeface="+mn-ea"/>
                <a:cs typeface="+mn-cs"/>
              </a:rPr>
              <a:t>AS A WHOLE WORKS</a:t>
            </a:r>
          </a:p>
        </p:txBody>
      </p:sp>
      <p:pic>
        <p:nvPicPr>
          <p:cNvPr id="248836" name="Picture 4" descr="CC000893 globe with tickertape"/>
          <p:cNvPicPr>
            <a:picLocks noChangeAspect="1" noChangeArrowheads="1"/>
          </p:cNvPicPr>
          <p:nvPr/>
        </p:nvPicPr>
        <p:blipFill>
          <a:blip r:embed="rId3" cstate="print"/>
          <a:stretch>
            <a:fillRect/>
          </a:stretch>
        </p:blipFill>
        <p:spPr bwMode="auto">
          <a:xfrm>
            <a:off x="1157635" y="857675"/>
            <a:ext cx="4022573" cy="5140669"/>
          </a:xfrm>
          <a:prstGeom prst="rect">
            <a:avLst/>
          </a:prstGeom>
          <a:noFill/>
        </p:spPr>
      </p:pic>
      <p:sp>
        <p:nvSpPr>
          <p:cNvPr id="30722" name="FlagCount" hidden="1">
            <a:hlinkClick r:id="rId4" action="ppaction://hlinkfile"/>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spcAft>
                <a:spcPts val="600"/>
              </a:spcAft>
            </a:pPr>
            <a:r>
              <a:rPr lang="en-US" sz="1400" b="1">
                <a:latin typeface="Tahoma" pitchFamily="34" charset="0"/>
                <a:cs typeface="Arial" charset="0"/>
              </a:rPr>
              <a:t>0</a:t>
            </a:r>
          </a:p>
        </p:txBody>
      </p:sp>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737062" y="805642"/>
            <a:ext cx="10656916" cy="1447800"/>
          </a:xfrm>
        </p:spPr>
        <p:txBody>
          <a:bodyPr>
            <a:normAutofit fontScale="90000"/>
          </a:bodyPr>
          <a:lstStyle/>
          <a:p>
            <a:r>
              <a:rPr lang="en-US" sz="2900" dirty="0">
                <a:solidFill>
                  <a:srgbClr val="DF5327"/>
                </a:solidFill>
                <a:effectLst>
                  <a:outerShdw blurRad="38100" dist="38100" dir="2700000" algn="tl">
                    <a:srgbClr val="000000">
                      <a:alpha val="43137"/>
                    </a:srgbClr>
                  </a:outerShdw>
                </a:effectLst>
              </a:rPr>
              <a:t>PRINCIPLE #8:  </a:t>
            </a:r>
            <a:br>
              <a:rPr lang="en-US" sz="2900" dirty="0">
                <a:solidFill>
                  <a:srgbClr val="DF5327"/>
                </a:solidFill>
                <a:effectLst>
                  <a:outerShdw blurRad="38100" dist="38100" dir="2700000" algn="tl">
                    <a:srgbClr val="000000">
                      <a:alpha val="43137"/>
                    </a:srgbClr>
                  </a:outerShdw>
                </a:effectLst>
              </a:rPr>
            </a:br>
            <a:r>
              <a:rPr lang="en-US" dirty="0">
                <a:solidFill>
                  <a:srgbClr val="DF5327"/>
                </a:solidFill>
                <a:effectLst>
                  <a:outerShdw blurRad="38100" dist="38100" dir="2700000" algn="tl">
                    <a:srgbClr val="000000">
                      <a:alpha val="43137"/>
                    </a:srgbClr>
                  </a:outerShdw>
                </a:effectLst>
              </a:rPr>
              <a:t>A Country’s Standard of Living Depends on Its Ability to Produce Goods &amp; Services </a:t>
            </a:r>
          </a:p>
        </p:txBody>
      </p:sp>
      <p:sp>
        <p:nvSpPr>
          <p:cNvPr id="87043" name="Rectangle 3"/>
          <p:cNvSpPr>
            <a:spLocks noGrp="1" noChangeArrowheads="1"/>
          </p:cNvSpPr>
          <p:nvPr>
            <p:ph idx="1"/>
          </p:nvPr>
        </p:nvSpPr>
        <p:spPr>
          <a:xfrm>
            <a:off x="737062" y="2854036"/>
            <a:ext cx="10656916" cy="3344746"/>
          </a:xfrm>
        </p:spPr>
        <p:txBody>
          <a:bodyPr>
            <a:normAutofit/>
          </a:bodyPr>
          <a:lstStyle/>
          <a:p>
            <a:pPr>
              <a:spcBef>
                <a:spcPct val="35000"/>
              </a:spcBef>
              <a:buClr>
                <a:srgbClr val="DF5327"/>
              </a:buClr>
            </a:pPr>
            <a:r>
              <a:rPr lang="en-US" dirty="0"/>
              <a:t>Huge variation in living standards across countries and over time:</a:t>
            </a:r>
          </a:p>
          <a:p>
            <a:pPr lvl="1">
              <a:spcBef>
                <a:spcPct val="35000"/>
              </a:spcBef>
              <a:buClr>
                <a:srgbClr val="DF5327"/>
              </a:buClr>
            </a:pPr>
            <a:r>
              <a:rPr lang="en-US" dirty="0"/>
              <a:t>Average income in rich countries is more than ten times average income in poor countries. </a:t>
            </a:r>
          </a:p>
          <a:p>
            <a:pPr lvl="1">
              <a:spcBef>
                <a:spcPct val="35000"/>
              </a:spcBef>
              <a:buClr>
                <a:srgbClr val="DF5327"/>
              </a:buClr>
            </a:pPr>
            <a:r>
              <a:rPr lang="en-GB" dirty="0"/>
              <a:t>Real GDP per capita in India has risen by 219% since 1998 and has only fallen once in 2020. </a:t>
            </a:r>
            <a:endParaRPr lang="en-US" dirty="0"/>
          </a:p>
          <a:p>
            <a:pPr marL="274320" lvl="1" indent="0">
              <a:spcBef>
                <a:spcPct val="35000"/>
              </a:spcBef>
              <a:buClr>
                <a:srgbClr val="DF5327"/>
              </a:buClr>
              <a:buNone/>
            </a:pPr>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wipe(left)">
                                      <p:cBhvr>
                                        <p:cTn id="7" dur="500"/>
                                        <p:tgtEl>
                                          <p:spTgt spid="87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7043">
                                            <p:txEl>
                                              <p:pRg st="1" end="1"/>
                                            </p:txEl>
                                          </p:spTgt>
                                        </p:tgtEl>
                                        <p:attrNameLst>
                                          <p:attrName>style.visibility</p:attrName>
                                        </p:attrNameLst>
                                      </p:cBhvr>
                                      <p:to>
                                        <p:strVal val="visible"/>
                                      </p:to>
                                    </p:set>
                                    <p:animEffect transition="in" filter="wipe(left)">
                                      <p:cBhvr>
                                        <p:cTn id="12" dur="500"/>
                                        <p:tgtEl>
                                          <p:spTgt spid="8704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7043">
                                            <p:txEl>
                                              <p:pRg st="2" end="2"/>
                                            </p:txEl>
                                          </p:spTgt>
                                        </p:tgtEl>
                                        <p:attrNameLst>
                                          <p:attrName>style.visibility</p:attrName>
                                        </p:attrNameLst>
                                      </p:cBhvr>
                                      <p:to>
                                        <p:strVal val="visible"/>
                                      </p:to>
                                    </p:set>
                                    <p:animEffect transition="in" filter="wipe(left)">
                                      <p:cBhvr>
                                        <p:cTn id="15" dur="500"/>
                                        <p:tgtEl>
                                          <p:spTgt spid="870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58E99-9B7F-B063-6CB8-F8800321834C}"/>
              </a:ext>
            </a:extLst>
          </p:cNvPr>
          <p:cNvSpPr>
            <a:spLocks noGrp="1"/>
          </p:cNvSpPr>
          <p:nvPr>
            <p:ph type="title"/>
          </p:nvPr>
        </p:nvSpPr>
        <p:spPr/>
        <p:txBody>
          <a:bodyPr/>
          <a:lstStyle/>
          <a:p>
            <a:pPr algn="ctr"/>
            <a:r>
              <a:rPr lang="en-GB" dirty="0">
                <a:solidFill>
                  <a:srgbClr val="DF5327"/>
                </a:solidFill>
                <a:effectLst>
                  <a:outerShdw blurRad="38100" dist="38100" dir="2700000" algn="tl">
                    <a:srgbClr val="000000">
                      <a:alpha val="43137"/>
                    </a:srgbClr>
                  </a:outerShdw>
                </a:effectLst>
              </a:rPr>
              <a:t>Assessment</a:t>
            </a:r>
            <a:endParaRPr lang="en-IE" dirty="0">
              <a:solidFill>
                <a:srgbClr val="DF5327"/>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0ADD21D7-A79A-6988-D9E8-5E524A1C4C19}"/>
              </a:ext>
            </a:extLst>
          </p:cNvPr>
          <p:cNvSpPr>
            <a:spLocks noGrp="1"/>
          </p:cNvSpPr>
          <p:nvPr>
            <p:ph idx="1"/>
          </p:nvPr>
        </p:nvSpPr>
        <p:spPr/>
        <p:txBody>
          <a:bodyPr>
            <a:normAutofit/>
          </a:bodyPr>
          <a:lstStyle/>
          <a:p>
            <a:pPr>
              <a:lnSpc>
                <a:spcPct val="250000"/>
              </a:lnSpc>
            </a:pPr>
            <a:r>
              <a:rPr lang="en-GB" sz="2000" dirty="0">
                <a:solidFill>
                  <a:srgbClr val="DF5327"/>
                </a:solidFill>
              </a:rPr>
              <a:t>2 MCQs</a:t>
            </a:r>
          </a:p>
          <a:p>
            <a:pPr lvl="1">
              <a:lnSpc>
                <a:spcPct val="250000"/>
              </a:lnSpc>
            </a:pPr>
            <a:r>
              <a:rPr lang="en-GB" dirty="0"/>
              <a:t>1</a:t>
            </a:r>
            <a:r>
              <a:rPr lang="en-GB" baseline="30000" dirty="0"/>
              <a:t>st</a:t>
            </a:r>
            <a:r>
              <a:rPr lang="en-GB" dirty="0"/>
              <a:t> MCQ on 26 Feb 2024 (Monday)</a:t>
            </a:r>
          </a:p>
          <a:p>
            <a:pPr lvl="1">
              <a:lnSpc>
                <a:spcPct val="250000"/>
              </a:lnSpc>
            </a:pPr>
            <a:r>
              <a:rPr lang="en-GB" dirty="0"/>
              <a:t>2</a:t>
            </a:r>
            <a:r>
              <a:rPr lang="en-GB" baseline="30000" dirty="0"/>
              <a:t>nd</a:t>
            </a:r>
            <a:r>
              <a:rPr lang="en-GB" dirty="0"/>
              <a:t> MCQ on 11 March 2024 (Monday)</a:t>
            </a:r>
          </a:p>
          <a:p>
            <a:pPr>
              <a:lnSpc>
                <a:spcPct val="250000"/>
              </a:lnSpc>
            </a:pPr>
            <a:r>
              <a:rPr lang="en-GB" dirty="0">
                <a:solidFill>
                  <a:srgbClr val="DF5327"/>
                </a:solidFill>
              </a:rPr>
              <a:t>Final Exam</a:t>
            </a:r>
            <a:endParaRPr lang="en-IE" dirty="0">
              <a:solidFill>
                <a:srgbClr val="DF5327"/>
              </a:solidFill>
            </a:endParaRPr>
          </a:p>
        </p:txBody>
      </p:sp>
    </p:spTree>
    <p:extLst>
      <p:ext uri="{BB962C8B-B14F-4D97-AF65-F5344CB8AC3E}">
        <p14:creationId xmlns:p14="http://schemas.microsoft.com/office/powerpoint/2010/main" val="26603812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850832" y="738162"/>
            <a:ext cx="10469147" cy="1447800"/>
          </a:xfrm>
        </p:spPr>
        <p:txBody>
          <a:bodyPr>
            <a:normAutofit fontScale="90000"/>
          </a:bodyPr>
          <a:lstStyle/>
          <a:p>
            <a:r>
              <a:rPr lang="en-US" sz="2900" dirty="0">
                <a:solidFill>
                  <a:srgbClr val="DF5327"/>
                </a:solidFill>
                <a:effectLst>
                  <a:outerShdw blurRad="38100" dist="38100" dir="2700000" algn="tl">
                    <a:srgbClr val="000000">
                      <a:alpha val="43137"/>
                    </a:srgbClr>
                  </a:outerShdw>
                </a:effectLst>
              </a:rPr>
              <a:t>PRINCIPLE #8:  </a:t>
            </a:r>
            <a:br>
              <a:rPr lang="en-US" sz="2900" dirty="0">
                <a:solidFill>
                  <a:srgbClr val="DF5327"/>
                </a:solidFill>
                <a:effectLst>
                  <a:outerShdw blurRad="38100" dist="38100" dir="2700000" algn="tl">
                    <a:srgbClr val="000000">
                      <a:alpha val="43137"/>
                    </a:srgbClr>
                  </a:outerShdw>
                </a:effectLst>
              </a:rPr>
            </a:br>
            <a:r>
              <a:rPr lang="en-US" dirty="0">
                <a:solidFill>
                  <a:srgbClr val="DF5327"/>
                </a:solidFill>
                <a:effectLst>
                  <a:outerShdw blurRad="38100" dist="38100" dir="2700000" algn="tl">
                    <a:srgbClr val="000000">
                      <a:alpha val="43137"/>
                    </a:srgbClr>
                  </a:outerShdw>
                </a:effectLst>
              </a:rPr>
              <a:t>A Country’s Standard of Living Depends on Its Ability to Produce Goods &amp; Services </a:t>
            </a:r>
          </a:p>
        </p:txBody>
      </p:sp>
      <p:sp>
        <p:nvSpPr>
          <p:cNvPr id="87043" name="Rectangle 3"/>
          <p:cNvSpPr>
            <a:spLocks noGrp="1" noChangeArrowheads="1"/>
          </p:cNvSpPr>
          <p:nvPr>
            <p:ph idx="1"/>
          </p:nvPr>
        </p:nvSpPr>
        <p:spPr>
          <a:xfrm>
            <a:off x="811713" y="3119718"/>
            <a:ext cx="10508266" cy="3079064"/>
          </a:xfrm>
        </p:spPr>
        <p:txBody>
          <a:bodyPr>
            <a:normAutofit/>
          </a:bodyPr>
          <a:lstStyle/>
          <a:p>
            <a:pPr>
              <a:spcBef>
                <a:spcPct val="35000"/>
              </a:spcBef>
            </a:pPr>
            <a:r>
              <a:rPr lang="en-US" dirty="0"/>
              <a:t>The most important determinant of living standards:  </a:t>
            </a:r>
            <a:r>
              <a:rPr lang="en-US" b="1" dirty="0">
                <a:solidFill>
                  <a:srgbClr val="DF5327"/>
                </a:solidFill>
              </a:rPr>
              <a:t>productivity</a:t>
            </a:r>
            <a:r>
              <a:rPr lang="en-US" dirty="0"/>
              <a:t>, the amount of goods and services produced per unit of labor.   </a:t>
            </a:r>
          </a:p>
          <a:p>
            <a:pPr>
              <a:spcBef>
                <a:spcPct val="35000"/>
              </a:spcBef>
            </a:pPr>
            <a:r>
              <a:rPr lang="en-US" dirty="0"/>
              <a:t>Productivity depends on the equipment, skills, and technology available to workers.</a:t>
            </a:r>
          </a:p>
          <a:p>
            <a:pPr>
              <a:spcBef>
                <a:spcPct val="35000"/>
              </a:spcBef>
            </a:pPr>
            <a:r>
              <a:rPr lang="en-US" dirty="0"/>
              <a:t>Other factors (e.g., labor unions, competition from abroad) have far less impact on living standards.</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wipe(left)">
                                      <p:cBhvr>
                                        <p:cTn id="7" dur="500"/>
                                        <p:tgtEl>
                                          <p:spTgt spid="87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7043">
                                            <p:txEl>
                                              <p:pRg st="1" end="1"/>
                                            </p:txEl>
                                          </p:spTgt>
                                        </p:tgtEl>
                                        <p:attrNameLst>
                                          <p:attrName>style.visibility</p:attrName>
                                        </p:attrNameLst>
                                      </p:cBhvr>
                                      <p:to>
                                        <p:strVal val="visible"/>
                                      </p:to>
                                    </p:set>
                                    <p:animEffect transition="in" filter="wipe(left)">
                                      <p:cBhvr>
                                        <p:cTn id="12" dur="500"/>
                                        <p:tgtEl>
                                          <p:spTgt spid="870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7043">
                                            <p:txEl>
                                              <p:pRg st="2" end="2"/>
                                            </p:txEl>
                                          </p:spTgt>
                                        </p:tgtEl>
                                        <p:attrNameLst>
                                          <p:attrName>style.visibility</p:attrName>
                                        </p:attrNameLst>
                                      </p:cBhvr>
                                      <p:to>
                                        <p:strVal val="visible"/>
                                      </p:to>
                                    </p:set>
                                    <p:animEffect transition="in" filter="wipe(left)">
                                      <p:cBhvr>
                                        <p:cTn id="17" dur="500"/>
                                        <p:tgtEl>
                                          <p:spTgt spid="870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596560" y="659218"/>
            <a:ext cx="10860334" cy="1447800"/>
          </a:xfrm>
        </p:spPr>
        <p:txBody>
          <a:bodyPr>
            <a:normAutofit fontScale="90000"/>
          </a:bodyPr>
          <a:lstStyle/>
          <a:p>
            <a:r>
              <a:rPr lang="en-US" sz="2900" dirty="0">
                <a:solidFill>
                  <a:srgbClr val="DF5327"/>
                </a:solidFill>
                <a:effectLst>
                  <a:outerShdw blurRad="38100" dist="38100" dir="2700000" algn="tl">
                    <a:srgbClr val="000000">
                      <a:alpha val="43137"/>
                    </a:srgbClr>
                  </a:outerShdw>
                </a:effectLst>
              </a:rPr>
              <a:t>PRINCIPLE #9:  </a:t>
            </a:r>
            <a:br>
              <a:rPr lang="en-US" sz="2900" dirty="0">
                <a:solidFill>
                  <a:srgbClr val="DF5327"/>
                </a:solidFill>
                <a:effectLst>
                  <a:outerShdw blurRad="38100" dist="38100" dir="2700000" algn="tl">
                    <a:srgbClr val="000000">
                      <a:alpha val="43137"/>
                    </a:srgbClr>
                  </a:outerShdw>
                </a:effectLst>
              </a:rPr>
            </a:br>
            <a:r>
              <a:rPr lang="en-US" dirty="0">
                <a:solidFill>
                  <a:srgbClr val="DF5327"/>
                </a:solidFill>
                <a:effectLst>
                  <a:outerShdw blurRad="38100" dist="38100" dir="2700000" algn="tl">
                    <a:srgbClr val="000000">
                      <a:alpha val="43137"/>
                    </a:srgbClr>
                  </a:outerShdw>
                </a:effectLst>
              </a:rPr>
              <a:t>Prices Rise When the Government Prints Too Much Money</a:t>
            </a:r>
          </a:p>
        </p:txBody>
      </p:sp>
      <p:sp>
        <p:nvSpPr>
          <p:cNvPr id="87043" name="Rectangle 3"/>
          <p:cNvSpPr>
            <a:spLocks noGrp="1" noChangeArrowheads="1"/>
          </p:cNvSpPr>
          <p:nvPr>
            <p:ph idx="1"/>
          </p:nvPr>
        </p:nvSpPr>
        <p:spPr>
          <a:xfrm>
            <a:off x="596560" y="2929014"/>
            <a:ext cx="10674520" cy="3269768"/>
          </a:xfrm>
        </p:spPr>
        <p:txBody>
          <a:bodyPr>
            <a:normAutofit/>
          </a:bodyPr>
          <a:lstStyle/>
          <a:p>
            <a:pPr>
              <a:spcBef>
                <a:spcPct val="35000"/>
              </a:spcBef>
              <a:buClr>
                <a:srgbClr val="DF5327"/>
              </a:buClr>
            </a:pPr>
            <a:r>
              <a:rPr lang="en-US" b="1" dirty="0">
                <a:solidFill>
                  <a:srgbClr val="DF5327"/>
                </a:solidFill>
              </a:rPr>
              <a:t>Inflation</a:t>
            </a:r>
            <a:r>
              <a:rPr lang="en-US" dirty="0"/>
              <a:t>:  increases in the general level of prices.  </a:t>
            </a:r>
          </a:p>
          <a:p>
            <a:pPr>
              <a:spcBef>
                <a:spcPct val="35000"/>
              </a:spcBef>
              <a:buClr>
                <a:srgbClr val="DF5327"/>
              </a:buClr>
            </a:pPr>
            <a:r>
              <a:rPr lang="en-US" dirty="0"/>
              <a:t>In the long run, inflation is almost always caused by excessive growth in the quantity of money, which causes the value of money to fall.  </a:t>
            </a:r>
          </a:p>
          <a:p>
            <a:pPr>
              <a:spcBef>
                <a:spcPct val="35000"/>
              </a:spcBef>
              <a:buClr>
                <a:srgbClr val="DF5327"/>
              </a:buClr>
            </a:pPr>
            <a:r>
              <a:rPr lang="en-US" dirty="0"/>
              <a:t>The faster the govt creates money, the greater the inflation rate.</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wipe(left)">
                                      <p:cBhvr>
                                        <p:cTn id="7" dur="500"/>
                                        <p:tgtEl>
                                          <p:spTgt spid="87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7043">
                                            <p:txEl>
                                              <p:pRg st="1" end="1"/>
                                            </p:txEl>
                                          </p:spTgt>
                                        </p:tgtEl>
                                        <p:attrNameLst>
                                          <p:attrName>style.visibility</p:attrName>
                                        </p:attrNameLst>
                                      </p:cBhvr>
                                      <p:to>
                                        <p:strVal val="visible"/>
                                      </p:to>
                                    </p:set>
                                    <p:animEffect transition="in" filter="wipe(left)">
                                      <p:cBhvr>
                                        <p:cTn id="12" dur="500"/>
                                        <p:tgtEl>
                                          <p:spTgt spid="870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7043">
                                            <p:txEl>
                                              <p:pRg st="2" end="2"/>
                                            </p:txEl>
                                          </p:spTgt>
                                        </p:tgtEl>
                                        <p:attrNameLst>
                                          <p:attrName>style.visibility</p:attrName>
                                        </p:attrNameLst>
                                      </p:cBhvr>
                                      <p:to>
                                        <p:strVal val="visible"/>
                                      </p:to>
                                    </p:set>
                                    <p:animEffect transition="in" filter="wipe(left)">
                                      <p:cBhvr>
                                        <p:cTn id="17" dur="500"/>
                                        <p:tgtEl>
                                          <p:spTgt spid="870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728586" y="547458"/>
            <a:ext cx="10723418" cy="1447800"/>
          </a:xfrm>
        </p:spPr>
        <p:txBody>
          <a:bodyPr>
            <a:normAutofit fontScale="90000"/>
          </a:bodyPr>
          <a:lstStyle/>
          <a:p>
            <a:r>
              <a:rPr lang="en-US" sz="2900" dirty="0">
                <a:solidFill>
                  <a:srgbClr val="DF5327"/>
                </a:solidFill>
                <a:effectLst>
                  <a:outerShdw blurRad="38100" dist="38100" dir="2700000" algn="tl">
                    <a:srgbClr val="000000">
                      <a:alpha val="43137"/>
                    </a:srgbClr>
                  </a:outerShdw>
                </a:effectLst>
              </a:rPr>
              <a:t>PRINCIPLE #10:  </a:t>
            </a:r>
            <a:br>
              <a:rPr lang="en-US" sz="2900" dirty="0">
                <a:solidFill>
                  <a:srgbClr val="DF5327"/>
                </a:solidFill>
                <a:effectLst>
                  <a:outerShdw blurRad="38100" dist="38100" dir="2700000" algn="tl">
                    <a:srgbClr val="000000">
                      <a:alpha val="43137"/>
                    </a:srgbClr>
                  </a:outerShdw>
                </a:effectLst>
              </a:rPr>
            </a:br>
            <a:r>
              <a:rPr lang="en-US" dirty="0">
                <a:solidFill>
                  <a:srgbClr val="DF5327"/>
                </a:solidFill>
                <a:effectLst>
                  <a:outerShdw blurRad="38100" dist="38100" dir="2700000" algn="tl">
                    <a:srgbClr val="000000">
                      <a:alpha val="43137"/>
                    </a:srgbClr>
                  </a:outerShdw>
                </a:effectLst>
              </a:rPr>
              <a:t>Society Faces a Short-run Tradeoff Between Inflation and Unemployment</a:t>
            </a:r>
          </a:p>
        </p:txBody>
      </p:sp>
      <p:sp>
        <p:nvSpPr>
          <p:cNvPr id="87043" name="Rectangle 3"/>
          <p:cNvSpPr>
            <a:spLocks noGrp="1" noChangeArrowheads="1"/>
          </p:cNvSpPr>
          <p:nvPr>
            <p:ph idx="1"/>
          </p:nvPr>
        </p:nvSpPr>
        <p:spPr>
          <a:xfrm>
            <a:off x="728586" y="2616064"/>
            <a:ext cx="10684300" cy="3582718"/>
          </a:xfrm>
        </p:spPr>
        <p:txBody>
          <a:bodyPr>
            <a:normAutofit lnSpcReduction="10000"/>
          </a:bodyPr>
          <a:lstStyle/>
          <a:p>
            <a:pPr>
              <a:buClr>
                <a:srgbClr val="DF5327"/>
              </a:buClr>
            </a:pPr>
            <a:r>
              <a:rPr lang="en-US" dirty="0"/>
              <a:t>In the short-run (1–2 years), </a:t>
            </a:r>
            <a:br>
              <a:rPr lang="en-US" dirty="0"/>
            </a:br>
            <a:r>
              <a:rPr lang="en-US" dirty="0"/>
              <a:t>many economic policies push inflation and unemployment in opposite directions. </a:t>
            </a:r>
          </a:p>
          <a:p>
            <a:pPr>
              <a:buClr>
                <a:srgbClr val="DF5327"/>
              </a:buClr>
            </a:pPr>
            <a:endParaRPr lang="en-US" dirty="0"/>
          </a:p>
          <a:p>
            <a:pPr>
              <a:buClr>
                <a:srgbClr val="DF5327"/>
              </a:buClr>
            </a:pPr>
            <a:r>
              <a:rPr lang="en-GB" dirty="0"/>
              <a:t>Mainstream economists believe the following:  An increase in the quantity of money causes spending to rise, which causes prices to rise, which induces firms to produce more goods and services, which requires that they hire more workers.  Hence, in the short-run, increasing the quantity of money causes inflation to rise, but unemployment to fall. </a:t>
            </a:r>
          </a:p>
          <a:p>
            <a:pPr>
              <a:buClr>
                <a:srgbClr val="DF5327"/>
              </a:buClr>
            </a:pPr>
            <a:endParaRPr lang="en-GB" dirty="0"/>
          </a:p>
          <a:p>
            <a:pPr>
              <a:buClr>
                <a:srgbClr val="DF5327"/>
              </a:buClr>
            </a:pPr>
            <a:r>
              <a:rPr lang="en-GB" dirty="0"/>
              <a:t>Of course, REDUCING the quantity of money would have the opposite effects (inflation would fall, while unemployment would rise) in the short run. </a:t>
            </a:r>
          </a:p>
          <a:p>
            <a:pPr>
              <a:buClr>
                <a:srgbClr val="DF5327"/>
              </a:buClr>
            </a:pPr>
            <a:endParaRPr lang="en-US" dirty="0"/>
          </a:p>
          <a:p>
            <a:pPr>
              <a:buClr>
                <a:srgbClr val="DF5327"/>
              </a:buClr>
            </a:pPr>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wipe(left)">
                                      <p:cBhvr>
                                        <p:cTn id="7" dur="500"/>
                                        <p:tgtEl>
                                          <p:spTgt spid="87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7043">
                                            <p:txEl>
                                              <p:pRg st="2" end="2"/>
                                            </p:txEl>
                                          </p:spTgt>
                                        </p:tgtEl>
                                        <p:attrNameLst>
                                          <p:attrName>style.visibility</p:attrName>
                                        </p:attrNameLst>
                                      </p:cBhvr>
                                      <p:to>
                                        <p:strVal val="visible"/>
                                      </p:to>
                                    </p:set>
                                    <p:animEffect transition="in" filter="wipe(left)">
                                      <p:cBhvr>
                                        <p:cTn id="12" dur="500"/>
                                        <p:tgtEl>
                                          <p:spTgt spid="870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7043">
                                            <p:txEl>
                                              <p:pRg st="4" end="4"/>
                                            </p:txEl>
                                          </p:spTgt>
                                        </p:tgtEl>
                                        <p:attrNameLst>
                                          <p:attrName>style.visibility</p:attrName>
                                        </p:attrNameLst>
                                      </p:cBhvr>
                                      <p:to>
                                        <p:strVal val="visible"/>
                                      </p:to>
                                    </p:set>
                                    <p:animEffect transition="in" filter="wipe(left)">
                                      <p:cBhvr>
                                        <p:cTn id="17" dur="500"/>
                                        <p:tgtEl>
                                          <p:spTgt spid="870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8"/>
          <p:cNvSpPr>
            <a:spLocks noChangeArrowheads="1"/>
          </p:cNvSpPr>
          <p:nvPr/>
        </p:nvSpPr>
        <p:spPr bwMode="auto">
          <a:xfrm>
            <a:off x="1371600" y="268941"/>
            <a:ext cx="304800" cy="6332342"/>
          </a:xfrm>
          <a:prstGeom prst="rect">
            <a:avLst/>
          </a:prstGeom>
          <a:solidFill>
            <a:srgbClr val="AE1237"/>
          </a:solidFill>
          <a:ln w="9525">
            <a:noFill/>
            <a:miter lim="800000"/>
            <a:headEnd/>
            <a:tailEnd/>
          </a:ln>
        </p:spPr>
        <p:txBody>
          <a:bodyPr wrap="none" anchor="ctr"/>
          <a:lstStyle/>
          <a:p>
            <a:pPr fontAlgn="base">
              <a:spcBef>
                <a:spcPct val="0"/>
              </a:spcBef>
              <a:spcAft>
                <a:spcPct val="0"/>
              </a:spcAft>
            </a:pPr>
            <a:endParaRPr lang="en-US">
              <a:solidFill>
                <a:srgbClr val="000000"/>
              </a:solidFill>
              <a:cs typeface="Arial" charset="0"/>
            </a:endParaRPr>
          </a:p>
        </p:txBody>
      </p:sp>
      <p:sp>
        <p:nvSpPr>
          <p:cNvPr id="73732" name="Rectangle 4"/>
          <p:cNvSpPr>
            <a:spLocks noGrp="1" noChangeArrowheads="1"/>
          </p:cNvSpPr>
          <p:nvPr>
            <p:ph type="title"/>
          </p:nvPr>
        </p:nvSpPr>
        <p:spPr>
          <a:xfrm>
            <a:off x="1981200" y="381000"/>
            <a:ext cx="8458200" cy="725488"/>
          </a:xfrm>
          <a:solidFill>
            <a:schemeClr val="bg1">
              <a:alpha val="50000"/>
            </a:schemeClr>
          </a:solidFill>
        </p:spPr>
        <p:txBody>
          <a:bodyPr vert="horz" lIns="91440" tIns="45720" rIns="91440" bIns="0" rtlCol="0" anchor="b">
            <a:noAutofit/>
          </a:bodyPr>
          <a:lstStyle/>
          <a:p>
            <a:pPr algn="l" eaLnBrk="1" hangingPunct="1">
              <a:lnSpc>
                <a:spcPct val="105000"/>
              </a:lnSpc>
              <a:defRPr/>
            </a:pPr>
            <a:r>
              <a:rPr lang="en-US" sz="3000" spc="500" dirty="0">
                <a:solidFill>
                  <a:srgbClr val="960000"/>
                </a:solidFill>
                <a:latin typeface="Arial" pitchFamily="34" charset="0"/>
                <a:cs typeface="Arial" pitchFamily="34" charset="0"/>
              </a:rPr>
              <a:t>SUMMARY</a:t>
            </a:r>
          </a:p>
        </p:txBody>
      </p:sp>
      <p:graphicFrame>
        <p:nvGraphicFramePr>
          <p:cNvPr id="73736" name="Content Placeholder 2">
            <a:extLst>
              <a:ext uri="{FF2B5EF4-FFF2-40B4-BE49-F238E27FC236}">
                <a16:creationId xmlns:a16="http://schemas.microsoft.com/office/drawing/2014/main" id="{76106671-DFA5-6D3F-C7E3-68134934EEF8}"/>
              </a:ext>
            </a:extLst>
          </p:cNvPr>
          <p:cNvGraphicFramePr>
            <a:graphicFrameLocks noGrp="1"/>
          </p:cNvGraphicFramePr>
          <p:nvPr>
            <p:ph idx="1"/>
          </p:nvPr>
        </p:nvGraphicFramePr>
        <p:xfrm>
          <a:off x="1981200" y="1371600"/>
          <a:ext cx="82296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8"/>
          <p:cNvSpPr>
            <a:spLocks noChangeArrowheads="1"/>
          </p:cNvSpPr>
          <p:nvPr/>
        </p:nvSpPr>
        <p:spPr bwMode="auto">
          <a:xfrm>
            <a:off x="1524000" y="268940"/>
            <a:ext cx="304800" cy="6327453"/>
          </a:xfrm>
          <a:prstGeom prst="rect">
            <a:avLst/>
          </a:prstGeom>
          <a:solidFill>
            <a:srgbClr val="AE1237"/>
          </a:solidFill>
          <a:ln w="9525">
            <a:noFill/>
            <a:miter lim="800000"/>
            <a:headEnd/>
            <a:tailEnd/>
          </a:ln>
        </p:spPr>
        <p:txBody>
          <a:bodyPr wrap="none" anchor="ctr"/>
          <a:lstStyle/>
          <a:p>
            <a:pPr fontAlgn="base">
              <a:spcBef>
                <a:spcPct val="0"/>
              </a:spcBef>
              <a:spcAft>
                <a:spcPct val="0"/>
              </a:spcAft>
            </a:pPr>
            <a:endParaRPr lang="en-US">
              <a:solidFill>
                <a:srgbClr val="000000"/>
              </a:solidFill>
              <a:cs typeface="Arial" charset="0"/>
            </a:endParaRPr>
          </a:p>
        </p:txBody>
      </p:sp>
      <p:sp>
        <p:nvSpPr>
          <p:cNvPr id="73732" name="Rectangle 4"/>
          <p:cNvSpPr>
            <a:spLocks noGrp="1" noChangeArrowheads="1"/>
          </p:cNvSpPr>
          <p:nvPr>
            <p:ph type="title"/>
          </p:nvPr>
        </p:nvSpPr>
        <p:spPr>
          <a:xfrm>
            <a:off x="1981200" y="381000"/>
            <a:ext cx="8458200" cy="725488"/>
          </a:xfrm>
          <a:solidFill>
            <a:schemeClr val="bg1">
              <a:alpha val="50000"/>
            </a:schemeClr>
          </a:solidFill>
        </p:spPr>
        <p:txBody>
          <a:bodyPr vert="horz" lIns="91440" tIns="45720" rIns="91440" bIns="0" rtlCol="0" anchor="b">
            <a:noAutofit/>
          </a:bodyPr>
          <a:lstStyle/>
          <a:p>
            <a:pPr algn="l" eaLnBrk="1" hangingPunct="1">
              <a:lnSpc>
                <a:spcPct val="105000"/>
              </a:lnSpc>
              <a:defRPr/>
            </a:pPr>
            <a:r>
              <a:rPr lang="en-US" sz="3000" spc="500" dirty="0">
                <a:solidFill>
                  <a:srgbClr val="960000"/>
                </a:solidFill>
                <a:latin typeface="Arial" pitchFamily="34" charset="0"/>
                <a:cs typeface="Arial" pitchFamily="34" charset="0"/>
              </a:rPr>
              <a:t>SUMMARY</a:t>
            </a:r>
          </a:p>
        </p:txBody>
      </p:sp>
      <p:graphicFrame>
        <p:nvGraphicFramePr>
          <p:cNvPr id="73734" name="Content Placeholder 2">
            <a:extLst>
              <a:ext uri="{FF2B5EF4-FFF2-40B4-BE49-F238E27FC236}">
                <a16:creationId xmlns:a16="http://schemas.microsoft.com/office/drawing/2014/main" id="{03592C9B-6637-C57D-AC30-C6CD05A03C63}"/>
              </a:ext>
            </a:extLst>
          </p:cNvPr>
          <p:cNvGraphicFramePr>
            <a:graphicFrameLocks noGrp="1"/>
          </p:cNvGraphicFramePr>
          <p:nvPr>
            <p:ph idx="1"/>
          </p:nvPr>
        </p:nvGraphicFramePr>
        <p:xfrm>
          <a:off x="1981200" y="1371600"/>
          <a:ext cx="82296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8"/>
          <p:cNvSpPr>
            <a:spLocks noChangeArrowheads="1"/>
          </p:cNvSpPr>
          <p:nvPr/>
        </p:nvSpPr>
        <p:spPr bwMode="auto">
          <a:xfrm>
            <a:off x="1524000" y="298280"/>
            <a:ext cx="304800" cy="6288334"/>
          </a:xfrm>
          <a:prstGeom prst="rect">
            <a:avLst/>
          </a:prstGeom>
          <a:solidFill>
            <a:srgbClr val="AE1237"/>
          </a:solidFill>
          <a:ln w="9525">
            <a:noFill/>
            <a:miter lim="800000"/>
            <a:headEnd/>
            <a:tailEnd/>
          </a:ln>
        </p:spPr>
        <p:txBody>
          <a:bodyPr wrap="none" anchor="ctr"/>
          <a:lstStyle/>
          <a:p>
            <a:pPr fontAlgn="base">
              <a:spcBef>
                <a:spcPct val="0"/>
              </a:spcBef>
              <a:spcAft>
                <a:spcPct val="0"/>
              </a:spcAft>
            </a:pPr>
            <a:endParaRPr lang="en-US">
              <a:solidFill>
                <a:srgbClr val="000000"/>
              </a:solidFill>
              <a:cs typeface="Arial" charset="0"/>
            </a:endParaRPr>
          </a:p>
        </p:txBody>
      </p:sp>
      <p:sp>
        <p:nvSpPr>
          <p:cNvPr id="73732" name="Rectangle 4"/>
          <p:cNvSpPr>
            <a:spLocks noGrp="1" noChangeArrowheads="1"/>
          </p:cNvSpPr>
          <p:nvPr>
            <p:ph type="title"/>
          </p:nvPr>
        </p:nvSpPr>
        <p:spPr>
          <a:xfrm>
            <a:off x="1981200" y="381000"/>
            <a:ext cx="8458200" cy="725488"/>
          </a:xfrm>
          <a:solidFill>
            <a:schemeClr val="bg1">
              <a:alpha val="50000"/>
            </a:schemeClr>
          </a:solidFill>
        </p:spPr>
        <p:txBody>
          <a:bodyPr vert="horz" lIns="91440" tIns="45720" rIns="91440" bIns="0" rtlCol="0" anchor="b">
            <a:noAutofit/>
          </a:bodyPr>
          <a:lstStyle/>
          <a:p>
            <a:pPr algn="l" eaLnBrk="1" hangingPunct="1">
              <a:lnSpc>
                <a:spcPct val="105000"/>
              </a:lnSpc>
              <a:defRPr/>
            </a:pPr>
            <a:r>
              <a:rPr lang="en-US" sz="3000" spc="500" dirty="0">
                <a:solidFill>
                  <a:srgbClr val="960000"/>
                </a:solidFill>
                <a:latin typeface="Arial" pitchFamily="34" charset="0"/>
                <a:cs typeface="Arial" pitchFamily="34" charset="0"/>
              </a:rPr>
              <a:t>SUMMARY</a:t>
            </a:r>
          </a:p>
        </p:txBody>
      </p:sp>
      <p:graphicFrame>
        <p:nvGraphicFramePr>
          <p:cNvPr id="73734" name="Content Placeholder 2">
            <a:extLst>
              <a:ext uri="{FF2B5EF4-FFF2-40B4-BE49-F238E27FC236}">
                <a16:creationId xmlns:a16="http://schemas.microsoft.com/office/drawing/2014/main" id="{9B852403-07CF-7F1A-3AE5-C58485625DB5}"/>
              </a:ext>
            </a:extLst>
          </p:cNvPr>
          <p:cNvGraphicFramePr>
            <a:graphicFrameLocks noGrp="1"/>
          </p:cNvGraphicFramePr>
          <p:nvPr>
            <p:ph idx="1"/>
          </p:nvPr>
        </p:nvGraphicFramePr>
        <p:xfrm>
          <a:off x="1981200" y="1371600"/>
          <a:ext cx="82296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5ABA3-C9AC-F72C-4917-7E7B3E52E0A8}"/>
              </a:ext>
            </a:extLst>
          </p:cNvPr>
          <p:cNvSpPr>
            <a:spLocks noGrp="1"/>
          </p:cNvSpPr>
          <p:nvPr>
            <p:ph type="title"/>
          </p:nvPr>
        </p:nvSpPr>
        <p:spPr>
          <a:xfrm>
            <a:off x="1143000" y="609600"/>
            <a:ext cx="9875520" cy="707571"/>
          </a:xfrm>
        </p:spPr>
        <p:txBody>
          <a:bodyPr/>
          <a:lstStyle/>
          <a:p>
            <a:pPr algn="ctr"/>
            <a:r>
              <a:rPr lang="en-GB" dirty="0">
                <a:solidFill>
                  <a:srgbClr val="DF5327"/>
                </a:solidFill>
                <a:effectLst>
                  <a:outerShdw blurRad="38100" dist="38100" dir="2700000" algn="tl">
                    <a:srgbClr val="000000">
                      <a:alpha val="43137"/>
                    </a:srgbClr>
                  </a:outerShdw>
                </a:effectLst>
              </a:rPr>
              <a:t>Key Takeaways</a:t>
            </a:r>
            <a:endParaRPr lang="en-IE" dirty="0">
              <a:solidFill>
                <a:srgbClr val="DF5327"/>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DF1AD3EB-D8AE-C06D-3C81-77526C906C28}"/>
              </a:ext>
            </a:extLst>
          </p:cNvPr>
          <p:cNvSpPr>
            <a:spLocks noGrp="1"/>
          </p:cNvSpPr>
          <p:nvPr>
            <p:ph idx="1"/>
          </p:nvPr>
        </p:nvSpPr>
        <p:spPr>
          <a:xfrm>
            <a:off x="1143000" y="1426029"/>
            <a:ext cx="9872871" cy="5040085"/>
          </a:xfrm>
        </p:spPr>
        <p:txBody>
          <a:bodyPr>
            <a:normAutofit/>
          </a:bodyPr>
          <a:lstStyle/>
          <a:p>
            <a:pPr algn="just"/>
            <a:r>
              <a:rPr lang="en-GB" dirty="0"/>
              <a:t>The fundamental lessons about individual decision-making are that people face trade-offs among alternative goals, that the cost of any action is measured in terms of forgone opportunities, that rational people make decisions by comparing marginal costs and marginal benefits, and that people change their </a:t>
            </a:r>
            <a:r>
              <a:rPr lang="en-GB" dirty="0" err="1"/>
              <a:t>behavior</a:t>
            </a:r>
            <a:r>
              <a:rPr lang="en-GB" dirty="0"/>
              <a:t> in response to the incentives they face.</a:t>
            </a:r>
          </a:p>
          <a:p>
            <a:pPr algn="just"/>
            <a:r>
              <a:rPr lang="en-GB" dirty="0"/>
              <a:t>The fundamental lessons about interactions among people are that trade and interdependence can be mutually beneficial, that markets are usually a good way of coordinating economic activity among people, and that the government can potentially improve market outcomes by </a:t>
            </a:r>
            <a:r>
              <a:rPr lang="en-GB" dirty="0" err="1"/>
              <a:t>remeding</a:t>
            </a:r>
            <a:r>
              <a:rPr lang="en-GB" dirty="0"/>
              <a:t> a market failure or by promoting greater economic equality.</a:t>
            </a:r>
          </a:p>
          <a:p>
            <a:pPr algn="just"/>
            <a:r>
              <a:rPr lang="en-GB" dirty="0"/>
              <a:t>The fundamental lessons about the economy as a whole are that productivity is the ultimate source of living standards, that growth in the quantity of money is the ultimate source of inflation, and that society faces a short-run trade-off between inflation and unemployment.</a:t>
            </a:r>
            <a:endParaRPr lang="en-IE" dirty="0"/>
          </a:p>
        </p:txBody>
      </p:sp>
    </p:spTree>
    <p:extLst>
      <p:ext uri="{BB962C8B-B14F-4D97-AF65-F5344CB8AC3E}">
        <p14:creationId xmlns:p14="http://schemas.microsoft.com/office/powerpoint/2010/main" val="2696728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267E5-8757-1831-EA8D-A18DE12EAD0C}"/>
              </a:ext>
            </a:extLst>
          </p:cNvPr>
          <p:cNvSpPr>
            <a:spLocks noGrp="1"/>
          </p:cNvSpPr>
          <p:nvPr>
            <p:ph type="title"/>
          </p:nvPr>
        </p:nvSpPr>
        <p:spPr/>
        <p:txBody>
          <a:bodyPr/>
          <a:lstStyle/>
          <a:p>
            <a:pPr algn="ctr"/>
            <a:r>
              <a:rPr lang="en-IE" dirty="0">
                <a:solidFill>
                  <a:srgbClr val="DF5327"/>
                </a:solidFill>
                <a:effectLst>
                  <a:outerShdw blurRad="38100" dist="38100" dir="2700000" algn="tl">
                    <a:srgbClr val="000000">
                      <a:alpha val="43137"/>
                    </a:srgbClr>
                  </a:outerShdw>
                </a:effectLst>
              </a:rPr>
              <a:t>Recommended Books</a:t>
            </a:r>
          </a:p>
        </p:txBody>
      </p:sp>
      <p:sp>
        <p:nvSpPr>
          <p:cNvPr id="3" name="Content Placeholder 2">
            <a:extLst>
              <a:ext uri="{FF2B5EF4-FFF2-40B4-BE49-F238E27FC236}">
                <a16:creationId xmlns:a16="http://schemas.microsoft.com/office/drawing/2014/main" id="{B6628ACA-69DC-FA37-6F1F-8830EB288693}"/>
              </a:ext>
            </a:extLst>
          </p:cNvPr>
          <p:cNvSpPr>
            <a:spLocks noGrp="1"/>
          </p:cNvSpPr>
          <p:nvPr>
            <p:ph idx="1"/>
          </p:nvPr>
        </p:nvSpPr>
        <p:spPr/>
        <p:txBody>
          <a:bodyPr/>
          <a:lstStyle/>
          <a:p>
            <a:pPr>
              <a:lnSpc>
                <a:spcPct val="250000"/>
              </a:lnSpc>
            </a:pPr>
            <a:r>
              <a:rPr lang="en-GB" dirty="0"/>
              <a:t>Principles of Corporate Finance by </a:t>
            </a:r>
            <a:r>
              <a:rPr lang="en-GB" dirty="0" err="1"/>
              <a:t>Brealy</a:t>
            </a:r>
            <a:r>
              <a:rPr lang="en-GB" dirty="0"/>
              <a:t>, Myers, Allen.</a:t>
            </a:r>
          </a:p>
          <a:p>
            <a:pPr>
              <a:lnSpc>
                <a:spcPct val="250000"/>
              </a:lnSpc>
            </a:pPr>
            <a:r>
              <a:rPr lang="en-GB" dirty="0"/>
              <a:t>Economics by Samuelson and Nordhaus, McGraw Hill.</a:t>
            </a:r>
            <a:endParaRPr lang="en-IE" dirty="0"/>
          </a:p>
        </p:txBody>
      </p:sp>
    </p:spTree>
    <p:extLst>
      <p:ext uri="{BB962C8B-B14F-4D97-AF65-F5344CB8AC3E}">
        <p14:creationId xmlns:p14="http://schemas.microsoft.com/office/powerpoint/2010/main" val="3478142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4ACF3-CE9B-D00D-1171-4255F53814B6}"/>
              </a:ext>
            </a:extLst>
          </p:cNvPr>
          <p:cNvSpPr>
            <a:spLocks noGrp="1"/>
          </p:cNvSpPr>
          <p:nvPr>
            <p:ph type="ctrTitle"/>
          </p:nvPr>
        </p:nvSpPr>
        <p:spPr>
          <a:xfrm>
            <a:off x="1112520" y="1902148"/>
            <a:ext cx="9966960" cy="3778561"/>
          </a:xfrm>
        </p:spPr>
        <p:txBody>
          <a:bodyPr>
            <a:normAutofit fontScale="90000"/>
          </a:bodyPr>
          <a:lstStyle/>
          <a:p>
            <a:br>
              <a:rPr lang="en-GB" sz="5400" dirty="0"/>
            </a:br>
            <a:br>
              <a:rPr lang="en-US" sz="5400" dirty="0"/>
            </a:br>
            <a:br>
              <a:rPr lang="en-US" sz="5400" dirty="0"/>
            </a:br>
            <a:r>
              <a:rPr lang="en-US" sz="5400" dirty="0"/>
              <a:t>PART 1: BUSINESS ENVIRONMENT</a:t>
            </a:r>
            <a:br>
              <a:rPr lang="en-GB" sz="5400" dirty="0"/>
            </a:br>
            <a:br>
              <a:rPr lang="en-GB" sz="5400" dirty="0"/>
            </a:br>
            <a:r>
              <a:rPr lang="en-GB" sz="5400" dirty="0"/>
              <a:t>Lecture 1: 10 Principals of economics</a:t>
            </a:r>
            <a:endParaRPr lang="en-IE" sz="5400" dirty="0"/>
          </a:p>
        </p:txBody>
      </p:sp>
    </p:spTree>
    <p:extLst>
      <p:ext uri="{BB962C8B-B14F-4D97-AF65-F5344CB8AC3E}">
        <p14:creationId xmlns:p14="http://schemas.microsoft.com/office/powerpoint/2010/main" val="831822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1" y="539435"/>
            <a:ext cx="10567034" cy="914400"/>
          </a:xfrm>
        </p:spPr>
        <p:txBody>
          <a:bodyPr>
            <a:noAutofit/>
          </a:bodyPr>
          <a:lstStyle/>
          <a:p>
            <a:pPr>
              <a:lnSpc>
                <a:spcPct val="110000"/>
              </a:lnSpc>
            </a:pPr>
            <a:r>
              <a:rPr lang="en-US" sz="3100" i="1" dirty="0">
                <a:solidFill>
                  <a:srgbClr val="DF5327"/>
                </a:solidFill>
                <a:effectLst>
                  <a:outerShdw blurRad="38100" dist="38100" dir="2700000" algn="tl">
                    <a:srgbClr val="000000">
                      <a:alpha val="43137"/>
                    </a:srgbClr>
                  </a:outerShdw>
                </a:effectLst>
                <a:latin typeface="Arial" pitchFamily="34" charset="0"/>
                <a:cs typeface="Arial" pitchFamily="34" charset="0"/>
              </a:rPr>
              <a:t>In Lecture 1</a:t>
            </a:r>
            <a:br>
              <a:rPr lang="en-US" sz="3100" i="1" dirty="0">
                <a:solidFill>
                  <a:srgbClr val="DF5327"/>
                </a:solidFill>
                <a:effectLst>
                  <a:outerShdw blurRad="38100" dist="38100" dir="2700000" algn="tl">
                    <a:srgbClr val="000000">
                      <a:alpha val="43137"/>
                    </a:srgbClr>
                  </a:outerShdw>
                </a:effectLst>
                <a:latin typeface="Arial" pitchFamily="34" charset="0"/>
                <a:cs typeface="Arial" pitchFamily="34" charset="0"/>
              </a:rPr>
            </a:br>
            <a:r>
              <a:rPr lang="en-US" sz="3100" i="1" dirty="0">
                <a:solidFill>
                  <a:srgbClr val="DF5327"/>
                </a:solidFill>
                <a:effectLst>
                  <a:outerShdw blurRad="38100" dist="38100" dir="2700000" algn="tl">
                    <a:srgbClr val="000000">
                      <a:alpha val="43137"/>
                    </a:srgbClr>
                  </a:outerShdw>
                </a:effectLst>
                <a:latin typeface="Arial" pitchFamily="34" charset="0"/>
                <a:cs typeface="Arial" pitchFamily="34" charset="0"/>
              </a:rPr>
              <a:t>We look for the answers to these questions:</a:t>
            </a:r>
          </a:p>
        </p:txBody>
      </p:sp>
      <p:sp>
        <p:nvSpPr>
          <p:cNvPr id="3" name="Content Placeholder 2"/>
          <p:cNvSpPr>
            <a:spLocks noGrp="1"/>
          </p:cNvSpPr>
          <p:nvPr>
            <p:ph idx="1"/>
          </p:nvPr>
        </p:nvSpPr>
        <p:spPr>
          <a:xfrm>
            <a:off x="822961" y="1727836"/>
            <a:ext cx="10567034" cy="4750981"/>
          </a:xfrm>
        </p:spPr>
        <p:txBody>
          <a:bodyPr/>
          <a:lstStyle/>
          <a:p>
            <a:pPr marL="285750" indent="-285750">
              <a:buClr>
                <a:srgbClr val="DF5327"/>
              </a:buClr>
              <a:buSzPct val="120000"/>
              <a:buFont typeface="Arial" pitchFamily="34" charset="0"/>
              <a:buChar char="•"/>
            </a:pPr>
            <a:endParaRPr lang="en-US" dirty="0"/>
          </a:p>
          <a:p>
            <a:pPr marL="285750" indent="-285750">
              <a:buClr>
                <a:srgbClr val="DF5327"/>
              </a:buClr>
              <a:buSzPct val="120000"/>
              <a:buFont typeface="Arial" pitchFamily="34" charset="0"/>
              <a:buChar char="•"/>
            </a:pPr>
            <a:endParaRPr lang="en-US" dirty="0"/>
          </a:p>
          <a:p>
            <a:pPr marL="285750" indent="-285750">
              <a:buClr>
                <a:srgbClr val="DF5327"/>
              </a:buClr>
              <a:buSzPct val="120000"/>
              <a:buFont typeface="Arial" pitchFamily="34" charset="0"/>
              <a:buChar char="•"/>
            </a:pPr>
            <a:r>
              <a:rPr lang="en-US" dirty="0"/>
              <a:t>What kinds of questions does economics address?</a:t>
            </a:r>
          </a:p>
          <a:p>
            <a:pPr marL="285750" indent="-285750">
              <a:buClr>
                <a:srgbClr val="DF5327"/>
              </a:buClr>
              <a:buSzPct val="120000"/>
              <a:buFont typeface="Arial" pitchFamily="34" charset="0"/>
              <a:buChar char="•"/>
            </a:pPr>
            <a:r>
              <a:rPr lang="en-US" dirty="0"/>
              <a:t>What are the principles of how people make decisions? </a:t>
            </a:r>
          </a:p>
          <a:p>
            <a:pPr marL="285750" indent="-285750">
              <a:buClr>
                <a:srgbClr val="DF5327"/>
              </a:buClr>
              <a:buSzPct val="120000"/>
              <a:buFont typeface="Arial" pitchFamily="34" charset="0"/>
              <a:buChar char="•"/>
            </a:pPr>
            <a:r>
              <a:rPr lang="en-US" dirty="0"/>
              <a:t>What are the principles of how people interact?</a:t>
            </a:r>
          </a:p>
          <a:p>
            <a:pPr marL="285750" indent="-285750">
              <a:buClr>
                <a:srgbClr val="DF5327"/>
              </a:buClr>
              <a:buSzPct val="120000"/>
              <a:buFont typeface="Arial" pitchFamily="34" charset="0"/>
              <a:buChar char="•"/>
            </a:pPr>
            <a:r>
              <a:rPr lang="en-US" dirty="0"/>
              <a:t>What are the principles of how the economy as  a whole works?</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61029-09D8-8B46-1B8F-6A46DDF3DC82}"/>
              </a:ext>
            </a:extLst>
          </p:cNvPr>
          <p:cNvSpPr>
            <a:spLocks noGrp="1"/>
          </p:cNvSpPr>
          <p:nvPr>
            <p:ph type="title"/>
          </p:nvPr>
        </p:nvSpPr>
        <p:spPr/>
        <p:txBody>
          <a:bodyPr/>
          <a:lstStyle/>
          <a:p>
            <a:pPr algn="ctr"/>
            <a:r>
              <a:rPr lang="en-IE" dirty="0">
                <a:solidFill>
                  <a:srgbClr val="DF5327"/>
                </a:solidFill>
                <a:effectLst>
                  <a:outerShdw blurRad="38100" dist="38100" dir="2700000" algn="tl">
                    <a:srgbClr val="000000">
                      <a:alpha val="43137"/>
                    </a:srgbClr>
                  </a:outerShdw>
                </a:effectLst>
              </a:rPr>
              <a:t>LEARNING OBJECTIVES</a:t>
            </a:r>
          </a:p>
        </p:txBody>
      </p:sp>
      <p:sp>
        <p:nvSpPr>
          <p:cNvPr id="3" name="Content Placeholder 2">
            <a:extLst>
              <a:ext uri="{FF2B5EF4-FFF2-40B4-BE49-F238E27FC236}">
                <a16:creationId xmlns:a16="http://schemas.microsoft.com/office/drawing/2014/main" id="{5CC62CCD-B512-33CE-25CB-CB023F08FE15}"/>
              </a:ext>
            </a:extLst>
          </p:cNvPr>
          <p:cNvSpPr>
            <a:spLocks noGrp="1"/>
          </p:cNvSpPr>
          <p:nvPr>
            <p:ph idx="1"/>
          </p:nvPr>
        </p:nvSpPr>
        <p:spPr/>
        <p:txBody>
          <a:bodyPr/>
          <a:lstStyle/>
          <a:p>
            <a:r>
              <a:rPr lang="en-GB" dirty="0"/>
              <a:t>that economics is about the allocation of scarce resources.</a:t>
            </a:r>
          </a:p>
          <a:p>
            <a:r>
              <a:rPr lang="en-GB" dirty="0">
                <a:solidFill>
                  <a:srgbClr val="DF5327"/>
                </a:solidFill>
              </a:rPr>
              <a:t>that individuals face trade-offs</a:t>
            </a:r>
            <a:r>
              <a:rPr lang="en-GB" dirty="0"/>
              <a:t>.</a:t>
            </a:r>
          </a:p>
          <a:p>
            <a:r>
              <a:rPr lang="en-GB" dirty="0"/>
              <a:t>the meaning of opportunity cost.</a:t>
            </a:r>
          </a:p>
          <a:p>
            <a:r>
              <a:rPr lang="en-GB" dirty="0">
                <a:solidFill>
                  <a:srgbClr val="DF5327"/>
                </a:solidFill>
              </a:rPr>
              <a:t>how to use marginal reasoning when making decisions</a:t>
            </a:r>
            <a:r>
              <a:rPr lang="en-GB" dirty="0"/>
              <a:t>.</a:t>
            </a:r>
          </a:p>
          <a:p>
            <a:r>
              <a:rPr lang="en-GB" dirty="0"/>
              <a:t>how incentives affect people’s </a:t>
            </a:r>
            <a:r>
              <a:rPr lang="en-GB" dirty="0" err="1"/>
              <a:t>behavior</a:t>
            </a:r>
            <a:r>
              <a:rPr lang="en-GB" dirty="0"/>
              <a:t>.</a:t>
            </a:r>
          </a:p>
          <a:p>
            <a:r>
              <a:rPr lang="en-GB" dirty="0">
                <a:solidFill>
                  <a:srgbClr val="DF5327"/>
                </a:solidFill>
              </a:rPr>
              <a:t>why trade among people or nations can be good for everyone.</a:t>
            </a:r>
          </a:p>
          <a:p>
            <a:r>
              <a:rPr lang="en-GB" dirty="0"/>
              <a:t>why markets are a good, but not perfect, way to allocate resources.</a:t>
            </a:r>
          </a:p>
          <a:p>
            <a:r>
              <a:rPr lang="en-GB" dirty="0">
                <a:solidFill>
                  <a:srgbClr val="DF5327"/>
                </a:solidFill>
              </a:rPr>
              <a:t>what determines some trends in the overall economy.</a:t>
            </a:r>
            <a:endParaRPr lang="en-IE" dirty="0">
              <a:solidFill>
                <a:srgbClr val="DF5327"/>
              </a:solidFill>
            </a:endParaRPr>
          </a:p>
        </p:txBody>
      </p:sp>
    </p:spTree>
    <p:extLst>
      <p:ext uri="{BB962C8B-B14F-4D97-AF65-F5344CB8AC3E}">
        <p14:creationId xmlns:p14="http://schemas.microsoft.com/office/powerpoint/2010/main" val="668785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1158240" y="381000"/>
            <a:ext cx="9875520" cy="1356360"/>
          </a:xfrm>
        </p:spPr>
        <p:txBody>
          <a:bodyPr/>
          <a:lstStyle/>
          <a:p>
            <a:pPr algn="ctr"/>
            <a:r>
              <a:rPr lang="en-US" dirty="0">
                <a:solidFill>
                  <a:srgbClr val="DF5327"/>
                </a:solidFill>
                <a:effectLst>
                  <a:outerShdw blurRad="38100" dist="38100" dir="2700000" algn="tl">
                    <a:srgbClr val="000000">
                      <a:alpha val="43137"/>
                    </a:srgbClr>
                  </a:outerShdw>
                </a:effectLst>
              </a:rPr>
              <a:t>What Economics Is All About</a:t>
            </a:r>
          </a:p>
        </p:txBody>
      </p:sp>
      <p:sp>
        <p:nvSpPr>
          <p:cNvPr id="9221" name="Rectangle 3"/>
          <p:cNvSpPr>
            <a:spLocks noGrp="1" noChangeArrowheads="1"/>
          </p:cNvSpPr>
          <p:nvPr>
            <p:ph type="body" idx="1"/>
          </p:nvPr>
        </p:nvSpPr>
        <p:spPr>
          <a:xfrm>
            <a:off x="720090" y="1737360"/>
            <a:ext cx="10595610" cy="4739640"/>
          </a:xfrm>
        </p:spPr>
        <p:txBody>
          <a:bodyPr>
            <a:normAutofit/>
          </a:bodyPr>
          <a:lstStyle/>
          <a:p>
            <a:endParaRPr lang="en-US" b="1" dirty="0">
              <a:solidFill>
                <a:srgbClr val="FF0000"/>
              </a:solidFill>
            </a:endParaRPr>
          </a:p>
          <a:p>
            <a:endParaRPr lang="en-US" b="1" dirty="0">
              <a:solidFill>
                <a:srgbClr val="FF0000"/>
              </a:solidFill>
            </a:endParaRPr>
          </a:p>
          <a:p>
            <a:pPr>
              <a:buClr>
                <a:srgbClr val="DF5327"/>
              </a:buClr>
            </a:pPr>
            <a:r>
              <a:rPr lang="en-US" b="1" dirty="0">
                <a:solidFill>
                  <a:srgbClr val="DF5327"/>
                </a:solidFill>
              </a:rPr>
              <a:t>Scarcity</a:t>
            </a:r>
            <a:r>
              <a:rPr lang="en-US" dirty="0"/>
              <a:t>:  the limited nature of society’s resources</a:t>
            </a:r>
          </a:p>
          <a:p>
            <a:pPr>
              <a:buClr>
                <a:srgbClr val="DF5327"/>
              </a:buClr>
            </a:pPr>
            <a:r>
              <a:rPr lang="en-US" b="1" dirty="0">
                <a:solidFill>
                  <a:srgbClr val="DF5327"/>
                </a:solidFill>
              </a:rPr>
              <a:t>Economics</a:t>
            </a:r>
            <a:r>
              <a:rPr lang="en-US" dirty="0"/>
              <a:t>:  the study of how society manages its scarce resources, e.g.</a:t>
            </a:r>
          </a:p>
          <a:p>
            <a:pPr lvl="1">
              <a:buClr>
                <a:srgbClr val="DF5327"/>
              </a:buClr>
            </a:pPr>
            <a:endParaRPr lang="en-US" dirty="0"/>
          </a:p>
          <a:p>
            <a:pPr lvl="1">
              <a:buClr>
                <a:srgbClr val="DF5327"/>
              </a:buClr>
            </a:pPr>
            <a:r>
              <a:rPr lang="en-US" dirty="0"/>
              <a:t>how people decide what to buy, </a:t>
            </a:r>
            <a:br>
              <a:rPr lang="en-US" dirty="0"/>
            </a:br>
            <a:r>
              <a:rPr lang="en-US" dirty="0"/>
              <a:t>how much to work, save, and spend</a:t>
            </a:r>
          </a:p>
          <a:p>
            <a:pPr lvl="1">
              <a:buClr>
                <a:srgbClr val="DF5327"/>
              </a:buClr>
            </a:pPr>
            <a:r>
              <a:rPr lang="en-US" dirty="0"/>
              <a:t>how firms decide how much to produce, </a:t>
            </a:r>
            <a:br>
              <a:rPr lang="en-US" dirty="0"/>
            </a:br>
            <a:r>
              <a:rPr lang="en-US" dirty="0"/>
              <a:t>how many workers to hire</a:t>
            </a:r>
          </a:p>
          <a:p>
            <a:pPr lvl="1">
              <a:buClr>
                <a:srgbClr val="DF5327"/>
              </a:buClr>
            </a:pPr>
            <a:r>
              <a:rPr lang="en-US" dirty="0"/>
              <a:t>how society decides how to divide its resources between national defense, consumer goods, protecting the environment, and other needs</a:t>
            </a:r>
          </a:p>
        </p:txBody>
      </p:sp>
      <p:sp>
        <p:nvSpPr>
          <p:cNvPr id="9222" name="FlagCount" hidden="1">
            <a:hlinkClick r:id="rId3" action="ppaction://hlinkfile"/>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bg>
      <p:bgPr>
        <a:solidFill>
          <a:schemeClr val="accent1"/>
        </a:solidFill>
        <a:effectLst/>
      </p:bgPr>
    </p:bg>
    <p:spTree>
      <p:nvGrpSpPr>
        <p:cNvPr id="1" name=""/>
        <p:cNvGrpSpPr/>
        <p:nvPr/>
      </p:nvGrpSpPr>
      <p:grpSpPr>
        <a:xfrm>
          <a:off x="0" y="0"/>
          <a:ext cx="0" cy="0"/>
          <a:chOff x="0" y="0"/>
          <a:chExt cx="0" cy="0"/>
        </a:xfrm>
      </p:grpSpPr>
      <p:sp>
        <p:nvSpPr>
          <p:cNvPr id="195591" name="Rectangle 195590">
            <a:extLst>
              <a:ext uri="{FF2B5EF4-FFF2-40B4-BE49-F238E27FC236}">
                <a16:creationId xmlns:a16="http://schemas.microsoft.com/office/drawing/2014/main" id="{150F989D-43B9-409C-AB67-55F360424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95593" name="Rectangle 195592">
            <a:extLst>
              <a:ext uri="{FF2B5EF4-FFF2-40B4-BE49-F238E27FC236}">
                <a16:creationId xmlns:a16="http://schemas.microsoft.com/office/drawing/2014/main" id="{4B4892EF-BE30-49C0-ADF8-32A7C8831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95595" name="Straight Connector 195594">
            <a:extLst>
              <a:ext uri="{FF2B5EF4-FFF2-40B4-BE49-F238E27FC236}">
                <a16:creationId xmlns:a16="http://schemas.microsoft.com/office/drawing/2014/main" id="{72FB293E-C84E-4A67-ABF8-FCC566F38C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5597" name="Rectangle 195596">
            <a:extLst>
              <a:ext uri="{FF2B5EF4-FFF2-40B4-BE49-F238E27FC236}">
                <a16:creationId xmlns:a16="http://schemas.microsoft.com/office/drawing/2014/main" id="{3BA8B382-04E5-4613-8343-3A26CDC9F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210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95599" name="Straight Connector 195598">
            <a:extLst>
              <a:ext uri="{FF2B5EF4-FFF2-40B4-BE49-F238E27FC236}">
                <a16:creationId xmlns:a16="http://schemas.microsoft.com/office/drawing/2014/main" id="{9A8BF7F5-0703-4397-9E4F-1C40A27DDC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52050" y="4220801"/>
            <a:ext cx="4215939"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5601" name="Rectangle 195600">
            <a:extLst>
              <a:ext uri="{FF2B5EF4-FFF2-40B4-BE49-F238E27FC236}">
                <a16:creationId xmlns:a16="http://schemas.microsoft.com/office/drawing/2014/main" id="{914165AF-7A1F-42FC-A92A-61C084A9A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95586" name="Rectangle 2"/>
          <p:cNvSpPr>
            <a:spLocks noGrp="1" noChangeArrowheads="1"/>
          </p:cNvSpPr>
          <p:nvPr>
            <p:ph type="title" idx="4294967295"/>
          </p:nvPr>
        </p:nvSpPr>
        <p:spPr>
          <a:xfrm>
            <a:off x="6416884" y="857675"/>
            <a:ext cx="4886270" cy="3437782"/>
          </a:xfrm>
        </p:spPr>
        <p:txBody>
          <a:bodyPr vert="horz" lIns="91440" tIns="45720" rIns="91440" bIns="45720" rtlCol="0" anchor="b">
            <a:normAutofit/>
          </a:bodyPr>
          <a:lstStyle/>
          <a:p>
            <a:pPr algn="ctr">
              <a:lnSpc>
                <a:spcPct val="85000"/>
              </a:lnSpc>
              <a:defRPr/>
            </a:pPr>
            <a:r>
              <a:rPr lang="en-US" sz="5000" b="1" cap="all">
                <a:ln w="15875">
                  <a:solidFill>
                    <a:sysClr val="window" lastClr="FFFFFF"/>
                  </a:solidFill>
                </a:ln>
                <a:solidFill>
                  <a:srgbClr val="DF5327"/>
                </a:solidFill>
                <a:effectLst>
                  <a:outerShdw dist="38100" dir="2700000" algn="tl" rotWithShape="0">
                    <a:srgbClr val="DF5327"/>
                  </a:outerShdw>
                </a:effectLst>
                <a:ea typeface="+mn-ea"/>
                <a:cs typeface="+mn-cs"/>
              </a:rPr>
              <a:t>The principles of </a:t>
            </a:r>
            <a:br>
              <a:rPr lang="en-US" sz="5000" b="1" cap="all">
                <a:ln w="15875">
                  <a:solidFill>
                    <a:sysClr val="window" lastClr="FFFFFF"/>
                  </a:solidFill>
                </a:ln>
                <a:solidFill>
                  <a:srgbClr val="DF5327"/>
                </a:solidFill>
                <a:effectLst>
                  <a:outerShdw dist="38100" dir="2700000" algn="tl" rotWithShape="0">
                    <a:srgbClr val="DF5327"/>
                  </a:outerShdw>
                </a:effectLst>
                <a:ea typeface="+mn-ea"/>
                <a:cs typeface="+mn-cs"/>
              </a:rPr>
            </a:br>
            <a:r>
              <a:rPr lang="en-US" sz="5000" b="1" cap="all">
                <a:ln w="15875">
                  <a:solidFill>
                    <a:sysClr val="window" lastClr="FFFFFF"/>
                  </a:solidFill>
                </a:ln>
                <a:solidFill>
                  <a:srgbClr val="DF5327"/>
                </a:solidFill>
                <a:effectLst>
                  <a:outerShdw dist="38100" dir="2700000" algn="tl" rotWithShape="0">
                    <a:srgbClr val="DF5327"/>
                  </a:outerShdw>
                </a:effectLst>
                <a:ea typeface="+mn-ea"/>
                <a:cs typeface="+mn-cs"/>
              </a:rPr>
              <a:t>HOW PEOPLE </a:t>
            </a:r>
            <a:br>
              <a:rPr lang="en-US" sz="5000" b="1" cap="all">
                <a:ln w="15875">
                  <a:solidFill>
                    <a:sysClr val="window" lastClr="FFFFFF"/>
                  </a:solidFill>
                </a:ln>
                <a:solidFill>
                  <a:srgbClr val="DF5327"/>
                </a:solidFill>
                <a:effectLst>
                  <a:outerShdw dist="38100" dir="2700000" algn="tl" rotWithShape="0">
                    <a:srgbClr val="DF5327"/>
                  </a:outerShdw>
                </a:effectLst>
                <a:ea typeface="+mn-ea"/>
                <a:cs typeface="+mn-cs"/>
              </a:rPr>
            </a:br>
            <a:r>
              <a:rPr lang="en-US" sz="5000" b="1" cap="all">
                <a:ln w="15875">
                  <a:solidFill>
                    <a:sysClr val="window" lastClr="FFFFFF"/>
                  </a:solidFill>
                </a:ln>
                <a:solidFill>
                  <a:srgbClr val="DF5327"/>
                </a:solidFill>
                <a:effectLst>
                  <a:outerShdw dist="38100" dir="2700000" algn="tl" rotWithShape="0">
                    <a:srgbClr val="DF5327"/>
                  </a:outerShdw>
                </a:effectLst>
                <a:ea typeface="+mn-ea"/>
                <a:cs typeface="+mn-cs"/>
              </a:rPr>
              <a:t>MAKE DECISIONS</a:t>
            </a:r>
          </a:p>
        </p:txBody>
      </p:sp>
      <p:pic>
        <p:nvPicPr>
          <p:cNvPr id="2" name="Picture 1">
            <a:extLst>
              <a:ext uri="{FF2B5EF4-FFF2-40B4-BE49-F238E27FC236}">
                <a16:creationId xmlns:a16="http://schemas.microsoft.com/office/drawing/2014/main" id="{CB42D355-55E8-5448-0954-BFDF54D352BA}"/>
              </a:ext>
            </a:extLst>
          </p:cNvPr>
          <p:cNvPicPr>
            <a:picLocks noChangeAspect="1"/>
          </p:cNvPicPr>
          <p:nvPr/>
        </p:nvPicPr>
        <p:blipFill rotWithShape="1">
          <a:blip r:embed="rId3"/>
          <a:srcRect l="10977" r="28467" b="-1"/>
          <a:stretch/>
        </p:blipFill>
        <p:spPr>
          <a:xfrm>
            <a:off x="872064" y="857675"/>
            <a:ext cx="4593715" cy="5140669"/>
          </a:xfrm>
          <a:prstGeom prst="rect">
            <a:avLst/>
          </a:prstGeom>
        </p:spPr>
      </p:pic>
      <p:sp>
        <p:nvSpPr>
          <p:cNvPr id="10242" name="FlagCount" hidden="1">
            <a:hlinkClick r:id="rId4" action="ppaction://hlinkfile"/>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spcAft>
                <a:spcPts val="600"/>
              </a:spcAft>
            </a:pPr>
            <a:r>
              <a:rPr lang="en-US" sz="1400" b="1">
                <a:latin typeface="Tahoma" pitchFamily="34" charset="0"/>
                <a:cs typeface="Arial" charset="0"/>
              </a:rPr>
              <a:t>0</a:t>
            </a:r>
          </a:p>
        </p:txBody>
      </p:sp>
    </p:spTree>
  </p:cSld>
  <p:clrMapOvr>
    <a:masterClrMapping/>
  </p:clrMapOvr>
  <p:transition>
    <p:fade thruBlk="1"/>
  </p:transition>
</p:sld>
</file>

<file path=ppt/theme/theme1.xml><?xml version="1.0" encoding="utf-8"?>
<a:theme xmlns:a="http://schemas.openxmlformats.org/drawingml/2006/main" name="Basis">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411</TotalTime>
  <Words>2206</Words>
  <Application>Microsoft Office PowerPoint</Application>
  <PresentationFormat>Widescreen</PresentationFormat>
  <Paragraphs>223</Paragraphs>
  <Slides>36</Slides>
  <Notes>29</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Corbel</vt:lpstr>
      <vt:lpstr>Tahoma</vt:lpstr>
      <vt:lpstr>Times New Roman</vt:lpstr>
      <vt:lpstr>Wingdings</vt:lpstr>
      <vt:lpstr>Basis</vt:lpstr>
      <vt:lpstr> DMS 201 : Introduction to Management  Module-II: Financial Management  Dr. Parvati Neelakantan</vt:lpstr>
      <vt:lpstr>PowerPoint Presentation</vt:lpstr>
      <vt:lpstr>Assessment</vt:lpstr>
      <vt:lpstr>Recommended Books</vt:lpstr>
      <vt:lpstr>   PART 1: BUSINESS ENVIRONMENT  Lecture 1: 10 Principals of economics</vt:lpstr>
      <vt:lpstr>In Lecture 1 We look for the answers to these questions:</vt:lpstr>
      <vt:lpstr>LEARNING OBJECTIVES</vt:lpstr>
      <vt:lpstr>What Economics Is All About</vt:lpstr>
      <vt:lpstr>The principles of  HOW PEOPLE  MAKE DECISIONS</vt:lpstr>
      <vt:lpstr>PRINCIPLE #1:   People Face Tradeoffs</vt:lpstr>
      <vt:lpstr>PRINCIPLE #1:   People Face Tradeoffs</vt:lpstr>
      <vt:lpstr>PRINCIPLE #2:   The Cost of Something Is What You Give Up to Get It</vt:lpstr>
      <vt:lpstr>PRINCIPLE #2:   The Cost of Something Is What You Give Up to Get It</vt:lpstr>
      <vt:lpstr>PRINCIPLE #3:   Rational People Think at the Margin</vt:lpstr>
      <vt:lpstr>PRINCIPLE #3:   Rational People Think at the Margin</vt:lpstr>
      <vt:lpstr>PRINCIPLE #4:   People Respond to Incentives</vt:lpstr>
      <vt:lpstr>ACTIVE LEARNING   1    Applying the principles</vt:lpstr>
      <vt:lpstr>ACTIVE LEARNING   1    Answers</vt:lpstr>
      <vt:lpstr>ACTIVE LEARNING   1    Observations</vt:lpstr>
      <vt:lpstr>The principles of  HOW PEOPLE  INTERACT</vt:lpstr>
      <vt:lpstr>PRINCIPLE #5:   Trade Can Make Everyone Better Off</vt:lpstr>
      <vt:lpstr>PRINCIPLE #6:   Markets Are Usually A Good Way to Organize Economic Activity</vt:lpstr>
      <vt:lpstr>PRINCIPLE #6:   Markets Are Usually A Good Way to Organize Economic Activity</vt:lpstr>
      <vt:lpstr>PRINCIPLE #6:   Markets Are Usually A Good Way to Organize Economic Activity</vt:lpstr>
      <vt:lpstr>PRINCIPLE #7:   Governments Can Sometimes Improve Market Outcomes</vt:lpstr>
      <vt:lpstr>PRINCIPLE #7:   Governments Can Sometimes Improve Market Outcomes</vt:lpstr>
      <vt:lpstr>PRINCIPLE #7:   Governments Can Sometimes Improve Market Outcomes</vt:lpstr>
      <vt:lpstr>The principles of  HOW THE ECONOMY  AS A WHOLE WORKS</vt:lpstr>
      <vt:lpstr>PRINCIPLE #8:   A Country’s Standard of Living Depends on Its Ability to Produce Goods &amp; Services </vt:lpstr>
      <vt:lpstr>PRINCIPLE #8:   A Country’s Standard of Living Depends on Its Ability to Produce Goods &amp; Services </vt:lpstr>
      <vt:lpstr>PRINCIPLE #9:   Prices Rise When the Government Prints Too Much Money</vt:lpstr>
      <vt:lpstr>PRINCIPLE #10:   Society Faces a Short-run Tradeoff Between Inflation and Unemployment</vt:lpstr>
      <vt:lpstr>SUMMARY</vt:lpstr>
      <vt:lpstr>SUMMARY</vt:lpstr>
      <vt:lpstr>SUMMARY</vt:lpstr>
      <vt:lpstr>Key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Principals of economics</dc:title>
  <dc:creator>Parvati Neelakantan</dc:creator>
  <cp:lastModifiedBy>Parvati Neelakantan</cp:lastModifiedBy>
  <cp:revision>12</cp:revision>
  <dcterms:created xsi:type="dcterms:W3CDTF">2024-01-31T06:55:02Z</dcterms:created>
  <dcterms:modified xsi:type="dcterms:W3CDTF">2024-02-07T11:53:38Z</dcterms:modified>
</cp:coreProperties>
</file>