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339" r:id="rId3"/>
    <p:sldId id="847" r:id="rId4"/>
    <p:sldId id="920" r:id="rId5"/>
    <p:sldId id="923" r:id="rId6"/>
    <p:sldId id="924" r:id="rId7"/>
    <p:sldId id="921" r:id="rId8"/>
    <p:sldId id="926" r:id="rId9"/>
    <p:sldId id="925" r:id="rId10"/>
    <p:sldId id="927" r:id="rId11"/>
    <p:sldId id="929" r:id="rId12"/>
    <p:sldId id="928" r:id="rId13"/>
    <p:sldId id="931" r:id="rId14"/>
    <p:sldId id="932" r:id="rId15"/>
    <p:sldId id="933" r:id="rId16"/>
    <p:sldId id="934" r:id="rId17"/>
    <p:sldId id="935" r:id="rId18"/>
    <p:sldId id="936" r:id="rId19"/>
    <p:sldId id="938" r:id="rId20"/>
    <p:sldId id="93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ED6F3B-EA78-4B49-904D-ABAFBA86A7A3}">
          <p14:sldIdLst>
            <p14:sldId id="256"/>
            <p14:sldId id="339"/>
          </p14:sldIdLst>
        </p14:section>
        <p14:section name="Main Content" id="{5973D931-3BAC-4F30-9C16-B7461F574E40}">
          <p14:sldIdLst>
            <p14:sldId id="847"/>
            <p14:sldId id="920"/>
            <p14:sldId id="923"/>
            <p14:sldId id="924"/>
            <p14:sldId id="921"/>
            <p14:sldId id="926"/>
            <p14:sldId id="925"/>
            <p14:sldId id="927"/>
            <p14:sldId id="929"/>
            <p14:sldId id="928"/>
            <p14:sldId id="931"/>
            <p14:sldId id="932"/>
            <p14:sldId id="933"/>
            <p14:sldId id="934"/>
            <p14:sldId id="935"/>
            <p14:sldId id="936"/>
            <p14:sldId id="938"/>
            <p14:sldId id="9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53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30" autoAdjust="0"/>
    <p:restoredTop sz="75392" autoAdjust="0"/>
  </p:normalViewPr>
  <p:slideViewPr>
    <p:cSldViewPr snapToGrid="0">
      <p:cViewPr varScale="1">
        <p:scale>
          <a:sx n="73" d="100"/>
          <a:sy n="73" d="100"/>
        </p:scale>
        <p:origin x="497"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9E59DA-34AD-402B-820A-E9CCE8DB733E}" type="datetimeFigureOut">
              <a:rPr lang="en-IE" smtClean="0"/>
              <a:t>07/03/2024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1D0F1-618B-4032-80AE-F013B227E91A}" type="slidenum">
              <a:rPr lang="en-IE" smtClean="0"/>
              <a:t>‹#›</a:t>
            </a:fld>
            <a:endParaRPr lang="en-IE"/>
          </a:p>
        </p:txBody>
      </p:sp>
    </p:spTree>
    <p:extLst>
      <p:ext uri="{BB962C8B-B14F-4D97-AF65-F5344CB8AC3E}">
        <p14:creationId xmlns:p14="http://schemas.microsoft.com/office/powerpoint/2010/main" val="1571740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2DAC94-9F0F-40D5-A23E-FE7174680F07}" type="slidenum">
              <a:rPr lang="en-US" smtClean="0"/>
              <a:t>3</a:t>
            </a:fld>
            <a:endParaRPr lang="en-US"/>
          </a:p>
        </p:txBody>
      </p:sp>
    </p:spTree>
    <p:extLst>
      <p:ext uri="{BB962C8B-B14F-4D97-AF65-F5344CB8AC3E}">
        <p14:creationId xmlns:p14="http://schemas.microsoft.com/office/powerpoint/2010/main" val="299157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31D0F1-618B-4032-80AE-F013B227E91A}" type="slidenum">
              <a:rPr lang="en-IE" smtClean="0"/>
              <a:t>4</a:t>
            </a:fld>
            <a:endParaRPr lang="en-IE"/>
          </a:p>
        </p:txBody>
      </p:sp>
    </p:spTree>
    <p:extLst>
      <p:ext uri="{BB962C8B-B14F-4D97-AF65-F5344CB8AC3E}">
        <p14:creationId xmlns:p14="http://schemas.microsoft.com/office/powerpoint/2010/main" val="4192955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E"/>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626AEC0-7FEF-4AA6-82EF-8A4E75DCC699}" type="slidenum">
              <a:rPr lang="en-IE" smtClean="0"/>
              <a:t>‹#›</a:t>
            </a:fld>
            <a:endParaRPr lang="en-IE"/>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10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19822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416016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5029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2070496"/>
            <a:ext cx="5029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57200" y="2900944"/>
            <a:ext cx="5029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57200" y="3755354"/>
            <a:ext cx="5029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57200" y="4635164"/>
            <a:ext cx="5029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57200" y="5514976"/>
            <a:ext cx="5029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324600"/>
            <a:ext cx="320649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2" y="6684964"/>
            <a:ext cx="92963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12" name="Content Placeholder 1">
            <a:extLst>
              <a:ext uri="{FF2B5EF4-FFF2-40B4-BE49-F238E27FC236}">
                <a16:creationId xmlns:a16="http://schemas.microsoft.com/office/drawing/2014/main" id="{BBCB0832-7FA0-4471-9AF6-FEBC8101163B}"/>
              </a:ext>
            </a:extLst>
          </p:cNvPr>
          <p:cNvSpPr>
            <a:spLocks noGrp="1"/>
          </p:cNvSpPr>
          <p:nvPr>
            <p:ph sz="quarter" idx="19" hasCustomPrompt="1"/>
          </p:nvPr>
        </p:nvSpPr>
        <p:spPr>
          <a:xfrm>
            <a:off x="6276105" y="1304415"/>
            <a:ext cx="5029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4" name="Content Placeholder 2">
            <a:extLst>
              <a:ext uri="{FF2B5EF4-FFF2-40B4-BE49-F238E27FC236}">
                <a16:creationId xmlns:a16="http://schemas.microsoft.com/office/drawing/2014/main" id="{BD1608AE-70E5-486D-AE75-4BF5725036F5}"/>
              </a:ext>
            </a:extLst>
          </p:cNvPr>
          <p:cNvSpPr>
            <a:spLocks noGrp="1"/>
          </p:cNvSpPr>
          <p:nvPr>
            <p:ph sz="quarter" idx="20" hasCustomPrompt="1"/>
          </p:nvPr>
        </p:nvSpPr>
        <p:spPr>
          <a:xfrm>
            <a:off x="6276105" y="2098201"/>
            <a:ext cx="5029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16" name="Content Placeholder 3">
            <a:extLst>
              <a:ext uri="{FF2B5EF4-FFF2-40B4-BE49-F238E27FC236}">
                <a16:creationId xmlns:a16="http://schemas.microsoft.com/office/drawing/2014/main" id="{871FE20D-A47E-4745-B89A-2A6B3EF0715B}"/>
              </a:ext>
            </a:extLst>
          </p:cNvPr>
          <p:cNvSpPr>
            <a:spLocks noGrp="1"/>
          </p:cNvSpPr>
          <p:nvPr>
            <p:ph sz="quarter" idx="21" hasCustomPrompt="1"/>
          </p:nvPr>
        </p:nvSpPr>
        <p:spPr>
          <a:xfrm>
            <a:off x="6276105" y="2928649"/>
            <a:ext cx="5029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7" name="Content Placeholder 4">
            <a:extLst>
              <a:ext uri="{FF2B5EF4-FFF2-40B4-BE49-F238E27FC236}">
                <a16:creationId xmlns:a16="http://schemas.microsoft.com/office/drawing/2014/main" id="{5B228310-C3CC-4B35-B1D4-C0AF5D092D8B}"/>
              </a:ext>
            </a:extLst>
          </p:cNvPr>
          <p:cNvSpPr>
            <a:spLocks noGrp="1"/>
          </p:cNvSpPr>
          <p:nvPr>
            <p:ph sz="quarter" idx="22" hasCustomPrompt="1"/>
          </p:nvPr>
        </p:nvSpPr>
        <p:spPr>
          <a:xfrm>
            <a:off x="6276105" y="3783059"/>
            <a:ext cx="5029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8" name="Content Placeholder 5">
            <a:extLst>
              <a:ext uri="{FF2B5EF4-FFF2-40B4-BE49-F238E27FC236}">
                <a16:creationId xmlns:a16="http://schemas.microsoft.com/office/drawing/2014/main" id="{9191841A-A028-4562-B98B-6FE4298EBB95}"/>
              </a:ext>
            </a:extLst>
          </p:cNvPr>
          <p:cNvSpPr>
            <a:spLocks noGrp="1"/>
          </p:cNvSpPr>
          <p:nvPr>
            <p:ph sz="quarter" idx="23" hasCustomPrompt="1"/>
          </p:nvPr>
        </p:nvSpPr>
        <p:spPr>
          <a:xfrm>
            <a:off x="6276105" y="4662869"/>
            <a:ext cx="5029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9" name="Content Placeholder 6">
            <a:extLst>
              <a:ext uri="{FF2B5EF4-FFF2-40B4-BE49-F238E27FC236}">
                <a16:creationId xmlns:a16="http://schemas.microsoft.com/office/drawing/2014/main" id="{D39DC021-D29B-4BA2-8B77-ADEE28A9B0A5}"/>
              </a:ext>
            </a:extLst>
          </p:cNvPr>
          <p:cNvSpPr>
            <a:spLocks noGrp="1"/>
          </p:cNvSpPr>
          <p:nvPr>
            <p:ph sz="quarter" idx="24" hasCustomPrompt="1"/>
          </p:nvPr>
        </p:nvSpPr>
        <p:spPr>
          <a:xfrm>
            <a:off x="6276105" y="5542681"/>
            <a:ext cx="5029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Tree>
    <p:extLst>
      <p:ext uri="{BB962C8B-B14F-4D97-AF65-F5344CB8AC3E}">
        <p14:creationId xmlns:p14="http://schemas.microsoft.com/office/powerpoint/2010/main" val="86899395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normAutofit/>
          </a:bodyPr>
          <a:lstStyle>
            <a:lvl1pPr>
              <a:defRPr sz="3600"/>
            </a:lvl1pPr>
          </a:lstStyle>
          <a:p>
            <a:r>
              <a:rPr lang="en-US" dirty="0"/>
              <a:t>Slide Title</a:t>
            </a:r>
          </a:p>
        </p:txBody>
      </p:sp>
      <p:sp>
        <p:nvSpPr>
          <p:cNvPr id="8" name="Content Placeholder 1">
            <a:extLst>
              <a:ext uri="{FF2B5EF4-FFF2-40B4-BE49-F238E27FC236}">
                <a16:creationId xmlns:a16="http://schemas.microsoft.com/office/drawing/2014/main" id="{80D9820A-4EA1-4C23-AF53-5D4766B1E639}"/>
              </a:ext>
            </a:extLst>
          </p:cNvPr>
          <p:cNvSpPr>
            <a:spLocks noGrp="1"/>
          </p:cNvSpPr>
          <p:nvPr>
            <p:ph sz="quarter" idx="11" hasCustomPrompt="1"/>
          </p:nvPr>
        </p:nvSpPr>
        <p:spPr>
          <a:xfrm>
            <a:off x="457200" y="1276710"/>
            <a:ext cx="11277600" cy="4616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463" y="6324600"/>
            <a:ext cx="320707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0" y="6684964"/>
            <a:ext cx="92964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2629884029"/>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4343400"/>
            <a:ext cx="112776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324600"/>
            <a:ext cx="320649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0" y="6684964"/>
            <a:ext cx="92964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Tree>
    <p:extLst>
      <p:ext uri="{BB962C8B-B14F-4D97-AF65-F5344CB8AC3E}">
        <p14:creationId xmlns:p14="http://schemas.microsoft.com/office/powerpoint/2010/main" val="156749777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2070496"/>
            <a:ext cx="112776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57200" y="2900944"/>
            <a:ext cx="112776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57200" y="3755354"/>
            <a:ext cx="112776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57200" y="4635164"/>
            <a:ext cx="112776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57200" y="5514976"/>
            <a:ext cx="112776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324600"/>
            <a:ext cx="320649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2" y="6684964"/>
            <a:ext cx="92963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Tree>
    <p:extLst>
      <p:ext uri="{BB962C8B-B14F-4D97-AF65-F5344CB8AC3E}">
        <p14:creationId xmlns:p14="http://schemas.microsoft.com/office/powerpoint/2010/main" val="380919209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65949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E7958-6E50-4FF4-91CE-E0D5C0AFA366}" type="datetimeFigureOut">
              <a:rPr lang="en-IE" smtClean="0"/>
              <a:t>07/03/2024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626AEC0-7FEF-4AA6-82EF-8A4E75DCC699}" type="slidenum">
              <a:rPr lang="en-IE" smtClean="0"/>
              <a:t>‹#›</a:t>
            </a:fld>
            <a:endParaRPr lang="en-IE"/>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78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EE7958-6E50-4FF4-91CE-E0D5C0AFA366}" type="datetimeFigureOut">
              <a:rPr lang="en-IE" smtClean="0"/>
              <a:t>07/03/2024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573672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EE7958-6E50-4FF4-91CE-E0D5C0AFA366}" type="datetimeFigureOut">
              <a:rPr lang="en-IE" smtClean="0"/>
              <a:t>07/03/2024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1561884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EE7958-6E50-4FF4-91CE-E0D5C0AFA366}" type="datetimeFigureOut">
              <a:rPr lang="en-IE" smtClean="0"/>
              <a:t>07/03/2024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37796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E7958-6E50-4FF4-91CE-E0D5C0AFA366}" type="datetimeFigureOut">
              <a:rPr lang="en-IE" smtClean="0"/>
              <a:t>07/03/2024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20540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07/03/2024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367210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EE7958-6E50-4FF4-91CE-E0D5C0AFA366}" type="datetimeFigureOut">
              <a:rPr lang="en-IE" smtClean="0"/>
              <a:t>07/03/2024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626AEC0-7FEF-4AA6-82EF-8A4E75DCC699}" type="slidenum">
              <a:rPr lang="en-IE" smtClean="0"/>
              <a:t>‹#›</a:t>
            </a:fld>
            <a:endParaRPr lang="en-IE"/>
          </a:p>
        </p:txBody>
      </p:sp>
    </p:spTree>
    <p:extLst>
      <p:ext uri="{BB962C8B-B14F-4D97-AF65-F5344CB8AC3E}">
        <p14:creationId xmlns:p14="http://schemas.microsoft.com/office/powerpoint/2010/main" val="290289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6EE7958-6E50-4FF4-91CE-E0D5C0AFA366}" type="datetimeFigureOut">
              <a:rPr lang="en-IE" smtClean="0"/>
              <a:t>07/03/2024</a:t>
            </a:fld>
            <a:endParaRPr lang="en-IE"/>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E"/>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626AEC0-7FEF-4AA6-82EF-8A4E75DCC699}" type="slidenum">
              <a:rPr lang="en-IE" smtClean="0"/>
              <a:t>‹#›</a:t>
            </a:fld>
            <a:endParaRPr lang="en-IE"/>
          </a:p>
        </p:txBody>
      </p:sp>
    </p:spTree>
    <p:extLst>
      <p:ext uri="{BB962C8B-B14F-4D97-AF65-F5344CB8AC3E}">
        <p14:creationId xmlns:p14="http://schemas.microsoft.com/office/powerpoint/2010/main" val="5213678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1" r:id="rId12"/>
    <p:sldLayoutId id="2147483722" r:id="rId13"/>
    <p:sldLayoutId id="2147483723" r:id="rId14"/>
    <p:sldLayoutId id="2147483724" r:id="rId15"/>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slideLayout" Target="../slideLayouts/slideLayout15.xml"/><Relationship Id="rId5" Type="http://schemas.openxmlformats.org/officeDocument/2006/relationships/image" Target="../media/image20.w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4.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261580"/>
            <a:ext cx="9966960" cy="4909398"/>
          </a:xfrm>
        </p:spPr>
        <p:txBody>
          <a:bodyPr>
            <a:normAutofit fontScale="90000"/>
          </a:bodyPr>
          <a:lstStyle/>
          <a:p>
            <a:br>
              <a:rPr lang="en-GB" sz="5400" dirty="0"/>
            </a:br>
            <a:r>
              <a:rPr lang="en-US" sz="5400" dirty="0"/>
              <a:t>DMS 201 : Introduction to Management</a:t>
            </a:r>
            <a:br>
              <a:rPr lang="en-US" sz="5400" dirty="0"/>
            </a:br>
            <a:br>
              <a:rPr lang="en-US" sz="5400" dirty="0"/>
            </a:br>
            <a:r>
              <a:rPr lang="en-GB" sz="5400" dirty="0"/>
              <a:t>Module-II: Financial Management</a:t>
            </a:r>
            <a:br>
              <a:rPr lang="en-GB" sz="5400" dirty="0"/>
            </a:br>
            <a:br>
              <a:rPr lang="en-GB" sz="5400" dirty="0"/>
            </a:br>
            <a:r>
              <a:rPr lang="en-GB" sz="2000" dirty="0" err="1"/>
              <a:t>Dr.</a:t>
            </a:r>
            <a:r>
              <a:rPr lang="en-GB" sz="2000" dirty="0"/>
              <a:t> Parvati Neelakantan</a:t>
            </a:r>
            <a:endParaRPr lang="en-IE" sz="5400" dirty="0"/>
          </a:p>
        </p:txBody>
      </p:sp>
    </p:spTree>
    <p:extLst>
      <p:ext uri="{BB962C8B-B14F-4D97-AF65-F5344CB8AC3E}">
        <p14:creationId xmlns:p14="http://schemas.microsoft.com/office/powerpoint/2010/main" val="85985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65F7-D793-4699-8BFD-DC25D21BB69E}"/>
              </a:ext>
            </a:extLst>
          </p:cNvPr>
          <p:cNvSpPr>
            <a:spLocks noGrp="1"/>
          </p:cNvSpPr>
          <p:nvPr>
            <p:ph type="title"/>
          </p:nvPr>
        </p:nvSpPr>
        <p:spPr/>
        <p:txBody>
          <a:bodyPr/>
          <a:lstStyle/>
          <a:p>
            <a:r>
              <a:rPr lang="en-US" dirty="0"/>
              <a:t>Why Betas Determine Portfolio Risk</a:t>
            </a:r>
          </a:p>
        </p:txBody>
      </p:sp>
      <p:sp>
        <p:nvSpPr>
          <p:cNvPr id="3" name="Content Placeholder 2">
            <a:extLst>
              <a:ext uri="{FF2B5EF4-FFF2-40B4-BE49-F238E27FC236}">
                <a16:creationId xmlns:a16="http://schemas.microsoft.com/office/drawing/2014/main" id="{3CA1AA80-12BD-4175-95FF-589BBA467EEF}"/>
              </a:ext>
            </a:extLst>
          </p:cNvPr>
          <p:cNvSpPr>
            <a:spLocks noGrp="1"/>
          </p:cNvSpPr>
          <p:nvPr>
            <p:ph sz="quarter" idx="11"/>
          </p:nvPr>
        </p:nvSpPr>
        <p:spPr/>
        <p:txBody>
          <a:bodyPr>
            <a:normAutofit/>
          </a:bodyPr>
          <a:lstStyle/>
          <a:p>
            <a:pPr marL="292608" indent="-292608">
              <a:spcBef>
                <a:spcPts val="1000"/>
              </a:spcBef>
              <a:buFont typeface="Arial" panose="020B0604020202020204" pitchFamily="34" charset="0"/>
              <a:buChar char="•"/>
            </a:pPr>
            <a:r>
              <a:rPr lang="en-US" sz="2400" dirty="0"/>
              <a:t>Risk in a well-diversified portfolio is given by its market risk.</a:t>
            </a:r>
          </a:p>
          <a:p>
            <a:pPr marL="292608" indent="-292608">
              <a:spcBef>
                <a:spcPts val="1000"/>
              </a:spcBef>
              <a:buFont typeface="Arial" panose="020B0604020202020204" pitchFamily="34" charset="0"/>
              <a:buChar char="•"/>
            </a:pPr>
            <a:r>
              <a:rPr lang="en-US" sz="2400" dirty="0"/>
              <a:t>Market Risk is measured by beta.</a:t>
            </a:r>
          </a:p>
        </p:txBody>
      </p:sp>
      <p:sp>
        <p:nvSpPr>
          <p:cNvPr id="6" name="Slide Number Placeholder 5">
            <a:extLst>
              <a:ext uri="{FF2B5EF4-FFF2-40B4-BE49-F238E27FC236}">
                <a16:creationId xmlns:a16="http://schemas.microsoft.com/office/drawing/2014/main" id="{8AB20A9E-DA00-477F-BFEF-D479960B4053}"/>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10</a:t>
            </a:fld>
            <a:endParaRPr lang="en-US" sz="800" dirty="0"/>
          </a:p>
        </p:txBody>
      </p:sp>
    </p:spTree>
    <p:extLst>
      <p:ext uri="{BB962C8B-B14F-4D97-AF65-F5344CB8AC3E}">
        <p14:creationId xmlns:p14="http://schemas.microsoft.com/office/powerpoint/2010/main" val="2911886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60A6-42B0-4C9E-880D-5092CFCC17DB}"/>
              </a:ext>
            </a:extLst>
          </p:cNvPr>
          <p:cNvSpPr>
            <a:spLocks noGrp="1"/>
          </p:cNvSpPr>
          <p:nvPr>
            <p:ph type="title"/>
          </p:nvPr>
        </p:nvSpPr>
        <p:spPr/>
        <p:txBody>
          <a:bodyPr/>
          <a:lstStyle/>
          <a:p>
            <a:r>
              <a:rPr lang="en-US" dirty="0"/>
              <a:t>Portfolio Risk, Beta</a:t>
            </a:r>
          </a:p>
        </p:txBody>
      </p:sp>
      <p:pic>
        <p:nvPicPr>
          <p:cNvPr id="14" name="Picture 13" descr="A graph plots the standard deviation, in percentage versus the number of securities.">
            <a:extLst>
              <a:ext uri="{FF2B5EF4-FFF2-40B4-BE49-F238E27FC236}">
                <a16:creationId xmlns:a16="http://schemas.microsoft.com/office/drawing/2014/main" id="{1A583262-225F-4728-9A88-AA819E57981C}"/>
              </a:ext>
            </a:extLst>
          </p:cNvPr>
          <p:cNvPicPr>
            <a:picLocks noChangeAspect="1"/>
          </p:cNvPicPr>
          <p:nvPr/>
        </p:nvPicPr>
        <p:blipFill>
          <a:blip r:embed="rId2"/>
          <a:stretch>
            <a:fillRect/>
          </a:stretch>
        </p:blipFill>
        <p:spPr>
          <a:xfrm>
            <a:off x="3802648" y="983412"/>
            <a:ext cx="7786719" cy="3339960"/>
          </a:xfrm>
          <a:prstGeom prst="rect">
            <a:avLst/>
          </a:prstGeom>
        </p:spPr>
      </p:pic>
      <p:sp>
        <p:nvSpPr>
          <p:cNvPr id="3" name="Content Placeholder 2">
            <a:extLst>
              <a:ext uri="{FF2B5EF4-FFF2-40B4-BE49-F238E27FC236}">
                <a16:creationId xmlns:a16="http://schemas.microsoft.com/office/drawing/2014/main" id="{87DB7AE5-6C97-42B3-B452-5010078C7F39}"/>
              </a:ext>
            </a:extLst>
          </p:cNvPr>
          <p:cNvSpPr>
            <a:spLocks noGrp="1"/>
          </p:cNvSpPr>
          <p:nvPr>
            <p:ph sz="quarter" idx="11"/>
          </p:nvPr>
        </p:nvSpPr>
        <p:spPr>
          <a:xfrm>
            <a:off x="1866901" y="4509793"/>
            <a:ext cx="7217229" cy="356147"/>
          </a:xfrm>
        </p:spPr>
        <p:txBody>
          <a:bodyPr>
            <a:normAutofit/>
          </a:bodyPr>
          <a:lstStyle/>
          <a:p>
            <a:r>
              <a:rPr lang="en-US" sz="1800" dirty="0"/>
              <a:t>Green line: Well-diversified portfolio of randomly selected stocks with</a:t>
            </a:r>
          </a:p>
        </p:txBody>
      </p:sp>
      <p:graphicFrame>
        <p:nvGraphicFramePr>
          <p:cNvPr id="11" name="Object 10">
            <a:extLst>
              <a:ext uri="{FF2B5EF4-FFF2-40B4-BE49-F238E27FC236}">
                <a16:creationId xmlns:a16="http://schemas.microsoft.com/office/drawing/2014/main" id="{098C429C-EA52-4E00-9D5F-1A1F761F7EA8}"/>
              </a:ext>
            </a:extLst>
          </p:cNvPr>
          <p:cNvGraphicFramePr>
            <a:graphicFrameLocks noChangeAspect="1"/>
          </p:cNvGraphicFramePr>
          <p:nvPr/>
        </p:nvGraphicFramePr>
        <p:xfrm>
          <a:off x="9165774" y="4595614"/>
          <a:ext cx="1016000" cy="279400"/>
        </p:xfrm>
        <a:graphic>
          <a:graphicData uri="http://schemas.openxmlformats.org/presentationml/2006/ole">
            <mc:AlternateContent xmlns:mc="http://schemas.openxmlformats.org/markup-compatibility/2006">
              <mc:Choice xmlns:v="urn:schemas-microsoft-com:vml" Requires="v">
                <p:oleObj name="Equation" r:id="rId3" imgW="1015920" imgH="279360" progId="Equation.DSMT4">
                  <p:embed/>
                </p:oleObj>
              </mc:Choice>
              <mc:Fallback>
                <p:oleObj name="Equation" r:id="rId3" imgW="1015920" imgH="279360" progId="Equation.DSMT4">
                  <p:embed/>
                  <p:pic>
                    <p:nvPicPr>
                      <p:cNvPr id="11" name="Object 10">
                        <a:extLst>
                          <a:ext uri="{FF2B5EF4-FFF2-40B4-BE49-F238E27FC236}">
                            <a16:creationId xmlns:a16="http://schemas.microsoft.com/office/drawing/2014/main" id="{098C429C-EA52-4E00-9D5F-1A1F761F7EA8}"/>
                          </a:ext>
                        </a:extLst>
                      </p:cNvPr>
                      <p:cNvPicPr/>
                      <p:nvPr/>
                    </p:nvPicPr>
                    <p:blipFill>
                      <a:blip r:embed="rId4"/>
                      <a:stretch>
                        <a:fillRect/>
                      </a:stretch>
                    </p:blipFill>
                    <p:spPr>
                      <a:xfrm>
                        <a:off x="9165774" y="4595614"/>
                        <a:ext cx="1016000" cy="2794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AA3C9472-EC7A-42A2-BBF2-0452CDEB231D}"/>
              </a:ext>
            </a:extLst>
          </p:cNvPr>
          <p:cNvSpPr>
            <a:spLocks noGrp="1"/>
          </p:cNvSpPr>
          <p:nvPr>
            <p:ph sz="quarter" idx="14"/>
          </p:nvPr>
        </p:nvSpPr>
        <p:spPr>
          <a:xfrm>
            <a:off x="1866901" y="4911688"/>
            <a:ext cx="2318657" cy="378794"/>
          </a:xfrm>
        </p:spPr>
        <p:txBody>
          <a:bodyPr>
            <a:normAutofit/>
          </a:bodyPr>
          <a:lstStyle/>
          <a:p>
            <a:r>
              <a:rPr lang="en-US" sz="1800" dirty="0"/>
              <a:t>= 20% (market risk).</a:t>
            </a:r>
          </a:p>
        </p:txBody>
      </p:sp>
      <p:sp>
        <p:nvSpPr>
          <p:cNvPr id="5" name="Content Placeholder 4">
            <a:extLst>
              <a:ext uri="{FF2B5EF4-FFF2-40B4-BE49-F238E27FC236}">
                <a16:creationId xmlns:a16="http://schemas.microsoft.com/office/drawing/2014/main" id="{A56F6E5E-4E34-4403-BA62-26B657A1CC14}"/>
              </a:ext>
            </a:extLst>
          </p:cNvPr>
          <p:cNvSpPr>
            <a:spLocks noGrp="1"/>
          </p:cNvSpPr>
          <p:nvPr>
            <p:ph sz="quarter" idx="15"/>
          </p:nvPr>
        </p:nvSpPr>
        <p:spPr>
          <a:xfrm>
            <a:off x="1866901" y="5333921"/>
            <a:ext cx="4147456" cy="397427"/>
          </a:xfrm>
        </p:spPr>
        <p:txBody>
          <a:bodyPr>
            <a:normAutofit/>
          </a:bodyPr>
          <a:lstStyle/>
          <a:p>
            <a:r>
              <a:rPr lang="en-US" sz="1800" dirty="0"/>
              <a:t>Red line: Well-diversified portfolio with</a:t>
            </a:r>
          </a:p>
        </p:txBody>
      </p:sp>
      <p:graphicFrame>
        <p:nvGraphicFramePr>
          <p:cNvPr id="12" name="Object 11">
            <a:extLst>
              <a:ext uri="{FF2B5EF4-FFF2-40B4-BE49-F238E27FC236}">
                <a16:creationId xmlns:a16="http://schemas.microsoft.com/office/drawing/2014/main" id="{6928C632-1A18-4AF5-8D52-59BBC693AFCD}"/>
              </a:ext>
            </a:extLst>
          </p:cNvPr>
          <p:cNvGraphicFramePr>
            <a:graphicFrameLocks noChangeAspect="1"/>
          </p:cNvGraphicFramePr>
          <p:nvPr/>
        </p:nvGraphicFramePr>
        <p:xfrm>
          <a:off x="6036132" y="5385045"/>
          <a:ext cx="1854200" cy="279400"/>
        </p:xfrm>
        <a:graphic>
          <a:graphicData uri="http://schemas.openxmlformats.org/presentationml/2006/ole">
            <mc:AlternateContent xmlns:mc="http://schemas.openxmlformats.org/markup-compatibility/2006">
              <mc:Choice xmlns:v="urn:schemas-microsoft-com:vml" Requires="v">
                <p:oleObj name="Equation" r:id="rId5" imgW="1854000" imgH="279360" progId="Equation.DSMT4">
                  <p:embed/>
                </p:oleObj>
              </mc:Choice>
              <mc:Fallback>
                <p:oleObj name="Equation" r:id="rId5" imgW="1854000" imgH="279360" progId="Equation.DSMT4">
                  <p:embed/>
                  <p:pic>
                    <p:nvPicPr>
                      <p:cNvPr id="12" name="Object 11">
                        <a:extLst>
                          <a:ext uri="{FF2B5EF4-FFF2-40B4-BE49-F238E27FC236}">
                            <a16:creationId xmlns:a16="http://schemas.microsoft.com/office/drawing/2014/main" id="{6928C632-1A18-4AF5-8D52-59BBC693AFCD}"/>
                          </a:ext>
                        </a:extLst>
                      </p:cNvPr>
                      <p:cNvPicPr/>
                      <p:nvPr/>
                    </p:nvPicPr>
                    <p:blipFill>
                      <a:blip r:embed="rId6"/>
                      <a:stretch>
                        <a:fillRect/>
                      </a:stretch>
                    </p:blipFill>
                    <p:spPr>
                      <a:xfrm>
                        <a:off x="6036132" y="5385045"/>
                        <a:ext cx="1854200" cy="2794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A98854F-3C24-4BDE-949D-D10910ABC327}"/>
              </a:ext>
            </a:extLst>
          </p:cNvPr>
          <p:cNvSpPr>
            <a:spLocks noGrp="1"/>
          </p:cNvSpPr>
          <p:nvPr>
            <p:ph sz="quarter" idx="16"/>
          </p:nvPr>
        </p:nvSpPr>
        <p:spPr>
          <a:xfrm>
            <a:off x="7890332" y="5333921"/>
            <a:ext cx="2587168" cy="397427"/>
          </a:xfrm>
        </p:spPr>
        <p:txBody>
          <a:bodyPr>
            <a:normAutofit/>
          </a:bodyPr>
          <a:lstStyle/>
          <a:p>
            <a:r>
              <a:rPr lang="en-US" sz="1800" dirty="0"/>
              <a:t>(1.5 times market risk).</a:t>
            </a:r>
          </a:p>
        </p:txBody>
      </p:sp>
      <p:sp>
        <p:nvSpPr>
          <p:cNvPr id="7" name="Content Placeholder 6">
            <a:extLst>
              <a:ext uri="{FF2B5EF4-FFF2-40B4-BE49-F238E27FC236}">
                <a16:creationId xmlns:a16="http://schemas.microsoft.com/office/drawing/2014/main" id="{60FDB065-9525-4C53-ADFE-AE4693F66122}"/>
              </a:ext>
            </a:extLst>
          </p:cNvPr>
          <p:cNvSpPr>
            <a:spLocks noGrp="1"/>
          </p:cNvSpPr>
          <p:nvPr>
            <p:ph sz="quarter" idx="17"/>
          </p:nvPr>
        </p:nvSpPr>
        <p:spPr>
          <a:xfrm>
            <a:off x="1866901" y="5810842"/>
            <a:ext cx="4082143" cy="377709"/>
          </a:xfrm>
        </p:spPr>
        <p:txBody>
          <a:bodyPr>
            <a:normAutofit fontScale="92500"/>
          </a:bodyPr>
          <a:lstStyle/>
          <a:p>
            <a:r>
              <a:rPr lang="en-US" sz="1800" dirty="0"/>
              <a:t>Blue line: Well-diversified portfolio with</a:t>
            </a:r>
          </a:p>
        </p:txBody>
      </p:sp>
      <p:graphicFrame>
        <p:nvGraphicFramePr>
          <p:cNvPr id="13" name="Object 12">
            <a:extLst>
              <a:ext uri="{FF2B5EF4-FFF2-40B4-BE49-F238E27FC236}">
                <a16:creationId xmlns:a16="http://schemas.microsoft.com/office/drawing/2014/main" id="{15F40592-C56A-4716-977F-4A93AF64F6AD}"/>
              </a:ext>
            </a:extLst>
          </p:cNvPr>
          <p:cNvGraphicFramePr>
            <a:graphicFrameLocks noChangeAspect="1"/>
          </p:cNvGraphicFramePr>
          <p:nvPr/>
        </p:nvGraphicFramePr>
        <p:xfrm>
          <a:off x="5999849" y="5874909"/>
          <a:ext cx="1828800" cy="279400"/>
        </p:xfrm>
        <a:graphic>
          <a:graphicData uri="http://schemas.openxmlformats.org/presentationml/2006/ole">
            <mc:AlternateContent xmlns:mc="http://schemas.openxmlformats.org/markup-compatibility/2006">
              <mc:Choice xmlns:v="urn:schemas-microsoft-com:vml" Requires="v">
                <p:oleObj name="Equation" r:id="rId7" imgW="1828800" imgH="279360" progId="Equation.DSMT4">
                  <p:embed/>
                </p:oleObj>
              </mc:Choice>
              <mc:Fallback>
                <p:oleObj name="Equation" r:id="rId7" imgW="1828800" imgH="279360" progId="Equation.DSMT4">
                  <p:embed/>
                  <p:pic>
                    <p:nvPicPr>
                      <p:cNvPr id="13" name="Object 12">
                        <a:extLst>
                          <a:ext uri="{FF2B5EF4-FFF2-40B4-BE49-F238E27FC236}">
                            <a16:creationId xmlns:a16="http://schemas.microsoft.com/office/drawing/2014/main" id="{15F40592-C56A-4716-977F-4A93AF64F6AD}"/>
                          </a:ext>
                        </a:extLst>
                      </p:cNvPr>
                      <p:cNvPicPr/>
                      <p:nvPr/>
                    </p:nvPicPr>
                    <p:blipFill>
                      <a:blip r:embed="rId8"/>
                      <a:stretch>
                        <a:fillRect/>
                      </a:stretch>
                    </p:blipFill>
                    <p:spPr>
                      <a:xfrm>
                        <a:off x="5999849" y="5874909"/>
                        <a:ext cx="1828800" cy="279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AFC7FD2-17A5-4059-8CC7-E926EB79B974}"/>
              </a:ext>
            </a:extLst>
          </p:cNvPr>
          <p:cNvSpPr>
            <a:spLocks noGrp="1"/>
          </p:cNvSpPr>
          <p:nvPr>
            <p:ph sz="quarter" idx="18"/>
          </p:nvPr>
        </p:nvSpPr>
        <p:spPr>
          <a:xfrm>
            <a:off x="7893964" y="5810842"/>
            <a:ext cx="2648852" cy="377708"/>
          </a:xfrm>
        </p:spPr>
        <p:txBody>
          <a:bodyPr>
            <a:normAutofit fontScale="92500"/>
          </a:bodyPr>
          <a:lstStyle/>
          <a:p>
            <a:r>
              <a:rPr lang="en-US" sz="1800" dirty="0"/>
              <a:t>(half that of the market).</a:t>
            </a:r>
          </a:p>
        </p:txBody>
      </p:sp>
      <p:sp>
        <p:nvSpPr>
          <p:cNvPr id="15" name="Slide Number Placeholder 5">
            <a:extLst>
              <a:ext uri="{FF2B5EF4-FFF2-40B4-BE49-F238E27FC236}">
                <a16:creationId xmlns:a16="http://schemas.microsoft.com/office/drawing/2014/main" id="{93D13878-8927-443C-94DB-C8399DD655CB}"/>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11</a:t>
            </a:fld>
            <a:endParaRPr lang="en-US" sz="800" dirty="0"/>
          </a:p>
        </p:txBody>
      </p:sp>
      <p:sp>
        <p:nvSpPr>
          <p:cNvPr id="9" name="TextBox 8">
            <a:extLst>
              <a:ext uri="{FF2B5EF4-FFF2-40B4-BE49-F238E27FC236}">
                <a16:creationId xmlns:a16="http://schemas.microsoft.com/office/drawing/2014/main" id="{C311F0BA-6A6B-F476-EB8A-639DAF0BF21D}"/>
              </a:ext>
            </a:extLst>
          </p:cNvPr>
          <p:cNvSpPr txBox="1"/>
          <p:nvPr/>
        </p:nvSpPr>
        <p:spPr>
          <a:xfrm>
            <a:off x="457200" y="1186107"/>
            <a:ext cx="2980944" cy="1200329"/>
          </a:xfrm>
          <a:prstGeom prst="rect">
            <a:avLst/>
          </a:prstGeom>
          <a:noFill/>
        </p:spPr>
        <p:txBody>
          <a:bodyPr wrap="square" rtlCol="0">
            <a:spAutoFit/>
          </a:bodyPr>
          <a:lstStyle/>
          <a:p>
            <a:r>
              <a:rPr lang="en-US" dirty="0"/>
              <a:t>The beta of a portfolio is the weighted average of the betas of the individual stocks within that portfolio.</a:t>
            </a:r>
            <a:endParaRPr lang="en-IN" dirty="0"/>
          </a:p>
        </p:txBody>
      </p:sp>
    </p:spTree>
    <p:extLst>
      <p:ext uri="{BB962C8B-B14F-4D97-AF65-F5344CB8AC3E}">
        <p14:creationId xmlns:p14="http://schemas.microsoft.com/office/powerpoint/2010/main" val="58838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65F7-D793-4699-8BFD-DC25D21BB69E}"/>
              </a:ext>
            </a:extLst>
          </p:cNvPr>
          <p:cNvSpPr>
            <a:spLocks noGrp="1"/>
          </p:cNvSpPr>
          <p:nvPr>
            <p:ph type="title"/>
          </p:nvPr>
        </p:nvSpPr>
        <p:spPr/>
        <p:txBody>
          <a:bodyPr>
            <a:normAutofit fontScale="90000"/>
          </a:bodyPr>
          <a:lstStyle/>
          <a:p>
            <a:r>
              <a:rPr lang="en-US" dirty="0"/>
              <a:t>Capital Asset Pricing Model : The relationship between Risk and Return</a:t>
            </a:r>
          </a:p>
        </p:txBody>
      </p:sp>
      <p:graphicFrame>
        <p:nvGraphicFramePr>
          <p:cNvPr id="4" name="Object 3">
            <a:extLst>
              <a:ext uri="{FF2B5EF4-FFF2-40B4-BE49-F238E27FC236}">
                <a16:creationId xmlns:a16="http://schemas.microsoft.com/office/drawing/2014/main" id="{9E491149-B65F-403F-8890-3E8B9FF22264}"/>
              </a:ext>
            </a:extLst>
          </p:cNvPr>
          <p:cNvGraphicFramePr>
            <a:graphicFrameLocks noChangeAspect="1"/>
          </p:cNvGraphicFramePr>
          <p:nvPr>
            <p:extLst>
              <p:ext uri="{D42A27DB-BD31-4B8C-83A1-F6EECF244321}">
                <p14:modId xmlns:p14="http://schemas.microsoft.com/office/powerpoint/2010/main" val="2892728108"/>
              </p:ext>
            </p:extLst>
          </p:nvPr>
        </p:nvGraphicFramePr>
        <p:xfrm>
          <a:off x="4560858" y="5990491"/>
          <a:ext cx="2552700" cy="508000"/>
        </p:xfrm>
        <a:graphic>
          <a:graphicData uri="http://schemas.openxmlformats.org/presentationml/2006/ole">
            <mc:AlternateContent xmlns:mc="http://schemas.openxmlformats.org/markup-compatibility/2006">
              <mc:Choice xmlns:v="urn:schemas-microsoft-com:vml" Requires="v">
                <p:oleObj name="Equation" r:id="rId2" imgW="2552400" imgH="507960" progId="Equation.DSMT4">
                  <p:embed/>
                </p:oleObj>
              </mc:Choice>
              <mc:Fallback>
                <p:oleObj name="Equation" r:id="rId2" imgW="2552400" imgH="507960" progId="Equation.DSMT4">
                  <p:embed/>
                  <p:pic>
                    <p:nvPicPr>
                      <p:cNvPr id="4" name="Object 3">
                        <a:extLst>
                          <a:ext uri="{FF2B5EF4-FFF2-40B4-BE49-F238E27FC236}">
                            <a16:creationId xmlns:a16="http://schemas.microsoft.com/office/drawing/2014/main" id="{9E491149-B65F-403F-8890-3E8B9FF22264}"/>
                          </a:ext>
                        </a:extLst>
                      </p:cNvPr>
                      <p:cNvPicPr/>
                      <p:nvPr/>
                    </p:nvPicPr>
                    <p:blipFill>
                      <a:blip r:embed="rId3"/>
                      <a:stretch>
                        <a:fillRect/>
                      </a:stretch>
                    </p:blipFill>
                    <p:spPr>
                      <a:xfrm>
                        <a:off x="4560858" y="5990491"/>
                        <a:ext cx="2552700" cy="50800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8AB20A9E-DA00-477F-BFEF-D479960B4053}"/>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12</a:t>
            </a:fld>
            <a:endParaRPr lang="en-US" sz="800" dirty="0"/>
          </a:p>
        </p:txBody>
      </p:sp>
      <p:sp>
        <p:nvSpPr>
          <p:cNvPr id="3" name="TextBox 2">
            <a:extLst>
              <a:ext uri="{FF2B5EF4-FFF2-40B4-BE49-F238E27FC236}">
                <a16:creationId xmlns:a16="http://schemas.microsoft.com/office/drawing/2014/main" id="{9652EFA8-C0CA-03EF-B49C-1142F13A0D4E}"/>
              </a:ext>
            </a:extLst>
          </p:cNvPr>
          <p:cNvSpPr txBox="1"/>
          <p:nvPr/>
        </p:nvSpPr>
        <p:spPr>
          <a:xfrm>
            <a:off x="532965" y="1321961"/>
            <a:ext cx="11197481" cy="369332"/>
          </a:xfrm>
          <a:prstGeom prst="rect">
            <a:avLst/>
          </a:prstGeom>
          <a:noFill/>
        </p:spPr>
        <p:txBody>
          <a:bodyPr wrap="square" rtlCol="0">
            <a:spAutoFit/>
          </a:bodyPr>
          <a:lstStyle/>
          <a:p>
            <a:r>
              <a:rPr lang="en-US" dirty="0"/>
              <a:t>How much extra return should an investor expect for bearing market risk.</a:t>
            </a:r>
            <a:endParaRPr lang="en-IN" dirty="0"/>
          </a:p>
        </p:txBody>
      </p:sp>
      <p:sp>
        <p:nvSpPr>
          <p:cNvPr id="5" name="TextBox 4">
            <a:extLst>
              <a:ext uri="{FF2B5EF4-FFF2-40B4-BE49-F238E27FC236}">
                <a16:creationId xmlns:a16="http://schemas.microsoft.com/office/drawing/2014/main" id="{B284FB97-FAD8-2F68-6976-C54C15AB4898}"/>
              </a:ext>
            </a:extLst>
          </p:cNvPr>
          <p:cNvSpPr txBox="1"/>
          <p:nvPr/>
        </p:nvSpPr>
        <p:spPr>
          <a:xfrm>
            <a:off x="532965" y="1949185"/>
            <a:ext cx="11160905" cy="646331"/>
          </a:xfrm>
          <a:prstGeom prst="rect">
            <a:avLst/>
          </a:prstGeom>
          <a:noFill/>
        </p:spPr>
        <p:txBody>
          <a:bodyPr wrap="square" rtlCol="0">
            <a:spAutoFit/>
          </a:bodyPr>
          <a:lstStyle/>
          <a:p>
            <a:r>
              <a:rPr lang="en-US" dirty="0"/>
              <a:t>An investor should only be rewarded for bearing a stock’s market risk, because only this risk can’t be gotten rid of through diversification.</a:t>
            </a:r>
            <a:endParaRPr lang="en-IN"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29C6275-896D-1450-AF74-86BB44CEA369}"/>
                  </a:ext>
                </a:extLst>
              </p:cNvPr>
              <p:cNvSpPr txBox="1"/>
              <p:nvPr/>
            </p:nvSpPr>
            <p:spPr>
              <a:xfrm>
                <a:off x="2619103" y="3101132"/>
                <a:ext cx="6095128" cy="619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𝑀</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𝑀</m:t>
                              </m:r>
                            </m:sub>
                          </m:sSub>
                        </m:den>
                      </m:f>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𝑝</m:t>
                          </m:r>
                        </m:sub>
                      </m:sSub>
                    </m:oMath>
                  </m:oMathPara>
                </a14:m>
                <a:endParaRPr lang="en-IN" dirty="0"/>
              </a:p>
            </p:txBody>
          </p:sp>
        </mc:Choice>
        <mc:Fallback>
          <p:sp>
            <p:nvSpPr>
              <p:cNvPr id="8" name="TextBox 7">
                <a:extLst>
                  <a:ext uri="{FF2B5EF4-FFF2-40B4-BE49-F238E27FC236}">
                    <a16:creationId xmlns:a16="http://schemas.microsoft.com/office/drawing/2014/main" id="{229C6275-896D-1450-AF74-86BB44CEA369}"/>
                  </a:ext>
                </a:extLst>
              </p:cNvPr>
              <p:cNvSpPr txBox="1">
                <a:spLocks noRot="1" noChangeAspect="1" noMove="1" noResize="1" noEditPoints="1" noAdjustHandles="1" noChangeArrowheads="1" noChangeShapeType="1" noTextEdit="1"/>
              </p:cNvSpPr>
              <p:nvPr/>
            </p:nvSpPr>
            <p:spPr>
              <a:xfrm>
                <a:off x="2619103" y="3101132"/>
                <a:ext cx="6095128" cy="61991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FAF0BD6-5F16-2FE5-A823-AF5D96899E00}"/>
                  </a:ext>
                </a:extLst>
              </p:cNvPr>
              <p:cNvSpPr txBox="1"/>
              <p:nvPr/>
            </p:nvSpPr>
            <p:spPr>
              <a:xfrm>
                <a:off x="3048436" y="4080564"/>
                <a:ext cx="6095128" cy="619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𝑀</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𝑀</m:t>
                              </m:r>
                            </m:sub>
                          </m:sSub>
                        </m:den>
                      </m:f>
                      <m:r>
                        <a:rPr lang="en-US" b="0" i="1" smtClean="0">
                          <a:latin typeface="Cambria Math" panose="02040503050406030204" pitchFamily="18" charset="0"/>
                        </a:rPr>
                        <m:t>(</m:t>
                      </m:r>
                      <m:r>
                        <a:rPr lang="en-US" b="0" i="1" smtClean="0">
                          <a:latin typeface="Cambria Math" panose="02040503050406030204" pitchFamily="18" charset="0"/>
                        </a:rPr>
                        <m:t>𝑚𝑎𝑟𝑘𝑒𝑡</m:t>
                      </m:r>
                      <m:r>
                        <a:rPr lang="en-US" b="0" i="1" smtClean="0">
                          <a:latin typeface="Cambria Math" panose="02040503050406030204" pitchFamily="18" charset="0"/>
                        </a:rPr>
                        <m:t> </m:t>
                      </m:r>
                      <m:r>
                        <a:rPr lang="en-US" b="0" i="1" smtClean="0">
                          <a:latin typeface="Cambria Math" panose="02040503050406030204" pitchFamily="18" charset="0"/>
                        </a:rPr>
                        <m:t>𝑟𝑖𝑠𝑘</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𝑠𝑡𝑜𝑐𝑘</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oMath>
                  </m:oMathPara>
                </a14:m>
                <a:endParaRPr lang="en-IN" dirty="0"/>
              </a:p>
            </p:txBody>
          </p:sp>
        </mc:Choice>
        <mc:Fallback>
          <p:sp>
            <p:nvSpPr>
              <p:cNvPr id="10" name="TextBox 9">
                <a:extLst>
                  <a:ext uri="{FF2B5EF4-FFF2-40B4-BE49-F238E27FC236}">
                    <a16:creationId xmlns:a16="http://schemas.microsoft.com/office/drawing/2014/main" id="{9FAF0BD6-5F16-2FE5-A823-AF5D96899E00}"/>
                  </a:ext>
                </a:extLst>
              </p:cNvPr>
              <p:cNvSpPr txBox="1">
                <a:spLocks noRot="1" noChangeAspect="1" noMove="1" noResize="1" noEditPoints="1" noAdjustHandles="1" noChangeArrowheads="1" noChangeShapeType="1" noTextEdit="1"/>
              </p:cNvSpPr>
              <p:nvPr/>
            </p:nvSpPr>
            <p:spPr>
              <a:xfrm>
                <a:off x="3048436" y="4080564"/>
                <a:ext cx="6095128" cy="61991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CE22A15-9192-FF96-EF8D-BFD48FD6F21F}"/>
                  </a:ext>
                </a:extLst>
              </p:cNvPr>
              <p:cNvSpPr txBox="1"/>
              <p:nvPr/>
            </p:nvSpPr>
            <p:spPr>
              <a:xfrm>
                <a:off x="2749731" y="5127868"/>
                <a:ext cx="6095128" cy="6199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𝑀</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𝑓</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𝑀</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𝑀</m:t>
                          </m:r>
                        </m:sub>
                      </m:sSub>
                      <m:r>
                        <a:rPr lang="en-US" b="0" i="1" smtClean="0">
                          <a:latin typeface="Cambria Math" panose="02040503050406030204" pitchFamily="18" charset="0"/>
                        </a:rPr>
                        <m:t>)</m:t>
                      </m:r>
                    </m:oMath>
                  </m:oMathPara>
                </a14:m>
                <a:endParaRPr lang="en-IN" dirty="0"/>
              </a:p>
            </p:txBody>
          </p:sp>
        </mc:Choice>
        <mc:Fallback>
          <p:sp>
            <p:nvSpPr>
              <p:cNvPr id="12" name="TextBox 11">
                <a:extLst>
                  <a:ext uri="{FF2B5EF4-FFF2-40B4-BE49-F238E27FC236}">
                    <a16:creationId xmlns:a16="http://schemas.microsoft.com/office/drawing/2014/main" id="{ECE22A15-9192-FF96-EF8D-BFD48FD6F21F}"/>
                  </a:ext>
                </a:extLst>
              </p:cNvPr>
              <p:cNvSpPr txBox="1">
                <a:spLocks noRot="1" noChangeAspect="1" noMove="1" noResize="1" noEditPoints="1" noAdjustHandles="1" noChangeArrowheads="1" noChangeShapeType="1" noTextEdit="1"/>
              </p:cNvSpPr>
              <p:nvPr/>
            </p:nvSpPr>
            <p:spPr>
              <a:xfrm>
                <a:off x="2749731" y="5127868"/>
                <a:ext cx="6095128" cy="619913"/>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04843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7F6-B71F-48A0-863E-282CB6B574A1}"/>
              </a:ext>
            </a:extLst>
          </p:cNvPr>
          <p:cNvSpPr>
            <a:spLocks noGrp="1"/>
          </p:cNvSpPr>
          <p:nvPr>
            <p:ph type="title"/>
          </p:nvPr>
        </p:nvSpPr>
        <p:spPr/>
        <p:txBody>
          <a:bodyPr>
            <a:normAutofit/>
          </a:bodyPr>
          <a:lstStyle/>
          <a:p>
            <a:r>
              <a:rPr lang="en-US" dirty="0"/>
              <a:t>Capital Asset Pricing Model</a:t>
            </a:r>
          </a:p>
        </p:txBody>
      </p:sp>
      <p:pic>
        <p:nvPicPr>
          <p:cNvPr id="7" name="Picture 2" descr="A graph displays the expected risk premium on each investment in the market portfolio.">
            <a:extLst>
              <a:ext uri="{FF2B5EF4-FFF2-40B4-BE49-F238E27FC236}">
                <a16:creationId xmlns:a16="http://schemas.microsoft.com/office/drawing/2014/main" id="{1C5B7E34-15FA-48DE-8C77-A824B27BF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585" y="1523802"/>
            <a:ext cx="6620830" cy="4572396"/>
          </a:xfrm>
          <a:prstGeom prst="rect">
            <a:avLst/>
          </a:prstGeom>
        </p:spPr>
      </p:pic>
      <p:sp>
        <p:nvSpPr>
          <p:cNvPr id="6" name="Slide Number Placeholder 5">
            <a:extLst>
              <a:ext uri="{FF2B5EF4-FFF2-40B4-BE49-F238E27FC236}">
                <a16:creationId xmlns:a16="http://schemas.microsoft.com/office/drawing/2014/main" id="{BB4A3722-DF6D-4A2F-A854-C590927910FE}"/>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13</a:t>
            </a:fld>
            <a:endParaRPr lang="en-US" sz="800" dirty="0"/>
          </a:p>
        </p:txBody>
      </p:sp>
      <p:sp>
        <p:nvSpPr>
          <p:cNvPr id="3" name="TextBox 2">
            <a:extLst>
              <a:ext uri="{FF2B5EF4-FFF2-40B4-BE49-F238E27FC236}">
                <a16:creationId xmlns:a16="http://schemas.microsoft.com/office/drawing/2014/main" id="{C6FD2CD5-3D22-09CD-E273-ADAD61A6D1B5}"/>
              </a:ext>
            </a:extLst>
          </p:cNvPr>
          <p:cNvSpPr txBox="1"/>
          <p:nvPr/>
        </p:nvSpPr>
        <p:spPr>
          <a:xfrm>
            <a:off x="564315" y="1384663"/>
            <a:ext cx="1786999" cy="4801314"/>
          </a:xfrm>
          <a:prstGeom prst="rect">
            <a:avLst/>
          </a:prstGeom>
          <a:noFill/>
        </p:spPr>
        <p:txBody>
          <a:bodyPr wrap="square" rtlCol="0">
            <a:spAutoFit/>
          </a:bodyPr>
          <a:lstStyle/>
          <a:p>
            <a:r>
              <a:rPr lang="en-US" dirty="0"/>
              <a:t>CAPM states that the expected risk premium on each investment is proportional to its beta. </a:t>
            </a:r>
          </a:p>
          <a:p>
            <a:endParaRPr lang="en-US" dirty="0"/>
          </a:p>
          <a:p>
            <a:r>
              <a:rPr lang="en-US" dirty="0"/>
              <a:t>This means that each investment should lie on the sloping security market line connecting Treasury bills and the market portfolio. </a:t>
            </a:r>
            <a:endParaRPr lang="en-IN" dirty="0"/>
          </a:p>
        </p:txBody>
      </p:sp>
    </p:spTree>
    <p:extLst>
      <p:ext uri="{BB962C8B-B14F-4D97-AF65-F5344CB8AC3E}">
        <p14:creationId xmlns:p14="http://schemas.microsoft.com/office/powerpoint/2010/main" val="275656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7F6-B71F-48A0-863E-282CB6B574A1}"/>
              </a:ext>
            </a:extLst>
          </p:cNvPr>
          <p:cNvSpPr>
            <a:spLocks noGrp="1"/>
          </p:cNvSpPr>
          <p:nvPr>
            <p:ph type="title"/>
          </p:nvPr>
        </p:nvSpPr>
        <p:spPr/>
        <p:txBody>
          <a:bodyPr>
            <a:normAutofit/>
          </a:bodyPr>
          <a:lstStyle/>
          <a:p>
            <a:r>
              <a:rPr lang="en-US" dirty="0"/>
              <a:t>Equilibrium</a:t>
            </a:r>
          </a:p>
        </p:txBody>
      </p:sp>
      <p:sp>
        <p:nvSpPr>
          <p:cNvPr id="3" name="Content Placeholder 2">
            <a:extLst>
              <a:ext uri="{FF2B5EF4-FFF2-40B4-BE49-F238E27FC236}">
                <a16:creationId xmlns:a16="http://schemas.microsoft.com/office/drawing/2014/main" id="{AD79A8F7-DC74-4938-ABAA-0C5D84EE0C18}"/>
              </a:ext>
            </a:extLst>
          </p:cNvPr>
          <p:cNvSpPr>
            <a:spLocks noGrp="1"/>
          </p:cNvSpPr>
          <p:nvPr>
            <p:ph sz="quarter" idx="11"/>
          </p:nvPr>
        </p:nvSpPr>
        <p:spPr>
          <a:xfrm>
            <a:off x="1866900" y="1257295"/>
            <a:ext cx="8458200" cy="1583877"/>
          </a:xfrm>
        </p:spPr>
        <p:txBody>
          <a:bodyPr>
            <a:normAutofit/>
          </a:bodyPr>
          <a:lstStyle/>
          <a:p>
            <a:pPr marL="45720" indent="0">
              <a:buNone/>
            </a:pPr>
            <a:r>
              <a:rPr lang="en-US" sz="2400" dirty="0"/>
              <a:t>I</a:t>
            </a:r>
            <a:r>
              <a:rPr lang="en-US" sz="2400"/>
              <a:t>n </a:t>
            </a:r>
            <a:r>
              <a:rPr lang="en-US" sz="2400" dirty="0"/>
              <a:t>equilibrium, no stock lies below the security market line. Instead of buying Stock A, investors lend part of their money and put the balance in the market portfolio. Instead of buying Stock B, they borrow and invest in the market portfolio.</a:t>
            </a:r>
          </a:p>
        </p:txBody>
      </p:sp>
      <p:pic>
        <p:nvPicPr>
          <p:cNvPr id="7" name="Picture 3" descr="A graph shows the expected rate of return versus beta in the market portfolio.">
            <a:extLst>
              <a:ext uri="{FF2B5EF4-FFF2-40B4-BE49-F238E27FC236}">
                <a16:creationId xmlns:a16="http://schemas.microsoft.com/office/drawing/2014/main" id="{074532D9-1AA4-4C29-8998-6872022B86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5648" y="2983769"/>
            <a:ext cx="4993358" cy="3124217"/>
          </a:xfrm>
          <a:prstGeom prst="rect">
            <a:avLst/>
          </a:prstGeom>
        </p:spPr>
      </p:pic>
      <p:sp>
        <p:nvSpPr>
          <p:cNvPr id="6" name="Slide Number Placeholder 5">
            <a:extLst>
              <a:ext uri="{FF2B5EF4-FFF2-40B4-BE49-F238E27FC236}">
                <a16:creationId xmlns:a16="http://schemas.microsoft.com/office/drawing/2014/main" id="{BB4A3722-DF6D-4A2F-A854-C590927910FE}"/>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14</a:t>
            </a:fld>
            <a:endParaRPr lang="en-US" sz="800" dirty="0"/>
          </a:p>
        </p:txBody>
      </p:sp>
    </p:spTree>
    <p:extLst>
      <p:ext uri="{BB962C8B-B14F-4D97-AF65-F5344CB8AC3E}">
        <p14:creationId xmlns:p14="http://schemas.microsoft.com/office/powerpoint/2010/main" val="94616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FD9C-D9E4-4887-9C00-6B258DDC8E1B}"/>
              </a:ext>
            </a:extLst>
          </p:cNvPr>
          <p:cNvSpPr>
            <a:spLocks noGrp="1"/>
          </p:cNvSpPr>
          <p:nvPr>
            <p:ph type="title"/>
          </p:nvPr>
        </p:nvSpPr>
        <p:spPr/>
        <p:txBody>
          <a:bodyPr/>
          <a:lstStyle/>
          <a:p>
            <a:r>
              <a:rPr lang="en-US" dirty="0"/>
              <a:t>Expected Returns</a:t>
            </a:r>
          </a:p>
        </p:txBody>
      </p:sp>
      <p:sp>
        <p:nvSpPr>
          <p:cNvPr id="3" name="Content Placeholder 2">
            <a:extLst>
              <a:ext uri="{FF2B5EF4-FFF2-40B4-BE49-F238E27FC236}">
                <a16:creationId xmlns:a16="http://schemas.microsoft.com/office/drawing/2014/main" id="{56AE0A4F-25BC-46C7-984F-1F9701E0EDC6}"/>
              </a:ext>
            </a:extLst>
          </p:cNvPr>
          <p:cNvSpPr>
            <a:spLocks noGrp="1"/>
          </p:cNvSpPr>
          <p:nvPr>
            <p:ph sz="quarter" idx="11"/>
          </p:nvPr>
        </p:nvSpPr>
        <p:spPr>
          <a:xfrm>
            <a:off x="1866900" y="1276710"/>
            <a:ext cx="8717814" cy="372476"/>
          </a:xfrm>
        </p:spPr>
        <p:txBody>
          <a:bodyPr>
            <a:normAutofit/>
          </a:bodyPr>
          <a:lstStyle/>
          <a:p>
            <a:r>
              <a:rPr lang="en-US" sz="1800" dirty="0"/>
              <a:t>These estimates of the returns expected by investors in December 2020 were based</a:t>
            </a:r>
          </a:p>
        </p:txBody>
      </p:sp>
      <p:sp>
        <p:nvSpPr>
          <p:cNvPr id="4" name="Content Placeholder 3">
            <a:extLst>
              <a:ext uri="{FF2B5EF4-FFF2-40B4-BE49-F238E27FC236}">
                <a16:creationId xmlns:a16="http://schemas.microsoft.com/office/drawing/2014/main" id="{7EFD988F-F8F1-40FF-A3F7-7C5DCC94765D}"/>
              </a:ext>
            </a:extLst>
          </p:cNvPr>
          <p:cNvSpPr>
            <a:spLocks noGrp="1"/>
          </p:cNvSpPr>
          <p:nvPr>
            <p:ph sz="quarter" idx="14"/>
          </p:nvPr>
        </p:nvSpPr>
        <p:spPr>
          <a:xfrm>
            <a:off x="1866902" y="1711273"/>
            <a:ext cx="3020785" cy="313471"/>
          </a:xfrm>
        </p:spPr>
        <p:txBody>
          <a:bodyPr vert="horz" lIns="91440" tIns="0" rIns="91440" bIns="45720" rtlCol="0">
            <a:normAutofit/>
          </a:bodyPr>
          <a:lstStyle/>
          <a:p>
            <a:r>
              <a:rPr lang="en-US" sz="1800" dirty="0"/>
              <a:t>on the C</a:t>
            </a:r>
            <a:r>
              <a:rPr lang="en-US" sz="100" dirty="0"/>
              <a:t> </a:t>
            </a:r>
            <a:r>
              <a:rPr lang="en-US" sz="1800" dirty="0"/>
              <a:t>A</a:t>
            </a:r>
            <a:r>
              <a:rPr lang="en-US" sz="100" dirty="0"/>
              <a:t> </a:t>
            </a:r>
            <a:r>
              <a:rPr lang="en-US" sz="1800" dirty="0"/>
              <a:t>P</a:t>
            </a:r>
            <a:r>
              <a:rPr lang="en-US" sz="100" dirty="0"/>
              <a:t> </a:t>
            </a:r>
            <a:r>
              <a:rPr lang="en-US" sz="1800" dirty="0"/>
              <a:t>M. We assumed</a:t>
            </a:r>
          </a:p>
        </p:txBody>
      </p:sp>
      <p:graphicFrame>
        <p:nvGraphicFramePr>
          <p:cNvPr id="12" name="Object 11">
            <a:extLst>
              <a:ext uri="{FF2B5EF4-FFF2-40B4-BE49-F238E27FC236}">
                <a16:creationId xmlns:a16="http://schemas.microsoft.com/office/drawing/2014/main" id="{6E975AC6-8C95-49BA-A25A-1D5CF7A5051C}"/>
              </a:ext>
            </a:extLst>
          </p:cNvPr>
          <p:cNvGraphicFramePr>
            <a:graphicFrameLocks noChangeAspect="1"/>
          </p:cNvGraphicFramePr>
          <p:nvPr/>
        </p:nvGraphicFramePr>
        <p:xfrm>
          <a:off x="4966146" y="1687964"/>
          <a:ext cx="762000" cy="317500"/>
        </p:xfrm>
        <a:graphic>
          <a:graphicData uri="http://schemas.openxmlformats.org/presentationml/2006/ole">
            <mc:AlternateContent xmlns:mc="http://schemas.openxmlformats.org/markup-compatibility/2006">
              <mc:Choice xmlns:v="urn:schemas-microsoft-com:vml" Requires="v">
                <p:oleObj name="Equation" r:id="rId2" imgW="761760" imgH="317160" progId="Equation.DSMT4">
                  <p:embed/>
                </p:oleObj>
              </mc:Choice>
              <mc:Fallback>
                <p:oleObj name="Equation" r:id="rId2" imgW="761760" imgH="317160" progId="Equation.DSMT4">
                  <p:embed/>
                  <p:pic>
                    <p:nvPicPr>
                      <p:cNvPr id="12" name="Object 11">
                        <a:extLst>
                          <a:ext uri="{FF2B5EF4-FFF2-40B4-BE49-F238E27FC236}">
                            <a16:creationId xmlns:a16="http://schemas.microsoft.com/office/drawing/2014/main" id="{6E975AC6-8C95-49BA-A25A-1D5CF7A5051C}"/>
                          </a:ext>
                        </a:extLst>
                      </p:cNvPr>
                      <p:cNvPicPr/>
                      <p:nvPr/>
                    </p:nvPicPr>
                    <p:blipFill>
                      <a:blip r:embed="rId3"/>
                      <a:stretch>
                        <a:fillRect/>
                      </a:stretch>
                    </p:blipFill>
                    <p:spPr>
                      <a:xfrm>
                        <a:off x="4966146" y="1687964"/>
                        <a:ext cx="762000" cy="3175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C373495-A9BB-43A0-9830-321D989F4670}"/>
              </a:ext>
            </a:extLst>
          </p:cNvPr>
          <p:cNvSpPr>
            <a:spLocks noGrp="1"/>
          </p:cNvSpPr>
          <p:nvPr>
            <p:ph sz="quarter" idx="15"/>
          </p:nvPr>
        </p:nvSpPr>
        <p:spPr>
          <a:xfrm>
            <a:off x="5806608" y="1711273"/>
            <a:ext cx="4012307" cy="363131"/>
          </a:xfrm>
        </p:spPr>
        <p:txBody>
          <a:bodyPr vert="horz" lIns="0" tIns="0" rIns="91440" bIns="45720" rtlCol="0">
            <a:normAutofit/>
          </a:bodyPr>
          <a:lstStyle/>
          <a:p>
            <a:r>
              <a:rPr lang="en-US" sz="1800" dirty="0"/>
              <a:t>and 7% for the expected risk premium,</a:t>
            </a:r>
          </a:p>
        </p:txBody>
      </p:sp>
      <p:graphicFrame>
        <p:nvGraphicFramePr>
          <p:cNvPr id="13" name="Object 12">
            <a:extLst>
              <a:ext uri="{FF2B5EF4-FFF2-40B4-BE49-F238E27FC236}">
                <a16:creationId xmlns:a16="http://schemas.microsoft.com/office/drawing/2014/main" id="{61D03A58-6277-42D7-9EDA-2C440727B727}"/>
              </a:ext>
            </a:extLst>
          </p:cNvPr>
          <p:cNvGraphicFramePr>
            <a:graphicFrameLocks noChangeAspect="1"/>
          </p:cNvGraphicFramePr>
          <p:nvPr/>
        </p:nvGraphicFramePr>
        <p:xfrm>
          <a:off x="9844320" y="1682519"/>
          <a:ext cx="736600" cy="355600"/>
        </p:xfrm>
        <a:graphic>
          <a:graphicData uri="http://schemas.openxmlformats.org/presentationml/2006/ole">
            <mc:AlternateContent xmlns:mc="http://schemas.openxmlformats.org/markup-compatibility/2006">
              <mc:Choice xmlns:v="urn:schemas-microsoft-com:vml" Requires="v">
                <p:oleObj name="Equation" r:id="rId4" imgW="736560" imgH="355320" progId="Equation.DSMT4">
                  <p:embed/>
                </p:oleObj>
              </mc:Choice>
              <mc:Fallback>
                <p:oleObj name="Equation" r:id="rId4" imgW="736560" imgH="355320" progId="Equation.DSMT4">
                  <p:embed/>
                  <p:pic>
                    <p:nvPicPr>
                      <p:cNvPr id="13" name="Object 12">
                        <a:extLst>
                          <a:ext uri="{FF2B5EF4-FFF2-40B4-BE49-F238E27FC236}">
                            <a16:creationId xmlns:a16="http://schemas.microsoft.com/office/drawing/2014/main" id="{61D03A58-6277-42D7-9EDA-2C440727B727}"/>
                          </a:ext>
                        </a:extLst>
                      </p:cNvPr>
                      <p:cNvPicPr/>
                      <p:nvPr/>
                    </p:nvPicPr>
                    <p:blipFill>
                      <a:blip r:embed="rId5"/>
                      <a:stretch>
                        <a:fillRect/>
                      </a:stretch>
                    </p:blipFill>
                    <p:spPr>
                      <a:xfrm>
                        <a:off x="9844320" y="1682519"/>
                        <a:ext cx="736600" cy="355600"/>
                      </a:xfrm>
                      <a:prstGeom prst="rect">
                        <a:avLst/>
                      </a:prstGeom>
                    </p:spPr>
                  </p:pic>
                </p:oleObj>
              </mc:Fallback>
            </mc:AlternateContent>
          </a:graphicData>
        </a:graphic>
      </p:graphicFrame>
      <p:graphicFrame>
        <p:nvGraphicFramePr>
          <p:cNvPr id="14" name="Table 14">
            <a:extLst>
              <a:ext uri="{FF2B5EF4-FFF2-40B4-BE49-F238E27FC236}">
                <a16:creationId xmlns:a16="http://schemas.microsoft.com/office/drawing/2014/main" id="{B245F906-54B6-40C2-9E4F-0E63CA3CFDD2}"/>
              </a:ext>
            </a:extLst>
          </p:cNvPr>
          <p:cNvGraphicFramePr>
            <a:graphicFrameLocks noGrp="1"/>
          </p:cNvGraphicFramePr>
          <p:nvPr/>
        </p:nvGraphicFramePr>
        <p:xfrm>
          <a:off x="1866900" y="2180774"/>
          <a:ext cx="8191500" cy="4079240"/>
        </p:xfrm>
        <a:graphic>
          <a:graphicData uri="http://schemas.openxmlformats.org/drawingml/2006/table">
            <a:tbl>
              <a:tblPr firstRow="1" bandRow="1">
                <a:tableStyleId>{5C22544A-7EE6-4342-B048-85BDC9FD1C3A}</a:tableStyleId>
              </a:tblPr>
              <a:tblGrid>
                <a:gridCol w="2730500">
                  <a:extLst>
                    <a:ext uri="{9D8B030D-6E8A-4147-A177-3AD203B41FA5}">
                      <a16:colId xmlns:a16="http://schemas.microsoft.com/office/drawing/2014/main" val="3785196632"/>
                    </a:ext>
                  </a:extLst>
                </a:gridCol>
                <a:gridCol w="2730500">
                  <a:extLst>
                    <a:ext uri="{9D8B030D-6E8A-4147-A177-3AD203B41FA5}">
                      <a16:colId xmlns:a16="http://schemas.microsoft.com/office/drawing/2014/main" val="2660980738"/>
                    </a:ext>
                  </a:extLst>
                </a:gridCol>
                <a:gridCol w="2730500">
                  <a:extLst>
                    <a:ext uri="{9D8B030D-6E8A-4147-A177-3AD203B41FA5}">
                      <a16:colId xmlns:a16="http://schemas.microsoft.com/office/drawing/2014/main" val="1775253972"/>
                    </a:ext>
                  </a:extLst>
                </a:gridCol>
              </a:tblGrid>
              <a:tr h="370840">
                <a:tc>
                  <a:txBody>
                    <a:bodyPr/>
                    <a:lstStyle/>
                    <a:p>
                      <a:r>
                        <a:rPr lang="en-US" dirty="0"/>
                        <a:t>Stock</a:t>
                      </a:r>
                    </a:p>
                  </a:txBody>
                  <a:tcPr/>
                </a:tc>
                <a:tc>
                  <a:txBody>
                    <a:bodyPr/>
                    <a:lstStyle/>
                    <a:p>
                      <a:pPr algn="ctr"/>
                      <a:r>
                        <a:rPr lang="en-US" dirty="0"/>
                        <a:t>Beta (</a:t>
                      </a:r>
                      <a:r>
                        <a:rPr lang="el-GR" i="1" dirty="0"/>
                        <a:t>β</a:t>
                      </a:r>
                      <a:r>
                        <a:rPr lang="en-US" dirty="0"/>
                        <a:t>)</a:t>
                      </a:r>
                    </a:p>
                  </a:txBody>
                  <a:tcPr/>
                </a:tc>
                <a:tc>
                  <a:txBody>
                    <a:bodyPr/>
                    <a:lstStyle/>
                    <a:p>
                      <a:pPr algn="ctr"/>
                      <a:r>
                        <a:rPr lang="en-US" dirty="0"/>
                        <a:t>Expected Return</a:t>
                      </a:r>
                    </a:p>
                  </a:txBody>
                  <a:tcPr/>
                </a:tc>
                <a:extLst>
                  <a:ext uri="{0D108BD9-81ED-4DB2-BD59-A6C34878D82A}">
                    <a16:rowId xmlns:a16="http://schemas.microsoft.com/office/drawing/2014/main" val="1336591061"/>
                  </a:ext>
                </a:extLst>
              </a:tr>
              <a:tr h="370840">
                <a:tc>
                  <a:txBody>
                    <a:bodyPr/>
                    <a:lstStyle/>
                    <a:p>
                      <a:r>
                        <a:rPr lang="en-US" dirty="0"/>
                        <a:t>United States Steel</a:t>
                      </a:r>
                    </a:p>
                  </a:txBody>
                  <a:tcPr/>
                </a:tc>
                <a:tc>
                  <a:txBody>
                    <a:bodyPr/>
                    <a:lstStyle/>
                    <a:p>
                      <a:pPr algn="ctr"/>
                      <a:r>
                        <a:rPr lang="en-US" dirty="0"/>
                        <a:t>2.98</a:t>
                      </a:r>
                    </a:p>
                  </a:txBody>
                  <a:tcPr/>
                </a:tc>
                <a:tc>
                  <a:txBody>
                    <a:bodyPr/>
                    <a:lstStyle/>
                    <a:p>
                      <a:pPr algn="ctr"/>
                      <a:r>
                        <a:rPr lang="en-US" dirty="0"/>
                        <a:t>22.9</a:t>
                      </a:r>
                    </a:p>
                  </a:txBody>
                  <a:tcPr/>
                </a:tc>
                <a:extLst>
                  <a:ext uri="{0D108BD9-81ED-4DB2-BD59-A6C34878D82A}">
                    <a16:rowId xmlns:a16="http://schemas.microsoft.com/office/drawing/2014/main" val="1315069899"/>
                  </a:ext>
                </a:extLst>
              </a:tr>
              <a:tr h="370840">
                <a:tc>
                  <a:txBody>
                    <a:bodyPr/>
                    <a:lstStyle/>
                    <a:p>
                      <a:r>
                        <a:rPr lang="en-US" dirty="0"/>
                        <a:t>Southwest Airlines</a:t>
                      </a:r>
                    </a:p>
                  </a:txBody>
                  <a:tcPr/>
                </a:tc>
                <a:tc>
                  <a:txBody>
                    <a:bodyPr/>
                    <a:lstStyle/>
                    <a:p>
                      <a:pPr algn="ctr"/>
                      <a:r>
                        <a:rPr lang="en-US" dirty="0"/>
                        <a:t>1.58</a:t>
                      </a:r>
                    </a:p>
                  </a:txBody>
                  <a:tcPr/>
                </a:tc>
                <a:tc>
                  <a:txBody>
                    <a:bodyPr/>
                    <a:lstStyle/>
                    <a:p>
                      <a:pPr algn="ctr"/>
                      <a:r>
                        <a:rPr lang="en-US" dirty="0"/>
                        <a:t>13.0</a:t>
                      </a:r>
                    </a:p>
                  </a:txBody>
                  <a:tcPr/>
                </a:tc>
                <a:extLst>
                  <a:ext uri="{0D108BD9-81ED-4DB2-BD59-A6C34878D82A}">
                    <a16:rowId xmlns:a16="http://schemas.microsoft.com/office/drawing/2014/main" val="1058801820"/>
                  </a:ext>
                </a:extLst>
              </a:tr>
              <a:tr h="370840">
                <a:tc>
                  <a:txBody>
                    <a:bodyPr/>
                    <a:lstStyle/>
                    <a:p>
                      <a:r>
                        <a:rPr lang="en-US" dirty="0"/>
                        <a:t>Amazon</a:t>
                      </a:r>
                    </a:p>
                  </a:txBody>
                  <a:tcPr/>
                </a:tc>
                <a:tc>
                  <a:txBody>
                    <a:bodyPr/>
                    <a:lstStyle/>
                    <a:p>
                      <a:pPr algn="ctr"/>
                      <a:r>
                        <a:rPr lang="en-US" dirty="0"/>
                        <a:t>1.55</a:t>
                      </a:r>
                    </a:p>
                  </a:txBody>
                  <a:tcPr/>
                </a:tc>
                <a:tc>
                  <a:txBody>
                    <a:bodyPr/>
                    <a:lstStyle/>
                    <a:p>
                      <a:pPr algn="ctr"/>
                      <a:r>
                        <a:rPr lang="en-US" dirty="0"/>
                        <a:t>12.8</a:t>
                      </a:r>
                    </a:p>
                  </a:txBody>
                  <a:tcPr/>
                </a:tc>
                <a:extLst>
                  <a:ext uri="{0D108BD9-81ED-4DB2-BD59-A6C34878D82A}">
                    <a16:rowId xmlns:a16="http://schemas.microsoft.com/office/drawing/2014/main" val="1801212519"/>
                  </a:ext>
                </a:extLst>
              </a:tr>
              <a:tr h="370840">
                <a:tc>
                  <a:txBody>
                    <a:bodyPr/>
                    <a:lstStyle/>
                    <a:p>
                      <a:r>
                        <a:rPr lang="en-US" dirty="0"/>
                        <a:t>Wells Fargo</a:t>
                      </a:r>
                    </a:p>
                  </a:txBody>
                  <a:tcPr/>
                </a:tc>
                <a:tc>
                  <a:txBody>
                    <a:bodyPr/>
                    <a:lstStyle/>
                    <a:p>
                      <a:pPr algn="ctr"/>
                      <a:r>
                        <a:rPr lang="en-US" dirty="0"/>
                        <a:t>1.14</a:t>
                      </a:r>
                    </a:p>
                  </a:txBody>
                  <a:tcPr/>
                </a:tc>
                <a:tc>
                  <a:txBody>
                    <a:bodyPr/>
                    <a:lstStyle/>
                    <a:p>
                      <a:pPr algn="ctr"/>
                      <a:r>
                        <a:rPr lang="en-US" dirty="0"/>
                        <a:t>10.0</a:t>
                      </a:r>
                    </a:p>
                  </a:txBody>
                  <a:tcPr/>
                </a:tc>
                <a:extLst>
                  <a:ext uri="{0D108BD9-81ED-4DB2-BD59-A6C34878D82A}">
                    <a16:rowId xmlns:a16="http://schemas.microsoft.com/office/drawing/2014/main" val="1674888027"/>
                  </a:ext>
                </a:extLst>
              </a:tr>
              <a:tr h="370840">
                <a:tc>
                  <a:txBody>
                    <a:bodyPr/>
                    <a:lstStyle/>
                    <a:p>
                      <a:r>
                        <a:rPr lang="en-US" dirty="0"/>
                        <a:t>ExxonMobil</a:t>
                      </a:r>
                    </a:p>
                  </a:txBody>
                  <a:tcPr/>
                </a:tc>
                <a:tc>
                  <a:txBody>
                    <a:bodyPr/>
                    <a:lstStyle/>
                    <a:p>
                      <a:pPr algn="ctr"/>
                      <a:r>
                        <a:rPr lang="en-US" dirty="0"/>
                        <a:t>1.14</a:t>
                      </a:r>
                    </a:p>
                  </a:txBody>
                  <a:tcPr/>
                </a:tc>
                <a:tc>
                  <a:txBody>
                    <a:bodyPr/>
                    <a:lstStyle/>
                    <a:p>
                      <a:pPr algn="ctr"/>
                      <a:r>
                        <a:rPr lang="en-US" dirty="0"/>
                        <a:t>10.0</a:t>
                      </a:r>
                    </a:p>
                  </a:txBody>
                  <a:tcPr/>
                </a:tc>
                <a:extLst>
                  <a:ext uri="{0D108BD9-81ED-4DB2-BD59-A6C34878D82A}">
                    <a16:rowId xmlns:a16="http://schemas.microsoft.com/office/drawing/2014/main" val="4114880388"/>
                  </a:ext>
                </a:extLst>
              </a:tr>
              <a:tr h="370840">
                <a:tc>
                  <a:txBody>
                    <a:bodyPr/>
                    <a:lstStyle/>
                    <a:p>
                      <a:r>
                        <a:rPr lang="en-US" dirty="0"/>
                        <a:t>Johnson &amp; Johnson</a:t>
                      </a:r>
                    </a:p>
                  </a:txBody>
                  <a:tcPr/>
                </a:tc>
                <a:tc>
                  <a:txBody>
                    <a:bodyPr/>
                    <a:lstStyle/>
                    <a:p>
                      <a:pPr algn="ctr"/>
                      <a:r>
                        <a:rPr lang="en-US" dirty="0"/>
                        <a:t>0.75</a:t>
                      </a:r>
                    </a:p>
                  </a:txBody>
                  <a:tcPr/>
                </a:tc>
                <a:tc>
                  <a:txBody>
                    <a:bodyPr/>
                    <a:lstStyle/>
                    <a:p>
                      <a:pPr marL="114300" indent="0" algn="ctr"/>
                      <a:r>
                        <a:rPr lang="en-US" dirty="0"/>
                        <a:t>7.3</a:t>
                      </a:r>
                    </a:p>
                  </a:txBody>
                  <a:tcPr/>
                </a:tc>
                <a:extLst>
                  <a:ext uri="{0D108BD9-81ED-4DB2-BD59-A6C34878D82A}">
                    <a16:rowId xmlns:a16="http://schemas.microsoft.com/office/drawing/2014/main" val="3686530724"/>
                  </a:ext>
                </a:extLst>
              </a:tr>
              <a:tr h="370840">
                <a:tc>
                  <a:txBody>
                    <a:bodyPr/>
                    <a:lstStyle/>
                    <a:p>
                      <a:r>
                        <a:rPr lang="en-US" dirty="0"/>
                        <a:t>Tesla</a:t>
                      </a:r>
                    </a:p>
                  </a:txBody>
                  <a:tcPr/>
                </a:tc>
                <a:tc>
                  <a:txBody>
                    <a:bodyPr/>
                    <a:lstStyle/>
                    <a:p>
                      <a:pPr algn="ctr"/>
                      <a:r>
                        <a:rPr lang="en-US" dirty="0"/>
                        <a:t>0.50</a:t>
                      </a:r>
                    </a:p>
                  </a:txBody>
                  <a:tcPr/>
                </a:tc>
                <a:tc>
                  <a:txBody>
                    <a:bodyPr/>
                    <a:lstStyle/>
                    <a:p>
                      <a:pPr marL="114300" indent="0" algn="ctr"/>
                      <a:r>
                        <a:rPr lang="en-US" dirty="0"/>
                        <a:t>5.5</a:t>
                      </a:r>
                    </a:p>
                  </a:txBody>
                  <a:tcPr/>
                </a:tc>
                <a:extLst>
                  <a:ext uri="{0D108BD9-81ED-4DB2-BD59-A6C34878D82A}">
                    <a16:rowId xmlns:a16="http://schemas.microsoft.com/office/drawing/2014/main" val="2831229644"/>
                  </a:ext>
                </a:extLst>
              </a:tr>
              <a:tr h="370840">
                <a:tc>
                  <a:txBody>
                    <a:bodyPr/>
                    <a:lstStyle/>
                    <a:p>
                      <a:r>
                        <a:rPr lang="en-US" dirty="0"/>
                        <a:t>Coca-Cola</a:t>
                      </a:r>
                    </a:p>
                  </a:txBody>
                  <a:tcPr/>
                </a:tc>
                <a:tc>
                  <a:txBody>
                    <a:bodyPr/>
                    <a:lstStyle/>
                    <a:p>
                      <a:pPr algn="ctr"/>
                      <a:r>
                        <a:rPr lang="en-US" dirty="0"/>
                        <a:t>0.46</a:t>
                      </a:r>
                    </a:p>
                  </a:txBody>
                  <a:tcPr/>
                </a:tc>
                <a:tc>
                  <a:txBody>
                    <a:bodyPr/>
                    <a:lstStyle/>
                    <a:p>
                      <a:pPr marL="114300" indent="0" algn="ctr"/>
                      <a:r>
                        <a:rPr lang="en-US" dirty="0"/>
                        <a:t>5.2</a:t>
                      </a:r>
                    </a:p>
                  </a:txBody>
                  <a:tcPr/>
                </a:tc>
                <a:extLst>
                  <a:ext uri="{0D108BD9-81ED-4DB2-BD59-A6C34878D82A}">
                    <a16:rowId xmlns:a16="http://schemas.microsoft.com/office/drawing/2014/main" val="3289959895"/>
                  </a:ext>
                </a:extLst>
              </a:tr>
              <a:tr h="370840">
                <a:tc>
                  <a:txBody>
                    <a:bodyPr/>
                    <a:lstStyle/>
                    <a:p>
                      <a:r>
                        <a:rPr lang="en-US" dirty="0"/>
                        <a:t>Consolidated Edison</a:t>
                      </a:r>
                    </a:p>
                  </a:txBody>
                  <a:tcPr/>
                </a:tc>
                <a:tc>
                  <a:txBody>
                    <a:bodyPr/>
                    <a:lstStyle/>
                    <a:p>
                      <a:pPr algn="ctr"/>
                      <a:r>
                        <a:rPr lang="en-US" dirty="0"/>
                        <a:t>0.31</a:t>
                      </a:r>
                    </a:p>
                  </a:txBody>
                  <a:tcPr/>
                </a:tc>
                <a:tc>
                  <a:txBody>
                    <a:bodyPr/>
                    <a:lstStyle/>
                    <a:p>
                      <a:pPr marL="114300" indent="0" algn="ctr"/>
                      <a:r>
                        <a:rPr lang="en-US" dirty="0"/>
                        <a:t>4.1</a:t>
                      </a:r>
                    </a:p>
                  </a:txBody>
                  <a:tcPr/>
                </a:tc>
                <a:extLst>
                  <a:ext uri="{0D108BD9-81ED-4DB2-BD59-A6C34878D82A}">
                    <a16:rowId xmlns:a16="http://schemas.microsoft.com/office/drawing/2014/main" val="2627585688"/>
                  </a:ext>
                </a:extLst>
              </a:tr>
              <a:tr h="370840">
                <a:tc>
                  <a:txBody>
                    <a:bodyPr/>
                    <a:lstStyle/>
                    <a:p>
                      <a:r>
                        <a:rPr lang="en-US" dirty="0"/>
                        <a:t>Newmont</a:t>
                      </a:r>
                    </a:p>
                  </a:txBody>
                  <a:tcPr/>
                </a:tc>
                <a:tc>
                  <a:txBody>
                    <a:bodyPr/>
                    <a:lstStyle/>
                    <a:p>
                      <a:pPr algn="ctr"/>
                      <a:r>
                        <a:rPr lang="en-US" dirty="0"/>
                        <a:t>0.16</a:t>
                      </a:r>
                    </a:p>
                  </a:txBody>
                  <a:tcPr/>
                </a:tc>
                <a:tc>
                  <a:txBody>
                    <a:bodyPr/>
                    <a:lstStyle/>
                    <a:p>
                      <a:pPr marL="114300" indent="0" algn="ctr"/>
                      <a:r>
                        <a:rPr lang="en-US" dirty="0"/>
                        <a:t>3.1</a:t>
                      </a:r>
                    </a:p>
                  </a:txBody>
                  <a:tcPr/>
                </a:tc>
                <a:extLst>
                  <a:ext uri="{0D108BD9-81ED-4DB2-BD59-A6C34878D82A}">
                    <a16:rowId xmlns:a16="http://schemas.microsoft.com/office/drawing/2014/main" val="1281722333"/>
                  </a:ext>
                </a:extLst>
              </a:tr>
            </a:tbl>
          </a:graphicData>
        </a:graphic>
      </p:graphicFrame>
      <p:sp>
        <p:nvSpPr>
          <p:cNvPr id="11" name="Slide Number Placeholder 5">
            <a:extLst>
              <a:ext uri="{FF2B5EF4-FFF2-40B4-BE49-F238E27FC236}">
                <a16:creationId xmlns:a16="http://schemas.microsoft.com/office/drawing/2014/main" id="{E4F14B2E-2952-4241-A34B-D52B0CA0A9B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15</a:t>
            </a:fld>
            <a:endParaRPr lang="en-US" sz="800" dirty="0"/>
          </a:p>
        </p:txBody>
      </p:sp>
    </p:spTree>
    <p:extLst>
      <p:ext uri="{BB962C8B-B14F-4D97-AF65-F5344CB8AC3E}">
        <p14:creationId xmlns:p14="http://schemas.microsoft.com/office/powerpoint/2010/main" val="389647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5BD8-4305-4229-9E4F-9ED360E45F64}"/>
              </a:ext>
            </a:extLst>
          </p:cNvPr>
          <p:cNvSpPr>
            <a:spLocks noGrp="1"/>
          </p:cNvSpPr>
          <p:nvPr>
            <p:ph type="title"/>
          </p:nvPr>
        </p:nvSpPr>
        <p:spPr/>
        <p:txBody>
          <a:bodyPr/>
          <a:lstStyle/>
          <a:p>
            <a:r>
              <a:rPr lang="en-US" dirty="0"/>
              <a:t>Does C</a:t>
            </a:r>
            <a:r>
              <a:rPr lang="en-US" sz="100" dirty="0"/>
              <a:t> </a:t>
            </a:r>
            <a:r>
              <a:rPr lang="en-US" dirty="0"/>
              <a:t>A</a:t>
            </a:r>
            <a:r>
              <a:rPr lang="en-US" sz="100" dirty="0"/>
              <a:t> </a:t>
            </a:r>
            <a:r>
              <a:rPr lang="en-US" dirty="0"/>
              <a:t>P</a:t>
            </a:r>
            <a:r>
              <a:rPr lang="en-US" sz="100" dirty="0"/>
              <a:t> </a:t>
            </a:r>
            <a:r>
              <a:rPr lang="en-US" dirty="0"/>
              <a:t>M Hold in the Real World </a:t>
            </a:r>
            <a:r>
              <a:rPr lang="en-US" sz="1000" dirty="0"/>
              <a:t>1</a:t>
            </a:r>
          </a:p>
        </p:txBody>
      </p:sp>
      <p:sp>
        <p:nvSpPr>
          <p:cNvPr id="3" name="Content Placeholder 2">
            <a:extLst>
              <a:ext uri="{FF2B5EF4-FFF2-40B4-BE49-F238E27FC236}">
                <a16:creationId xmlns:a16="http://schemas.microsoft.com/office/drawing/2014/main" id="{2E8F4090-F2B8-4069-B39C-835FAA9CE2A6}"/>
              </a:ext>
            </a:extLst>
          </p:cNvPr>
          <p:cNvSpPr>
            <a:spLocks noGrp="1"/>
          </p:cNvSpPr>
          <p:nvPr>
            <p:ph sz="quarter" idx="11"/>
          </p:nvPr>
        </p:nvSpPr>
        <p:spPr>
          <a:xfrm>
            <a:off x="1866900" y="1276710"/>
            <a:ext cx="8458200" cy="2805434"/>
          </a:xfrm>
        </p:spPr>
        <p:txBody>
          <a:bodyPr>
            <a:normAutofit/>
          </a:bodyPr>
          <a:lstStyle/>
          <a:p>
            <a:r>
              <a:rPr lang="en-US" sz="2400" dirty="0"/>
              <a:t>The C</a:t>
            </a:r>
            <a:r>
              <a:rPr lang="en-US" sz="100" dirty="0"/>
              <a:t> </a:t>
            </a:r>
            <a:r>
              <a:rPr lang="en-US" sz="2400" dirty="0"/>
              <a:t>A</a:t>
            </a:r>
            <a:r>
              <a:rPr lang="en-US" sz="100" dirty="0"/>
              <a:t> </a:t>
            </a:r>
            <a:r>
              <a:rPr lang="en-US" sz="2400" dirty="0"/>
              <a:t>P</a:t>
            </a:r>
            <a:r>
              <a:rPr lang="en-US" sz="100" dirty="0"/>
              <a:t> </a:t>
            </a:r>
            <a:r>
              <a:rPr lang="en-US" sz="2400" dirty="0"/>
              <a:t>M makes several assumptions:</a:t>
            </a:r>
          </a:p>
          <a:p>
            <a:pPr marL="402336" indent="-402336">
              <a:spcBef>
                <a:spcPts val="1000"/>
              </a:spcBef>
              <a:buFont typeface="+mj-lt"/>
              <a:buAutoNum type="arabicPeriod"/>
            </a:pPr>
            <a:r>
              <a:rPr lang="en-US" sz="2400" dirty="0"/>
              <a:t>Investors choose portfolios based on expected return and variance (risk).</a:t>
            </a:r>
          </a:p>
          <a:p>
            <a:pPr marL="402336" indent="-402336">
              <a:spcBef>
                <a:spcPts val="1000"/>
              </a:spcBef>
              <a:buFont typeface="+mj-lt"/>
              <a:buAutoNum type="arabicPeriod"/>
            </a:pPr>
            <a:r>
              <a:rPr lang="en-US" sz="2400" dirty="0"/>
              <a:t>All investors have the same estimates of mean returns, variances, and covariances.</a:t>
            </a:r>
          </a:p>
          <a:p>
            <a:pPr marL="402336" indent="-402336">
              <a:spcBef>
                <a:spcPts val="1000"/>
              </a:spcBef>
              <a:buFont typeface="+mj-lt"/>
              <a:buAutoNum type="arabicPeriod"/>
            </a:pPr>
            <a:r>
              <a:rPr lang="en-US" sz="2400" dirty="0"/>
              <a:t>Investors trade in perfect capital markets.</a:t>
            </a:r>
          </a:p>
        </p:txBody>
      </p:sp>
      <p:sp>
        <p:nvSpPr>
          <p:cNvPr id="4" name="Content Placeholder 3">
            <a:extLst>
              <a:ext uri="{FF2B5EF4-FFF2-40B4-BE49-F238E27FC236}">
                <a16:creationId xmlns:a16="http://schemas.microsoft.com/office/drawing/2014/main" id="{7DA8766F-40A6-4E86-AE18-5C10C548B3E7}"/>
              </a:ext>
            </a:extLst>
          </p:cNvPr>
          <p:cNvSpPr>
            <a:spLocks noGrp="1"/>
          </p:cNvSpPr>
          <p:nvPr>
            <p:ph sz="quarter" idx="14"/>
          </p:nvPr>
        </p:nvSpPr>
        <p:spPr>
          <a:xfrm>
            <a:off x="1866900" y="4180111"/>
            <a:ext cx="8458200" cy="2171699"/>
          </a:xfrm>
        </p:spPr>
        <p:txBody>
          <a:bodyPr>
            <a:normAutofit/>
          </a:bodyPr>
          <a:lstStyle/>
          <a:p>
            <a:pPr marL="621792" lvl="1" indent="-320040">
              <a:spcBef>
                <a:spcPts val="1000"/>
              </a:spcBef>
              <a:spcAft>
                <a:spcPts val="0"/>
              </a:spcAft>
            </a:pPr>
            <a:r>
              <a:rPr lang="en-US" sz="2200" dirty="0"/>
              <a:t>no Taxes.</a:t>
            </a:r>
          </a:p>
          <a:p>
            <a:pPr marL="621792" lvl="1" indent="-320040">
              <a:spcBef>
                <a:spcPts val="1000"/>
              </a:spcBef>
              <a:spcAft>
                <a:spcPts val="0"/>
              </a:spcAft>
            </a:pPr>
            <a:r>
              <a:rPr lang="en-US" sz="2200" dirty="0"/>
              <a:t>no Transaction Costs.</a:t>
            </a:r>
          </a:p>
          <a:p>
            <a:pPr marL="621792" lvl="1" indent="-320040">
              <a:spcBef>
                <a:spcPts val="1000"/>
              </a:spcBef>
              <a:spcAft>
                <a:spcPts val="0"/>
              </a:spcAft>
            </a:pPr>
            <a:r>
              <a:rPr lang="en-US" sz="2200" dirty="0"/>
              <a:t>no restrictions on Short Sales.</a:t>
            </a:r>
          </a:p>
          <a:p>
            <a:pPr marL="621792" lvl="1" indent="-320040">
              <a:spcBef>
                <a:spcPts val="1000"/>
              </a:spcBef>
              <a:spcAft>
                <a:spcPts val="0"/>
              </a:spcAft>
            </a:pPr>
            <a:r>
              <a:rPr lang="en-US" sz="2200" dirty="0"/>
              <a:t>can borrow and Lend at the same risk-free rate.</a:t>
            </a:r>
          </a:p>
        </p:txBody>
      </p:sp>
      <p:sp>
        <p:nvSpPr>
          <p:cNvPr id="7" name="Slide Number Placeholder 5">
            <a:extLst>
              <a:ext uri="{FF2B5EF4-FFF2-40B4-BE49-F238E27FC236}">
                <a16:creationId xmlns:a16="http://schemas.microsoft.com/office/drawing/2014/main" id="{F8B15DAA-94BC-4FE4-AB72-3A07E01B971F}"/>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16</a:t>
            </a:fld>
            <a:endParaRPr lang="en-US" sz="800" dirty="0"/>
          </a:p>
        </p:txBody>
      </p:sp>
    </p:spTree>
    <p:extLst>
      <p:ext uri="{BB962C8B-B14F-4D97-AF65-F5344CB8AC3E}">
        <p14:creationId xmlns:p14="http://schemas.microsoft.com/office/powerpoint/2010/main" val="417874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5BD8-4305-4229-9E4F-9ED360E45F64}"/>
              </a:ext>
            </a:extLst>
          </p:cNvPr>
          <p:cNvSpPr>
            <a:spLocks noGrp="1"/>
          </p:cNvSpPr>
          <p:nvPr>
            <p:ph type="title"/>
          </p:nvPr>
        </p:nvSpPr>
        <p:spPr/>
        <p:txBody>
          <a:bodyPr/>
          <a:lstStyle/>
          <a:p>
            <a:r>
              <a:rPr lang="en-US" dirty="0"/>
              <a:t>Does C</a:t>
            </a:r>
            <a:r>
              <a:rPr lang="en-US" sz="100" dirty="0"/>
              <a:t> </a:t>
            </a:r>
            <a:r>
              <a:rPr lang="en-US" dirty="0"/>
              <a:t>A</a:t>
            </a:r>
            <a:r>
              <a:rPr lang="en-US" sz="100" dirty="0"/>
              <a:t> </a:t>
            </a:r>
            <a:r>
              <a:rPr lang="en-US" dirty="0"/>
              <a:t>P</a:t>
            </a:r>
            <a:r>
              <a:rPr lang="en-US" sz="100" dirty="0"/>
              <a:t> </a:t>
            </a:r>
            <a:r>
              <a:rPr lang="en-US" dirty="0"/>
              <a:t>M Hold in the Real World </a:t>
            </a:r>
            <a:r>
              <a:rPr lang="en-US" sz="1000" dirty="0"/>
              <a:t>2</a:t>
            </a:r>
          </a:p>
        </p:txBody>
      </p:sp>
      <p:sp>
        <p:nvSpPr>
          <p:cNvPr id="3" name="Content Placeholder 2">
            <a:extLst>
              <a:ext uri="{FF2B5EF4-FFF2-40B4-BE49-F238E27FC236}">
                <a16:creationId xmlns:a16="http://schemas.microsoft.com/office/drawing/2014/main" id="{2E8F4090-F2B8-4069-B39C-835FAA9CE2A6}"/>
              </a:ext>
            </a:extLst>
          </p:cNvPr>
          <p:cNvSpPr>
            <a:spLocks noGrp="1"/>
          </p:cNvSpPr>
          <p:nvPr>
            <p:ph sz="quarter" idx="11"/>
          </p:nvPr>
        </p:nvSpPr>
        <p:spPr>
          <a:xfrm>
            <a:off x="1866900" y="1276710"/>
            <a:ext cx="8458200" cy="2609490"/>
          </a:xfrm>
        </p:spPr>
        <p:txBody>
          <a:bodyPr>
            <a:normAutofit/>
          </a:bodyPr>
          <a:lstStyle/>
          <a:p>
            <a:pPr marL="402336" indent="-402336">
              <a:spcBef>
                <a:spcPts val="1000"/>
              </a:spcBef>
              <a:buFont typeface="+mj-lt"/>
              <a:buAutoNum type="arabicPeriod" startAt="4"/>
            </a:pPr>
            <a:r>
              <a:rPr lang="en-US" sz="2400" dirty="0"/>
              <a:t>Investors are price takers.</a:t>
            </a:r>
          </a:p>
          <a:p>
            <a:pPr marL="402336" indent="-402336">
              <a:spcBef>
                <a:spcPts val="1000"/>
              </a:spcBef>
              <a:buFont typeface="+mj-lt"/>
              <a:buAutoNum type="arabicPeriod" startAt="4"/>
            </a:pPr>
            <a:r>
              <a:rPr lang="en-US" sz="2400" dirty="0"/>
              <a:t>The supply of all assets is fixed.</a:t>
            </a:r>
          </a:p>
        </p:txBody>
      </p:sp>
      <p:sp>
        <p:nvSpPr>
          <p:cNvPr id="7" name="Slide Number Placeholder 5">
            <a:extLst>
              <a:ext uri="{FF2B5EF4-FFF2-40B4-BE49-F238E27FC236}">
                <a16:creationId xmlns:a16="http://schemas.microsoft.com/office/drawing/2014/main" id="{F8B15DAA-94BC-4FE4-AB72-3A07E01B971F}"/>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17</a:t>
            </a:fld>
            <a:endParaRPr lang="en-US" sz="800" dirty="0"/>
          </a:p>
        </p:txBody>
      </p:sp>
    </p:spTree>
    <p:extLst>
      <p:ext uri="{BB962C8B-B14F-4D97-AF65-F5344CB8AC3E}">
        <p14:creationId xmlns:p14="http://schemas.microsoft.com/office/powerpoint/2010/main" val="257788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7F6-B71F-48A0-863E-282CB6B574A1}"/>
              </a:ext>
            </a:extLst>
          </p:cNvPr>
          <p:cNvSpPr>
            <a:spLocks noGrp="1"/>
          </p:cNvSpPr>
          <p:nvPr>
            <p:ph type="title"/>
          </p:nvPr>
        </p:nvSpPr>
        <p:spPr/>
        <p:txBody>
          <a:bodyPr>
            <a:normAutofit/>
          </a:bodyPr>
          <a:lstStyle/>
          <a:p>
            <a:r>
              <a:rPr lang="en-US" dirty="0"/>
              <a:t>C</a:t>
            </a:r>
            <a:r>
              <a:rPr lang="en-US" sz="100" dirty="0"/>
              <a:t> </a:t>
            </a:r>
            <a:r>
              <a:rPr lang="en-US" dirty="0"/>
              <a:t>A</a:t>
            </a:r>
            <a:r>
              <a:rPr lang="en-US" sz="100" dirty="0"/>
              <a:t> </a:t>
            </a:r>
            <a:r>
              <a:rPr lang="en-US" dirty="0"/>
              <a:t>P</a:t>
            </a:r>
            <a:r>
              <a:rPr lang="en-US" sz="100" dirty="0"/>
              <a:t> </a:t>
            </a:r>
            <a:r>
              <a:rPr lang="en-US" dirty="0"/>
              <a:t>M (19</a:t>
            </a:r>
            <a:r>
              <a:rPr lang="en-US" sz="100" dirty="0"/>
              <a:t> </a:t>
            </a:r>
            <a:r>
              <a:rPr lang="en-US" dirty="0"/>
              <a:t>31–2020)</a:t>
            </a:r>
          </a:p>
        </p:txBody>
      </p:sp>
      <p:sp>
        <p:nvSpPr>
          <p:cNvPr id="3" name="Content Placeholder 2">
            <a:extLst>
              <a:ext uri="{FF2B5EF4-FFF2-40B4-BE49-F238E27FC236}">
                <a16:creationId xmlns:a16="http://schemas.microsoft.com/office/drawing/2014/main" id="{AD79A8F7-DC74-4938-ABAA-0C5D84EE0C18}"/>
              </a:ext>
            </a:extLst>
          </p:cNvPr>
          <p:cNvSpPr>
            <a:spLocks noGrp="1"/>
          </p:cNvSpPr>
          <p:nvPr>
            <p:ph sz="quarter" idx="11"/>
          </p:nvPr>
        </p:nvSpPr>
        <p:spPr>
          <a:xfrm>
            <a:off x="1866900" y="1257295"/>
            <a:ext cx="8458200" cy="489863"/>
          </a:xfrm>
        </p:spPr>
        <p:txBody>
          <a:bodyPr>
            <a:normAutofit/>
          </a:bodyPr>
          <a:lstStyle/>
          <a:p>
            <a:r>
              <a:rPr lang="sv-SE" sz="2400" dirty="0"/>
              <a:t>Beta Versus Average Risk Premium.</a:t>
            </a:r>
            <a:endParaRPr lang="en-US" sz="2400" dirty="0"/>
          </a:p>
        </p:txBody>
      </p:sp>
      <p:pic>
        <p:nvPicPr>
          <p:cNvPr id="8" name="Picture 7" descr="A graph displays the average risk premium from portfolios with different betas from 1931 to 2020.">
            <a:extLst>
              <a:ext uri="{FF2B5EF4-FFF2-40B4-BE49-F238E27FC236}">
                <a16:creationId xmlns:a16="http://schemas.microsoft.com/office/drawing/2014/main" id="{E8D36530-9940-474D-8D7A-44FD9811CA9F}"/>
              </a:ext>
            </a:extLst>
          </p:cNvPr>
          <p:cNvPicPr>
            <a:picLocks noChangeAspect="1"/>
          </p:cNvPicPr>
          <p:nvPr/>
        </p:nvPicPr>
        <p:blipFill>
          <a:blip r:embed="rId2"/>
          <a:stretch>
            <a:fillRect/>
          </a:stretch>
        </p:blipFill>
        <p:spPr>
          <a:xfrm>
            <a:off x="2803916" y="2122815"/>
            <a:ext cx="6649485" cy="3918654"/>
          </a:xfrm>
          <a:prstGeom prst="rect">
            <a:avLst/>
          </a:prstGeom>
        </p:spPr>
      </p:pic>
      <p:sp>
        <p:nvSpPr>
          <p:cNvPr id="6" name="Slide Number Placeholder 5">
            <a:extLst>
              <a:ext uri="{FF2B5EF4-FFF2-40B4-BE49-F238E27FC236}">
                <a16:creationId xmlns:a16="http://schemas.microsoft.com/office/drawing/2014/main" id="{BB4A3722-DF6D-4A2F-A854-C590927910FE}"/>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18</a:t>
            </a:fld>
            <a:endParaRPr lang="en-US" sz="800" dirty="0"/>
          </a:p>
        </p:txBody>
      </p:sp>
    </p:spTree>
    <p:extLst>
      <p:ext uri="{BB962C8B-B14F-4D97-AF65-F5344CB8AC3E}">
        <p14:creationId xmlns:p14="http://schemas.microsoft.com/office/powerpoint/2010/main" val="1917745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7F6-B71F-48A0-863E-282CB6B574A1}"/>
              </a:ext>
            </a:extLst>
          </p:cNvPr>
          <p:cNvSpPr>
            <a:spLocks noGrp="1"/>
          </p:cNvSpPr>
          <p:nvPr>
            <p:ph type="title"/>
          </p:nvPr>
        </p:nvSpPr>
        <p:spPr/>
        <p:txBody>
          <a:bodyPr>
            <a:normAutofit fontScale="90000"/>
          </a:bodyPr>
          <a:lstStyle/>
          <a:p>
            <a:r>
              <a:rPr lang="en-US" dirty="0"/>
              <a:t>Relationship Between Beta and Average Return (mid-19</a:t>
            </a:r>
            <a:r>
              <a:rPr lang="en-US" sz="100" dirty="0"/>
              <a:t> </a:t>
            </a:r>
            <a:r>
              <a:rPr lang="en-US" dirty="0"/>
              <a:t>60s)</a:t>
            </a:r>
          </a:p>
        </p:txBody>
      </p:sp>
      <p:pic>
        <p:nvPicPr>
          <p:cNvPr id="12" name="Picture 11" descr="Two graphs show the relationship between the actual average return and portfolio beta.">
            <a:extLst>
              <a:ext uri="{FF2B5EF4-FFF2-40B4-BE49-F238E27FC236}">
                <a16:creationId xmlns:a16="http://schemas.microsoft.com/office/drawing/2014/main" id="{9C50EC3A-9720-465B-95A5-FB36101A90CE}"/>
              </a:ext>
            </a:extLst>
          </p:cNvPr>
          <p:cNvPicPr>
            <a:picLocks noChangeAspect="1"/>
          </p:cNvPicPr>
          <p:nvPr/>
        </p:nvPicPr>
        <p:blipFill>
          <a:blip r:embed="rId2"/>
          <a:stretch>
            <a:fillRect/>
          </a:stretch>
        </p:blipFill>
        <p:spPr>
          <a:xfrm>
            <a:off x="2257595" y="1522403"/>
            <a:ext cx="7742127" cy="4074458"/>
          </a:xfrm>
          <a:prstGeom prst="rect">
            <a:avLst/>
          </a:prstGeom>
        </p:spPr>
      </p:pic>
      <p:sp>
        <p:nvSpPr>
          <p:cNvPr id="6" name="Slide Number Placeholder 5">
            <a:extLst>
              <a:ext uri="{FF2B5EF4-FFF2-40B4-BE49-F238E27FC236}">
                <a16:creationId xmlns:a16="http://schemas.microsoft.com/office/drawing/2014/main" id="{BB4A3722-DF6D-4A2F-A854-C590927910FE}"/>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19</a:t>
            </a:fld>
            <a:endParaRPr lang="en-US" sz="800" dirty="0"/>
          </a:p>
        </p:txBody>
      </p:sp>
    </p:spTree>
    <p:extLst>
      <p:ext uri="{BB962C8B-B14F-4D97-AF65-F5344CB8AC3E}">
        <p14:creationId xmlns:p14="http://schemas.microsoft.com/office/powerpoint/2010/main" val="317609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4ACF3-CE9B-D00D-1171-4255F53814B6}"/>
              </a:ext>
            </a:extLst>
          </p:cNvPr>
          <p:cNvSpPr>
            <a:spLocks noGrp="1"/>
          </p:cNvSpPr>
          <p:nvPr>
            <p:ph type="ctrTitle"/>
          </p:nvPr>
        </p:nvSpPr>
        <p:spPr>
          <a:xfrm>
            <a:off x="1112520" y="1902148"/>
            <a:ext cx="9966960" cy="3778561"/>
          </a:xfrm>
        </p:spPr>
        <p:txBody>
          <a:bodyPr>
            <a:normAutofit fontScale="90000"/>
          </a:bodyPr>
          <a:lstStyle/>
          <a:p>
            <a:br>
              <a:rPr lang="en-GB" sz="5400" dirty="0"/>
            </a:br>
            <a:br>
              <a:rPr lang="en-US" sz="5400" dirty="0"/>
            </a:br>
            <a:br>
              <a:rPr lang="en-US" sz="5400" dirty="0"/>
            </a:br>
            <a:r>
              <a:rPr lang="en-US" sz="5400" dirty="0"/>
              <a:t>PART 1: BUSINESS ENVIRONMENT</a:t>
            </a:r>
            <a:br>
              <a:rPr lang="en-GB" sz="5400" dirty="0"/>
            </a:br>
            <a:br>
              <a:rPr lang="en-GB" sz="5400" dirty="0"/>
            </a:br>
            <a:r>
              <a:rPr lang="en-GB" sz="5400" dirty="0"/>
              <a:t>Lecture 10:</a:t>
            </a:r>
            <a:r>
              <a:rPr lang="en-US" sz="5400" dirty="0"/>
              <a:t>Portfolio Theory and The Capital Asset Pricing Model</a:t>
            </a:r>
            <a:endParaRPr lang="en-IE" sz="5400" dirty="0"/>
          </a:p>
        </p:txBody>
      </p:sp>
    </p:spTree>
    <p:extLst>
      <p:ext uri="{BB962C8B-B14F-4D97-AF65-F5344CB8AC3E}">
        <p14:creationId xmlns:p14="http://schemas.microsoft.com/office/powerpoint/2010/main" val="83182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7F6-B71F-48A0-863E-282CB6B574A1}"/>
              </a:ext>
            </a:extLst>
          </p:cNvPr>
          <p:cNvSpPr>
            <a:spLocks noGrp="1"/>
          </p:cNvSpPr>
          <p:nvPr>
            <p:ph type="title"/>
          </p:nvPr>
        </p:nvSpPr>
        <p:spPr/>
        <p:txBody>
          <a:bodyPr>
            <a:normAutofit fontScale="90000"/>
          </a:bodyPr>
          <a:lstStyle/>
          <a:p>
            <a:r>
              <a:rPr lang="en-US" dirty="0"/>
              <a:t>Relationship Between Beta and Average Return (19</a:t>
            </a:r>
            <a:r>
              <a:rPr lang="en-US" sz="100" dirty="0"/>
              <a:t> </a:t>
            </a:r>
            <a:r>
              <a:rPr lang="en-US" dirty="0"/>
              <a:t>66–2020)</a:t>
            </a:r>
          </a:p>
        </p:txBody>
      </p:sp>
      <p:pic>
        <p:nvPicPr>
          <p:cNvPr id="8" name="Picture 7" descr="Two graphs show the relationship between the actual average return and portfolio beta.">
            <a:extLst>
              <a:ext uri="{FF2B5EF4-FFF2-40B4-BE49-F238E27FC236}">
                <a16:creationId xmlns:a16="http://schemas.microsoft.com/office/drawing/2014/main" id="{CF56D68D-3D89-4D13-B64D-14DE93C2B037}"/>
              </a:ext>
            </a:extLst>
          </p:cNvPr>
          <p:cNvPicPr>
            <a:picLocks noChangeAspect="1"/>
          </p:cNvPicPr>
          <p:nvPr/>
        </p:nvPicPr>
        <p:blipFill>
          <a:blip r:embed="rId2"/>
          <a:stretch>
            <a:fillRect/>
          </a:stretch>
        </p:blipFill>
        <p:spPr>
          <a:xfrm>
            <a:off x="2404738" y="1381481"/>
            <a:ext cx="7415183" cy="3899090"/>
          </a:xfrm>
          <a:prstGeom prst="rect">
            <a:avLst/>
          </a:prstGeom>
        </p:spPr>
      </p:pic>
      <p:sp>
        <p:nvSpPr>
          <p:cNvPr id="3" name="Content Placeholder 2">
            <a:extLst>
              <a:ext uri="{FF2B5EF4-FFF2-40B4-BE49-F238E27FC236}">
                <a16:creationId xmlns:a16="http://schemas.microsoft.com/office/drawing/2014/main" id="{AD79A8F7-DC74-4938-ABAA-0C5D84EE0C18}"/>
              </a:ext>
            </a:extLst>
          </p:cNvPr>
          <p:cNvSpPr>
            <a:spLocks noGrp="1"/>
          </p:cNvSpPr>
          <p:nvPr>
            <p:ph sz="quarter" idx="11"/>
          </p:nvPr>
        </p:nvSpPr>
        <p:spPr>
          <a:xfrm>
            <a:off x="1866900" y="5502732"/>
            <a:ext cx="8458200" cy="620486"/>
          </a:xfrm>
        </p:spPr>
        <p:txBody>
          <a:bodyPr>
            <a:normAutofit/>
          </a:bodyPr>
          <a:lstStyle/>
          <a:p>
            <a:r>
              <a:rPr lang="en-US" sz="1600" b="1" dirty="0"/>
              <a:t>Source:</a:t>
            </a:r>
            <a:r>
              <a:rPr lang="en-US" sz="1600" dirty="0"/>
              <a:t> F. Black, “Beta and Return,” </a:t>
            </a:r>
            <a:r>
              <a:rPr lang="en-US" sz="1600" b="1" dirty="0"/>
              <a:t>Journal of Portfolio Management</a:t>
            </a:r>
            <a:r>
              <a:rPr lang="en-US" sz="1600" dirty="0"/>
              <a:t> 20 (Fall 19</a:t>
            </a:r>
            <a:r>
              <a:rPr lang="en-US" sz="100" dirty="0"/>
              <a:t> </a:t>
            </a:r>
            <a:r>
              <a:rPr lang="en-US" sz="1600" dirty="0"/>
              <a:t>93), pp. 8–18. Updates courtesy of Adam </a:t>
            </a:r>
            <a:r>
              <a:rPr lang="en-US" sz="1600" dirty="0" err="1"/>
              <a:t>Kolasinski</a:t>
            </a:r>
            <a:r>
              <a:rPr lang="en-US" sz="1600" dirty="0"/>
              <a:t>.</a:t>
            </a:r>
          </a:p>
        </p:txBody>
      </p:sp>
      <p:sp>
        <p:nvSpPr>
          <p:cNvPr id="6" name="Slide Number Placeholder 5">
            <a:extLst>
              <a:ext uri="{FF2B5EF4-FFF2-40B4-BE49-F238E27FC236}">
                <a16:creationId xmlns:a16="http://schemas.microsoft.com/office/drawing/2014/main" id="{BB4A3722-DF6D-4A2F-A854-C590927910FE}"/>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20</a:t>
            </a:fld>
            <a:endParaRPr lang="en-US" sz="800" dirty="0"/>
          </a:p>
        </p:txBody>
      </p:sp>
    </p:spTree>
    <p:extLst>
      <p:ext uri="{BB962C8B-B14F-4D97-AF65-F5344CB8AC3E}">
        <p14:creationId xmlns:p14="http://schemas.microsoft.com/office/powerpoint/2010/main" val="122674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0099-443A-4D66-8FBA-49AC568C1CA6}"/>
              </a:ext>
            </a:extLst>
          </p:cNvPr>
          <p:cNvSpPr>
            <a:spLocks noGrp="1"/>
          </p:cNvSpPr>
          <p:nvPr>
            <p:ph type="title"/>
          </p:nvPr>
        </p:nvSpPr>
        <p:spPr/>
        <p:txBody>
          <a:bodyPr>
            <a:noAutofit/>
          </a:bodyPr>
          <a:lstStyle/>
          <a:p>
            <a:pPr eaLnBrk="1" hangingPunct="1">
              <a:defRPr/>
            </a:pPr>
            <a:r>
              <a:rPr lang="en-US" altLang="en-US" dirty="0"/>
              <a:t>Topics Covered</a:t>
            </a:r>
            <a:endParaRPr lang="en-US" b="1" dirty="0">
              <a:solidFill>
                <a:schemeClr val="tx2"/>
              </a:solidFill>
            </a:endParaRPr>
          </a:p>
        </p:txBody>
      </p:sp>
      <p:sp>
        <p:nvSpPr>
          <p:cNvPr id="3" name="Content Placeholder 2">
            <a:extLst>
              <a:ext uri="{FF2B5EF4-FFF2-40B4-BE49-F238E27FC236}">
                <a16:creationId xmlns:a16="http://schemas.microsoft.com/office/drawing/2014/main" id="{84E1D40C-48E3-432A-9655-5F6D11F13888}"/>
              </a:ext>
            </a:extLst>
          </p:cNvPr>
          <p:cNvSpPr>
            <a:spLocks noGrp="1"/>
          </p:cNvSpPr>
          <p:nvPr>
            <p:ph sz="quarter" idx="11"/>
          </p:nvPr>
        </p:nvSpPr>
        <p:spPr>
          <a:xfrm>
            <a:off x="1866900" y="1220276"/>
            <a:ext cx="8458200" cy="3984771"/>
          </a:xfrm>
        </p:spPr>
        <p:txBody>
          <a:bodyPr>
            <a:noAutofit/>
          </a:bodyPr>
          <a:lstStyle/>
          <a:p>
            <a:r>
              <a:rPr lang="en-US" sz="2400" dirty="0"/>
              <a:t>Market Risk Is Measured by Beta.</a:t>
            </a:r>
          </a:p>
          <a:p>
            <a:r>
              <a:rPr lang="en-US" sz="2400" dirty="0"/>
              <a:t>The Relationship Between Risk and Return.</a:t>
            </a:r>
          </a:p>
          <a:p>
            <a:r>
              <a:rPr lang="en-US" sz="2400" dirty="0"/>
              <a:t>Does the C</a:t>
            </a:r>
            <a:r>
              <a:rPr lang="en-US" sz="100" dirty="0"/>
              <a:t> </a:t>
            </a:r>
            <a:r>
              <a:rPr lang="en-US" sz="2400" dirty="0"/>
              <a:t>A</a:t>
            </a:r>
            <a:r>
              <a:rPr lang="en-US" sz="100" dirty="0"/>
              <a:t> </a:t>
            </a:r>
            <a:r>
              <a:rPr lang="en-US" sz="2400" dirty="0"/>
              <a:t>P</a:t>
            </a:r>
            <a:r>
              <a:rPr lang="en-US" sz="100" dirty="0"/>
              <a:t> </a:t>
            </a:r>
            <a:r>
              <a:rPr lang="en-US" sz="2400" dirty="0"/>
              <a:t>M Hold in the Real World?</a:t>
            </a:r>
          </a:p>
          <a:p>
            <a:pPr marL="45720" indent="0">
              <a:buNone/>
            </a:pPr>
            <a:endParaRPr lang="en-US" sz="2400" dirty="0"/>
          </a:p>
        </p:txBody>
      </p:sp>
      <p:sp>
        <p:nvSpPr>
          <p:cNvPr id="10" name="Slide Number Placeholder 5">
            <a:extLst>
              <a:ext uri="{FF2B5EF4-FFF2-40B4-BE49-F238E27FC236}">
                <a16:creationId xmlns:a16="http://schemas.microsoft.com/office/drawing/2014/main" id="{44F992B9-52FD-4012-942B-611A27DA855C}"/>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3</a:t>
            </a:fld>
            <a:endParaRPr lang="en-US" sz="800" dirty="0"/>
          </a:p>
        </p:txBody>
      </p:sp>
    </p:spTree>
    <p:extLst>
      <p:ext uri="{BB962C8B-B14F-4D97-AF65-F5344CB8AC3E}">
        <p14:creationId xmlns:p14="http://schemas.microsoft.com/office/powerpoint/2010/main" val="409353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65F7-D793-4699-8BFD-DC25D21BB69E}"/>
              </a:ext>
            </a:extLst>
          </p:cNvPr>
          <p:cNvSpPr>
            <a:spLocks noGrp="1"/>
          </p:cNvSpPr>
          <p:nvPr>
            <p:ph type="title"/>
          </p:nvPr>
        </p:nvSpPr>
        <p:spPr/>
        <p:txBody>
          <a:bodyPr/>
          <a:lstStyle/>
          <a:p>
            <a:r>
              <a:rPr lang="en-US" dirty="0"/>
              <a:t>Market Risk Is Measured by Beta</a:t>
            </a:r>
          </a:p>
        </p:txBody>
      </p:sp>
      <p:sp>
        <p:nvSpPr>
          <p:cNvPr id="3" name="Content Placeholder 2">
            <a:extLst>
              <a:ext uri="{FF2B5EF4-FFF2-40B4-BE49-F238E27FC236}">
                <a16:creationId xmlns:a16="http://schemas.microsoft.com/office/drawing/2014/main" id="{3CA1AA80-12BD-4175-95FF-589BBA467EEF}"/>
              </a:ext>
            </a:extLst>
          </p:cNvPr>
          <p:cNvSpPr>
            <a:spLocks noGrp="1"/>
          </p:cNvSpPr>
          <p:nvPr>
            <p:ph sz="quarter" idx="11"/>
          </p:nvPr>
        </p:nvSpPr>
        <p:spPr/>
        <p:txBody>
          <a:bodyPr>
            <a:normAutofit/>
          </a:bodyPr>
          <a:lstStyle/>
          <a:p>
            <a:r>
              <a:rPr lang="en-US" sz="2400" b="1" u="sng" dirty="0">
                <a:solidFill>
                  <a:srgbClr val="DF5327"/>
                </a:solidFill>
              </a:rPr>
              <a:t>Market Portfolio</a:t>
            </a:r>
            <a:r>
              <a:rPr lang="en-US" sz="2400" b="1" dirty="0">
                <a:solidFill>
                  <a:srgbClr val="DF5327"/>
                </a:solidFill>
              </a:rPr>
              <a:t>: </a:t>
            </a:r>
            <a:r>
              <a:rPr lang="en-US" sz="2400" dirty="0"/>
              <a:t>Portfolio of all assets in the economy. In practice, a broad stock market index such as the S&amp;P Composite is used to represent the market.</a:t>
            </a:r>
          </a:p>
          <a:p>
            <a:r>
              <a:rPr lang="en-US" sz="2400" b="1" u="sng" dirty="0">
                <a:solidFill>
                  <a:srgbClr val="DF5327"/>
                </a:solidFill>
              </a:rPr>
              <a:t>Beta</a:t>
            </a:r>
            <a:r>
              <a:rPr lang="en-US" sz="2400" b="1" dirty="0">
                <a:solidFill>
                  <a:srgbClr val="DF5327"/>
                </a:solidFill>
              </a:rPr>
              <a:t>: </a:t>
            </a:r>
            <a:r>
              <a:rPr lang="en-US" sz="2400" dirty="0"/>
              <a:t>Sensitivity of a stock’s return to the return on the market portfolio.</a:t>
            </a:r>
          </a:p>
        </p:txBody>
      </p:sp>
      <p:sp>
        <p:nvSpPr>
          <p:cNvPr id="6" name="Slide Number Placeholder 5">
            <a:extLst>
              <a:ext uri="{FF2B5EF4-FFF2-40B4-BE49-F238E27FC236}">
                <a16:creationId xmlns:a16="http://schemas.microsoft.com/office/drawing/2014/main" id="{8AB20A9E-DA00-477F-BFEF-D479960B4053}"/>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4</a:t>
            </a:fld>
            <a:endParaRPr lang="en-US" sz="800" dirty="0"/>
          </a:p>
        </p:txBody>
      </p:sp>
    </p:spTree>
    <p:extLst>
      <p:ext uri="{BB962C8B-B14F-4D97-AF65-F5344CB8AC3E}">
        <p14:creationId xmlns:p14="http://schemas.microsoft.com/office/powerpoint/2010/main" val="246934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32A2-115E-4A5B-BD8F-1DDAC91CB7C5}"/>
              </a:ext>
            </a:extLst>
          </p:cNvPr>
          <p:cNvSpPr>
            <a:spLocks noGrp="1"/>
          </p:cNvSpPr>
          <p:nvPr>
            <p:ph type="title"/>
          </p:nvPr>
        </p:nvSpPr>
        <p:spPr/>
        <p:txBody>
          <a:bodyPr/>
          <a:lstStyle/>
          <a:p>
            <a:r>
              <a:rPr lang="en-US" dirty="0"/>
              <a:t>Portfolio Risk, Beta</a:t>
            </a:r>
          </a:p>
        </p:txBody>
      </p:sp>
      <p:graphicFrame>
        <p:nvGraphicFramePr>
          <p:cNvPr id="8" name="Object 7">
            <a:extLst>
              <a:ext uri="{FF2B5EF4-FFF2-40B4-BE49-F238E27FC236}">
                <a16:creationId xmlns:a16="http://schemas.microsoft.com/office/drawing/2014/main" id="{7B82A7B5-2142-4AF4-96C1-D15A2C3EF1D6}"/>
              </a:ext>
            </a:extLst>
          </p:cNvPr>
          <p:cNvGraphicFramePr>
            <a:graphicFrameLocks noChangeAspect="1"/>
          </p:cNvGraphicFramePr>
          <p:nvPr/>
        </p:nvGraphicFramePr>
        <p:xfrm>
          <a:off x="2825419" y="1790729"/>
          <a:ext cx="1352296" cy="1064933"/>
        </p:xfrm>
        <a:graphic>
          <a:graphicData uri="http://schemas.openxmlformats.org/presentationml/2006/ole">
            <mc:AlternateContent xmlns:mc="http://schemas.openxmlformats.org/markup-compatibility/2006">
              <mc:Choice xmlns:v="urn:schemas-microsoft-com:vml" Requires="v">
                <p:oleObj name="Equation" r:id="rId2" imgW="1015920" imgH="799920" progId="Equation.DSMT4">
                  <p:embed/>
                </p:oleObj>
              </mc:Choice>
              <mc:Fallback>
                <p:oleObj name="Equation" r:id="rId2" imgW="1015920" imgH="799920" progId="Equation.DSMT4">
                  <p:embed/>
                  <p:pic>
                    <p:nvPicPr>
                      <p:cNvPr id="8" name="Object 7">
                        <a:extLst>
                          <a:ext uri="{FF2B5EF4-FFF2-40B4-BE49-F238E27FC236}">
                            <a16:creationId xmlns:a16="http://schemas.microsoft.com/office/drawing/2014/main" id="{7B82A7B5-2142-4AF4-96C1-D15A2C3EF1D6}"/>
                          </a:ext>
                        </a:extLst>
                      </p:cNvPr>
                      <p:cNvPicPr/>
                      <p:nvPr/>
                    </p:nvPicPr>
                    <p:blipFill>
                      <a:blip r:embed="rId3"/>
                      <a:stretch>
                        <a:fillRect/>
                      </a:stretch>
                    </p:blipFill>
                    <p:spPr>
                      <a:xfrm>
                        <a:off x="2825419" y="1790729"/>
                        <a:ext cx="1352296" cy="1064933"/>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6B8E232-4D32-4A82-BB29-B839907DC941}"/>
              </a:ext>
            </a:extLst>
          </p:cNvPr>
          <p:cNvGraphicFramePr>
            <a:graphicFrameLocks noChangeAspect="1"/>
          </p:cNvGraphicFramePr>
          <p:nvPr/>
        </p:nvGraphicFramePr>
        <p:xfrm>
          <a:off x="3049474" y="3217973"/>
          <a:ext cx="541337" cy="506413"/>
        </p:xfrm>
        <a:graphic>
          <a:graphicData uri="http://schemas.openxmlformats.org/presentationml/2006/ole">
            <mc:AlternateContent xmlns:mc="http://schemas.openxmlformats.org/markup-compatibility/2006">
              <mc:Choice xmlns:v="urn:schemas-microsoft-com:vml" Requires="v">
                <p:oleObj name="Equation" r:id="rId4" imgW="406080" imgH="380880" progId="Equation.DSMT4">
                  <p:embed/>
                </p:oleObj>
              </mc:Choice>
              <mc:Fallback>
                <p:oleObj name="Equation" r:id="rId4" imgW="406080" imgH="380880" progId="Equation.DSMT4">
                  <p:embed/>
                  <p:pic>
                    <p:nvPicPr>
                      <p:cNvPr id="11" name="Object 10">
                        <a:extLst>
                          <a:ext uri="{FF2B5EF4-FFF2-40B4-BE49-F238E27FC236}">
                            <a16:creationId xmlns:a16="http://schemas.microsoft.com/office/drawing/2014/main" id="{56B8E232-4D32-4A82-BB29-B839907DC941}"/>
                          </a:ext>
                        </a:extLst>
                      </p:cNvPr>
                      <p:cNvPicPr/>
                      <p:nvPr/>
                    </p:nvPicPr>
                    <p:blipFill>
                      <a:blip r:embed="rId5"/>
                      <a:stretch>
                        <a:fillRect/>
                      </a:stretch>
                    </p:blipFill>
                    <p:spPr>
                      <a:xfrm>
                        <a:off x="3049474" y="3217973"/>
                        <a:ext cx="541337" cy="506413"/>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402A3D2C-4448-4BA5-83FF-F73CC4AE1DDB}"/>
              </a:ext>
            </a:extLst>
          </p:cNvPr>
          <p:cNvSpPr>
            <a:spLocks noGrp="1"/>
          </p:cNvSpPr>
          <p:nvPr>
            <p:ph sz="quarter" idx="11"/>
          </p:nvPr>
        </p:nvSpPr>
        <p:spPr>
          <a:xfrm>
            <a:off x="3712039" y="3252469"/>
            <a:ext cx="3575958" cy="1237891"/>
          </a:xfrm>
        </p:spPr>
        <p:txBody>
          <a:bodyPr>
            <a:normAutofit/>
          </a:bodyPr>
          <a:lstStyle/>
          <a:p>
            <a:r>
              <a:rPr lang="en-US" sz="2400" dirty="0"/>
              <a:t>Covariance between the stock </a:t>
            </a:r>
            <a:r>
              <a:rPr lang="en-US" sz="2400" dirty="0" err="1"/>
              <a:t>i</a:t>
            </a:r>
            <a:r>
              <a:rPr lang="en-US" sz="2400" dirty="0"/>
              <a:t> returns and the market returns.</a:t>
            </a:r>
          </a:p>
        </p:txBody>
      </p:sp>
      <p:graphicFrame>
        <p:nvGraphicFramePr>
          <p:cNvPr id="12" name="Object 11">
            <a:extLst>
              <a:ext uri="{FF2B5EF4-FFF2-40B4-BE49-F238E27FC236}">
                <a16:creationId xmlns:a16="http://schemas.microsoft.com/office/drawing/2014/main" id="{90168132-465A-4A6B-939A-1A1697E06A0C}"/>
              </a:ext>
            </a:extLst>
          </p:cNvPr>
          <p:cNvGraphicFramePr>
            <a:graphicFrameLocks noChangeAspect="1"/>
          </p:cNvGraphicFramePr>
          <p:nvPr/>
        </p:nvGraphicFramePr>
        <p:xfrm>
          <a:off x="3053212" y="4832350"/>
          <a:ext cx="473075" cy="558800"/>
        </p:xfrm>
        <a:graphic>
          <a:graphicData uri="http://schemas.openxmlformats.org/presentationml/2006/ole">
            <mc:AlternateContent xmlns:mc="http://schemas.openxmlformats.org/markup-compatibility/2006">
              <mc:Choice xmlns:v="urn:schemas-microsoft-com:vml" Requires="v">
                <p:oleObj name="Equation" r:id="rId6" imgW="355320" imgH="419040" progId="Equation.DSMT4">
                  <p:embed/>
                </p:oleObj>
              </mc:Choice>
              <mc:Fallback>
                <p:oleObj name="Equation" r:id="rId6" imgW="355320" imgH="419040" progId="Equation.DSMT4">
                  <p:embed/>
                  <p:pic>
                    <p:nvPicPr>
                      <p:cNvPr id="12" name="Object 11">
                        <a:extLst>
                          <a:ext uri="{FF2B5EF4-FFF2-40B4-BE49-F238E27FC236}">
                            <a16:creationId xmlns:a16="http://schemas.microsoft.com/office/drawing/2014/main" id="{90168132-465A-4A6B-939A-1A1697E06A0C}"/>
                          </a:ext>
                        </a:extLst>
                      </p:cNvPr>
                      <p:cNvPicPr/>
                      <p:nvPr/>
                    </p:nvPicPr>
                    <p:blipFill>
                      <a:blip r:embed="rId7"/>
                      <a:stretch>
                        <a:fillRect/>
                      </a:stretch>
                    </p:blipFill>
                    <p:spPr>
                      <a:xfrm>
                        <a:off x="3053212" y="4832350"/>
                        <a:ext cx="473075" cy="5588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4DC66289-0ACB-498F-9A73-497BC16DA861}"/>
              </a:ext>
            </a:extLst>
          </p:cNvPr>
          <p:cNvSpPr>
            <a:spLocks noGrp="1"/>
          </p:cNvSpPr>
          <p:nvPr>
            <p:ph sz="quarter" idx="14"/>
          </p:nvPr>
        </p:nvSpPr>
        <p:spPr>
          <a:xfrm>
            <a:off x="3744672" y="4882246"/>
            <a:ext cx="3282044" cy="898071"/>
          </a:xfrm>
        </p:spPr>
        <p:txBody>
          <a:bodyPr>
            <a:normAutofit/>
          </a:bodyPr>
          <a:lstStyle/>
          <a:p>
            <a:r>
              <a:rPr lang="en-US" sz="2400" dirty="0"/>
              <a:t>Variance of the returns on the market.</a:t>
            </a:r>
          </a:p>
        </p:txBody>
      </p:sp>
      <p:sp>
        <p:nvSpPr>
          <p:cNvPr id="7" name="Slide Number Placeholder 5">
            <a:extLst>
              <a:ext uri="{FF2B5EF4-FFF2-40B4-BE49-F238E27FC236}">
                <a16:creationId xmlns:a16="http://schemas.microsoft.com/office/drawing/2014/main" id="{F055E25F-33E0-47CB-8CA7-E2D27C9882CB}"/>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5</a:t>
            </a:fld>
            <a:endParaRPr lang="en-US" sz="800" dirty="0"/>
          </a:p>
        </p:txBody>
      </p:sp>
    </p:spTree>
    <p:extLst>
      <p:ext uri="{BB962C8B-B14F-4D97-AF65-F5344CB8AC3E}">
        <p14:creationId xmlns:p14="http://schemas.microsoft.com/office/powerpoint/2010/main" val="111463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27F6-B71F-48A0-863E-282CB6B574A1}"/>
              </a:ext>
            </a:extLst>
          </p:cNvPr>
          <p:cNvSpPr>
            <a:spLocks noGrp="1"/>
          </p:cNvSpPr>
          <p:nvPr>
            <p:ph type="title"/>
          </p:nvPr>
        </p:nvSpPr>
        <p:spPr/>
        <p:txBody>
          <a:bodyPr>
            <a:normAutofit/>
          </a:bodyPr>
          <a:lstStyle/>
          <a:p>
            <a:r>
              <a:rPr lang="en-US" dirty="0"/>
              <a:t>The Return on Amazon Stock</a:t>
            </a:r>
          </a:p>
        </p:txBody>
      </p:sp>
      <p:pic>
        <p:nvPicPr>
          <p:cNvPr id="8" name="Picture 7" descr="A graph plots market return in percentage versus Amazon return in percentage.">
            <a:extLst>
              <a:ext uri="{FF2B5EF4-FFF2-40B4-BE49-F238E27FC236}">
                <a16:creationId xmlns:a16="http://schemas.microsoft.com/office/drawing/2014/main" id="{BA2A982E-1DCC-4B07-8585-FD7320C08264}"/>
              </a:ext>
            </a:extLst>
          </p:cNvPr>
          <p:cNvPicPr>
            <a:picLocks noChangeAspect="1"/>
          </p:cNvPicPr>
          <p:nvPr/>
        </p:nvPicPr>
        <p:blipFill>
          <a:blip r:embed="rId2"/>
          <a:stretch>
            <a:fillRect/>
          </a:stretch>
        </p:blipFill>
        <p:spPr>
          <a:xfrm>
            <a:off x="1866900" y="983412"/>
            <a:ext cx="7925017" cy="4711994"/>
          </a:xfrm>
          <a:prstGeom prst="rect">
            <a:avLst/>
          </a:prstGeom>
        </p:spPr>
      </p:pic>
      <p:sp>
        <p:nvSpPr>
          <p:cNvPr id="3" name="Content Placeholder 2">
            <a:extLst>
              <a:ext uri="{FF2B5EF4-FFF2-40B4-BE49-F238E27FC236}">
                <a16:creationId xmlns:a16="http://schemas.microsoft.com/office/drawing/2014/main" id="{AD79A8F7-DC74-4938-ABAA-0C5D84EE0C18}"/>
              </a:ext>
            </a:extLst>
          </p:cNvPr>
          <p:cNvSpPr>
            <a:spLocks noGrp="1"/>
          </p:cNvSpPr>
          <p:nvPr>
            <p:ph sz="quarter" idx="11"/>
          </p:nvPr>
        </p:nvSpPr>
        <p:spPr>
          <a:xfrm>
            <a:off x="1866900" y="5769427"/>
            <a:ext cx="8458200" cy="783772"/>
          </a:xfrm>
        </p:spPr>
        <p:txBody>
          <a:bodyPr>
            <a:normAutofit/>
          </a:bodyPr>
          <a:lstStyle/>
          <a:p>
            <a:pPr marL="45720" indent="0">
              <a:buNone/>
            </a:pPr>
            <a:r>
              <a:rPr lang="en-US" dirty="0"/>
              <a:t>The return on Amazon stock changes on average by 1.55% for each 1.00% change in the market return. Beta is therefore 1.55.</a:t>
            </a:r>
          </a:p>
        </p:txBody>
      </p:sp>
      <p:sp>
        <p:nvSpPr>
          <p:cNvPr id="6" name="Slide Number Placeholder 5">
            <a:extLst>
              <a:ext uri="{FF2B5EF4-FFF2-40B4-BE49-F238E27FC236}">
                <a16:creationId xmlns:a16="http://schemas.microsoft.com/office/drawing/2014/main" id="{BB4A3722-DF6D-4A2F-A854-C590927910FE}"/>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6</a:t>
            </a:fld>
            <a:endParaRPr lang="en-US" sz="800" dirty="0"/>
          </a:p>
        </p:txBody>
      </p:sp>
    </p:spTree>
    <p:extLst>
      <p:ext uri="{BB962C8B-B14F-4D97-AF65-F5344CB8AC3E}">
        <p14:creationId xmlns:p14="http://schemas.microsoft.com/office/powerpoint/2010/main" val="306841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65F7-D793-4699-8BFD-DC25D21BB69E}"/>
              </a:ext>
            </a:extLst>
          </p:cNvPr>
          <p:cNvSpPr>
            <a:spLocks noGrp="1"/>
          </p:cNvSpPr>
          <p:nvPr>
            <p:ph type="title"/>
          </p:nvPr>
        </p:nvSpPr>
        <p:spPr/>
        <p:txBody>
          <a:bodyPr>
            <a:normAutofit/>
          </a:bodyPr>
          <a:lstStyle/>
          <a:p>
            <a:r>
              <a:rPr lang="en-US" dirty="0"/>
              <a:t>Estimated Betas for Select U.S. Stocks.</a:t>
            </a:r>
          </a:p>
        </p:txBody>
      </p:sp>
      <p:graphicFrame>
        <p:nvGraphicFramePr>
          <p:cNvPr id="4" name="Table 4">
            <a:extLst>
              <a:ext uri="{FF2B5EF4-FFF2-40B4-BE49-F238E27FC236}">
                <a16:creationId xmlns:a16="http://schemas.microsoft.com/office/drawing/2014/main" id="{B5F445F8-613F-46B9-AB80-AE72CFFF662F}"/>
              </a:ext>
            </a:extLst>
          </p:cNvPr>
          <p:cNvGraphicFramePr>
            <a:graphicFrameLocks noGrp="1"/>
          </p:cNvGraphicFramePr>
          <p:nvPr/>
        </p:nvGraphicFramePr>
        <p:xfrm>
          <a:off x="3799133" y="1397000"/>
          <a:ext cx="4582886" cy="40741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664194708"/>
                    </a:ext>
                  </a:extLst>
                </a:gridCol>
                <a:gridCol w="1534886">
                  <a:extLst>
                    <a:ext uri="{9D8B030D-6E8A-4147-A177-3AD203B41FA5}">
                      <a16:colId xmlns:a16="http://schemas.microsoft.com/office/drawing/2014/main" val="4034186432"/>
                    </a:ext>
                  </a:extLst>
                </a:gridCol>
              </a:tblGrid>
              <a:tr h="333829">
                <a:tc>
                  <a:txBody>
                    <a:bodyPr/>
                    <a:lstStyle/>
                    <a:p>
                      <a:r>
                        <a:rPr lang="en-US" dirty="0"/>
                        <a:t>Stock</a:t>
                      </a:r>
                    </a:p>
                  </a:txBody>
                  <a:tcPr/>
                </a:tc>
                <a:tc>
                  <a:txBody>
                    <a:bodyPr/>
                    <a:lstStyle/>
                    <a:p>
                      <a:r>
                        <a:rPr lang="en-US" dirty="0"/>
                        <a:t>Beta (</a:t>
                      </a:r>
                      <a:r>
                        <a:rPr lang="el-GR" i="1" dirty="0"/>
                        <a:t>β</a:t>
                      </a:r>
                      <a:r>
                        <a:rPr lang="en-US" dirty="0"/>
                        <a:t>)</a:t>
                      </a:r>
                    </a:p>
                  </a:txBody>
                  <a:tcPr/>
                </a:tc>
                <a:extLst>
                  <a:ext uri="{0D108BD9-81ED-4DB2-BD59-A6C34878D82A}">
                    <a16:rowId xmlns:a16="http://schemas.microsoft.com/office/drawing/2014/main" val="224085968"/>
                  </a:ext>
                </a:extLst>
              </a:tr>
              <a:tr h="370840">
                <a:tc>
                  <a:txBody>
                    <a:bodyPr/>
                    <a:lstStyle/>
                    <a:p>
                      <a:r>
                        <a:rPr lang="en-US" dirty="0"/>
                        <a:t>United States Steel</a:t>
                      </a:r>
                    </a:p>
                  </a:txBody>
                  <a:tcPr/>
                </a:tc>
                <a:tc>
                  <a:txBody>
                    <a:bodyPr/>
                    <a:lstStyle/>
                    <a:p>
                      <a:r>
                        <a:rPr lang="en-US" dirty="0"/>
                        <a:t>2.98</a:t>
                      </a:r>
                    </a:p>
                  </a:txBody>
                  <a:tcPr/>
                </a:tc>
                <a:extLst>
                  <a:ext uri="{0D108BD9-81ED-4DB2-BD59-A6C34878D82A}">
                    <a16:rowId xmlns:a16="http://schemas.microsoft.com/office/drawing/2014/main" val="3624060815"/>
                  </a:ext>
                </a:extLst>
              </a:tr>
              <a:tr h="370840">
                <a:tc>
                  <a:txBody>
                    <a:bodyPr/>
                    <a:lstStyle/>
                    <a:p>
                      <a:r>
                        <a:rPr lang="en-US" dirty="0"/>
                        <a:t>Southwest Airlines</a:t>
                      </a:r>
                    </a:p>
                  </a:txBody>
                  <a:tcPr/>
                </a:tc>
                <a:tc>
                  <a:txBody>
                    <a:bodyPr/>
                    <a:lstStyle/>
                    <a:p>
                      <a:r>
                        <a:rPr lang="en-US" dirty="0"/>
                        <a:t>1.58</a:t>
                      </a:r>
                    </a:p>
                  </a:txBody>
                  <a:tcPr/>
                </a:tc>
                <a:extLst>
                  <a:ext uri="{0D108BD9-81ED-4DB2-BD59-A6C34878D82A}">
                    <a16:rowId xmlns:a16="http://schemas.microsoft.com/office/drawing/2014/main" val="1006732644"/>
                  </a:ext>
                </a:extLst>
              </a:tr>
              <a:tr h="370840">
                <a:tc>
                  <a:txBody>
                    <a:bodyPr/>
                    <a:lstStyle/>
                    <a:p>
                      <a:r>
                        <a:rPr lang="en-US" dirty="0"/>
                        <a:t>Amazon</a:t>
                      </a:r>
                    </a:p>
                  </a:txBody>
                  <a:tcPr/>
                </a:tc>
                <a:tc>
                  <a:txBody>
                    <a:bodyPr/>
                    <a:lstStyle/>
                    <a:p>
                      <a:r>
                        <a:rPr lang="en-US" dirty="0"/>
                        <a:t>1.55</a:t>
                      </a:r>
                    </a:p>
                  </a:txBody>
                  <a:tcPr/>
                </a:tc>
                <a:extLst>
                  <a:ext uri="{0D108BD9-81ED-4DB2-BD59-A6C34878D82A}">
                    <a16:rowId xmlns:a16="http://schemas.microsoft.com/office/drawing/2014/main" val="965115322"/>
                  </a:ext>
                </a:extLst>
              </a:tr>
              <a:tr h="370840">
                <a:tc>
                  <a:txBody>
                    <a:bodyPr/>
                    <a:lstStyle/>
                    <a:p>
                      <a:r>
                        <a:rPr lang="en-US" dirty="0"/>
                        <a:t>Wells Fargo</a:t>
                      </a:r>
                    </a:p>
                  </a:txBody>
                  <a:tcPr/>
                </a:tc>
                <a:tc>
                  <a:txBody>
                    <a:bodyPr/>
                    <a:lstStyle/>
                    <a:p>
                      <a:r>
                        <a:rPr lang="en-US" dirty="0"/>
                        <a:t>1.14</a:t>
                      </a:r>
                    </a:p>
                  </a:txBody>
                  <a:tcPr/>
                </a:tc>
                <a:extLst>
                  <a:ext uri="{0D108BD9-81ED-4DB2-BD59-A6C34878D82A}">
                    <a16:rowId xmlns:a16="http://schemas.microsoft.com/office/drawing/2014/main" val="3306209054"/>
                  </a:ext>
                </a:extLst>
              </a:tr>
              <a:tr h="370840">
                <a:tc>
                  <a:txBody>
                    <a:bodyPr/>
                    <a:lstStyle/>
                    <a:p>
                      <a:r>
                        <a:rPr lang="en-US" dirty="0"/>
                        <a:t>ExxonMobil</a:t>
                      </a:r>
                    </a:p>
                  </a:txBody>
                  <a:tcPr/>
                </a:tc>
                <a:tc>
                  <a:txBody>
                    <a:bodyPr/>
                    <a:lstStyle/>
                    <a:p>
                      <a:r>
                        <a:rPr lang="en-US" dirty="0"/>
                        <a:t>1.14</a:t>
                      </a:r>
                    </a:p>
                  </a:txBody>
                  <a:tcPr/>
                </a:tc>
                <a:extLst>
                  <a:ext uri="{0D108BD9-81ED-4DB2-BD59-A6C34878D82A}">
                    <a16:rowId xmlns:a16="http://schemas.microsoft.com/office/drawing/2014/main" val="3759588906"/>
                  </a:ext>
                </a:extLst>
              </a:tr>
              <a:tr h="370840">
                <a:tc>
                  <a:txBody>
                    <a:bodyPr/>
                    <a:lstStyle/>
                    <a:p>
                      <a:r>
                        <a:rPr lang="en-US" dirty="0"/>
                        <a:t>Johnson &amp; Johnson</a:t>
                      </a:r>
                    </a:p>
                  </a:txBody>
                  <a:tcPr/>
                </a:tc>
                <a:tc>
                  <a:txBody>
                    <a:bodyPr/>
                    <a:lstStyle/>
                    <a:p>
                      <a:r>
                        <a:rPr lang="en-US" dirty="0"/>
                        <a:t>0.75</a:t>
                      </a:r>
                    </a:p>
                  </a:txBody>
                  <a:tcPr/>
                </a:tc>
                <a:extLst>
                  <a:ext uri="{0D108BD9-81ED-4DB2-BD59-A6C34878D82A}">
                    <a16:rowId xmlns:a16="http://schemas.microsoft.com/office/drawing/2014/main" val="2305045430"/>
                  </a:ext>
                </a:extLst>
              </a:tr>
              <a:tr h="370840">
                <a:tc>
                  <a:txBody>
                    <a:bodyPr/>
                    <a:lstStyle/>
                    <a:p>
                      <a:r>
                        <a:rPr lang="en-US" dirty="0"/>
                        <a:t>Tesla</a:t>
                      </a:r>
                    </a:p>
                  </a:txBody>
                  <a:tcPr/>
                </a:tc>
                <a:tc>
                  <a:txBody>
                    <a:bodyPr/>
                    <a:lstStyle/>
                    <a:p>
                      <a:r>
                        <a:rPr lang="en-US" dirty="0"/>
                        <a:t>0.50</a:t>
                      </a:r>
                    </a:p>
                  </a:txBody>
                  <a:tcPr/>
                </a:tc>
                <a:extLst>
                  <a:ext uri="{0D108BD9-81ED-4DB2-BD59-A6C34878D82A}">
                    <a16:rowId xmlns:a16="http://schemas.microsoft.com/office/drawing/2014/main" val="3581062381"/>
                  </a:ext>
                </a:extLst>
              </a:tr>
              <a:tr h="370840">
                <a:tc>
                  <a:txBody>
                    <a:bodyPr/>
                    <a:lstStyle/>
                    <a:p>
                      <a:r>
                        <a:rPr lang="en-US" dirty="0"/>
                        <a:t>Coca-Cola</a:t>
                      </a:r>
                    </a:p>
                  </a:txBody>
                  <a:tcPr/>
                </a:tc>
                <a:tc>
                  <a:txBody>
                    <a:bodyPr/>
                    <a:lstStyle/>
                    <a:p>
                      <a:r>
                        <a:rPr lang="en-US" dirty="0"/>
                        <a:t>0.46</a:t>
                      </a:r>
                    </a:p>
                  </a:txBody>
                  <a:tcPr/>
                </a:tc>
                <a:extLst>
                  <a:ext uri="{0D108BD9-81ED-4DB2-BD59-A6C34878D82A}">
                    <a16:rowId xmlns:a16="http://schemas.microsoft.com/office/drawing/2014/main" val="2598311517"/>
                  </a:ext>
                </a:extLst>
              </a:tr>
              <a:tr h="370840">
                <a:tc>
                  <a:txBody>
                    <a:bodyPr/>
                    <a:lstStyle/>
                    <a:p>
                      <a:r>
                        <a:rPr lang="en-US" dirty="0"/>
                        <a:t>Consolidated Edison</a:t>
                      </a:r>
                    </a:p>
                  </a:txBody>
                  <a:tcPr/>
                </a:tc>
                <a:tc>
                  <a:txBody>
                    <a:bodyPr/>
                    <a:lstStyle/>
                    <a:p>
                      <a:r>
                        <a:rPr lang="en-US" dirty="0"/>
                        <a:t>0.31</a:t>
                      </a:r>
                    </a:p>
                  </a:txBody>
                  <a:tcPr/>
                </a:tc>
                <a:extLst>
                  <a:ext uri="{0D108BD9-81ED-4DB2-BD59-A6C34878D82A}">
                    <a16:rowId xmlns:a16="http://schemas.microsoft.com/office/drawing/2014/main" val="4289514762"/>
                  </a:ext>
                </a:extLst>
              </a:tr>
              <a:tr h="370840">
                <a:tc>
                  <a:txBody>
                    <a:bodyPr/>
                    <a:lstStyle/>
                    <a:p>
                      <a:r>
                        <a:rPr lang="en-US" dirty="0"/>
                        <a:t>Newmont</a:t>
                      </a:r>
                    </a:p>
                  </a:txBody>
                  <a:tcPr/>
                </a:tc>
                <a:tc>
                  <a:txBody>
                    <a:bodyPr/>
                    <a:lstStyle/>
                    <a:p>
                      <a:r>
                        <a:rPr lang="en-US" dirty="0"/>
                        <a:t>0.16</a:t>
                      </a:r>
                    </a:p>
                  </a:txBody>
                  <a:tcPr/>
                </a:tc>
                <a:extLst>
                  <a:ext uri="{0D108BD9-81ED-4DB2-BD59-A6C34878D82A}">
                    <a16:rowId xmlns:a16="http://schemas.microsoft.com/office/drawing/2014/main" val="274944550"/>
                  </a:ext>
                </a:extLst>
              </a:tr>
            </a:tbl>
          </a:graphicData>
        </a:graphic>
      </p:graphicFrame>
      <p:sp>
        <p:nvSpPr>
          <p:cNvPr id="6" name="Slide Number Placeholder 5">
            <a:extLst>
              <a:ext uri="{FF2B5EF4-FFF2-40B4-BE49-F238E27FC236}">
                <a16:creationId xmlns:a16="http://schemas.microsoft.com/office/drawing/2014/main" id="{8AB20A9E-DA00-477F-BFEF-D479960B4053}"/>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7</a:t>
            </a:fld>
            <a:endParaRPr lang="en-US" sz="800" dirty="0"/>
          </a:p>
        </p:txBody>
      </p:sp>
    </p:spTree>
    <p:extLst>
      <p:ext uri="{BB962C8B-B14F-4D97-AF65-F5344CB8AC3E}">
        <p14:creationId xmlns:p14="http://schemas.microsoft.com/office/powerpoint/2010/main" val="368661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DFACC-4BBF-4A07-BC3E-EAE8E02E21D9}"/>
              </a:ext>
            </a:extLst>
          </p:cNvPr>
          <p:cNvSpPr>
            <a:spLocks noGrp="1"/>
          </p:cNvSpPr>
          <p:nvPr>
            <p:ph type="title"/>
          </p:nvPr>
        </p:nvSpPr>
        <p:spPr/>
        <p:txBody>
          <a:bodyPr/>
          <a:lstStyle/>
          <a:p>
            <a:r>
              <a:rPr lang="en-US" dirty="0"/>
              <a:t>Portfolio Risk, Beta </a:t>
            </a:r>
            <a:r>
              <a:rPr lang="en-US" sz="1000" dirty="0"/>
              <a:t>1</a:t>
            </a:r>
          </a:p>
        </p:txBody>
      </p:sp>
      <p:sp>
        <p:nvSpPr>
          <p:cNvPr id="3" name="Content Placeholder 2">
            <a:extLst>
              <a:ext uri="{FF2B5EF4-FFF2-40B4-BE49-F238E27FC236}">
                <a16:creationId xmlns:a16="http://schemas.microsoft.com/office/drawing/2014/main" id="{C5B9FFD2-A0AA-4706-A2AF-5832092BC99F}"/>
              </a:ext>
            </a:extLst>
          </p:cNvPr>
          <p:cNvSpPr>
            <a:spLocks noGrp="1"/>
          </p:cNvSpPr>
          <p:nvPr>
            <p:ph sz="quarter" idx="11"/>
          </p:nvPr>
        </p:nvSpPr>
        <p:spPr>
          <a:xfrm>
            <a:off x="1866900" y="1276710"/>
            <a:ext cx="8610600" cy="715376"/>
          </a:xfrm>
        </p:spPr>
        <p:txBody>
          <a:bodyPr>
            <a:normAutofit fontScale="92500"/>
          </a:bodyPr>
          <a:lstStyle/>
          <a:p>
            <a:r>
              <a:rPr lang="en-US" dirty="0"/>
              <a:t>Calculating the variance of the market returns and the covariance between the returns on the market and those of Anchovy Queen. Beta is the ratio of</a:t>
            </a:r>
          </a:p>
        </p:txBody>
      </p:sp>
      <p:sp>
        <p:nvSpPr>
          <p:cNvPr id="4" name="Content Placeholder 3">
            <a:extLst>
              <a:ext uri="{FF2B5EF4-FFF2-40B4-BE49-F238E27FC236}">
                <a16:creationId xmlns:a16="http://schemas.microsoft.com/office/drawing/2014/main" id="{0C60E395-DB62-45CE-AB13-39E6DE5151BF}"/>
              </a:ext>
            </a:extLst>
          </p:cNvPr>
          <p:cNvSpPr>
            <a:spLocks noGrp="1"/>
          </p:cNvSpPr>
          <p:nvPr>
            <p:ph sz="quarter" idx="14"/>
          </p:nvPr>
        </p:nvSpPr>
        <p:spPr>
          <a:xfrm>
            <a:off x="1866901" y="2037843"/>
            <a:ext cx="3575957" cy="395115"/>
          </a:xfrm>
        </p:spPr>
        <p:txBody>
          <a:bodyPr>
            <a:normAutofit fontScale="92500"/>
          </a:bodyPr>
          <a:lstStyle/>
          <a:p>
            <a:pPr marL="45720" indent="0">
              <a:buNone/>
            </a:pPr>
            <a:r>
              <a:rPr lang="en-US" dirty="0"/>
              <a:t>the variance to the covariance</a:t>
            </a:r>
          </a:p>
        </p:txBody>
      </p:sp>
      <p:graphicFrame>
        <p:nvGraphicFramePr>
          <p:cNvPr id="12" name="Object 11">
            <a:extLst>
              <a:ext uri="{FF2B5EF4-FFF2-40B4-BE49-F238E27FC236}">
                <a16:creationId xmlns:a16="http://schemas.microsoft.com/office/drawing/2014/main" id="{8E517446-BE1F-4146-83FD-0BD41FFA9CA4}"/>
              </a:ext>
            </a:extLst>
          </p:cNvPr>
          <p:cNvGraphicFramePr>
            <a:graphicFrameLocks noChangeAspect="1"/>
          </p:cNvGraphicFramePr>
          <p:nvPr/>
        </p:nvGraphicFramePr>
        <p:xfrm>
          <a:off x="5427663" y="2009775"/>
          <a:ext cx="1828800" cy="431800"/>
        </p:xfrm>
        <a:graphic>
          <a:graphicData uri="http://schemas.openxmlformats.org/presentationml/2006/ole">
            <mc:AlternateContent xmlns:mc="http://schemas.openxmlformats.org/markup-compatibility/2006">
              <mc:Choice xmlns:v="urn:schemas-microsoft-com:vml" Requires="v">
                <p:oleObj name="Equation" r:id="rId2" imgW="1828800" imgH="431640" progId="Equation.DSMT4">
                  <p:embed/>
                </p:oleObj>
              </mc:Choice>
              <mc:Fallback>
                <p:oleObj name="Equation" r:id="rId2" imgW="1828800" imgH="431640" progId="Equation.DSMT4">
                  <p:embed/>
                  <p:pic>
                    <p:nvPicPr>
                      <p:cNvPr id="12" name="Object 11">
                        <a:extLst>
                          <a:ext uri="{FF2B5EF4-FFF2-40B4-BE49-F238E27FC236}">
                            <a16:creationId xmlns:a16="http://schemas.microsoft.com/office/drawing/2014/main" id="{8E517446-BE1F-4146-83FD-0BD41FFA9CA4}"/>
                          </a:ext>
                        </a:extLst>
                      </p:cNvPr>
                      <p:cNvPicPr/>
                      <p:nvPr/>
                    </p:nvPicPr>
                    <p:blipFill>
                      <a:blip r:embed="rId3"/>
                      <a:stretch>
                        <a:fillRect/>
                      </a:stretch>
                    </p:blipFill>
                    <p:spPr>
                      <a:xfrm>
                        <a:off x="5427663" y="2009775"/>
                        <a:ext cx="1828800" cy="431800"/>
                      </a:xfrm>
                      <a:prstGeom prst="rect">
                        <a:avLst/>
                      </a:prstGeom>
                    </p:spPr>
                  </p:pic>
                </p:oleObj>
              </mc:Fallback>
            </mc:AlternateContent>
          </a:graphicData>
        </a:graphic>
      </p:graphicFrame>
      <p:graphicFrame>
        <p:nvGraphicFramePr>
          <p:cNvPr id="13" name="Table 13">
            <a:extLst>
              <a:ext uri="{FF2B5EF4-FFF2-40B4-BE49-F238E27FC236}">
                <a16:creationId xmlns:a16="http://schemas.microsoft.com/office/drawing/2014/main" id="{743FF055-377E-4B55-B889-7AD2B3B23D85}"/>
              </a:ext>
            </a:extLst>
          </p:cNvPr>
          <p:cNvGraphicFramePr>
            <a:graphicFrameLocks noGrp="1"/>
          </p:cNvGraphicFramePr>
          <p:nvPr/>
        </p:nvGraphicFramePr>
        <p:xfrm>
          <a:off x="1866900" y="2491040"/>
          <a:ext cx="8636774" cy="3789680"/>
        </p:xfrm>
        <a:graphic>
          <a:graphicData uri="http://schemas.openxmlformats.org/drawingml/2006/table">
            <a:tbl>
              <a:tblPr firstRow="1" bandRow="1">
                <a:tableStyleId>{5C22544A-7EE6-4342-B048-85BDC9FD1C3A}</a:tableStyleId>
              </a:tblPr>
              <a:tblGrid>
                <a:gridCol w="881743">
                  <a:extLst>
                    <a:ext uri="{9D8B030D-6E8A-4147-A177-3AD203B41FA5}">
                      <a16:colId xmlns:a16="http://schemas.microsoft.com/office/drawing/2014/main" val="3103579"/>
                    </a:ext>
                  </a:extLst>
                </a:gridCol>
                <a:gridCol w="800100">
                  <a:extLst>
                    <a:ext uri="{9D8B030D-6E8A-4147-A177-3AD203B41FA5}">
                      <a16:colId xmlns:a16="http://schemas.microsoft.com/office/drawing/2014/main" val="3965362048"/>
                    </a:ext>
                  </a:extLst>
                </a:gridCol>
                <a:gridCol w="914400">
                  <a:extLst>
                    <a:ext uri="{9D8B030D-6E8A-4147-A177-3AD203B41FA5}">
                      <a16:colId xmlns:a16="http://schemas.microsoft.com/office/drawing/2014/main" val="1483715721"/>
                    </a:ext>
                  </a:extLst>
                </a:gridCol>
                <a:gridCol w="1338943">
                  <a:extLst>
                    <a:ext uri="{9D8B030D-6E8A-4147-A177-3AD203B41FA5}">
                      <a16:colId xmlns:a16="http://schemas.microsoft.com/office/drawing/2014/main" val="2079031377"/>
                    </a:ext>
                  </a:extLst>
                </a:gridCol>
                <a:gridCol w="1495743">
                  <a:extLst>
                    <a:ext uri="{9D8B030D-6E8A-4147-A177-3AD203B41FA5}">
                      <a16:colId xmlns:a16="http://schemas.microsoft.com/office/drawing/2014/main" val="2913487981"/>
                    </a:ext>
                  </a:extLst>
                </a:gridCol>
                <a:gridCol w="1567543">
                  <a:extLst>
                    <a:ext uri="{9D8B030D-6E8A-4147-A177-3AD203B41FA5}">
                      <a16:colId xmlns:a16="http://schemas.microsoft.com/office/drawing/2014/main" val="128078599"/>
                    </a:ext>
                  </a:extLst>
                </a:gridCol>
                <a:gridCol w="1638302">
                  <a:extLst>
                    <a:ext uri="{9D8B030D-6E8A-4147-A177-3AD203B41FA5}">
                      <a16:colId xmlns:a16="http://schemas.microsoft.com/office/drawing/2014/main" val="1049398233"/>
                    </a:ext>
                  </a:extLst>
                </a:gridCol>
              </a:tblGrid>
              <a:tr h="370840">
                <a:tc>
                  <a:txBody>
                    <a:bodyPr/>
                    <a:lstStyle/>
                    <a:p>
                      <a:pPr algn="ctr"/>
                      <a:r>
                        <a:rPr lang="en-US" sz="1200" dirty="0">
                          <a:latin typeface="+mn-lt"/>
                          <a:cs typeface="Arial" panose="020B0604020202020204" pitchFamily="34" charset="0"/>
                        </a:rPr>
                        <a:t>(1)</a:t>
                      </a:r>
                      <a:endParaRPr lang="en-IN" sz="1200" dirty="0">
                        <a:latin typeface="+mn-lt"/>
                        <a:cs typeface="Arial" panose="020B0604020202020204" pitchFamily="34" charset="0"/>
                      </a:endParaRP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(2)</a:t>
                      </a:r>
                      <a:endParaRPr lang="en-IN" sz="1200" dirty="0">
                        <a:latin typeface="+mn-lt"/>
                        <a:cs typeface="Arial" panose="020B0604020202020204" pitchFamily="34" charset="0"/>
                      </a:endParaRP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(3)</a:t>
                      </a:r>
                      <a:endParaRPr lang="en-IN" sz="1200" dirty="0">
                        <a:latin typeface="+mn-lt"/>
                        <a:cs typeface="Arial" panose="020B0604020202020204" pitchFamily="34" charset="0"/>
                      </a:endParaRP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(4)</a:t>
                      </a:r>
                      <a:endParaRPr lang="en-IN" sz="1200" dirty="0">
                        <a:latin typeface="+mn-lt"/>
                        <a:cs typeface="Arial" panose="020B0604020202020204" pitchFamily="34" charset="0"/>
                      </a:endParaRP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(5)</a:t>
                      </a:r>
                      <a:endParaRPr lang="en-IN" sz="1200" dirty="0">
                        <a:latin typeface="+mn-lt"/>
                        <a:cs typeface="Arial" panose="020B0604020202020204" pitchFamily="34" charset="0"/>
                      </a:endParaRP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(6)</a:t>
                      </a:r>
                      <a:endParaRPr lang="en-IN" sz="1200" dirty="0">
                        <a:latin typeface="+mn-lt"/>
                        <a:cs typeface="Arial" panose="020B0604020202020204" pitchFamily="34" charset="0"/>
                      </a:endParaRPr>
                    </a:p>
                  </a:txBody>
                  <a:tcPr anchor="b"/>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(7)</a:t>
                      </a:r>
                      <a:endParaRPr lang="en-IN" sz="1200" dirty="0">
                        <a:latin typeface="+mn-lt"/>
                        <a:cs typeface="Arial" panose="020B0604020202020204" pitchFamily="34" charset="0"/>
                      </a:endParaRPr>
                    </a:p>
                  </a:txBody>
                  <a:tcPr anchor="b"/>
                </a:tc>
                <a:extLst>
                  <a:ext uri="{0D108BD9-81ED-4DB2-BD59-A6C34878D82A}">
                    <a16:rowId xmlns:a16="http://schemas.microsoft.com/office/drawing/2014/main" val="167244956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dk1"/>
                          </a:solidFill>
                          <a:latin typeface="+mn-lt"/>
                          <a:ea typeface="+mn-ea"/>
                          <a:cs typeface="Arial" panose="020B0604020202020204" pitchFamily="34" charset="0"/>
                        </a:rPr>
                        <a:t>Month</a:t>
                      </a:r>
                      <a:endParaRPr lang="en-IN" sz="1200" b="0" i="0" u="none" strike="noStrike" kern="1200" baseline="0" dirty="0">
                        <a:solidFill>
                          <a:schemeClr val="dk1"/>
                        </a:solidFill>
                        <a:latin typeface="+mn-lt"/>
                        <a:ea typeface="+mn-ea"/>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dk1"/>
                          </a:solidFill>
                          <a:latin typeface="+mn-lt"/>
                          <a:ea typeface="+mn-ea"/>
                          <a:cs typeface="Arial" panose="020B0604020202020204" pitchFamily="34" charset="0"/>
                        </a:rPr>
                        <a:t>Market Return</a:t>
                      </a:r>
                      <a:endParaRPr lang="en-IN" sz="1200" b="0" i="0" u="none" strike="noStrike" kern="1200" baseline="0" dirty="0">
                        <a:solidFill>
                          <a:schemeClr val="dk1"/>
                        </a:solidFill>
                        <a:latin typeface="+mn-lt"/>
                        <a:ea typeface="+mn-ea"/>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dk1"/>
                          </a:solidFill>
                          <a:latin typeface="+mn-lt"/>
                          <a:ea typeface="+mn-ea"/>
                          <a:cs typeface="Arial" panose="020B0604020202020204" pitchFamily="34" charset="0"/>
                        </a:rPr>
                        <a:t>Company Return</a:t>
                      </a:r>
                      <a:endParaRPr lang="en-IN" sz="1200" b="0" i="0" u="none" strike="noStrike" kern="1200" baseline="0" dirty="0">
                        <a:solidFill>
                          <a:schemeClr val="dk1"/>
                        </a:solidFill>
                        <a:latin typeface="+mn-lt"/>
                        <a:ea typeface="+mn-ea"/>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Arial" panose="020B0604020202020204" pitchFamily="34" charset="0"/>
                        </a:rPr>
                        <a:t>Deviation from Average Market Return</a:t>
                      </a:r>
                      <a:endParaRPr lang="en-IN" sz="1200" b="0" i="0" u="none" strike="noStrike" kern="1200" baseline="0" dirty="0">
                        <a:solidFill>
                          <a:schemeClr val="dk1"/>
                        </a:solidFill>
                        <a:latin typeface="+mn-lt"/>
                        <a:ea typeface="+mn-ea"/>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Arial" panose="020B0604020202020204" pitchFamily="34" charset="0"/>
                        </a:rPr>
                        <a:t>Deviation from Average Company Return</a:t>
                      </a:r>
                      <a:endParaRPr lang="en-IN" sz="1200" b="0" i="0" u="none" strike="noStrike" kern="1200" baseline="0" dirty="0">
                        <a:solidFill>
                          <a:schemeClr val="dk1"/>
                        </a:solidFill>
                        <a:latin typeface="+mn-lt"/>
                        <a:ea typeface="+mn-ea"/>
                        <a:cs typeface="Arial" panose="020B060402020202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Arial" panose="020B0604020202020204" pitchFamily="34" charset="0"/>
                        </a:rPr>
                        <a:t>Squared Deviation from Average Market Return (Columns 4×4)</a:t>
                      </a:r>
                      <a:endParaRPr lang="en-IN" sz="1200" b="0" i="0" u="none" strike="noStrike" kern="1200" baseline="0" dirty="0">
                        <a:solidFill>
                          <a:schemeClr val="dk1"/>
                        </a:solidFill>
                        <a:latin typeface="+mn-lt"/>
                        <a:ea typeface="+mn-ea"/>
                        <a:cs typeface="Arial" panose="020B0604020202020204" pitchFamily="34"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dk1"/>
                          </a:solidFill>
                          <a:latin typeface="+mn-lt"/>
                          <a:ea typeface="+mn-ea"/>
                          <a:cs typeface="Arial" panose="020B0604020202020204" pitchFamily="34" charset="0"/>
                        </a:rPr>
                        <a:t>Product of Deviations from Average Returns (Columns 4×5)</a:t>
                      </a:r>
                      <a:endParaRPr lang="en-IN" sz="1200" b="1" i="0" u="none" strike="noStrike" kern="1200" baseline="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866805546"/>
                  </a:ext>
                </a:extLst>
              </a:tr>
              <a:tr h="370840">
                <a:tc>
                  <a:txBody>
                    <a:bodyPr/>
                    <a:lstStyle/>
                    <a:p>
                      <a:pPr algn="ctr"/>
                      <a:r>
                        <a:rPr lang="en-US" sz="1200" dirty="0">
                          <a:latin typeface="+mn-lt"/>
                          <a:cs typeface="Arial" panose="020B0604020202020204" pitchFamily="34" charset="0"/>
                        </a:rPr>
                        <a:t>1</a:t>
                      </a:r>
                      <a:endParaRPr lang="en-IN" sz="1200" dirty="0">
                        <a:latin typeface="+mn-lt"/>
                        <a:cs typeface="Arial" panose="020B0604020202020204" pitchFamily="34" charset="0"/>
                      </a:endParaRPr>
                    </a:p>
                  </a:txBody>
                  <a:tcPr/>
                </a:tc>
                <a:tc>
                  <a:txBody>
                    <a:bodyPr/>
                    <a:lstStyle/>
                    <a:p>
                      <a:pPr algn="ctr"/>
                      <a:r>
                        <a:rPr lang="en-IN" sz="1200" dirty="0">
                          <a:latin typeface="+mn-lt"/>
                          <a:cs typeface="Arial" panose="020B0604020202020204" pitchFamily="34" charset="0"/>
                        </a:rPr>
                        <a:t>−8%</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dirty="0">
                          <a:latin typeface="+mn-lt"/>
                          <a:cs typeface="Arial" panose="020B0604020202020204" pitchFamily="34" charset="0"/>
                        </a:rPr>
                        <a:t>−11%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dirty="0">
                          <a:latin typeface="+mn-lt"/>
                          <a:cs typeface="Arial" panose="020B0604020202020204" pitchFamily="34" charset="0"/>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dirty="0">
                          <a:latin typeface="+mn-lt"/>
                          <a:cs typeface="Arial" panose="020B0604020202020204" pitchFamily="34" charset="0"/>
                        </a:rPr>
                        <a:t>−10</a:t>
                      </a:r>
                    </a:p>
                  </a:txBody>
                  <a:tcPr/>
                </a:tc>
                <a:tc>
                  <a:txBody>
                    <a:bodyPr/>
                    <a:lstStyle/>
                    <a:p>
                      <a:pPr algn="ctr"/>
                      <a:r>
                        <a:rPr lang="en-US" sz="1200" dirty="0">
                          <a:latin typeface="+mn-lt"/>
                          <a:cs typeface="Arial" panose="020B0604020202020204" pitchFamily="34" charset="0"/>
                        </a:rPr>
                        <a:t>100</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130</a:t>
                      </a:r>
                      <a:endParaRPr lang="en-IN" sz="1200" dirty="0">
                        <a:latin typeface="+mn-lt"/>
                        <a:cs typeface="Arial" panose="020B0604020202020204" pitchFamily="34" charset="0"/>
                      </a:endParaRPr>
                    </a:p>
                  </a:txBody>
                  <a:tcPr/>
                </a:tc>
                <a:extLst>
                  <a:ext uri="{0D108BD9-81ED-4DB2-BD59-A6C34878D82A}">
                    <a16:rowId xmlns:a16="http://schemas.microsoft.com/office/drawing/2014/main" val="1730949011"/>
                  </a:ext>
                </a:extLst>
              </a:tr>
              <a:tr h="370840">
                <a:tc>
                  <a:txBody>
                    <a:bodyPr/>
                    <a:lstStyle/>
                    <a:p>
                      <a:pPr algn="ctr"/>
                      <a:r>
                        <a:rPr lang="en-US" sz="1200" dirty="0">
                          <a:latin typeface="+mn-lt"/>
                          <a:cs typeface="Arial" panose="020B0604020202020204" pitchFamily="34" charset="0"/>
                        </a:rPr>
                        <a:t>2</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4</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8</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2</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6</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4</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12</a:t>
                      </a:r>
                      <a:endParaRPr lang="en-IN" sz="1200" dirty="0">
                        <a:latin typeface="+mn-lt"/>
                        <a:cs typeface="Arial" panose="020B0604020202020204" pitchFamily="34" charset="0"/>
                      </a:endParaRPr>
                    </a:p>
                  </a:txBody>
                  <a:tcPr marR="0"/>
                </a:tc>
                <a:extLst>
                  <a:ext uri="{0D108BD9-81ED-4DB2-BD59-A6C34878D82A}">
                    <a16:rowId xmlns:a16="http://schemas.microsoft.com/office/drawing/2014/main" val="3665411487"/>
                  </a:ext>
                </a:extLst>
              </a:tr>
              <a:tr h="370840">
                <a:tc>
                  <a:txBody>
                    <a:bodyPr/>
                    <a:lstStyle/>
                    <a:p>
                      <a:pPr algn="ctr"/>
                      <a:r>
                        <a:rPr lang="en-US" sz="1200" dirty="0">
                          <a:latin typeface="+mn-lt"/>
                          <a:cs typeface="Arial" panose="020B0604020202020204" pitchFamily="34" charset="0"/>
                        </a:rPr>
                        <a:t>3</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12</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19</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10</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17</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100</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170</a:t>
                      </a:r>
                      <a:endParaRPr lang="en-IN" sz="1200" dirty="0">
                        <a:latin typeface="+mn-lt"/>
                        <a:cs typeface="Arial" panose="020B0604020202020204" pitchFamily="34" charset="0"/>
                      </a:endParaRPr>
                    </a:p>
                  </a:txBody>
                  <a:tcPr/>
                </a:tc>
                <a:extLst>
                  <a:ext uri="{0D108BD9-81ED-4DB2-BD59-A6C34878D82A}">
                    <a16:rowId xmlns:a16="http://schemas.microsoft.com/office/drawing/2014/main" val="622415598"/>
                  </a:ext>
                </a:extLst>
              </a:tr>
              <a:tr h="370840">
                <a:tc>
                  <a:txBody>
                    <a:bodyPr/>
                    <a:lstStyle/>
                    <a:p>
                      <a:pPr algn="ctr"/>
                      <a:r>
                        <a:rPr lang="en-US" sz="1200" dirty="0">
                          <a:latin typeface="+mn-lt"/>
                          <a:cs typeface="Arial" panose="020B0604020202020204" pitchFamily="34" charset="0"/>
                        </a:rPr>
                        <a:t>4</a:t>
                      </a:r>
                      <a:endParaRPr lang="en-IN" sz="1200" dirty="0">
                        <a:latin typeface="+mn-lt"/>
                        <a:cs typeface="Arial" panose="020B0604020202020204" pitchFamily="34" charset="0"/>
                      </a:endParaRPr>
                    </a:p>
                  </a:txBody>
                  <a:tcPr/>
                </a:tc>
                <a:tc>
                  <a:txBody>
                    <a:bodyPr/>
                    <a:lstStyle/>
                    <a:p>
                      <a:pPr algn="ctr"/>
                      <a:r>
                        <a:rPr lang="en-IN" sz="1200" dirty="0">
                          <a:latin typeface="+mn-lt"/>
                          <a:cs typeface="Arial" panose="020B0604020202020204" pitchFamily="34" charset="0"/>
                        </a:rPr>
                        <a:t>−6</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dirty="0">
                          <a:latin typeface="+mn-lt"/>
                          <a:cs typeface="Arial" panose="020B0604020202020204" pitchFamily="34" charset="0"/>
                        </a:rPr>
                        <a:t>−13</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dirty="0">
                          <a:latin typeface="+mn-lt"/>
                          <a:cs typeface="Arial" panose="020B0604020202020204" pitchFamily="34" charset="0"/>
                        </a:rPr>
                        <a:t>−8</a:t>
                      </a:r>
                    </a:p>
                  </a:txBody>
                  <a:tcPr marL="0" marR="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dirty="0">
                          <a:latin typeface="+mn-lt"/>
                          <a:cs typeface="Arial" panose="020B0604020202020204" pitchFamily="34" charset="0"/>
                        </a:rPr>
                        <a:t>−15</a:t>
                      </a:r>
                    </a:p>
                  </a:txBody>
                  <a:tcPr/>
                </a:tc>
                <a:tc>
                  <a:txBody>
                    <a:bodyPr/>
                    <a:lstStyle/>
                    <a:p>
                      <a:pPr algn="ctr"/>
                      <a:r>
                        <a:rPr lang="en-US" sz="1200" dirty="0">
                          <a:latin typeface="+mn-lt"/>
                          <a:cs typeface="Arial" panose="020B0604020202020204" pitchFamily="34" charset="0"/>
                        </a:rPr>
                        <a:t>64</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120</a:t>
                      </a:r>
                      <a:endParaRPr lang="en-IN" sz="1200" dirty="0">
                        <a:latin typeface="+mn-lt"/>
                        <a:cs typeface="Arial" panose="020B0604020202020204" pitchFamily="34" charset="0"/>
                      </a:endParaRPr>
                    </a:p>
                  </a:txBody>
                  <a:tcPr/>
                </a:tc>
                <a:extLst>
                  <a:ext uri="{0D108BD9-81ED-4DB2-BD59-A6C34878D82A}">
                    <a16:rowId xmlns:a16="http://schemas.microsoft.com/office/drawing/2014/main" val="203509239"/>
                  </a:ext>
                </a:extLst>
              </a:tr>
              <a:tr h="370840">
                <a:tc>
                  <a:txBody>
                    <a:bodyPr/>
                    <a:lstStyle/>
                    <a:p>
                      <a:pPr algn="ctr"/>
                      <a:r>
                        <a:rPr lang="en-US" sz="1200" dirty="0">
                          <a:latin typeface="+mn-lt"/>
                          <a:cs typeface="Arial" panose="020B0604020202020204" pitchFamily="34" charset="0"/>
                        </a:rPr>
                        <a:t>5</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2</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3</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0</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1</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0</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0</a:t>
                      </a:r>
                      <a:endParaRPr lang="en-IN" sz="1200" dirty="0">
                        <a:latin typeface="+mn-lt"/>
                        <a:cs typeface="Arial" panose="020B0604020202020204" pitchFamily="34" charset="0"/>
                      </a:endParaRPr>
                    </a:p>
                  </a:txBody>
                  <a:tcPr marR="0"/>
                </a:tc>
                <a:extLst>
                  <a:ext uri="{0D108BD9-81ED-4DB2-BD59-A6C34878D82A}">
                    <a16:rowId xmlns:a16="http://schemas.microsoft.com/office/drawing/2014/main" val="590708013"/>
                  </a:ext>
                </a:extLst>
              </a:tr>
              <a:tr h="370840">
                <a:tc>
                  <a:txBody>
                    <a:bodyPr/>
                    <a:lstStyle/>
                    <a:p>
                      <a:pPr algn="ctr"/>
                      <a:r>
                        <a:rPr lang="en-US" sz="1200" dirty="0">
                          <a:latin typeface="+mn-lt"/>
                          <a:cs typeface="Arial" panose="020B0604020202020204" pitchFamily="34" charset="0"/>
                        </a:rPr>
                        <a:t>6</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8</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6</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6</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4</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36</a:t>
                      </a:r>
                      <a:endParaRPr lang="en-IN" sz="1200"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24</a:t>
                      </a:r>
                      <a:endParaRPr lang="en-IN" sz="1200" dirty="0">
                        <a:latin typeface="+mn-lt"/>
                        <a:cs typeface="Arial" panose="020B0604020202020204" pitchFamily="34" charset="0"/>
                      </a:endParaRPr>
                    </a:p>
                  </a:txBody>
                  <a:tcPr marR="0"/>
                </a:tc>
                <a:extLst>
                  <a:ext uri="{0D108BD9-81ED-4DB2-BD59-A6C34878D82A}">
                    <a16:rowId xmlns:a16="http://schemas.microsoft.com/office/drawing/2014/main" val="2593892800"/>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200" b="1" i="0" u="none" strike="noStrike" kern="1200" baseline="0" dirty="0">
                          <a:solidFill>
                            <a:schemeClr val="dk1"/>
                          </a:solidFill>
                          <a:latin typeface="+mn-lt"/>
                          <a:ea typeface="+mn-ea"/>
                          <a:cs typeface="Arial" panose="020B0604020202020204" pitchFamily="34" charset="0"/>
                        </a:rPr>
                        <a:t>Average</a:t>
                      </a:r>
                      <a:endParaRPr lang="en-IN" sz="1200" b="0" i="0" u="none" strike="noStrike" kern="1200" baseline="0" dirty="0">
                        <a:solidFill>
                          <a:schemeClr val="dk1"/>
                        </a:solidFill>
                        <a:latin typeface="+mn-lt"/>
                        <a:ea typeface="+mn-ea"/>
                        <a:cs typeface="Arial" panose="020B0604020202020204" pitchFamily="34" charset="0"/>
                      </a:endParaRPr>
                    </a:p>
                  </a:txBody>
                  <a:tcPr/>
                </a:tc>
                <a:tc>
                  <a:txBody>
                    <a:bodyPr/>
                    <a:lstStyle/>
                    <a:p>
                      <a:pPr algn="ctr"/>
                      <a:r>
                        <a:rPr lang="en-US" sz="1200" dirty="0">
                          <a:latin typeface="+mn-lt"/>
                          <a:cs typeface="Arial" panose="020B0604020202020204" pitchFamily="34" charset="0"/>
                        </a:rPr>
                        <a:t>2</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2</a:t>
                      </a:r>
                      <a:endParaRPr lang="en-IN" sz="1200" dirty="0">
                        <a:latin typeface="+mn-lt"/>
                        <a:cs typeface="Arial" panose="020B0604020202020204" pitchFamily="34" charset="0"/>
                      </a:endParaRPr>
                    </a:p>
                  </a:txBody>
                  <a:tcPr marR="0"/>
                </a:tc>
                <a:tc>
                  <a:txBody>
                    <a:bodyPr/>
                    <a:lstStyle/>
                    <a:p>
                      <a:pPr algn="ctr"/>
                      <a:endParaRPr lang="en-IN" sz="1200" dirty="0">
                        <a:latin typeface="+mn-lt"/>
                        <a:cs typeface="Arial" panose="020B0604020202020204" pitchFamily="34" charset="0"/>
                      </a:endParaRPr>
                    </a:p>
                  </a:txBody>
                  <a:tcPr/>
                </a:tc>
                <a:tc>
                  <a:txBody>
                    <a:bodyPr/>
                    <a:lstStyle/>
                    <a:p>
                      <a:pPr algn="ctr"/>
                      <a:r>
                        <a:rPr lang="en-US" sz="1200" b="1" dirty="0">
                          <a:latin typeface="+mn-lt"/>
                          <a:cs typeface="Arial" panose="020B0604020202020204" pitchFamily="34" charset="0"/>
                        </a:rPr>
                        <a:t>Total</a:t>
                      </a:r>
                      <a:endParaRPr lang="en-IN" sz="1200" b="1" dirty="0">
                        <a:latin typeface="+mn-lt"/>
                        <a:cs typeface="Arial" panose="020B0604020202020204" pitchFamily="34" charset="0"/>
                      </a:endParaRPr>
                    </a:p>
                  </a:txBody>
                  <a:tcPr marR="0"/>
                </a:tc>
                <a:tc>
                  <a:txBody>
                    <a:bodyPr/>
                    <a:lstStyle/>
                    <a:p>
                      <a:pPr algn="ctr"/>
                      <a:r>
                        <a:rPr lang="en-US" sz="1200" dirty="0">
                          <a:latin typeface="+mn-lt"/>
                          <a:cs typeface="Arial" panose="020B0604020202020204" pitchFamily="34" charset="0"/>
                        </a:rPr>
                        <a:t>304</a:t>
                      </a:r>
                      <a:endParaRPr lang="en-IN"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456</a:t>
                      </a:r>
                      <a:endParaRPr lang="en-IN" sz="1200" dirty="0">
                        <a:latin typeface="+mn-lt"/>
                        <a:cs typeface="Arial" panose="020B0604020202020204" pitchFamily="34" charset="0"/>
                      </a:endParaRPr>
                    </a:p>
                  </a:txBody>
                  <a:tcPr/>
                </a:tc>
                <a:extLst>
                  <a:ext uri="{0D108BD9-81ED-4DB2-BD59-A6C34878D82A}">
                    <a16:rowId xmlns:a16="http://schemas.microsoft.com/office/drawing/2014/main" val="1123347337"/>
                  </a:ext>
                </a:extLst>
              </a:tr>
            </a:tbl>
          </a:graphicData>
        </a:graphic>
      </p:graphicFrame>
      <p:sp>
        <p:nvSpPr>
          <p:cNvPr id="11" name="Slide Number Placeholder 5">
            <a:extLst>
              <a:ext uri="{FF2B5EF4-FFF2-40B4-BE49-F238E27FC236}">
                <a16:creationId xmlns:a16="http://schemas.microsoft.com/office/drawing/2014/main" id="{6F4DAF64-19ED-4194-8B38-9ECC14A583C6}"/>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8</a:t>
            </a:fld>
            <a:endParaRPr lang="en-US" sz="800" dirty="0"/>
          </a:p>
        </p:txBody>
      </p:sp>
    </p:spTree>
    <p:extLst>
      <p:ext uri="{BB962C8B-B14F-4D97-AF65-F5344CB8AC3E}">
        <p14:creationId xmlns:p14="http://schemas.microsoft.com/office/powerpoint/2010/main" val="108790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65F7-D793-4699-8BFD-DC25D21BB69E}"/>
              </a:ext>
            </a:extLst>
          </p:cNvPr>
          <p:cNvSpPr>
            <a:spLocks noGrp="1"/>
          </p:cNvSpPr>
          <p:nvPr>
            <p:ph type="title"/>
          </p:nvPr>
        </p:nvSpPr>
        <p:spPr/>
        <p:txBody>
          <a:bodyPr/>
          <a:lstStyle/>
          <a:p>
            <a:r>
              <a:rPr lang="en-US" dirty="0"/>
              <a:t>Portfolio Risk, Beta </a:t>
            </a:r>
            <a:r>
              <a:rPr lang="en-US" sz="1000" dirty="0"/>
              <a:t>2</a:t>
            </a:r>
          </a:p>
        </p:txBody>
      </p:sp>
      <p:graphicFrame>
        <p:nvGraphicFramePr>
          <p:cNvPr id="4" name="Object 3">
            <a:extLst>
              <a:ext uri="{FF2B5EF4-FFF2-40B4-BE49-F238E27FC236}">
                <a16:creationId xmlns:a16="http://schemas.microsoft.com/office/drawing/2014/main" id="{25EC60C1-F4EB-4342-9026-7140D7EE77B8}"/>
              </a:ext>
            </a:extLst>
          </p:cNvPr>
          <p:cNvGraphicFramePr>
            <a:graphicFrameLocks noChangeAspect="1"/>
          </p:cNvGraphicFramePr>
          <p:nvPr/>
        </p:nvGraphicFramePr>
        <p:xfrm>
          <a:off x="3703856" y="1485216"/>
          <a:ext cx="3873500" cy="419100"/>
        </p:xfrm>
        <a:graphic>
          <a:graphicData uri="http://schemas.openxmlformats.org/presentationml/2006/ole">
            <mc:AlternateContent xmlns:mc="http://schemas.openxmlformats.org/markup-compatibility/2006">
              <mc:Choice xmlns:v="urn:schemas-microsoft-com:vml" Requires="v">
                <p:oleObj name="Equation" r:id="rId2" imgW="3873240" imgH="419040" progId="Equation.DSMT4">
                  <p:embed/>
                </p:oleObj>
              </mc:Choice>
              <mc:Fallback>
                <p:oleObj name="Equation" r:id="rId2" imgW="3873240" imgH="419040" progId="Equation.DSMT4">
                  <p:embed/>
                  <p:pic>
                    <p:nvPicPr>
                      <p:cNvPr id="4" name="Object 3">
                        <a:extLst>
                          <a:ext uri="{FF2B5EF4-FFF2-40B4-BE49-F238E27FC236}">
                            <a16:creationId xmlns:a16="http://schemas.microsoft.com/office/drawing/2014/main" id="{25EC60C1-F4EB-4342-9026-7140D7EE77B8}"/>
                          </a:ext>
                        </a:extLst>
                      </p:cNvPr>
                      <p:cNvPicPr/>
                      <p:nvPr/>
                    </p:nvPicPr>
                    <p:blipFill>
                      <a:blip r:embed="rId3"/>
                      <a:stretch>
                        <a:fillRect/>
                      </a:stretch>
                    </p:blipFill>
                    <p:spPr>
                      <a:xfrm>
                        <a:off x="3703856" y="1485216"/>
                        <a:ext cx="3873500" cy="4191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D2265D7-5DA1-4FFE-8E75-711D23976A7D}"/>
              </a:ext>
            </a:extLst>
          </p:cNvPr>
          <p:cNvGraphicFramePr>
            <a:graphicFrameLocks noChangeAspect="1"/>
          </p:cNvGraphicFramePr>
          <p:nvPr/>
        </p:nvGraphicFramePr>
        <p:xfrm>
          <a:off x="3810677" y="2130200"/>
          <a:ext cx="3822700" cy="381000"/>
        </p:xfrm>
        <a:graphic>
          <a:graphicData uri="http://schemas.openxmlformats.org/presentationml/2006/ole">
            <mc:AlternateContent xmlns:mc="http://schemas.openxmlformats.org/markup-compatibility/2006">
              <mc:Choice xmlns:v="urn:schemas-microsoft-com:vml" Requires="v">
                <p:oleObj name="Equation" r:id="rId4" imgW="3822480" imgH="380880" progId="Equation.DSMT4">
                  <p:embed/>
                </p:oleObj>
              </mc:Choice>
              <mc:Fallback>
                <p:oleObj name="Equation" r:id="rId4" imgW="3822480" imgH="380880" progId="Equation.DSMT4">
                  <p:embed/>
                  <p:pic>
                    <p:nvPicPr>
                      <p:cNvPr id="5" name="Object 4">
                        <a:extLst>
                          <a:ext uri="{FF2B5EF4-FFF2-40B4-BE49-F238E27FC236}">
                            <a16:creationId xmlns:a16="http://schemas.microsoft.com/office/drawing/2014/main" id="{DD2265D7-5DA1-4FFE-8E75-711D23976A7D}"/>
                          </a:ext>
                        </a:extLst>
                      </p:cNvPr>
                      <p:cNvPicPr/>
                      <p:nvPr/>
                    </p:nvPicPr>
                    <p:blipFill>
                      <a:blip r:embed="rId5"/>
                      <a:stretch>
                        <a:fillRect/>
                      </a:stretch>
                    </p:blipFill>
                    <p:spPr>
                      <a:xfrm>
                        <a:off x="3810677" y="2130200"/>
                        <a:ext cx="3822700" cy="3810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AD71A630-7705-4BB1-91EB-C49B670221CB}"/>
              </a:ext>
            </a:extLst>
          </p:cNvPr>
          <p:cNvGraphicFramePr>
            <a:graphicFrameLocks noChangeAspect="1"/>
          </p:cNvGraphicFramePr>
          <p:nvPr/>
        </p:nvGraphicFramePr>
        <p:xfrm>
          <a:off x="3717925" y="2747963"/>
          <a:ext cx="4432300" cy="419100"/>
        </p:xfrm>
        <a:graphic>
          <a:graphicData uri="http://schemas.openxmlformats.org/presentationml/2006/ole">
            <mc:AlternateContent xmlns:mc="http://schemas.openxmlformats.org/markup-compatibility/2006">
              <mc:Choice xmlns:v="urn:schemas-microsoft-com:vml" Requires="v">
                <p:oleObj name="Equation" r:id="rId6" imgW="4431960" imgH="419040" progId="Equation.DSMT4">
                  <p:embed/>
                </p:oleObj>
              </mc:Choice>
              <mc:Fallback>
                <p:oleObj name="Equation" r:id="rId6" imgW="4431960" imgH="419040" progId="Equation.DSMT4">
                  <p:embed/>
                  <p:pic>
                    <p:nvPicPr>
                      <p:cNvPr id="7" name="Object 6">
                        <a:extLst>
                          <a:ext uri="{FF2B5EF4-FFF2-40B4-BE49-F238E27FC236}">
                            <a16:creationId xmlns:a16="http://schemas.microsoft.com/office/drawing/2014/main" id="{AD71A630-7705-4BB1-91EB-C49B670221CB}"/>
                          </a:ext>
                        </a:extLst>
                      </p:cNvPr>
                      <p:cNvPicPr/>
                      <p:nvPr/>
                    </p:nvPicPr>
                    <p:blipFill>
                      <a:blip r:embed="rId7"/>
                      <a:stretch>
                        <a:fillRect/>
                      </a:stretch>
                    </p:blipFill>
                    <p:spPr>
                      <a:xfrm>
                        <a:off x="3717925" y="2747963"/>
                        <a:ext cx="4432300" cy="41910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8AB20A9E-DA00-477F-BFEF-D479960B4053}"/>
              </a:ext>
            </a:extLst>
          </p:cNvPr>
          <p:cNvSpPr txBox="1">
            <a:spLocks/>
          </p:cNvSpPr>
          <p:nvPr/>
        </p:nvSpPr>
        <p:spPr>
          <a:xfrm>
            <a:off x="10150412" y="6673531"/>
            <a:ext cx="355840" cy="16139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68151E55-6873-49E2-B8D5-2F265E6F1973}" type="slidenum">
              <a:rPr lang="en-US" sz="800"/>
              <a:pPr algn="r"/>
              <a:t>9</a:t>
            </a:fld>
            <a:endParaRPr lang="en-US" sz="800" dirty="0"/>
          </a:p>
        </p:txBody>
      </p:sp>
    </p:spTree>
    <p:extLst>
      <p:ext uri="{BB962C8B-B14F-4D97-AF65-F5344CB8AC3E}">
        <p14:creationId xmlns:p14="http://schemas.microsoft.com/office/powerpoint/2010/main" val="3501025446"/>
      </p:ext>
    </p:extLst>
  </p:cSld>
  <p:clrMapOvr>
    <a:masterClrMapping/>
  </p:clrMapOvr>
</p:sld>
</file>

<file path=ppt/theme/theme1.xml><?xml version="1.0" encoding="utf-8"?>
<a:theme xmlns:a="http://schemas.openxmlformats.org/drawingml/2006/main" name="Basi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893</Words>
  <Application>Microsoft Office PowerPoint</Application>
  <PresentationFormat>Widescreen</PresentationFormat>
  <Paragraphs>200</Paragraphs>
  <Slides>20</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Cambria Math</vt:lpstr>
      <vt:lpstr>Corbel</vt:lpstr>
      <vt:lpstr>Basis</vt:lpstr>
      <vt:lpstr>Equation</vt:lpstr>
      <vt:lpstr> DMS 201 : Introduction to Management  Module-II: Financial Management  Dr. Parvati Neelakantan</vt:lpstr>
      <vt:lpstr>   PART 1: BUSINESS ENVIRONMENT  Lecture 10:Portfolio Theory and The Capital Asset Pricing Model</vt:lpstr>
      <vt:lpstr>Topics Covered</vt:lpstr>
      <vt:lpstr>Market Risk Is Measured by Beta</vt:lpstr>
      <vt:lpstr>Portfolio Risk, Beta</vt:lpstr>
      <vt:lpstr>The Return on Amazon Stock</vt:lpstr>
      <vt:lpstr>Estimated Betas for Select U.S. Stocks.</vt:lpstr>
      <vt:lpstr>Portfolio Risk, Beta 1</vt:lpstr>
      <vt:lpstr>Portfolio Risk, Beta 2</vt:lpstr>
      <vt:lpstr>Why Betas Determine Portfolio Risk</vt:lpstr>
      <vt:lpstr>Portfolio Risk, Beta</vt:lpstr>
      <vt:lpstr>Capital Asset Pricing Model : The relationship between Risk and Return</vt:lpstr>
      <vt:lpstr>Capital Asset Pricing Model</vt:lpstr>
      <vt:lpstr>Equilibrium</vt:lpstr>
      <vt:lpstr>Expected Returns</vt:lpstr>
      <vt:lpstr>Does C A P M Hold in the Real World 1</vt:lpstr>
      <vt:lpstr>Does C A P M Hold in the Real World 2</vt:lpstr>
      <vt:lpstr>C A P M (19 31–2020)</vt:lpstr>
      <vt:lpstr>Relationship Between Beta and Average Return (mid-19 60s)</vt:lpstr>
      <vt:lpstr>Relationship Between Beta and Average Return (19 66–2020)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Principals of economics</dc:title>
  <dc:creator>Parvati Neelakantan</dc:creator>
  <cp:lastModifiedBy>Parvati Neelakantan</cp:lastModifiedBy>
  <cp:revision>17</cp:revision>
  <dcterms:created xsi:type="dcterms:W3CDTF">2024-01-31T06:55:02Z</dcterms:created>
  <dcterms:modified xsi:type="dcterms:W3CDTF">2024-03-07T05:00:23Z</dcterms:modified>
</cp:coreProperties>
</file>