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8"/>
  </p:notesMasterIdLst>
  <p:sldIdLst>
    <p:sldId id="256" r:id="rId2"/>
    <p:sldId id="339" r:id="rId3"/>
    <p:sldId id="340" r:id="rId4"/>
    <p:sldId id="356" r:id="rId5"/>
    <p:sldId id="295" r:id="rId6"/>
    <p:sldId id="357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77" r:id="rId22"/>
    <p:sldId id="311" r:id="rId23"/>
    <p:sldId id="312" r:id="rId24"/>
    <p:sldId id="313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290" r:id="rId64"/>
    <p:sldId id="291" r:id="rId65"/>
    <p:sldId id="293" r:id="rId66"/>
    <p:sldId id="29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0" autoAdjust="0"/>
    <p:restoredTop sz="78195" autoAdjust="0"/>
  </p:normalViewPr>
  <p:slideViewPr>
    <p:cSldViewPr snapToGrid="0">
      <p:cViewPr varScale="1">
        <p:scale>
          <a:sx n="86" d="100"/>
          <a:sy n="86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E59DA-34AD-402B-820A-E9CCE8DB733E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1D0F1-618B-4032-80AE-F013B227E9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74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A24F5-E131-4EBA-BC25-A81BE41A185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CC3C0-9F2C-4C6D-B37C-CB6B783D71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2EE2ED-74E8-4082-8155-8CE661D2C9FD}" type="slidenum">
              <a:rPr lang="en-US" sz="1200">
                <a:cs typeface="Arial" charset="0"/>
              </a:rPr>
              <a:pPr algn="r"/>
              <a:t>13</a:t>
            </a:fld>
            <a:endParaRPr lang="en-US" sz="1200">
              <a:cs typeface="Arial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3D812-AC53-4F30-8B46-2A75915BA6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70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50CCBB3-8994-4D68-97F4-7E1C368C13E7}" type="slidenum">
              <a:rPr lang="en-US" sz="1200">
                <a:cs typeface="Arial" charset="0"/>
              </a:rPr>
              <a:pPr algn="r"/>
              <a:t>14</a:t>
            </a:fld>
            <a:endParaRPr lang="en-US" sz="1200">
              <a:cs typeface="Arial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BBADA-D56C-4404-95C0-455FE9E2A5C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9CF185-7303-4FFF-AFCF-B81F9C8C053A}" type="slidenum">
              <a:rPr lang="en-US" sz="1200">
                <a:cs typeface="Arial" charset="0"/>
              </a:rPr>
              <a:pPr algn="r"/>
              <a:t>15</a:t>
            </a:fld>
            <a:endParaRPr lang="en-US" sz="1200">
              <a:cs typeface="Arial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652A0-A98C-4FD9-82FC-4C81264030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076E52A-9050-4BC1-8C6D-4D2FC41174AB}" type="slidenum">
              <a:rPr lang="en-US" sz="1200">
                <a:cs typeface="Arial" charset="0"/>
              </a:rPr>
              <a:pPr algn="r"/>
              <a:t>16</a:t>
            </a:fld>
            <a:endParaRPr lang="en-US" sz="1200">
              <a:cs typeface="Arial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sz="11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E8689A-3D0F-4215-B449-950580090BD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E2B3CF8-5E4F-4CF1-804D-279C2997DF46}" type="slidenum">
              <a:rPr lang="en-US" sz="1200">
                <a:cs typeface="Arial" charset="0"/>
              </a:rPr>
              <a:pPr algn="r"/>
              <a:t>17</a:t>
            </a:fld>
            <a:endParaRPr lang="en-US" sz="1200"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43E56-D856-4CF4-8524-A2B42C550DB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424B2EC-B6BC-4413-86DC-84A87297B0A7}" type="slidenum">
              <a:rPr lang="en-US" sz="1200">
                <a:cs typeface="Arial" charset="0"/>
              </a:rPr>
              <a:pPr algn="r"/>
              <a:t>18</a:t>
            </a:fld>
            <a:endParaRPr lang="en-US" sz="1200">
              <a:cs typeface="Arial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ECF77-B51E-48DD-AF2A-DD7C9E2B18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CFAD9BC-3529-47A8-85A2-5771AC275839}" type="slidenum">
              <a:rPr lang="en-US" sz="1200">
                <a:cs typeface="Arial" charset="0"/>
              </a:rPr>
              <a:pPr algn="r"/>
              <a:t>19</a:t>
            </a:fld>
            <a:endParaRPr lang="en-US" sz="1200">
              <a:cs typeface="Arial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4AB19-701C-45D5-A6B4-1CE81697277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46A1105-10AF-4B5E-86C8-E3A9CC461A7E}" type="slidenum">
              <a:rPr lang="en-US" sz="1200">
                <a:cs typeface="Arial" charset="0"/>
              </a:rPr>
              <a:pPr algn="r"/>
              <a:t>20</a:t>
            </a:fld>
            <a:endParaRPr lang="en-US" sz="1200"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4C564-1E49-4DB8-B911-39C48332AD6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B14F7E-7FE2-4D7F-BDCD-63663F9B2D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1CDB9D-17C3-4119-81F3-1E312AE2D5AB}" type="slidenum">
              <a:rPr lang="en-US" sz="1200">
                <a:cs typeface="Arial" charset="0"/>
              </a:rPr>
              <a:pPr algn="r"/>
              <a:t>4</a:t>
            </a:fld>
            <a:endParaRPr lang="en-US" sz="1200">
              <a:cs typeface="Arial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0B974-CA21-4A65-823B-D57BA86F9D8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933B2-2A1E-4C57-8B25-8B8A3564275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3BB0C-1064-4B40-AA0B-86F2D0EDA48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932B56-46BE-44B2-BD53-F7EDC312C561}" type="slidenum">
              <a:rPr lang="en-US" sz="1200">
                <a:cs typeface="Arial" charset="0"/>
              </a:rPr>
              <a:pPr algn="r"/>
              <a:t>25</a:t>
            </a:fld>
            <a:endParaRPr lang="en-US" sz="1200">
              <a:cs typeface="Arial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44B8A-7336-487D-A996-98AE87F47E2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706328-906B-46A4-956C-113F7F45253B}" type="slidenum">
              <a:rPr lang="en-US" sz="1200">
                <a:cs typeface="Arial" charset="0"/>
              </a:rPr>
              <a:pPr algn="r"/>
              <a:t>26</a:t>
            </a:fld>
            <a:endParaRPr lang="en-US" sz="1200">
              <a:cs typeface="Arial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158443-1C51-4148-969C-84CE6F3434F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0EE070-BE04-46BE-A171-0C408877A5D7}" type="slidenum">
              <a:rPr lang="en-US" sz="1200">
                <a:cs typeface="Arial" charset="0"/>
              </a:rPr>
              <a:pPr algn="r"/>
              <a:t>27</a:t>
            </a:fld>
            <a:endParaRPr lang="en-US" sz="1200">
              <a:cs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37BFD-7300-42E8-B5BC-AF15363A186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BFCFD7-41EE-4014-B336-F190BB36FF21}" type="slidenum">
              <a:rPr lang="en-US" sz="1200">
                <a:cs typeface="Arial" charset="0"/>
              </a:rPr>
              <a:pPr algn="r"/>
              <a:t>28</a:t>
            </a:fld>
            <a:endParaRPr lang="en-US" sz="1200">
              <a:cs typeface="Arial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245A0-7640-4B5D-BC87-D453E48691E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24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B6184B-4F25-414B-AF2A-AB0299BAEB4D}" type="slidenum">
              <a:rPr lang="en-US" sz="1200">
                <a:cs typeface="Arial" charset="0"/>
              </a:rPr>
              <a:pPr algn="r"/>
              <a:t>29</a:t>
            </a:fld>
            <a:endParaRPr lang="en-US" sz="1200">
              <a:cs typeface="Arial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F0D59-68EF-4357-BED2-7D45EBFC85E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1C46A0-1226-4107-B37B-F31A01F88D86}" type="slidenum">
              <a:rPr lang="en-US" sz="1200">
                <a:cs typeface="Arial" charset="0"/>
              </a:rPr>
              <a:pPr algn="r"/>
              <a:t>30</a:t>
            </a:fld>
            <a:endParaRPr lang="en-US" sz="1200">
              <a:cs typeface="Arial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53563-5536-4AAE-BA89-BC05EC86165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44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25FCC5-9E4A-447E-AB76-574CD1346827}" type="slidenum">
              <a:rPr lang="en-US" sz="1200">
                <a:cs typeface="Arial" charset="0"/>
              </a:rPr>
              <a:pPr algn="r"/>
              <a:t>31</a:t>
            </a:fld>
            <a:endParaRPr lang="en-US" sz="1200">
              <a:cs typeface="Arial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4C673-9BFE-48F8-84B1-319110EC7D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CE9FF0-E104-458F-AAC4-016E84B72751}" type="slidenum">
              <a:rPr lang="en-US" sz="1200">
                <a:cs typeface="Arial" charset="0"/>
              </a:rPr>
              <a:pPr algn="r"/>
              <a:t>32</a:t>
            </a:fld>
            <a:endParaRPr lang="en-US" sz="1200">
              <a:cs typeface="Arial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B3B68-2093-40F5-987D-42DC2C628D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2EBF3A-1DCF-4E25-A2B8-EAA660BB9352}" type="slidenum">
              <a:rPr lang="en-US" sz="1200">
                <a:cs typeface="Arial" charset="0"/>
              </a:rPr>
              <a:pPr algn="r"/>
              <a:t>5</a:t>
            </a:fld>
            <a:endParaRPr lang="en-US" sz="1200">
              <a:cs typeface="Arial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B39C4-6733-43B1-8D2E-2610CE3CAAE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3EDE18-0FD9-4FC7-BC26-DA6673BC5F6B}" type="slidenum">
              <a:rPr lang="en-US" sz="1200">
                <a:cs typeface="Arial" charset="0"/>
              </a:rPr>
              <a:pPr algn="r"/>
              <a:t>33</a:t>
            </a:fld>
            <a:endParaRPr lang="en-US" sz="1200">
              <a:cs typeface="Arial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79604-77E9-48FA-BC08-21C96405BD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75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34538A4-4389-4C71-A963-B7920D376595}" type="slidenum">
              <a:rPr lang="en-US" sz="1200">
                <a:cs typeface="Arial" charset="0"/>
              </a:rPr>
              <a:pPr algn="r"/>
              <a:t>34</a:t>
            </a:fld>
            <a:endParaRPr lang="en-US" sz="1200">
              <a:cs typeface="Arial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5763A-EBDB-468C-9CDF-AE4C54B4F07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7D8A00-340C-4F22-BA7E-C79658ECC660}" type="slidenum">
              <a:rPr lang="en-US" sz="1200">
                <a:cs typeface="Arial" charset="0"/>
              </a:rPr>
              <a:pPr algn="r"/>
              <a:t>35</a:t>
            </a:fld>
            <a:endParaRPr lang="en-US" sz="1200">
              <a:cs typeface="Arial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07D4A-0318-4AC5-921B-ED54659B42C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95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C85071-8657-42B4-8E87-0EF851CE6871}" type="slidenum">
              <a:rPr lang="en-US" sz="1200">
                <a:cs typeface="Arial" charset="0"/>
              </a:rPr>
              <a:pPr algn="r"/>
              <a:t>36</a:t>
            </a:fld>
            <a:endParaRPr lang="en-US" sz="1200">
              <a:cs typeface="Arial" charset="0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5304F-3778-41A2-9DDC-2993BE9CB26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3327B-3030-457F-9BCA-87D8B210115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A6B86-A17F-45BC-8CF9-6A905735A6E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3B39B-D264-4545-8EC3-D68CF49A0E7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56C8F-F3C5-4621-B39F-15E78CFF9C4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46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CAEC8E4-FE5C-4910-82A4-AE98DC841B85}" type="slidenum">
              <a:rPr lang="en-US" sz="1200">
                <a:cs typeface="Arial" charset="0"/>
              </a:rPr>
              <a:pPr algn="r"/>
              <a:t>41</a:t>
            </a:fld>
            <a:endParaRPr lang="en-US" sz="1200">
              <a:cs typeface="Arial" charset="0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77189-3D0F-4323-A22B-CDB0BA7953B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57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50CC54-D975-41AB-A407-D1FC39A2D0FC}" type="slidenum">
              <a:rPr lang="en-US" sz="1200">
                <a:cs typeface="Arial" charset="0"/>
              </a:rPr>
              <a:pPr algn="r"/>
              <a:t>42</a:t>
            </a:fld>
            <a:endParaRPr lang="en-US" sz="1200">
              <a:cs typeface="Arial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6354B-C687-4C7F-B60C-57DE84838D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98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AE7E6E-B7C6-4038-9AED-0F5AA2CB1BAC}" type="slidenum">
              <a:rPr lang="en-US" sz="1200">
                <a:cs typeface="Arial" charset="0"/>
              </a:rPr>
              <a:pPr algn="r"/>
              <a:t>7</a:t>
            </a:fld>
            <a:endParaRPr lang="en-US" sz="1200">
              <a:cs typeface="Arial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1CFA3-84FA-436A-B588-F4D80020B4C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67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DAC30E-2D11-459B-93DF-AA82394B2D85}" type="slidenum">
              <a:rPr lang="en-US" sz="1200">
                <a:cs typeface="Arial" charset="0"/>
              </a:rPr>
              <a:pPr algn="r"/>
              <a:t>43</a:t>
            </a:fld>
            <a:endParaRPr lang="en-US" sz="1200">
              <a:cs typeface="Arial" charset="0"/>
            </a:endParaRPr>
          </a:p>
        </p:txBody>
      </p:sp>
      <p:sp>
        <p:nvSpPr>
          <p:cNvPr id="116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B8589-5EB0-4AA5-8B78-3D58592E874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A9F9173-3C62-4F59-AB27-9A396742A1A1}" type="slidenum">
              <a:rPr lang="en-US" sz="1200">
                <a:cs typeface="Arial" charset="0"/>
              </a:rPr>
              <a:pPr algn="r"/>
              <a:t>44</a:t>
            </a:fld>
            <a:endParaRPr lang="en-US" sz="1200">
              <a:cs typeface="Arial" charset="0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70599-52F1-4901-8A1E-60790C95F45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87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ED4123-7071-4DDE-A221-50D4676A4CFA}" type="slidenum">
              <a:rPr lang="en-US" sz="1200">
                <a:cs typeface="Arial" charset="0"/>
              </a:rPr>
              <a:pPr algn="r"/>
              <a:t>45</a:t>
            </a:fld>
            <a:endParaRPr lang="en-US" sz="1200">
              <a:cs typeface="Arial" charset="0"/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703E1-3686-4F3F-994E-E0978621864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98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C346032-E231-4CB3-BC61-B9BD28CF804C}" type="slidenum">
              <a:rPr lang="en-US" sz="1200">
                <a:cs typeface="Arial" charset="0"/>
              </a:rPr>
              <a:pPr algn="r"/>
              <a:t>46</a:t>
            </a:fld>
            <a:endParaRPr lang="en-US" sz="1200">
              <a:cs typeface="Arial" charset="0"/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603919-E95F-4EE7-8CAB-68DCD709886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08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B043095-E167-4359-A1B2-B3D16CC84EA8}" type="slidenum">
              <a:rPr lang="en-US" sz="1200">
                <a:cs typeface="Arial" charset="0"/>
              </a:rPr>
              <a:pPr algn="r"/>
              <a:t>47</a:t>
            </a:fld>
            <a:endParaRPr lang="en-US" sz="1200">
              <a:cs typeface="Arial" charset="0"/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97E10-0AC9-408A-8D86-91ED18553E9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218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7362E76-B770-4F37-8A4D-84D945A6456D}" type="slidenum">
              <a:rPr lang="en-US" sz="1200">
                <a:cs typeface="Arial" charset="0"/>
              </a:rPr>
              <a:pPr algn="r"/>
              <a:t>48</a:t>
            </a:fld>
            <a:endParaRPr lang="en-US" sz="1200">
              <a:cs typeface="Arial" charset="0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245E5-0DFF-4B53-A3DD-E1715E41F70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28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2D7358-4DA0-4F8E-A94F-0E686D117D1E}" type="slidenum">
              <a:rPr lang="en-US" sz="1200">
                <a:cs typeface="Arial" charset="0"/>
              </a:rPr>
              <a:pPr algn="r"/>
              <a:t>49</a:t>
            </a:fld>
            <a:endParaRPr lang="en-US" sz="1200">
              <a:cs typeface="Arial" charset="0"/>
            </a:endParaRPr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295CC-8979-4C99-A019-E1AFC4F8DC4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39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6253B12-113D-4089-88BE-3E13D0BA3B92}" type="slidenum">
              <a:rPr lang="en-US" sz="1200">
                <a:cs typeface="Arial" charset="0"/>
              </a:rPr>
              <a:pPr algn="r"/>
              <a:t>50</a:t>
            </a:fld>
            <a:endParaRPr lang="en-US" sz="1200">
              <a:cs typeface="Arial" charset="0"/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9E65A-8B4D-4A75-A2EE-785A054ACA5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249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08EE1E-689C-434E-9BD6-0196F3B7EAE2}" type="slidenum">
              <a:rPr lang="en-US" sz="1200">
                <a:cs typeface="Arial" charset="0"/>
              </a:rPr>
              <a:pPr algn="r"/>
              <a:t>51</a:t>
            </a:fld>
            <a:endParaRPr lang="en-US" sz="1200">
              <a:cs typeface="Arial" charset="0"/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5BD69-E393-472A-9143-D81E2E9CE8E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59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9FD8A7-41DE-45C7-AFF9-E3FA7AE771C4}" type="slidenum">
              <a:rPr lang="en-US" sz="1200">
                <a:cs typeface="Arial" charset="0"/>
              </a:rPr>
              <a:pPr algn="r"/>
              <a:t>52</a:t>
            </a:fld>
            <a:endParaRPr lang="en-US" sz="1200">
              <a:cs typeface="Arial" charset="0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28258-5B26-4F32-AAC5-487C7704B3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DC7E77-57D3-44C1-BC0F-735B184BD7B0}" type="slidenum">
              <a:rPr lang="en-US" sz="1200">
                <a:cs typeface="Arial" charset="0"/>
              </a:rPr>
              <a:pPr algn="r"/>
              <a:t>8</a:t>
            </a:fld>
            <a:endParaRPr lang="en-US" sz="1200">
              <a:cs typeface="Arial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27D4F-6D9B-4AB4-8DC1-FFBCDD5667E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69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2E42759-930B-44A9-AB53-0F9E520B973C}" type="slidenum">
              <a:rPr lang="en-US" sz="1200">
                <a:cs typeface="Arial" charset="0"/>
              </a:rPr>
              <a:pPr algn="r"/>
              <a:t>53</a:t>
            </a:fld>
            <a:endParaRPr lang="en-US" sz="1200">
              <a:cs typeface="Arial" charset="0"/>
            </a:endParaRPr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59CE8-599C-4537-AFAC-47BE041A966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280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1B1A8AB-EBEA-4CFC-8C21-6786545DB6EE}" type="slidenum">
              <a:rPr lang="en-US" sz="1200">
                <a:cs typeface="Arial" charset="0"/>
              </a:rPr>
              <a:pPr algn="r"/>
              <a:t>54</a:t>
            </a:fld>
            <a:endParaRPr lang="en-US" sz="1200">
              <a:cs typeface="Arial" charset="0"/>
            </a:endParaRPr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C25F7-E7B8-478D-B08B-345B99C168C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4B0A1A-C4DA-4B38-9F88-7906DAF5A324}" type="slidenum">
              <a:rPr lang="en-US" sz="1200">
                <a:cs typeface="Arial" charset="0"/>
              </a:rPr>
              <a:pPr algn="r"/>
              <a:t>55</a:t>
            </a:fld>
            <a:endParaRPr lang="en-US" sz="1200">
              <a:cs typeface="Arial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BD1E9-B480-45F1-BB0A-856C5AB607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00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A7CC0A-7E32-4560-A53C-F5ED49FBF040}" type="slidenum">
              <a:rPr lang="en-US" sz="1200">
                <a:cs typeface="Arial" charset="0"/>
              </a:rPr>
              <a:pPr algn="r"/>
              <a:t>56</a:t>
            </a:fld>
            <a:endParaRPr lang="en-US" sz="1200">
              <a:cs typeface="Arial" charset="0"/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0F4EE-6E5C-44A0-9562-69ACC7A6E9A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10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0CBABE-A89C-406A-A92E-A1DBBA54F1EE}" type="slidenum">
              <a:rPr lang="en-US" sz="1200">
                <a:cs typeface="Arial" charset="0"/>
              </a:rPr>
              <a:pPr algn="r"/>
              <a:t>57</a:t>
            </a:fld>
            <a:endParaRPr lang="en-US" sz="1200">
              <a:cs typeface="Arial" charset="0"/>
            </a:endParaRPr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FD634-0764-4885-9BA0-A771EF89203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45A87-1804-4123-A8D9-7C4F976E771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75DE1-9BD9-4A3A-A109-E0EDE110804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0713A-A5D3-466F-B81A-501119798DDC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E1DC9-68CD-449C-BA93-8005AC0E1F4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361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1D3856-CBC1-4DD4-973E-5A486567F5E3}" type="slidenum">
              <a:rPr lang="en-US" sz="1200">
                <a:cs typeface="Arial" charset="0"/>
              </a:rPr>
              <a:pPr algn="r"/>
              <a:t>62</a:t>
            </a:fld>
            <a:endParaRPr lang="en-US" sz="1200">
              <a:cs typeface="Arial" charset="0"/>
            </a:endParaRPr>
          </a:p>
        </p:txBody>
      </p:sp>
      <p:sp>
        <p:nvSpPr>
          <p:cNvPr id="136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B9D26-8345-4600-8522-69387AE62E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61927A-C5BB-4987-B2F7-6E298FDB0638}" type="slidenum">
              <a:rPr lang="en-US" sz="1200">
                <a:cs typeface="Arial" charset="0"/>
              </a:rPr>
              <a:pPr algn="r"/>
              <a:t>9</a:t>
            </a:fld>
            <a:endParaRPr lang="en-US" sz="1200">
              <a:cs typeface="Arial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79CAA9-AA0F-4F3A-AE0E-A15BB1F630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2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8684E3-9B78-4AEA-AF5B-6BFE0106560B}" type="slidenum">
              <a:rPr lang="en-US" sz="1200">
                <a:cs typeface="Arial" charset="0"/>
              </a:rPr>
              <a:pPr algn="r"/>
              <a:t>10</a:t>
            </a:fld>
            <a:endParaRPr lang="en-US" sz="1200">
              <a:cs typeface="Arial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9A358-1CC4-4ED4-B683-B115612E6EF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E37452-2EFE-412C-AC9A-A98F4C672117}" type="slidenum">
              <a:rPr lang="en-US" sz="1200">
                <a:cs typeface="Arial" charset="0"/>
              </a:rPr>
              <a:pPr algn="r"/>
              <a:t>11</a:t>
            </a:fld>
            <a:endParaRPr lang="en-US" sz="1200">
              <a:cs typeface="Arial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AAA760-635D-465D-BE5E-9F064705E8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E3532E-D522-420C-8472-09DC917A9509}" type="slidenum">
              <a:rPr lang="en-US" sz="1200">
                <a:cs typeface="Arial" charset="0"/>
              </a:rPr>
              <a:pPr algn="r"/>
              <a:t>12</a:t>
            </a:fld>
            <a:endParaRPr lang="en-US" sz="1200">
              <a:cs typeface="Arial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534988"/>
            <a:ext cx="6096000" cy="3429000"/>
          </a:xfrm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48150"/>
            <a:ext cx="5486400" cy="421005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22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0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94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367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88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79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40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21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89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6EE7958-6E50-4FF4-91CE-E0D5C0AFA366}" type="datetimeFigureOut">
              <a:rPr lang="en-IE" smtClean="0"/>
              <a:t>12/02/2024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1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../../../Program%20Files/TurningPoint/2003/Questions.html" TargetMode="Externa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Program%20Files/TurningPoint/2003/Ques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../../../../Program%20Files/TurningPoint/2003/Ques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CF3-CE9B-D00D-1171-4255F538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261580"/>
            <a:ext cx="9966960" cy="4909398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r>
              <a:rPr lang="en-US" sz="5400" dirty="0"/>
              <a:t>DMS 201 : Introduction to Management</a:t>
            </a:r>
            <a:br>
              <a:rPr lang="en-US" sz="5400" dirty="0"/>
            </a:br>
            <a:br>
              <a:rPr lang="en-US" sz="5400" dirty="0"/>
            </a:br>
            <a:r>
              <a:rPr lang="en-GB" sz="5400" dirty="0"/>
              <a:t>Module-II: Financial Management</a:t>
            </a:r>
            <a:br>
              <a:rPr lang="en-GB" sz="5400" dirty="0"/>
            </a:br>
            <a:br>
              <a:rPr lang="en-GB" sz="5400" dirty="0"/>
            </a:br>
            <a:r>
              <a:rPr lang="en-GB" sz="2000" dirty="0" err="1"/>
              <a:t>Dr.</a:t>
            </a:r>
            <a:r>
              <a:rPr lang="en-GB" sz="2000" dirty="0"/>
              <a:t> Parvati Neelakantan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85985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65376" y="2801940"/>
            <a:ext cx="7491413" cy="3706436"/>
            <a:chOff x="530" y="1765"/>
            <a:chExt cx="4719" cy="2434"/>
          </a:xfrm>
        </p:grpSpPr>
        <p:sp>
          <p:nvSpPr>
            <p:cNvPr id="27736" name="Rectangle 3"/>
            <p:cNvSpPr>
              <a:spLocks noChangeArrowheads="1"/>
            </p:cNvSpPr>
            <p:nvPr/>
          </p:nvSpPr>
          <p:spPr bwMode="auto">
            <a:xfrm>
              <a:off x="530" y="1765"/>
              <a:ext cx="4719" cy="243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7737" name="Line 4"/>
            <p:cNvSpPr>
              <a:spLocks noChangeShapeType="1"/>
            </p:cNvSpPr>
            <p:nvPr/>
          </p:nvSpPr>
          <p:spPr bwMode="auto">
            <a:xfrm>
              <a:off x="582" y="2095"/>
              <a:ext cx="4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238126"/>
            <a:ext cx="9143999" cy="5889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100" dirty="0"/>
              <a:t>Market Demand versus Individual Demand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33478" y="1092575"/>
            <a:ext cx="10606055" cy="173793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en-US" sz="2600" dirty="0"/>
              <a:t>The quantity demanded in the market is the sum of the quantities demanded by all buyers at each price. 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en-US" sz="2600" dirty="0"/>
              <a:t>Suppose Hari and Kiran are the only two buyers in the Latte market.     (</a:t>
            </a:r>
            <a:r>
              <a:rPr lang="en-US" sz="2600" b="1" i="1" dirty="0" err="1"/>
              <a:t>Q</a:t>
            </a:r>
            <a:r>
              <a:rPr lang="en-US" sz="2600" b="1" i="1" baseline="30000" dirty="0" err="1"/>
              <a:t>d</a:t>
            </a:r>
            <a:r>
              <a:rPr lang="en-US" sz="2600" dirty="0"/>
              <a:t> = quantity demanded)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40138" y="2832100"/>
            <a:ext cx="1873250" cy="3816350"/>
            <a:chOff x="1333" y="1784"/>
            <a:chExt cx="1180" cy="2404"/>
          </a:xfrm>
        </p:grpSpPr>
        <p:sp>
          <p:nvSpPr>
            <p:cNvPr id="27728" name="Rectangle 8"/>
            <p:cNvSpPr>
              <a:spLocks noChangeArrowheads="1"/>
            </p:cNvSpPr>
            <p:nvPr/>
          </p:nvSpPr>
          <p:spPr bwMode="auto">
            <a:xfrm>
              <a:off x="1333" y="3889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4</a:t>
              </a:r>
            </a:p>
          </p:txBody>
        </p:sp>
        <p:sp>
          <p:nvSpPr>
            <p:cNvPr id="27729" name="Rectangle 9"/>
            <p:cNvSpPr>
              <a:spLocks noChangeArrowheads="1"/>
            </p:cNvSpPr>
            <p:nvPr/>
          </p:nvSpPr>
          <p:spPr bwMode="auto">
            <a:xfrm>
              <a:off x="1333" y="3590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6</a:t>
              </a:r>
            </a:p>
          </p:txBody>
        </p:sp>
        <p:sp>
          <p:nvSpPr>
            <p:cNvPr id="27730" name="Rectangle 10"/>
            <p:cNvSpPr>
              <a:spLocks noChangeArrowheads="1"/>
            </p:cNvSpPr>
            <p:nvPr/>
          </p:nvSpPr>
          <p:spPr bwMode="auto">
            <a:xfrm>
              <a:off x="1333" y="3291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8</a:t>
              </a:r>
            </a:p>
          </p:txBody>
        </p:sp>
        <p:sp>
          <p:nvSpPr>
            <p:cNvPr id="27731" name="Rectangle 11"/>
            <p:cNvSpPr>
              <a:spLocks noChangeArrowheads="1"/>
            </p:cNvSpPr>
            <p:nvPr/>
          </p:nvSpPr>
          <p:spPr bwMode="auto">
            <a:xfrm>
              <a:off x="1333" y="2992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10</a:t>
              </a:r>
            </a:p>
          </p:txBody>
        </p:sp>
        <p:sp>
          <p:nvSpPr>
            <p:cNvPr id="27732" name="Rectangle 12"/>
            <p:cNvSpPr>
              <a:spLocks noChangeArrowheads="1"/>
            </p:cNvSpPr>
            <p:nvPr/>
          </p:nvSpPr>
          <p:spPr bwMode="auto">
            <a:xfrm>
              <a:off x="1333" y="2693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12</a:t>
              </a:r>
            </a:p>
          </p:txBody>
        </p:sp>
        <p:sp>
          <p:nvSpPr>
            <p:cNvPr id="27733" name="Rectangle 13"/>
            <p:cNvSpPr>
              <a:spLocks noChangeArrowheads="1"/>
            </p:cNvSpPr>
            <p:nvPr/>
          </p:nvSpPr>
          <p:spPr bwMode="auto">
            <a:xfrm>
              <a:off x="1333" y="2394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14</a:t>
              </a:r>
            </a:p>
          </p:txBody>
        </p:sp>
        <p:sp>
          <p:nvSpPr>
            <p:cNvPr id="27734" name="Rectangle 14"/>
            <p:cNvSpPr>
              <a:spLocks noChangeArrowheads="1"/>
            </p:cNvSpPr>
            <p:nvPr/>
          </p:nvSpPr>
          <p:spPr bwMode="auto">
            <a:xfrm>
              <a:off x="1333" y="2095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16</a:t>
              </a:r>
            </a:p>
          </p:txBody>
        </p:sp>
        <p:sp>
          <p:nvSpPr>
            <p:cNvPr id="27735" name="Rectangle 15"/>
            <p:cNvSpPr>
              <a:spLocks noChangeArrowheads="1"/>
            </p:cNvSpPr>
            <p:nvPr/>
          </p:nvSpPr>
          <p:spPr bwMode="auto">
            <a:xfrm>
              <a:off x="1333" y="1784"/>
              <a:ext cx="118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dirty="0">
                  <a:cs typeface="Arial" charset="0"/>
                </a:rPr>
                <a:t>Hari’s </a:t>
              </a:r>
              <a:r>
                <a:rPr lang="en-US" sz="2400" b="1" i="1" dirty="0" err="1">
                  <a:cs typeface="Arial" charset="0"/>
                </a:rPr>
                <a:t>Q</a:t>
              </a:r>
              <a:r>
                <a:rPr lang="en-US" sz="2400" b="1" i="1" baseline="30000" dirty="0" err="1">
                  <a:cs typeface="Arial" charset="0"/>
                </a:rPr>
                <a:t>d</a:t>
              </a:r>
              <a:r>
                <a:rPr lang="en-US" sz="2400" dirty="0">
                  <a:cs typeface="Arial" charset="0"/>
                </a:rPr>
                <a:t>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80088" y="2832100"/>
            <a:ext cx="1598612" cy="3816350"/>
            <a:chOff x="2681" y="1784"/>
            <a:chExt cx="1007" cy="2404"/>
          </a:xfrm>
        </p:grpSpPr>
        <p:sp>
          <p:nvSpPr>
            <p:cNvPr id="27720" name="Rectangle 17"/>
            <p:cNvSpPr>
              <a:spLocks noChangeArrowheads="1"/>
            </p:cNvSpPr>
            <p:nvPr/>
          </p:nvSpPr>
          <p:spPr bwMode="auto">
            <a:xfrm>
              <a:off x="2681" y="3889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2</a:t>
              </a:r>
            </a:p>
          </p:txBody>
        </p:sp>
        <p:sp>
          <p:nvSpPr>
            <p:cNvPr id="27721" name="Rectangle 18"/>
            <p:cNvSpPr>
              <a:spLocks noChangeArrowheads="1"/>
            </p:cNvSpPr>
            <p:nvPr/>
          </p:nvSpPr>
          <p:spPr bwMode="auto">
            <a:xfrm>
              <a:off x="2681" y="3590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3</a:t>
              </a:r>
            </a:p>
          </p:txBody>
        </p:sp>
        <p:sp>
          <p:nvSpPr>
            <p:cNvPr id="27722" name="Rectangle 19"/>
            <p:cNvSpPr>
              <a:spLocks noChangeArrowheads="1"/>
            </p:cNvSpPr>
            <p:nvPr/>
          </p:nvSpPr>
          <p:spPr bwMode="auto">
            <a:xfrm>
              <a:off x="2681" y="3291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4</a:t>
              </a:r>
            </a:p>
          </p:txBody>
        </p:sp>
        <p:sp>
          <p:nvSpPr>
            <p:cNvPr id="27723" name="Rectangle 20"/>
            <p:cNvSpPr>
              <a:spLocks noChangeArrowheads="1"/>
            </p:cNvSpPr>
            <p:nvPr/>
          </p:nvSpPr>
          <p:spPr bwMode="auto">
            <a:xfrm>
              <a:off x="2681" y="2992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5</a:t>
              </a:r>
            </a:p>
          </p:txBody>
        </p:sp>
        <p:sp>
          <p:nvSpPr>
            <p:cNvPr id="27724" name="Rectangle 21"/>
            <p:cNvSpPr>
              <a:spLocks noChangeArrowheads="1"/>
            </p:cNvSpPr>
            <p:nvPr/>
          </p:nvSpPr>
          <p:spPr bwMode="auto">
            <a:xfrm>
              <a:off x="2681" y="2693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6</a:t>
              </a:r>
            </a:p>
          </p:txBody>
        </p:sp>
        <p:sp>
          <p:nvSpPr>
            <p:cNvPr id="27725" name="Rectangle 22"/>
            <p:cNvSpPr>
              <a:spLocks noChangeArrowheads="1"/>
            </p:cNvSpPr>
            <p:nvPr/>
          </p:nvSpPr>
          <p:spPr bwMode="auto">
            <a:xfrm>
              <a:off x="2681" y="2394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7</a:t>
              </a:r>
            </a:p>
          </p:txBody>
        </p:sp>
        <p:sp>
          <p:nvSpPr>
            <p:cNvPr id="27726" name="Rectangle 23"/>
            <p:cNvSpPr>
              <a:spLocks noChangeArrowheads="1"/>
            </p:cNvSpPr>
            <p:nvPr/>
          </p:nvSpPr>
          <p:spPr bwMode="auto">
            <a:xfrm>
              <a:off x="2681" y="2095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8</a:t>
              </a:r>
            </a:p>
          </p:txBody>
        </p:sp>
        <p:sp>
          <p:nvSpPr>
            <p:cNvPr id="27727" name="Rectangle 24"/>
            <p:cNvSpPr>
              <a:spLocks noChangeArrowheads="1"/>
            </p:cNvSpPr>
            <p:nvPr/>
          </p:nvSpPr>
          <p:spPr bwMode="auto">
            <a:xfrm>
              <a:off x="2681" y="1784"/>
              <a:ext cx="100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dirty="0">
                  <a:cs typeface="Arial" charset="0"/>
                </a:rPr>
                <a:t>Kiran’s </a:t>
              </a:r>
              <a:r>
                <a:rPr lang="en-US" sz="2400" b="1" i="1" dirty="0" err="1">
                  <a:cs typeface="Arial" charset="0"/>
                </a:rPr>
                <a:t>Q</a:t>
              </a:r>
              <a:r>
                <a:rPr lang="en-US" sz="2400" b="1" i="1" baseline="30000" dirty="0" err="1">
                  <a:cs typeface="Arial" charset="0"/>
                </a:rPr>
                <a:t>d</a:t>
              </a:r>
              <a:r>
                <a:rPr lang="en-US" sz="2400" dirty="0">
                  <a:cs typeface="Arial" charset="0"/>
                </a:rPr>
                <a:t> 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13389" y="4749800"/>
            <a:ext cx="4217987" cy="1898650"/>
            <a:chOff x="2513" y="2992"/>
            <a:chExt cx="2657" cy="1196"/>
          </a:xfrm>
        </p:grpSpPr>
        <p:sp>
          <p:nvSpPr>
            <p:cNvPr id="27708" name="Rectangle 26"/>
            <p:cNvSpPr>
              <a:spLocks noChangeArrowheads="1"/>
            </p:cNvSpPr>
            <p:nvPr/>
          </p:nvSpPr>
          <p:spPr bwMode="auto">
            <a:xfrm>
              <a:off x="2513" y="3889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27709" name="Rectangle 27"/>
            <p:cNvSpPr>
              <a:spLocks noChangeArrowheads="1"/>
            </p:cNvSpPr>
            <p:nvPr/>
          </p:nvSpPr>
          <p:spPr bwMode="auto">
            <a:xfrm>
              <a:off x="2513" y="3590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27710" name="Rectangle 28"/>
            <p:cNvSpPr>
              <a:spLocks noChangeArrowheads="1"/>
            </p:cNvSpPr>
            <p:nvPr/>
          </p:nvSpPr>
          <p:spPr bwMode="auto">
            <a:xfrm>
              <a:off x="2513" y="3291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27711" name="Rectangle 29"/>
            <p:cNvSpPr>
              <a:spLocks noChangeArrowheads="1"/>
            </p:cNvSpPr>
            <p:nvPr/>
          </p:nvSpPr>
          <p:spPr bwMode="auto">
            <a:xfrm>
              <a:off x="2513" y="2992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27712" name="Rectangle 30"/>
            <p:cNvSpPr>
              <a:spLocks noChangeArrowheads="1"/>
            </p:cNvSpPr>
            <p:nvPr/>
          </p:nvSpPr>
          <p:spPr bwMode="auto">
            <a:xfrm>
              <a:off x="3688" y="3889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27713" name="Rectangle 31"/>
            <p:cNvSpPr>
              <a:spLocks noChangeArrowheads="1"/>
            </p:cNvSpPr>
            <p:nvPr/>
          </p:nvSpPr>
          <p:spPr bwMode="auto">
            <a:xfrm>
              <a:off x="3688" y="3590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27714" name="Rectangle 32"/>
            <p:cNvSpPr>
              <a:spLocks noChangeArrowheads="1"/>
            </p:cNvSpPr>
            <p:nvPr/>
          </p:nvSpPr>
          <p:spPr bwMode="auto">
            <a:xfrm>
              <a:off x="3688" y="3291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27715" name="Rectangle 33"/>
            <p:cNvSpPr>
              <a:spLocks noChangeArrowheads="1"/>
            </p:cNvSpPr>
            <p:nvPr/>
          </p:nvSpPr>
          <p:spPr bwMode="auto">
            <a:xfrm>
              <a:off x="3688" y="2992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27716" name="Rectangle 34"/>
            <p:cNvSpPr>
              <a:spLocks noChangeArrowheads="1"/>
            </p:cNvSpPr>
            <p:nvPr/>
          </p:nvSpPr>
          <p:spPr bwMode="auto">
            <a:xfrm>
              <a:off x="3973" y="3889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6</a:t>
              </a:r>
            </a:p>
          </p:txBody>
        </p:sp>
        <p:sp>
          <p:nvSpPr>
            <p:cNvPr id="27717" name="Rectangle 35"/>
            <p:cNvSpPr>
              <a:spLocks noChangeArrowheads="1"/>
            </p:cNvSpPr>
            <p:nvPr/>
          </p:nvSpPr>
          <p:spPr bwMode="auto">
            <a:xfrm>
              <a:off x="3973" y="3590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9</a:t>
              </a:r>
            </a:p>
          </p:txBody>
        </p:sp>
        <p:sp>
          <p:nvSpPr>
            <p:cNvPr id="27718" name="Rectangle 36"/>
            <p:cNvSpPr>
              <a:spLocks noChangeArrowheads="1"/>
            </p:cNvSpPr>
            <p:nvPr/>
          </p:nvSpPr>
          <p:spPr bwMode="auto">
            <a:xfrm>
              <a:off x="3973" y="3291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12</a:t>
              </a:r>
            </a:p>
          </p:txBody>
        </p:sp>
        <p:sp>
          <p:nvSpPr>
            <p:cNvPr id="27719" name="Rectangle 37"/>
            <p:cNvSpPr>
              <a:spLocks noChangeArrowheads="1"/>
            </p:cNvSpPr>
            <p:nvPr/>
          </p:nvSpPr>
          <p:spPr bwMode="auto">
            <a:xfrm>
              <a:off x="3973" y="2992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15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513389" y="4275138"/>
            <a:ext cx="4217987" cy="474662"/>
            <a:chOff x="2513" y="2693"/>
            <a:chExt cx="2657" cy="299"/>
          </a:xfrm>
        </p:grpSpPr>
        <p:sp>
          <p:nvSpPr>
            <p:cNvPr id="27705" name="Rectangle 39"/>
            <p:cNvSpPr>
              <a:spLocks noChangeArrowheads="1"/>
            </p:cNvSpPr>
            <p:nvPr/>
          </p:nvSpPr>
          <p:spPr bwMode="auto">
            <a:xfrm>
              <a:off x="2513" y="2693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27706" name="Rectangle 40"/>
            <p:cNvSpPr>
              <a:spLocks noChangeArrowheads="1"/>
            </p:cNvSpPr>
            <p:nvPr/>
          </p:nvSpPr>
          <p:spPr bwMode="auto">
            <a:xfrm>
              <a:off x="3688" y="2693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27707" name="Rectangle 41"/>
            <p:cNvSpPr>
              <a:spLocks noChangeArrowheads="1"/>
            </p:cNvSpPr>
            <p:nvPr/>
          </p:nvSpPr>
          <p:spPr bwMode="auto">
            <a:xfrm>
              <a:off x="3973" y="2693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18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513389" y="3800476"/>
            <a:ext cx="4217987" cy="474663"/>
            <a:chOff x="2513" y="2394"/>
            <a:chExt cx="2657" cy="299"/>
          </a:xfrm>
        </p:grpSpPr>
        <p:sp>
          <p:nvSpPr>
            <p:cNvPr id="27702" name="Rectangle 43"/>
            <p:cNvSpPr>
              <a:spLocks noChangeArrowheads="1"/>
            </p:cNvSpPr>
            <p:nvPr/>
          </p:nvSpPr>
          <p:spPr bwMode="auto">
            <a:xfrm>
              <a:off x="2513" y="2394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27703" name="Rectangle 44"/>
            <p:cNvSpPr>
              <a:spLocks noChangeArrowheads="1"/>
            </p:cNvSpPr>
            <p:nvPr/>
          </p:nvSpPr>
          <p:spPr bwMode="auto">
            <a:xfrm>
              <a:off x="3688" y="2394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27704" name="Rectangle 45"/>
            <p:cNvSpPr>
              <a:spLocks noChangeArrowheads="1"/>
            </p:cNvSpPr>
            <p:nvPr/>
          </p:nvSpPr>
          <p:spPr bwMode="auto">
            <a:xfrm>
              <a:off x="3973" y="2394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21</a:t>
              </a: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5513389" y="3325813"/>
            <a:ext cx="4217987" cy="474662"/>
            <a:chOff x="2513" y="2095"/>
            <a:chExt cx="2657" cy="299"/>
          </a:xfrm>
        </p:grpSpPr>
        <p:sp>
          <p:nvSpPr>
            <p:cNvPr id="27699" name="Rectangle 47"/>
            <p:cNvSpPr>
              <a:spLocks noChangeArrowheads="1"/>
            </p:cNvSpPr>
            <p:nvPr/>
          </p:nvSpPr>
          <p:spPr bwMode="auto">
            <a:xfrm>
              <a:off x="2513" y="2095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27700" name="Rectangle 48"/>
            <p:cNvSpPr>
              <a:spLocks noChangeArrowheads="1"/>
            </p:cNvSpPr>
            <p:nvPr/>
          </p:nvSpPr>
          <p:spPr bwMode="auto">
            <a:xfrm>
              <a:off x="3688" y="2095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27701" name="Rectangle 49"/>
            <p:cNvSpPr>
              <a:spLocks noChangeArrowheads="1"/>
            </p:cNvSpPr>
            <p:nvPr/>
          </p:nvSpPr>
          <p:spPr bwMode="auto">
            <a:xfrm>
              <a:off x="3973" y="2095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24</a:t>
              </a:r>
            </a:p>
          </p:txBody>
        </p:sp>
      </p:grpSp>
      <p:sp>
        <p:nvSpPr>
          <p:cNvPr id="73778" name="Rectangle 50"/>
          <p:cNvSpPr>
            <a:spLocks noChangeArrowheads="1"/>
          </p:cNvSpPr>
          <p:nvPr/>
        </p:nvSpPr>
        <p:spPr bwMode="auto">
          <a:xfrm>
            <a:off x="7831139" y="2832101"/>
            <a:ext cx="19002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Market </a:t>
            </a:r>
            <a:r>
              <a:rPr lang="en-US" sz="2400" b="1" i="1">
                <a:solidFill>
                  <a:srgbClr val="FF0000"/>
                </a:solidFill>
                <a:cs typeface="Arial" charset="0"/>
              </a:rPr>
              <a:t>Q</a:t>
            </a:r>
            <a:r>
              <a:rPr lang="en-US" sz="2400" b="1" i="1" baseline="30000">
                <a:solidFill>
                  <a:srgbClr val="FF0000"/>
                </a:solidFill>
                <a:cs typeface="Arial" charset="0"/>
              </a:rPr>
              <a:t>d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 </a:t>
            </a: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447926" y="2832100"/>
            <a:ext cx="1192213" cy="3816350"/>
            <a:chOff x="582" y="1784"/>
            <a:chExt cx="751" cy="2404"/>
          </a:xfrm>
        </p:grpSpPr>
        <p:sp>
          <p:nvSpPr>
            <p:cNvPr id="27691" name="Rectangle 52"/>
            <p:cNvSpPr>
              <a:spLocks noChangeArrowheads="1"/>
            </p:cNvSpPr>
            <p:nvPr/>
          </p:nvSpPr>
          <p:spPr bwMode="auto">
            <a:xfrm>
              <a:off x="582" y="2095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dirty="0">
                  <a:cs typeface="Arial" charset="0"/>
                </a:rPr>
                <a:t>$0.00</a:t>
              </a:r>
            </a:p>
          </p:txBody>
        </p:sp>
        <p:sp>
          <p:nvSpPr>
            <p:cNvPr id="27692" name="Rectangle 53"/>
            <p:cNvSpPr>
              <a:spLocks noChangeArrowheads="1"/>
            </p:cNvSpPr>
            <p:nvPr/>
          </p:nvSpPr>
          <p:spPr bwMode="auto">
            <a:xfrm>
              <a:off x="582" y="3889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6.00</a:t>
              </a:r>
            </a:p>
          </p:txBody>
        </p:sp>
        <p:sp>
          <p:nvSpPr>
            <p:cNvPr id="27693" name="Rectangle 54"/>
            <p:cNvSpPr>
              <a:spLocks noChangeArrowheads="1"/>
            </p:cNvSpPr>
            <p:nvPr/>
          </p:nvSpPr>
          <p:spPr bwMode="auto">
            <a:xfrm>
              <a:off x="582" y="3590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5.00</a:t>
              </a:r>
            </a:p>
          </p:txBody>
        </p:sp>
        <p:sp>
          <p:nvSpPr>
            <p:cNvPr id="27694" name="Rectangle 55"/>
            <p:cNvSpPr>
              <a:spLocks noChangeArrowheads="1"/>
            </p:cNvSpPr>
            <p:nvPr/>
          </p:nvSpPr>
          <p:spPr bwMode="auto">
            <a:xfrm>
              <a:off x="582" y="3291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4.00</a:t>
              </a:r>
            </a:p>
          </p:txBody>
        </p:sp>
        <p:sp>
          <p:nvSpPr>
            <p:cNvPr id="27695" name="Rectangle 56"/>
            <p:cNvSpPr>
              <a:spLocks noChangeArrowheads="1"/>
            </p:cNvSpPr>
            <p:nvPr/>
          </p:nvSpPr>
          <p:spPr bwMode="auto">
            <a:xfrm>
              <a:off x="582" y="2992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3.00</a:t>
              </a:r>
            </a:p>
          </p:txBody>
        </p:sp>
        <p:sp>
          <p:nvSpPr>
            <p:cNvPr id="27696" name="Rectangle 57"/>
            <p:cNvSpPr>
              <a:spLocks noChangeArrowheads="1"/>
            </p:cNvSpPr>
            <p:nvPr/>
          </p:nvSpPr>
          <p:spPr bwMode="auto">
            <a:xfrm>
              <a:off x="582" y="2693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2.00</a:t>
              </a:r>
            </a:p>
          </p:txBody>
        </p:sp>
        <p:sp>
          <p:nvSpPr>
            <p:cNvPr id="27697" name="Rectangle 58"/>
            <p:cNvSpPr>
              <a:spLocks noChangeArrowheads="1"/>
            </p:cNvSpPr>
            <p:nvPr/>
          </p:nvSpPr>
          <p:spPr bwMode="auto">
            <a:xfrm>
              <a:off x="582" y="2394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1.00</a:t>
              </a:r>
            </a:p>
          </p:txBody>
        </p:sp>
        <p:sp>
          <p:nvSpPr>
            <p:cNvPr id="27698" name="Rectangle 59"/>
            <p:cNvSpPr>
              <a:spLocks noChangeArrowheads="1"/>
            </p:cNvSpPr>
            <p:nvPr/>
          </p:nvSpPr>
          <p:spPr bwMode="auto">
            <a:xfrm>
              <a:off x="582" y="1784"/>
              <a:ext cx="75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Price </a:t>
              </a:r>
            </a:p>
          </p:txBody>
        </p:sp>
      </p:grpSp>
      <p:sp>
        <p:nvSpPr>
          <p:cNvPr id="27661" name="Line 60"/>
          <p:cNvSpPr>
            <a:spLocks noChangeShapeType="1"/>
          </p:cNvSpPr>
          <p:nvPr/>
        </p:nvSpPr>
        <p:spPr bwMode="auto">
          <a:xfrm>
            <a:off x="2447926" y="2832100"/>
            <a:ext cx="11922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61"/>
          <p:cNvSpPr>
            <a:spLocks noChangeShapeType="1"/>
          </p:cNvSpPr>
          <p:nvPr/>
        </p:nvSpPr>
        <p:spPr bwMode="auto">
          <a:xfrm>
            <a:off x="2447926" y="6648450"/>
            <a:ext cx="11922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62"/>
          <p:cNvSpPr>
            <a:spLocks noChangeShapeType="1"/>
          </p:cNvSpPr>
          <p:nvPr/>
        </p:nvSpPr>
        <p:spPr bwMode="auto">
          <a:xfrm>
            <a:off x="2447925" y="2832101"/>
            <a:ext cx="0" cy="4937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63"/>
          <p:cNvSpPr>
            <a:spLocks noChangeShapeType="1"/>
          </p:cNvSpPr>
          <p:nvPr/>
        </p:nvSpPr>
        <p:spPr bwMode="auto">
          <a:xfrm>
            <a:off x="9731375" y="2832101"/>
            <a:ext cx="0" cy="4937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Line 64"/>
          <p:cNvSpPr>
            <a:spLocks noChangeShapeType="1"/>
          </p:cNvSpPr>
          <p:nvPr/>
        </p:nvSpPr>
        <p:spPr bwMode="auto">
          <a:xfrm>
            <a:off x="3640138" y="2832100"/>
            <a:ext cx="18732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65"/>
          <p:cNvSpPr>
            <a:spLocks noChangeShapeType="1"/>
          </p:cNvSpPr>
          <p:nvPr/>
        </p:nvSpPr>
        <p:spPr bwMode="auto">
          <a:xfrm>
            <a:off x="2447925" y="3325813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66"/>
          <p:cNvSpPr>
            <a:spLocks noChangeShapeType="1"/>
          </p:cNvSpPr>
          <p:nvPr/>
        </p:nvSpPr>
        <p:spPr bwMode="auto">
          <a:xfrm>
            <a:off x="9731375" y="3325813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67"/>
          <p:cNvSpPr>
            <a:spLocks noChangeShapeType="1"/>
          </p:cNvSpPr>
          <p:nvPr/>
        </p:nvSpPr>
        <p:spPr bwMode="auto">
          <a:xfrm>
            <a:off x="2447925" y="3800476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Line 68"/>
          <p:cNvSpPr>
            <a:spLocks noChangeShapeType="1"/>
          </p:cNvSpPr>
          <p:nvPr/>
        </p:nvSpPr>
        <p:spPr bwMode="auto">
          <a:xfrm>
            <a:off x="9731375" y="3800476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Line 69"/>
          <p:cNvSpPr>
            <a:spLocks noChangeShapeType="1"/>
          </p:cNvSpPr>
          <p:nvPr/>
        </p:nvSpPr>
        <p:spPr bwMode="auto">
          <a:xfrm>
            <a:off x="2447925" y="4275138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Line 70"/>
          <p:cNvSpPr>
            <a:spLocks noChangeShapeType="1"/>
          </p:cNvSpPr>
          <p:nvPr/>
        </p:nvSpPr>
        <p:spPr bwMode="auto">
          <a:xfrm>
            <a:off x="9731375" y="4275138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Line 71"/>
          <p:cNvSpPr>
            <a:spLocks noChangeShapeType="1"/>
          </p:cNvSpPr>
          <p:nvPr/>
        </p:nvSpPr>
        <p:spPr bwMode="auto">
          <a:xfrm>
            <a:off x="2447925" y="4749801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72"/>
          <p:cNvSpPr>
            <a:spLocks noChangeShapeType="1"/>
          </p:cNvSpPr>
          <p:nvPr/>
        </p:nvSpPr>
        <p:spPr bwMode="auto">
          <a:xfrm>
            <a:off x="9731375" y="4749801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73"/>
          <p:cNvSpPr>
            <a:spLocks noChangeShapeType="1"/>
          </p:cNvSpPr>
          <p:nvPr/>
        </p:nvSpPr>
        <p:spPr bwMode="auto">
          <a:xfrm>
            <a:off x="2447925" y="5224463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74"/>
          <p:cNvSpPr>
            <a:spLocks noChangeShapeType="1"/>
          </p:cNvSpPr>
          <p:nvPr/>
        </p:nvSpPr>
        <p:spPr bwMode="auto">
          <a:xfrm>
            <a:off x="9731375" y="5224463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75"/>
          <p:cNvSpPr>
            <a:spLocks noChangeShapeType="1"/>
          </p:cNvSpPr>
          <p:nvPr/>
        </p:nvSpPr>
        <p:spPr bwMode="auto">
          <a:xfrm>
            <a:off x="2447925" y="5699126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76"/>
          <p:cNvSpPr>
            <a:spLocks noChangeShapeType="1"/>
          </p:cNvSpPr>
          <p:nvPr/>
        </p:nvSpPr>
        <p:spPr bwMode="auto">
          <a:xfrm>
            <a:off x="9731375" y="5699126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77"/>
          <p:cNvSpPr>
            <a:spLocks noChangeShapeType="1"/>
          </p:cNvSpPr>
          <p:nvPr/>
        </p:nvSpPr>
        <p:spPr bwMode="auto">
          <a:xfrm>
            <a:off x="2447925" y="6173788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78"/>
          <p:cNvSpPr>
            <a:spLocks noChangeShapeType="1"/>
          </p:cNvSpPr>
          <p:nvPr/>
        </p:nvSpPr>
        <p:spPr bwMode="auto">
          <a:xfrm>
            <a:off x="9731375" y="6173788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Line 79"/>
          <p:cNvSpPr>
            <a:spLocks noChangeShapeType="1"/>
          </p:cNvSpPr>
          <p:nvPr/>
        </p:nvSpPr>
        <p:spPr bwMode="auto">
          <a:xfrm>
            <a:off x="3640138" y="6648450"/>
            <a:ext cx="18732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1" name="Line 80"/>
          <p:cNvSpPr>
            <a:spLocks noChangeShapeType="1"/>
          </p:cNvSpPr>
          <p:nvPr/>
        </p:nvSpPr>
        <p:spPr bwMode="auto">
          <a:xfrm>
            <a:off x="5513388" y="2832100"/>
            <a:ext cx="266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81"/>
          <p:cNvSpPr>
            <a:spLocks noChangeShapeType="1"/>
          </p:cNvSpPr>
          <p:nvPr/>
        </p:nvSpPr>
        <p:spPr bwMode="auto">
          <a:xfrm>
            <a:off x="5780088" y="2832100"/>
            <a:ext cx="15986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Line 82"/>
          <p:cNvSpPr>
            <a:spLocks noChangeShapeType="1"/>
          </p:cNvSpPr>
          <p:nvPr/>
        </p:nvSpPr>
        <p:spPr bwMode="auto">
          <a:xfrm>
            <a:off x="7378700" y="2832100"/>
            <a:ext cx="45243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4" name="Line 83"/>
          <p:cNvSpPr>
            <a:spLocks noChangeShapeType="1"/>
          </p:cNvSpPr>
          <p:nvPr/>
        </p:nvSpPr>
        <p:spPr bwMode="auto">
          <a:xfrm>
            <a:off x="7831139" y="2832100"/>
            <a:ext cx="19002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5" name="Line 84"/>
          <p:cNvSpPr>
            <a:spLocks noChangeShapeType="1"/>
          </p:cNvSpPr>
          <p:nvPr/>
        </p:nvSpPr>
        <p:spPr bwMode="auto">
          <a:xfrm>
            <a:off x="5513388" y="6648450"/>
            <a:ext cx="266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Line 85"/>
          <p:cNvSpPr>
            <a:spLocks noChangeShapeType="1"/>
          </p:cNvSpPr>
          <p:nvPr/>
        </p:nvSpPr>
        <p:spPr bwMode="auto">
          <a:xfrm>
            <a:off x="5780088" y="6648450"/>
            <a:ext cx="15986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86"/>
          <p:cNvSpPr>
            <a:spLocks noChangeShapeType="1"/>
          </p:cNvSpPr>
          <p:nvPr/>
        </p:nvSpPr>
        <p:spPr bwMode="auto">
          <a:xfrm>
            <a:off x="7378700" y="6648450"/>
            <a:ext cx="45243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8" name="Line 87"/>
          <p:cNvSpPr>
            <a:spLocks noChangeShapeType="1"/>
          </p:cNvSpPr>
          <p:nvPr/>
        </p:nvSpPr>
        <p:spPr bwMode="auto">
          <a:xfrm>
            <a:off x="7831139" y="6648450"/>
            <a:ext cx="19002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bldLvl="4"/>
      <p:bldP spid="737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817688" y="1147763"/>
          <a:ext cx="5619750" cy="509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095902" imgH="3724351" progId="Excel.Sheet.8">
                  <p:embed/>
                </p:oleObj>
              </mc:Choice>
              <mc:Fallback>
                <p:oleObj name="Chart" r:id="rId3" imgW="4095902" imgH="3724351" progId="Excel.Shee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1147763"/>
                        <a:ext cx="5619750" cy="509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3484563" y="1585914"/>
            <a:ext cx="3052762" cy="388937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60676" y="2466976"/>
            <a:ext cx="1452563" cy="3027363"/>
            <a:chOff x="842" y="1554"/>
            <a:chExt cx="915" cy="190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42" y="1590"/>
              <a:ext cx="873" cy="1871"/>
              <a:chOff x="357" y="2450"/>
              <a:chExt cx="795" cy="646"/>
            </a:xfrm>
          </p:grpSpPr>
          <p:sp>
            <p:nvSpPr>
              <p:cNvPr id="1088" name="Line 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Oval 5"/>
            <p:cNvSpPr>
              <a:spLocks noChangeArrowheads="1"/>
            </p:cNvSpPr>
            <p:nvPr/>
          </p:nvSpPr>
          <p:spPr bwMode="auto">
            <a:xfrm>
              <a:off x="1669" y="1554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628901" y="1301750"/>
            <a:ext cx="415925" cy="488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600" b="1" i="1">
                <a:cs typeface="Arial" charset="0"/>
              </a:rPr>
              <a:t>P</a:t>
            </a:r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6829425" y="5311776"/>
            <a:ext cx="4333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>
                <a:cs typeface="Arial" charset="0"/>
              </a:rPr>
              <a:t>Q</a:t>
            </a:r>
          </a:p>
        </p:txBody>
      </p:sp>
      <p:sp>
        <p:nvSpPr>
          <p:cNvPr id="1033" name="Oval 11"/>
          <p:cNvSpPr>
            <a:spLocks noChangeArrowheads="1"/>
          </p:cNvSpPr>
          <p:nvPr/>
        </p:nvSpPr>
        <p:spPr bwMode="auto">
          <a:xfrm>
            <a:off x="6467475" y="5414963"/>
            <a:ext cx="139700" cy="13811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450277" y="339726"/>
            <a:ext cx="7491412" cy="6778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The Market Demand Curve for Lattes</a:t>
            </a:r>
          </a:p>
        </p:txBody>
      </p:sp>
      <p:graphicFrame>
        <p:nvGraphicFramePr>
          <p:cNvPr id="74765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63839"/>
              </p:ext>
            </p:extLst>
          </p:nvPr>
        </p:nvGraphicFramePr>
        <p:xfrm>
          <a:off x="7816850" y="1363664"/>
          <a:ext cx="2532063" cy="4111625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4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(Market)</a:t>
                      </a:r>
                      <a:endParaRPr kumimoji="0" lang="en-US" sz="24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859088" y="4235450"/>
            <a:ext cx="2832100" cy="1250950"/>
            <a:chOff x="841" y="2668"/>
            <a:chExt cx="1784" cy="788"/>
          </a:xfrm>
        </p:grpSpPr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841" y="2712"/>
              <a:ext cx="1747" cy="744"/>
              <a:chOff x="357" y="2450"/>
              <a:chExt cx="795" cy="646"/>
            </a:xfrm>
          </p:grpSpPr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3" name="Oval 62"/>
            <p:cNvSpPr>
              <a:spLocks noChangeArrowheads="1"/>
            </p:cNvSpPr>
            <p:nvPr/>
          </p:nvSpPr>
          <p:spPr bwMode="auto">
            <a:xfrm>
              <a:off x="2537" y="2668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2859088" y="4837114"/>
            <a:ext cx="3300412" cy="655637"/>
            <a:chOff x="841" y="3047"/>
            <a:chExt cx="2079" cy="413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841" y="3092"/>
              <a:ext cx="2032" cy="368"/>
              <a:chOff x="357" y="2450"/>
              <a:chExt cx="795" cy="646"/>
            </a:xfrm>
          </p:grpSpPr>
          <p:sp>
            <p:nvSpPr>
              <p:cNvPr id="1080" name="Line 65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66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9" name="Oval 67"/>
            <p:cNvSpPr>
              <a:spLocks noChangeArrowheads="1"/>
            </p:cNvSpPr>
            <p:nvPr/>
          </p:nvSpPr>
          <p:spPr bwMode="auto">
            <a:xfrm>
              <a:off x="2832" y="3047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862263" y="3652838"/>
            <a:ext cx="2374900" cy="1835150"/>
            <a:chOff x="843" y="2301"/>
            <a:chExt cx="1496" cy="1156"/>
          </a:xfrm>
        </p:grpSpPr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843" y="2343"/>
              <a:ext cx="1452" cy="1114"/>
              <a:chOff x="357" y="2450"/>
              <a:chExt cx="795" cy="646"/>
            </a:xfrm>
          </p:grpSpPr>
          <p:sp>
            <p:nvSpPr>
              <p:cNvPr id="1076" name="Line 7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7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4" name="Oval 69"/>
            <p:cNvSpPr>
              <a:spLocks noChangeArrowheads="1"/>
            </p:cNvSpPr>
            <p:nvPr/>
          </p:nvSpPr>
          <p:spPr bwMode="auto">
            <a:xfrm>
              <a:off x="2251" y="2301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2857500" y="3063875"/>
            <a:ext cx="1917700" cy="2420938"/>
            <a:chOff x="840" y="1930"/>
            <a:chExt cx="1208" cy="1525"/>
          </a:xfrm>
        </p:grpSpPr>
        <p:grpSp>
          <p:nvGrpSpPr>
            <p:cNvPr id="11" name="Group 75"/>
            <p:cNvGrpSpPr>
              <a:grpSpLocks/>
            </p:cNvGrpSpPr>
            <p:nvPr/>
          </p:nvGrpSpPr>
          <p:grpSpPr bwMode="auto">
            <a:xfrm>
              <a:off x="840" y="1971"/>
              <a:ext cx="1172" cy="1484"/>
              <a:chOff x="357" y="2450"/>
              <a:chExt cx="795" cy="646"/>
            </a:xfrm>
          </p:grpSpPr>
          <p:sp>
            <p:nvSpPr>
              <p:cNvPr id="1072" name="Line 76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77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0" name="Oval 74"/>
            <p:cNvSpPr>
              <a:spLocks noChangeArrowheads="1"/>
            </p:cNvSpPr>
            <p:nvPr/>
          </p:nvSpPr>
          <p:spPr bwMode="auto">
            <a:xfrm>
              <a:off x="1960" y="1930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2857500" y="1876425"/>
            <a:ext cx="984250" cy="3619500"/>
            <a:chOff x="840" y="1182"/>
            <a:chExt cx="620" cy="2280"/>
          </a:xfrm>
        </p:grpSpPr>
        <p:grpSp>
          <p:nvGrpSpPr>
            <p:cNvPr id="13" name="Group 80"/>
            <p:cNvGrpSpPr>
              <a:grpSpLocks/>
            </p:cNvGrpSpPr>
            <p:nvPr/>
          </p:nvGrpSpPr>
          <p:grpSpPr bwMode="auto">
            <a:xfrm>
              <a:off x="840" y="1221"/>
              <a:ext cx="579" cy="2241"/>
              <a:chOff x="357" y="2450"/>
              <a:chExt cx="795" cy="646"/>
            </a:xfrm>
          </p:grpSpPr>
          <p:sp>
            <p:nvSpPr>
              <p:cNvPr id="1068" name="Line 8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Line 8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6" name="Oval 79"/>
            <p:cNvSpPr>
              <a:spLocks noChangeArrowheads="1"/>
            </p:cNvSpPr>
            <p:nvPr/>
          </p:nvSpPr>
          <p:spPr bwMode="auto">
            <a:xfrm>
              <a:off x="1372" y="1182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065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Demand Curve Shifters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demand curve shows how price affects quantity demanded, </a:t>
            </a:r>
            <a:r>
              <a:rPr lang="en-US" i="1" dirty="0"/>
              <a:t>other things being equal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/>
              <a:t>These “other things” are non-price determinants of demand (i.e.</a:t>
            </a:r>
            <a:r>
              <a:rPr lang="en-US" i="1" dirty="0"/>
              <a:t>,</a:t>
            </a:r>
            <a:r>
              <a:rPr lang="en-US" dirty="0"/>
              <a:t> things that determine buyers’ demand for a good, other than the good’s price).  </a:t>
            </a:r>
          </a:p>
          <a:p>
            <a:pPr eaLnBrk="1" hangingPunct="1"/>
            <a:r>
              <a:rPr lang="en-US" dirty="0"/>
              <a:t>Changes in them shift the </a:t>
            </a:r>
            <a:r>
              <a:rPr lang="en-US" b="1" i="1" dirty="0"/>
              <a:t>D</a:t>
            </a:r>
            <a:r>
              <a:rPr lang="en-US" dirty="0"/>
              <a:t> curve…  </a:t>
            </a:r>
          </a:p>
        </p:txBody>
      </p:sp>
      <p:sp>
        <p:nvSpPr>
          <p:cNvPr id="2867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bldLvl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400"/>
              <a:t>Demand Curve Shifters: </a:t>
            </a:r>
            <a:r>
              <a:rPr lang="en-US" sz="3400">
                <a:solidFill>
                  <a:srgbClr val="008080"/>
                </a:solidFill>
              </a:rPr>
              <a:t> # of Buyers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Increase in # of buyers </a:t>
            </a:r>
            <a:br>
              <a:rPr lang="en-US"/>
            </a:br>
            <a:r>
              <a:rPr lang="en-US"/>
              <a:t>increases quantity demanded at each price, shifts </a:t>
            </a:r>
            <a:r>
              <a:rPr lang="en-US" b="1" i="1"/>
              <a:t>D</a:t>
            </a:r>
            <a:r>
              <a:rPr lang="en-US"/>
              <a:t> curve to the right. </a:t>
            </a:r>
          </a:p>
        </p:txBody>
      </p:sp>
      <p:sp>
        <p:nvSpPr>
          <p:cNvPr id="2970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60539" y="1166814"/>
            <a:ext cx="6669087" cy="5108575"/>
            <a:chOff x="149" y="735"/>
            <a:chExt cx="4201" cy="321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9" y="735"/>
              <a:ext cx="4201" cy="3218"/>
              <a:chOff x="149" y="735"/>
              <a:chExt cx="4201" cy="3218"/>
            </a:xfrm>
          </p:grpSpPr>
          <p:graphicFrame>
            <p:nvGraphicFramePr>
              <p:cNvPr id="2050" name="Object 4"/>
              <p:cNvGraphicFramePr>
                <a:graphicFrameLocks noChangeAspect="1"/>
              </p:cNvGraphicFramePr>
              <p:nvPr/>
            </p:nvGraphicFramePr>
            <p:xfrm>
              <a:off x="149" y="735"/>
              <a:ext cx="4150" cy="3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hart" r:id="rId3" imgW="4743602" imgH="3733800" progId="Excel.Sheet.8">
                      <p:embed/>
                    </p:oleObj>
                  </mc:Choice>
                  <mc:Fallback>
                    <p:oleObj name="Chart" r:id="rId3" imgW="4743602" imgH="3733800" progId="Excel.Sheet.8">
                      <p:embed/>
                      <p:pic>
                        <p:nvPicPr>
                          <p:cNvPr id="205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" y="735"/>
                            <a:ext cx="4150" cy="3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842" y="1605"/>
                <a:ext cx="883" cy="1871"/>
                <a:chOff x="357" y="2450"/>
                <a:chExt cx="795" cy="646"/>
              </a:xfrm>
            </p:grpSpPr>
            <p:sp>
              <p:nvSpPr>
                <p:cNvPr id="2107" name="Line 6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8" name="Line 7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2" name="Text Box 8"/>
              <p:cNvSpPr txBox="1">
                <a:spLocks noChangeArrowheads="1"/>
              </p:cNvSpPr>
              <p:nvPr/>
            </p:nvSpPr>
            <p:spPr bwMode="auto">
              <a:xfrm>
                <a:off x="696" y="820"/>
                <a:ext cx="262" cy="3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600" b="1" i="1">
                    <a:cs typeface="Arial" charset="0"/>
                  </a:rPr>
                  <a:t>P</a:t>
                </a:r>
              </a:p>
            </p:txBody>
          </p:sp>
          <p:sp>
            <p:nvSpPr>
              <p:cNvPr id="2083" name="Text Box 9"/>
              <p:cNvSpPr txBox="1">
                <a:spLocks noChangeArrowheads="1"/>
              </p:cNvSpPr>
              <p:nvPr/>
            </p:nvSpPr>
            <p:spPr bwMode="auto">
              <a:xfrm>
                <a:off x="4077" y="3356"/>
                <a:ext cx="27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600" b="1" i="1">
                    <a:cs typeface="Arial" charset="0"/>
                  </a:rPr>
                  <a:t>Q</a:t>
                </a:r>
              </a:p>
            </p:txBody>
          </p: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841" y="2731"/>
                <a:ext cx="1747" cy="744"/>
                <a:chOff x="357" y="2450"/>
                <a:chExt cx="795" cy="646"/>
              </a:xfrm>
            </p:grpSpPr>
            <p:sp>
              <p:nvSpPr>
                <p:cNvPr id="2105" name="Line 11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6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841" y="3092"/>
                <a:ext cx="2032" cy="368"/>
                <a:chOff x="357" y="2450"/>
                <a:chExt cx="795" cy="646"/>
              </a:xfrm>
            </p:grpSpPr>
            <p:sp>
              <p:nvSpPr>
                <p:cNvPr id="2103" name="Line 14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4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843" y="2345"/>
                <a:ext cx="1452" cy="1114"/>
                <a:chOff x="357" y="2450"/>
                <a:chExt cx="795" cy="646"/>
              </a:xfrm>
            </p:grpSpPr>
            <p:sp>
              <p:nvSpPr>
                <p:cNvPr id="2101" name="Line 17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2" name="Line 18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840" y="1977"/>
                <a:ext cx="1172" cy="1484"/>
                <a:chOff x="357" y="2450"/>
                <a:chExt cx="795" cy="646"/>
              </a:xfrm>
            </p:grpSpPr>
            <p:sp>
              <p:nvSpPr>
                <p:cNvPr id="2099" name="Line 20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0" name="Line 21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1235" y="999"/>
                <a:ext cx="1923" cy="2450"/>
                <a:chOff x="1235" y="999"/>
                <a:chExt cx="1923" cy="2450"/>
              </a:xfrm>
            </p:grpSpPr>
            <p:sp>
              <p:nvSpPr>
                <p:cNvPr id="2092" name="Line 23"/>
                <p:cNvSpPr>
                  <a:spLocks noChangeShapeType="1"/>
                </p:cNvSpPr>
                <p:nvPr/>
              </p:nvSpPr>
              <p:spPr bwMode="auto">
                <a:xfrm>
                  <a:off x="1235" y="999"/>
                  <a:ext cx="1923" cy="2450"/>
                </a:xfrm>
                <a:prstGeom prst="line">
                  <a:avLst/>
                </a:prstGeom>
                <a:noFill/>
                <a:ln w="508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3" name="Oval 24"/>
                <p:cNvSpPr>
                  <a:spLocks noChangeArrowheads="1"/>
                </p:cNvSpPr>
                <p:nvPr/>
              </p:nvSpPr>
              <p:spPr bwMode="auto">
                <a:xfrm>
                  <a:off x="1678" y="1569"/>
                  <a:ext cx="89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94" name="Oval 25"/>
                <p:cNvSpPr>
                  <a:spLocks noChangeArrowheads="1"/>
                </p:cNvSpPr>
                <p:nvPr/>
              </p:nvSpPr>
              <p:spPr bwMode="auto">
                <a:xfrm>
                  <a:off x="2547" y="2682"/>
                  <a:ext cx="88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95" name="Oval 26"/>
                <p:cNvSpPr>
                  <a:spLocks noChangeArrowheads="1"/>
                </p:cNvSpPr>
                <p:nvPr/>
              </p:nvSpPr>
              <p:spPr bwMode="auto">
                <a:xfrm>
                  <a:off x="2832" y="3047"/>
                  <a:ext cx="88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96" name="Oval 27"/>
                <p:cNvSpPr>
                  <a:spLocks noChangeArrowheads="1"/>
                </p:cNvSpPr>
                <p:nvPr/>
              </p:nvSpPr>
              <p:spPr bwMode="auto">
                <a:xfrm>
                  <a:off x="2251" y="2303"/>
                  <a:ext cx="88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97" name="Oval 28"/>
                <p:cNvSpPr>
                  <a:spLocks noChangeArrowheads="1"/>
                </p:cNvSpPr>
                <p:nvPr/>
              </p:nvSpPr>
              <p:spPr bwMode="auto">
                <a:xfrm>
                  <a:off x="1960" y="1936"/>
                  <a:ext cx="88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2098" name="Oval 29"/>
                <p:cNvSpPr>
                  <a:spLocks noChangeArrowheads="1"/>
                </p:cNvSpPr>
                <p:nvPr/>
              </p:nvSpPr>
              <p:spPr bwMode="auto">
                <a:xfrm>
                  <a:off x="1389" y="1192"/>
                  <a:ext cx="91" cy="87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cs typeface="Arial" charset="0"/>
                  </a:endParaRPr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840" y="1231"/>
                <a:ext cx="598" cy="2241"/>
                <a:chOff x="357" y="2450"/>
                <a:chExt cx="795" cy="646"/>
              </a:xfrm>
            </p:grpSpPr>
            <p:sp>
              <p:nvSpPr>
                <p:cNvPr id="2090" name="Line 31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80" name="Oval 33"/>
            <p:cNvSpPr>
              <a:spLocks noChangeArrowheads="1"/>
            </p:cNvSpPr>
            <p:nvPr/>
          </p:nvSpPr>
          <p:spPr bwMode="auto">
            <a:xfrm>
              <a:off x="3114" y="3411"/>
              <a:ext cx="88" cy="87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78882" name="Text Box 34"/>
          <p:cNvSpPr txBox="1">
            <a:spLocks noChangeArrowheads="1"/>
          </p:cNvSpPr>
          <p:nvPr/>
        </p:nvSpPr>
        <p:spPr bwMode="auto">
          <a:xfrm>
            <a:off x="6848476" y="1193801"/>
            <a:ext cx="3421063" cy="221932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sz="2600" dirty="0">
                <a:cs typeface="Arial" charset="0"/>
              </a:rPr>
              <a:t>Suppose the number of buyers increases.  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sz="2600" dirty="0">
                <a:cs typeface="Arial" charset="0"/>
              </a:rPr>
              <a:t>Then, at each </a:t>
            </a:r>
            <a:r>
              <a:rPr lang="en-US" sz="2600" b="1" i="1" dirty="0">
                <a:cs typeface="Arial" charset="0"/>
              </a:rPr>
              <a:t>P</a:t>
            </a:r>
            <a:r>
              <a:rPr lang="en-US" sz="2600" dirty="0">
                <a:cs typeface="Arial" charset="0"/>
              </a:rPr>
              <a:t>, </a:t>
            </a:r>
            <a:br>
              <a:rPr lang="en-US" sz="2600" dirty="0">
                <a:cs typeface="Arial" charset="0"/>
              </a:rPr>
            </a:br>
            <a:r>
              <a:rPr lang="en-US" sz="2600" b="1" i="1" dirty="0" err="1">
                <a:cs typeface="Arial" charset="0"/>
              </a:rPr>
              <a:t>Q</a:t>
            </a:r>
            <a:r>
              <a:rPr lang="en-US" sz="2600" b="1" i="1" baseline="30000" dirty="0" err="1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will increase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(by 5 in this example).</a:t>
            </a:r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243389" y="1563688"/>
            <a:ext cx="3074987" cy="39497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6623050" y="5435601"/>
            <a:ext cx="755650" cy="138113"/>
            <a:chOff x="3210" y="3415"/>
            <a:chExt cx="476" cy="87"/>
          </a:xfrm>
        </p:grpSpPr>
        <p:sp>
          <p:nvSpPr>
            <p:cNvPr id="2077" name="Oval 37"/>
            <p:cNvSpPr>
              <a:spLocks noChangeArrowheads="1"/>
            </p:cNvSpPr>
            <p:nvPr/>
          </p:nvSpPr>
          <p:spPr bwMode="auto">
            <a:xfrm>
              <a:off x="3598" y="3415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78" name="Line 38"/>
            <p:cNvSpPr>
              <a:spLocks noChangeShapeType="1"/>
            </p:cNvSpPr>
            <p:nvPr/>
          </p:nvSpPr>
          <p:spPr bwMode="auto">
            <a:xfrm>
              <a:off x="3210" y="3456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6162676" y="4827588"/>
            <a:ext cx="752475" cy="138112"/>
            <a:chOff x="2922" y="3041"/>
            <a:chExt cx="474" cy="87"/>
          </a:xfrm>
        </p:grpSpPr>
        <p:sp>
          <p:nvSpPr>
            <p:cNvPr id="2075" name="Oval 40"/>
            <p:cNvSpPr>
              <a:spLocks noChangeArrowheads="1"/>
            </p:cNvSpPr>
            <p:nvPr/>
          </p:nvSpPr>
          <p:spPr bwMode="auto">
            <a:xfrm>
              <a:off x="3308" y="3041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76" name="Line 41"/>
            <p:cNvSpPr>
              <a:spLocks noChangeShapeType="1"/>
            </p:cNvSpPr>
            <p:nvPr/>
          </p:nvSpPr>
          <p:spPr bwMode="auto">
            <a:xfrm>
              <a:off x="2922" y="3094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5705475" y="4248151"/>
            <a:ext cx="757238" cy="138113"/>
            <a:chOff x="2634" y="2676"/>
            <a:chExt cx="477" cy="87"/>
          </a:xfrm>
        </p:grpSpPr>
        <p:sp>
          <p:nvSpPr>
            <p:cNvPr id="2073" name="Oval 43"/>
            <p:cNvSpPr>
              <a:spLocks noChangeArrowheads="1"/>
            </p:cNvSpPr>
            <p:nvPr/>
          </p:nvSpPr>
          <p:spPr bwMode="auto">
            <a:xfrm>
              <a:off x="3023" y="2676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74" name="Line 44"/>
            <p:cNvSpPr>
              <a:spLocks noChangeShapeType="1"/>
            </p:cNvSpPr>
            <p:nvPr/>
          </p:nvSpPr>
          <p:spPr bwMode="auto">
            <a:xfrm>
              <a:off x="2634" y="2725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248275" y="3646488"/>
            <a:ext cx="744538" cy="138112"/>
            <a:chOff x="2346" y="2297"/>
            <a:chExt cx="469" cy="87"/>
          </a:xfrm>
        </p:grpSpPr>
        <p:sp>
          <p:nvSpPr>
            <p:cNvPr id="2071" name="Oval 46"/>
            <p:cNvSpPr>
              <a:spLocks noChangeArrowheads="1"/>
            </p:cNvSpPr>
            <p:nvPr/>
          </p:nvSpPr>
          <p:spPr bwMode="auto">
            <a:xfrm>
              <a:off x="2727" y="2297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72" name="Line 47"/>
            <p:cNvSpPr>
              <a:spLocks noChangeShapeType="1"/>
            </p:cNvSpPr>
            <p:nvPr/>
          </p:nvSpPr>
          <p:spPr bwMode="auto">
            <a:xfrm>
              <a:off x="2346" y="2345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4776788" y="3063876"/>
            <a:ext cx="754062" cy="138113"/>
            <a:chOff x="2049" y="1930"/>
            <a:chExt cx="475" cy="87"/>
          </a:xfrm>
        </p:grpSpPr>
        <p:sp>
          <p:nvSpPr>
            <p:cNvPr id="2069" name="Oval 49"/>
            <p:cNvSpPr>
              <a:spLocks noChangeArrowheads="1"/>
            </p:cNvSpPr>
            <p:nvPr/>
          </p:nvSpPr>
          <p:spPr bwMode="auto">
            <a:xfrm>
              <a:off x="2436" y="1930"/>
              <a:ext cx="88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70" name="Line 50"/>
            <p:cNvSpPr>
              <a:spLocks noChangeShapeType="1"/>
            </p:cNvSpPr>
            <p:nvPr/>
          </p:nvSpPr>
          <p:spPr bwMode="auto">
            <a:xfrm>
              <a:off x="2049" y="1975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4333875" y="2481263"/>
            <a:ext cx="750888" cy="138112"/>
            <a:chOff x="1770" y="1563"/>
            <a:chExt cx="473" cy="87"/>
          </a:xfrm>
        </p:grpSpPr>
        <p:sp>
          <p:nvSpPr>
            <p:cNvPr id="2067" name="Oval 52"/>
            <p:cNvSpPr>
              <a:spLocks noChangeArrowheads="1"/>
            </p:cNvSpPr>
            <p:nvPr/>
          </p:nvSpPr>
          <p:spPr bwMode="auto">
            <a:xfrm>
              <a:off x="2154" y="1563"/>
              <a:ext cx="89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68" name="Line 53"/>
            <p:cNvSpPr>
              <a:spLocks noChangeShapeType="1"/>
            </p:cNvSpPr>
            <p:nvPr/>
          </p:nvSpPr>
          <p:spPr bwMode="auto">
            <a:xfrm>
              <a:off x="1770" y="1605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3876676" y="1882776"/>
            <a:ext cx="752475" cy="138113"/>
            <a:chOff x="1482" y="1186"/>
            <a:chExt cx="474" cy="87"/>
          </a:xfrm>
        </p:grpSpPr>
        <p:sp>
          <p:nvSpPr>
            <p:cNvPr id="2065" name="Oval 55"/>
            <p:cNvSpPr>
              <a:spLocks noChangeArrowheads="1"/>
            </p:cNvSpPr>
            <p:nvPr/>
          </p:nvSpPr>
          <p:spPr bwMode="auto">
            <a:xfrm>
              <a:off x="1865" y="1186"/>
              <a:ext cx="91" cy="8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066" name="Line 56"/>
            <p:cNvSpPr>
              <a:spLocks noChangeShapeType="1"/>
            </p:cNvSpPr>
            <p:nvPr/>
          </p:nvSpPr>
          <p:spPr bwMode="auto">
            <a:xfrm>
              <a:off x="1482" y="1234"/>
              <a:ext cx="3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3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  <p:sp>
        <p:nvSpPr>
          <p:cNvPr id="2064" name="Rectangle 61"/>
          <p:cNvSpPr>
            <a:spLocks noGrp="1" noChangeArrowheads="1"/>
          </p:cNvSpPr>
          <p:nvPr>
            <p:ph type="title"/>
          </p:nvPr>
        </p:nvSpPr>
        <p:spPr>
          <a:xfrm>
            <a:off x="1993900" y="265114"/>
            <a:ext cx="8039100" cy="68103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400"/>
              <a:t>Demand Curve Shifters: </a:t>
            </a:r>
            <a:r>
              <a:rPr lang="en-US" sz="3400">
                <a:solidFill>
                  <a:srgbClr val="008080"/>
                </a:solidFill>
              </a:rPr>
              <a:t> # of Buyers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2" grpId="0" animBg="1"/>
      <p:bldP spid="788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3400"/>
              <a:t>Demand Curve Shifters: </a:t>
            </a:r>
            <a:r>
              <a:rPr lang="en-US" sz="3400">
                <a:solidFill>
                  <a:srgbClr val="008080"/>
                </a:solidFill>
              </a:rPr>
              <a:t> Income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Demand for a </a:t>
            </a:r>
            <a:r>
              <a:rPr lang="en-US" b="1">
                <a:solidFill>
                  <a:srgbClr val="CC0000"/>
                </a:solidFill>
              </a:rPr>
              <a:t>normal good</a:t>
            </a:r>
            <a:r>
              <a:rPr lang="en-US"/>
              <a:t> is positively related to income. 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800"/>
              <a:t>Increase in income causes </a:t>
            </a:r>
            <a:br>
              <a:rPr lang="en-US" sz="2800"/>
            </a:br>
            <a:r>
              <a:rPr lang="en-US" sz="2800"/>
              <a:t>increase in quantity demanded at each price, shifts </a:t>
            </a:r>
            <a:r>
              <a:rPr lang="en-US" sz="2800" b="1" i="1"/>
              <a:t>D</a:t>
            </a:r>
            <a:r>
              <a:rPr lang="en-US" sz="2800"/>
              <a:t> curve to the right.  </a:t>
            </a:r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/>
              <a:t>	(Demand for an </a:t>
            </a:r>
            <a:r>
              <a:rPr lang="en-US" b="1">
                <a:solidFill>
                  <a:srgbClr val="CC0000"/>
                </a:solidFill>
              </a:rPr>
              <a:t>inferior good</a:t>
            </a:r>
            <a:r>
              <a:rPr lang="en-US"/>
              <a:t> is negatively related to income.  An increase in income shifts </a:t>
            </a:r>
            <a:r>
              <a:rPr lang="en-US" b="1" i="1"/>
              <a:t>D</a:t>
            </a:r>
            <a:r>
              <a:rPr lang="en-US"/>
              <a:t> curves for inferior goods to the left.)  </a:t>
            </a:r>
          </a:p>
        </p:txBody>
      </p:sp>
      <p:sp>
        <p:nvSpPr>
          <p:cNvPr id="3072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33575" y="1389063"/>
            <a:ext cx="8466138" cy="5016500"/>
          </a:xfrm>
        </p:spPr>
        <p:txBody>
          <a:bodyPr/>
          <a:lstStyle/>
          <a:p>
            <a:pPr marL="290513" indent="-290513">
              <a:spcBef>
                <a:spcPct val="50000"/>
              </a:spcBef>
            </a:pPr>
            <a:r>
              <a:rPr lang="en-US" sz="2700" dirty="0"/>
              <a:t>Two goods are </a:t>
            </a:r>
            <a:r>
              <a:rPr lang="en-US" sz="2700" b="1" dirty="0">
                <a:solidFill>
                  <a:srgbClr val="CC0000"/>
                </a:solidFill>
              </a:rPr>
              <a:t>substitutes</a:t>
            </a:r>
            <a:r>
              <a:rPr lang="en-US" sz="2700" dirty="0"/>
              <a:t> if </a:t>
            </a:r>
            <a:br>
              <a:rPr lang="en-US" sz="2700" dirty="0"/>
            </a:br>
            <a:r>
              <a:rPr lang="en-US" sz="2700" dirty="0"/>
              <a:t>   an increase in the price of one </a:t>
            </a:r>
            <a:br>
              <a:rPr lang="en-US" sz="2700" dirty="0"/>
            </a:br>
            <a:r>
              <a:rPr lang="en-US" sz="2700" dirty="0"/>
              <a:t>   causes an increase in demand for the other.  </a:t>
            </a:r>
          </a:p>
          <a:p>
            <a:pPr marL="290513" indent="-290513">
              <a:spcBef>
                <a:spcPct val="50000"/>
              </a:spcBef>
            </a:pPr>
            <a:r>
              <a:rPr lang="en-US" sz="2700" dirty="0"/>
              <a:t>Example:  pizza and burgers.  </a:t>
            </a:r>
            <a:br>
              <a:rPr lang="en-US" sz="2700" dirty="0"/>
            </a:br>
            <a:r>
              <a:rPr lang="en-US" sz="2700" dirty="0"/>
              <a:t>An increase in the price of pizza </a:t>
            </a:r>
            <a:br>
              <a:rPr lang="en-US" sz="2700" dirty="0"/>
            </a:br>
            <a:r>
              <a:rPr lang="en-US" sz="2700" dirty="0"/>
              <a:t>   increases demand for burgers, </a:t>
            </a:r>
            <a:br>
              <a:rPr lang="en-US" sz="2700" dirty="0"/>
            </a:br>
            <a:r>
              <a:rPr lang="en-US" sz="2700" dirty="0"/>
              <a:t>   shifting burger demand curve to the right.  </a:t>
            </a:r>
          </a:p>
          <a:p>
            <a:pPr marL="290513" indent="-290513">
              <a:spcBef>
                <a:spcPct val="50000"/>
              </a:spcBef>
            </a:pPr>
            <a:r>
              <a:rPr lang="en-US" sz="2700" dirty="0"/>
              <a:t>Other examples:   Coke and Pepsi,  </a:t>
            </a:r>
            <a:br>
              <a:rPr lang="en-US" sz="2700" dirty="0"/>
            </a:br>
            <a:r>
              <a:rPr lang="en-US" sz="2700" dirty="0"/>
              <a:t>laptops and desktop computers, </a:t>
            </a:r>
            <a:br>
              <a:rPr lang="en-US" sz="2700" dirty="0"/>
            </a:br>
            <a:r>
              <a:rPr lang="en-US" sz="2700" dirty="0"/>
              <a:t>CDs and music downloads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00039"/>
            <a:ext cx="8337550" cy="1087437"/>
          </a:xfrm>
          <a:noFill/>
        </p:spPr>
        <p:txBody>
          <a:bodyPr>
            <a:normAutofit/>
          </a:bodyPr>
          <a:lstStyle/>
          <a:p>
            <a:pPr>
              <a:tabLst>
                <a:tab pos="5197475" algn="l"/>
              </a:tabLst>
            </a:pPr>
            <a:r>
              <a:rPr lang="en-US" sz="3400"/>
              <a:t>Demand Curve Shifters: 	</a:t>
            </a:r>
            <a:r>
              <a:rPr lang="en-US" sz="3400">
                <a:solidFill>
                  <a:srgbClr val="008080"/>
                </a:solidFill>
              </a:rPr>
              <a:t>Prices of 	Related Goods</a:t>
            </a:r>
          </a:p>
        </p:txBody>
      </p:sp>
      <p:sp>
        <p:nvSpPr>
          <p:cNvPr id="3175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bldLvl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85951" y="1376364"/>
            <a:ext cx="8194675" cy="5057775"/>
          </a:xfrm>
        </p:spPr>
        <p:txBody>
          <a:bodyPr/>
          <a:lstStyle/>
          <a:p>
            <a:pPr marL="290513" indent="-290513">
              <a:spcBef>
                <a:spcPct val="50000"/>
              </a:spcBef>
            </a:pPr>
            <a:r>
              <a:rPr lang="en-US" sz="2700" dirty="0"/>
              <a:t>Two goods are </a:t>
            </a:r>
            <a:r>
              <a:rPr lang="en-US" sz="2700" b="1" dirty="0">
                <a:solidFill>
                  <a:srgbClr val="CC0000"/>
                </a:solidFill>
              </a:rPr>
              <a:t>complements</a:t>
            </a:r>
            <a:r>
              <a:rPr lang="en-US" sz="2700" dirty="0"/>
              <a:t> if </a:t>
            </a:r>
            <a:br>
              <a:rPr lang="en-US" sz="2700" dirty="0"/>
            </a:br>
            <a:r>
              <a:rPr lang="en-US" sz="2700" dirty="0"/>
              <a:t>   an increase in the price of one </a:t>
            </a:r>
            <a:br>
              <a:rPr lang="en-US" sz="2700" dirty="0"/>
            </a:br>
            <a:r>
              <a:rPr lang="en-US" sz="2700" dirty="0"/>
              <a:t>   causes a fall in demand for the other.  </a:t>
            </a:r>
          </a:p>
          <a:p>
            <a:pPr marL="290513" indent="-290513">
              <a:spcBef>
                <a:spcPct val="50000"/>
              </a:spcBef>
            </a:pPr>
            <a:r>
              <a:rPr lang="en-US" sz="2700" dirty="0"/>
              <a:t>Example:  computers and software.  </a:t>
            </a:r>
            <a:br>
              <a:rPr lang="en-US" sz="2700" dirty="0"/>
            </a:br>
            <a:r>
              <a:rPr lang="en-US" sz="2700" dirty="0"/>
              <a:t>If price of computers rises, </a:t>
            </a:r>
            <a:br>
              <a:rPr lang="en-US" sz="2700" dirty="0"/>
            </a:br>
            <a:r>
              <a:rPr lang="en-US" sz="2700" dirty="0"/>
              <a:t>   people buy fewer computers, </a:t>
            </a:r>
            <a:br>
              <a:rPr lang="en-US" sz="2700" dirty="0"/>
            </a:br>
            <a:r>
              <a:rPr lang="en-US" sz="2700" dirty="0"/>
              <a:t>   and therefore less software.  </a:t>
            </a:r>
            <a:br>
              <a:rPr lang="en-US" sz="2700" dirty="0"/>
            </a:br>
            <a:r>
              <a:rPr lang="en-US" sz="2700" dirty="0"/>
              <a:t>Software demand curve shifts left. </a:t>
            </a:r>
          </a:p>
          <a:p>
            <a:pPr marL="290513" indent="-290513">
              <a:spcBef>
                <a:spcPct val="50000"/>
              </a:spcBef>
            </a:pPr>
            <a:r>
              <a:rPr lang="en-US" sz="2700" dirty="0"/>
              <a:t>Other examples: college tuition and textbooks,  </a:t>
            </a:r>
            <a:br>
              <a:rPr lang="en-US" sz="2700" dirty="0"/>
            </a:br>
            <a:r>
              <a:rPr lang="en-US" sz="2700" dirty="0"/>
              <a:t>bagels and cream cheese, chocolate brownie and ice cream.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00039"/>
            <a:ext cx="8337550" cy="1087437"/>
          </a:xfrm>
          <a:noFill/>
        </p:spPr>
        <p:txBody>
          <a:bodyPr>
            <a:normAutofit/>
          </a:bodyPr>
          <a:lstStyle/>
          <a:p>
            <a:pPr>
              <a:tabLst>
                <a:tab pos="5197475" algn="l"/>
              </a:tabLst>
            </a:pPr>
            <a:r>
              <a:rPr lang="en-US" sz="3400"/>
              <a:t>Demand Curve Shifters: </a:t>
            </a:r>
            <a:r>
              <a:rPr lang="en-US" sz="3400">
                <a:solidFill>
                  <a:srgbClr val="008080"/>
                </a:solidFill>
              </a:rPr>
              <a:t>	Prices of 	Related Goods</a:t>
            </a:r>
          </a:p>
        </p:txBody>
      </p:sp>
      <p:sp>
        <p:nvSpPr>
          <p:cNvPr id="3277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sz="3400"/>
              <a:t>Demand Curve Shifters:  </a:t>
            </a:r>
            <a:r>
              <a:rPr lang="en-US" sz="3400">
                <a:solidFill>
                  <a:srgbClr val="008080"/>
                </a:solidFill>
              </a:rPr>
              <a:t>Tastes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spcBef>
                <a:spcPct val="55000"/>
              </a:spcBef>
            </a:pPr>
            <a:r>
              <a:rPr lang="en-US" sz="2700" dirty="0"/>
              <a:t>Anything that causes a shift in tastes </a:t>
            </a:r>
            <a:r>
              <a:rPr lang="en-US" sz="2700" i="1" dirty="0"/>
              <a:t>toward</a:t>
            </a:r>
            <a:r>
              <a:rPr lang="en-US" sz="2700" dirty="0"/>
              <a:t> a good will increase demand for that good </a:t>
            </a:r>
            <a:br>
              <a:rPr lang="en-US" sz="2700" dirty="0"/>
            </a:br>
            <a:r>
              <a:rPr lang="en-US" sz="2700" dirty="0"/>
              <a:t>and shift its </a:t>
            </a:r>
            <a:r>
              <a:rPr lang="en-US" sz="2700" b="1" i="1" dirty="0"/>
              <a:t>D</a:t>
            </a:r>
            <a:r>
              <a:rPr lang="en-US" sz="2700" dirty="0"/>
              <a:t> curve to the right.</a:t>
            </a:r>
          </a:p>
          <a:p>
            <a:pPr marL="290513" indent="-290513">
              <a:spcBef>
                <a:spcPct val="55000"/>
              </a:spcBef>
            </a:pPr>
            <a:r>
              <a:rPr lang="en-US" sz="2700" dirty="0"/>
              <a:t>Example:  </a:t>
            </a:r>
            <a:br>
              <a:rPr lang="en-US" sz="2700" dirty="0"/>
            </a:br>
            <a:r>
              <a:rPr lang="en-US" sz="2700" dirty="0"/>
              <a:t>The Atkins diet became popular in the US during the ’90s, </a:t>
            </a:r>
            <a:br>
              <a:rPr lang="en-US" sz="2700" dirty="0"/>
            </a:br>
            <a:r>
              <a:rPr lang="en-US" sz="2700" dirty="0"/>
              <a:t>caused an increase in demand for eggs, </a:t>
            </a:r>
            <a:br>
              <a:rPr lang="en-US" sz="2700" dirty="0"/>
            </a:br>
            <a:r>
              <a:rPr lang="en-US" sz="2700" dirty="0"/>
              <a:t>shifted the egg demand curve to the right.  </a:t>
            </a:r>
          </a:p>
        </p:txBody>
      </p:sp>
      <p:sp>
        <p:nvSpPr>
          <p:cNvPr id="3379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bldLvl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sz="3400"/>
              <a:t>Demand Curve Shifters: </a:t>
            </a:r>
            <a:r>
              <a:rPr lang="en-US" sz="3400">
                <a:solidFill>
                  <a:srgbClr val="008080"/>
                </a:solidFill>
              </a:rPr>
              <a:t> Expectations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spcBef>
                <a:spcPct val="65000"/>
              </a:spcBef>
            </a:pPr>
            <a:r>
              <a:rPr lang="en-US" dirty="0"/>
              <a:t>Expectations affect consumers’ buying decisions.</a:t>
            </a:r>
          </a:p>
          <a:p>
            <a:pPr marL="290513" indent="-290513">
              <a:spcBef>
                <a:spcPct val="40000"/>
              </a:spcBef>
            </a:pPr>
            <a:r>
              <a:rPr lang="en-US" dirty="0"/>
              <a:t>Examples:  </a:t>
            </a:r>
          </a:p>
          <a:p>
            <a:pPr lvl="1"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sz="2800" dirty="0"/>
              <a:t>If people expect their incomes to rise, </a:t>
            </a:r>
            <a:br>
              <a:rPr lang="en-US" sz="2800" dirty="0"/>
            </a:br>
            <a:r>
              <a:rPr lang="en-US" sz="2800" dirty="0"/>
              <a:t>their demand for meals at expensive restaurants may increase now.</a:t>
            </a:r>
          </a:p>
          <a:p>
            <a:pPr lvl="1" eaLnBrk="1" hangingPunct="1">
              <a:lnSpc>
                <a:spcPct val="105000"/>
              </a:lnSpc>
              <a:spcBef>
                <a:spcPct val="35000"/>
              </a:spcBef>
            </a:pPr>
            <a:r>
              <a:rPr lang="en-US" sz="2800" dirty="0"/>
              <a:t>If the economy sours and people worry about their future job security, demand for new cars may fall now.  </a:t>
            </a:r>
          </a:p>
        </p:txBody>
      </p:sp>
      <p:sp>
        <p:nvSpPr>
          <p:cNvPr id="3482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CF3-CE9B-D00D-1171-4255F538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902148"/>
            <a:ext cx="9966960" cy="3778561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PART 1: BUSINESS ENVIRONMENT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Lecture 2: The market forces of supply and demand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83182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2190750" y="987425"/>
            <a:ext cx="7359650" cy="5283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54000"/>
            <a:ext cx="9144000" cy="635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100" dirty="0"/>
              <a:t>Summary:  Variables That Influence Buyers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185988" y="1023939"/>
            <a:ext cx="7726362" cy="534987"/>
          </a:xfrm>
        </p:spPr>
        <p:txBody>
          <a:bodyPr/>
          <a:lstStyle/>
          <a:p>
            <a:pPr marL="0" indent="0">
              <a:buNone/>
              <a:tabLst>
                <a:tab pos="2684463" algn="l"/>
              </a:tabLst>
            </a:pPr>
            <a:r>
              <a:rPr lang="en-US" sz="2700" b="1"/>
              <a:t>Variable	A change in this variable… 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387601" y="1711326"/>
            <a:ext cx="7142163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Price	…causes a movement </a:t>
            </a:r>
            <a:br>
              <a:rPr lang="en-US" sz="2700">
                <a:cs typeface="Arial" charset="0"/>
              </a:rPr>
            </a:br>
            <a:r>
              <a:rPr lang="en-US" sz="2700">
                <a:cs typeface="Arial" charset="0"/>
              </a:rPr>
              <a:t>	    along the </a:t>
            </a:r>
            <a:r>
              <a:rPr lang="en-US" sz="2700" b="1" i="1">
                <a:cs typeface="Arial" charset="0"/>
              </a:rPr>
              <a:t>D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# of buyers	…shifts the </a:t>
            </a:r>
            <a:r>
              <a:rPr lang="en-US" sz="2700" b="1" i="1">
                <a:cs typeface="Arial" charset="0"/>
              </a:rPr>
              <a:t>D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Income	…shifts the </a:t>
            </a:r>
            <a:r>
              <a:rPr lang="en-US" sz="2700" b="1" i="1">
                <a:cs typeface="Arial" charset="0"/>
              </a:rPr>
              <a:t>D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Price of</a:t>
            </a:r>
            <a:br>
              <a:rPr lang="en-US" sz="2700">
                <a:cs typeface="Arial" charset="0"/>
              </a:rPr>
            </a:br>
            <a:r>
              <a:rPr lang="en-US" sz="2700">
                <a:cs typeface="Arial" charset="0"/>
              </a:rPr>
              <a:t>related goods	…shifts the </a:t>
            </a:r>
            <a:r>
              <a:rPr lang="en-US" sz="2700" b="1" i="1">
                <a:cs typeface="Arial" charset="0"/>
              </a:rPr>
              <a:t>D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Tastes	…shifts the </a:t>
            </a:r>
            <a:r>
              <a:rPr lang="en-US" sz="2700" b="1" i="1">
                <a:cs typeface="Arial" charset="0"/>
              </a:rPr>
              <a:t>D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Expectations	…shifts the </a:t>
            </a:r>
            <a:r>
              <a:rPr lang="en-US" sz="2700" b="1" i="1">
                <a:cs typeface="Arial" charset="0"/>
              </a:rPr>
              <a:t>D</a:t>
            </a:r>
            <a:r>
              <a:rPr lang="en-US" sz="2700">
                <a:cs typeface="Arial" charset="0"/>
              </a:rPr>
              <a:t> curve</a:t>
            </a:r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2374901" y="1624013"/>
            <a:ext cx="698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1524000" y="283611"/>
            <a:ext cx="304800" cy="6303004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Demand Curve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49476" y="2933700"/>
            <a:ext cx="4005263" cy="315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7525" indent="-517525" defTabSz="914400">
              <a:lnSpc>
                <a:spcPct val="105000"/>
              </a:lnSpc>
              <a:spcBef>
                <a:spcPts val="1200"/>
              </a:spcBef>
              <a:buClr>
                <a:srgbClr val="A3C167"/>
              </a:buClr>
              <a:buSzPct val="115000"/>
              <a:defRPr/>
            </a:pPr>
            <a:r>
              <a:rPr lang="en-US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A.	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The price of iPods falls</a:t>
            </a:r>
          </a:p>
          <a:p>
            <a:pPr marL="517525" indent="-517525" defTabSz="914400">
              <a:lnSpc>
                <a:spcPct val="105000"/>
              </a:lnSpc>
              <a:spcBef>
                <a:spcPts val="1200"/>
              </a:spcBef>
              <a:buClr>
                <a:srgbClr val="A3C167"/>
              </a:buClr>
              <a:buSzPct val="115000"/>
              <a:defRPr/>
            </a:pPr>
            <a:r>
              <a:rPr lang="en-US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B.	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The price of music downloads falls</a:t>
            </a:r>
          </a:p>
          <a:p>
            <a:pPr marL="517525" indent="-517525" defTabSz="914400">
              <a:lnSpc>
                <a:spcPct val="105000"/>
              </a:lnSpc>
              <a:spcBef>
                <a:spcPts val="1200"/>
              </a:spcBef>
              <a:buClr>
                <a:srgbClr val="A3C167"/>
              </a:buClr>
              <a:buSzPct val="115000"/>
              <a:defRPr/>
            </a:pPr>
            <a:r>
              <a:rPr lang="en-US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C.	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The price of CDs falls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41539" y="1381125"/>
            <a:ext cx="7646987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6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700" dirty="0">
                <a:cs typeface="Arial" charset="0"/>
              </a:rPr>
              <a:t>Draw a demand curve for music downloads.  What happens to it in each of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the following scenarios?  Why?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475164" y="3543301"/>
            <a:ext cx="1254125" cy="2365375"/>
            <a:chOff x="1859" y="2232"/>
            <a:chExt cx="790" cy="1490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59" y="2232"/>
              <a:ext cx="599" cy="1243"/>
              <a:chOff x="357" y="2450"/>
              <a:chExt cx="795" cy="646"/>
            </a:xfrm>
          </p:grpSpPr>
          <p:sp>
            <p:nvSpPr>
              <p:cNvPr id="37920" name="Line 1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1" name="Line 1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19" name="Text Box 12"/>
            <p:cNvSpPr txBox="1">
              <a:spLocks noChangeArrowheads="1"/>
            </p:cNvSpPr>
            <p:nvPr/>
          </p:nvSpPr>
          <p:spPr bwMode="auto">
            <a:xfrm>
              <a:off x="2269" y="3453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Q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666876" y="1546225"/>
            <a:ext cx="6386513" cy="4718050"/>
            <a:chOff x="90" y="974"/>
            <a:chExt cx="4023" cy="2972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023" y="1097"/>
              <a:ext cx="2970" cy="2378"/>
              <a:chOff x="2602" y="1083"/>
              <a:chExt cx="3055" cy="2115"/>
            </a:xfrm>
          </p:grpSpPr>
          <p:sp>
            <p:nvSpPr>
              <p:cNvPr id="37916" name="Line 15"/>
              <p:cNvSpPr>
                <a:spLocks noChangeShapeType="1"/>
              </p:cNvSpPr>
              <p:nvPr/>
            </p:nvSpPr>
            <p:spPr bwMode="auto">
              <a:xfrm>
                <a:off x="2603" y="1083"/>
                <a:ext cx="0" cy="2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7" name="Line 16"/>
              <p:cNvSpPr>
                <a:spLocks noChangeShapeType="1"/>
              </p:cNvSpPr>
              <p:nvPr/>
            </p:nvSpPr>
            <p:spPr bwMode="auto">
              <a:xfrm>
                <a:off x="2602" y="3197"/>
                <a:ext cx="30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14" name="Text Box 17"/>
            <p:cNvSpPr txBox="1">
              <a:spLocks noChangeArrowheads="1"/>
            </p:cNvSpPr>
            <p:nvPr/>
          </p:nvSpPr>
          <p:spPr bwMode="auto">
            <a:xfrm>
              <a:off x="90" y="974"/>
              <a:ext cx="893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200" dirty="0">
                  <a:cs typeface="Arial" charset="0"/>
                </a:rPr>
                <a:t>Price of music down-loads</a:t>
              </a:r>
            </a:p>
          </p:txBody>
        </p:sp>
        <p:sp>
          <p:nvSpPr>
            <p:cNvPr id="37915" name="Text Box 18"/>
            <p:cNvSpPr txBox="1">
              <a:spLocks noChangeArrowheads="1"/>
            </p:cNvSpPr>
            <p:nvPr/>
          </p:nvSpPr>
          <p:spPr bwMode="auto">
            <a:xfrm>
              <a:off x="2453" y="3466"/>
              <a:ext cx="16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200">
                  <a:cs typeface="Arial" charset="0"/>
                </a:rPr>
                <a:t>Quantity of </a:t>
              </a:r>
              <a:br>
                <a:rPr lang="en-US" sz="2200">
                  <a:cs typeface="Arial" charset="0"/>
                </a:rPr>
              </a:br>
              <a:r>
                <a:rPr lang="en-US" sz="2200">
                  <a:cs typeface="Arial" charset="0"/>
                </a:rPr>
                <a:t>music downloads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330575" y="2136775"/>
            <a:ext cx="2732088" cy="3149600"/>
            <a:chOff x="1138" y="1346"/>
            <a:chExt cx="1721" cy="1984"/>
          </a:xfrm>
        </p:grpSpPr>
        <p:sp>
          <p:nvSpPr>
            <p:cNvPr id="37911" name="Line 20"/>
            <p:cNvSpPr>
              <a:spLocks noChangeShapeType="1"/>
            </p:cNvSpPr>
            <p:nvPr/>
          </p:nvSpPr>
          <p:spPr bwMode="auto">
            <a:xfrm>
              <a:off x="1138" y="1346"/>
              <a:ext cx="1412" cy="1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Text Box 21"/>
            <p:cNvSpPr txBox="1">
              <a:spLocks noChangeArrowheads="1"/>
            </p:cNvSpPr>
            <p:nvPr/>
          </p:nvSpPr>
          <p:spPr bwMode="auto">
            <a:xfrm>
              <a:off x="2479" y="3061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D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4283075" y="2138363"/>
            <a:ext cx="2732088" cy="3092450"/>
            <a:chOff x="1738" y="1347"/>
            <a:chExt cx="1721" cy="1948"/>
          </a:xfrm>
        </p:grpSpPr>
        <p:sp>
          <p:nvSpPr>
            <p:cNvPr id="37909" name="Line 23"/>
            <p:cNvSpPr>
              <a:spLocks noChangeShapeType="1"/>
            </p:cNvSpPr>
            <p:nvPr/>
          </p:nvSpPr>
          <p:spPr bwMode="auto">
            <a:xfrm>
              <a:off x="1738" y="1347"/>
              <a:ext cx="1412" cy="1756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Text Box 24"/>
            <p:cNvSpPr txBox="1">
              <a:spLocks noChangeArrowheads="1"/>
            </p:cNvSpPr>
            <p:nvPr/>
          </p:nvSpPr>
          <p:spPr bwMode="auto">
            <a:xfrm>
              <a:off x="3079" y="3026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i="1">
                  <a:solidFill>
                    <a:srgbClr val="006600"/>
                  </a:solidFill>
                  <a:latin typeface="Tahoma" pitchFamily="34" charset="0"/>
                  <a:cs typeface="Arial" charset="0"/>
                </a:rPr>
                <a:t>D</a:t>
              </a:r>
              <a:r>
                <a:rPr lang="en-US" sz="2200" b="1" baseline="-25000">
                  <a:solidFill>
                    <a:srgbClr val="006600"/>
                  </a:solidFill>
                  <a:latin typeface="Tahoma" pitchFamily="34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529139" y="3473451"/>
            <a:ext cx="960437" cy="138113"/>
            <a:chOff x="1893" y="2188"/>
            <a:chExt cx="605" cy="87"/>
          </a:xfrm>
        </p:grpSpPr>
        <p:sp>
          <p:nvSpPr>
            <p:cNvPr id="37907" name="Line 26"/>
            <p:cNvSpPr>
              <a:spLocks noChangeShapeType="1"/>
            </p:cNvSpPr>
            <p:nvPr/>
          </p:nvSpPr>
          <p:spPr bwMode="auto">
            <a:xfrm>
              <a:off x="1893" y="2231"/>
              <a:ext cx="519" cy="0"/>
            </a:xfrm>
            <a:prstGeom prst="line">
              <a:avLst/>
            </a:prstGeom>
            <a:noFill/>
            <a:ln w="44450">
              <a:solidFill>
                <a:srgbClr val="00CC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Oval 27"/>
            <p:cNvSpPr>
              <a:spLocks noChangeArrowheads="1"/>
            </p:cNvSpPr>
            <p:nvPr/>
          </p:nvSpPr>
          <p:spPr bwMode="auto">
            <a:xfrm>
              <a:off x="2410" y="2188"/>
              <a:ext cx="88" cy="87"/>
            </a:xfrm>
            <a:prstGeom prst="ellipse">
              <a:avLst/>
            </a:prstGeom>
            <a:solidFill>
              <a:srgbClr val="00CC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574926" y="3317876"/>
            <a:ext cx="2176463" cy="2606675"/>
            <a:chOff x="662" y="2090"/>
            <a:chExt cx="1371" cy="1642"/>
          </a:xfrm>
        </p:grpSpPr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1026" y="2228"/>
              <a:ext cx="819" cy="1243"/>
              <a:chOff x="357" y="2450"/>
              <a:chExt cx="795" cy="646"/>
            </a:xfrm>
          </p:grpSpPr>
          <p:sp>
            <p:nvSpPr>
              <p:cNvPr id="37905" name="Line 3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6" name="Line 3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2" name="Oval 32"/>
            <p:cNvSpPr>
              <a:spLocks noChangeArrowheads="1"/>
            </p:cNvSpPr>
            <p:nvPr/>
          </p:nvSpPr>
          <p:spPr bwMode="auto">
            <a:xfrm>
              <a:off x="1802" y="219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7903" name="Text Box 33"/>
            <p:cNvSpPr txBox="1">
              <a:spLocks noChangeArrowheads="1"/>
            </p:cNvSpPr>
            <p:nvPr/>
          </p:nvSpPr>
          <p:spPr bwMode="auto">
            <a:xfrm>
              <a:off x="662" y="2090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P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37904" name="Text Box 34"/>
            <p:cNvSpPr txBox="1">
              <a:spLocks noChangeArrowheads="1"/>
            </p:cNvSpPr>
            <p:nvPr/>
          </p:nvSpPr>
          <p:spPr bwMode="auto">
            <a:xfrm>
              <a:off x="1653" y="3463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Q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</p:grpSp>
      <p:sp>
        <p:nvSpPr>
          <p:cNvPr id="252963" name="Text Box 35"/>
          <p:cNvSpPr txBox="1">
            <a:spLocks noChangeArrowheads="1"/>
          </p:cNvSpPr>
          <p:nvPr/>
        </p:nvSpPr>
        <p:spPr bwMode="auto">
          <a:xfrm>
            <a:off x="7318376" y="1219200"/>
            <a:ext cx="2962275" cy="3659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dirty="0">
                <a:cs typeface="Arial" charset="0"/>
              </a:rPr>
              <a:t>Music downloads and iPods are complements. </a:t>
            </a:r>
          </a:p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dirty="0">
                <a:cs typeface="Arial" charset="0"/>
              </a:rPr>
              <a:t>A fall in price of iPods shifts the demand curve for music downloads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to the right.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A.  Price of iPods falls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524000" y="288501"/>
            <a:ext cx="304800" cy="6327452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6381751" y="1814514"/>
            <a:ext cx="3408363" cy="2351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dirty="0">
                <a:cs typeface="Arial" charset="0"/>
              </a:rPr>
              <a:t>The </a:t>
            </a:r>
            <a:r>
              <a:rPr lang="en-US" sz="2600" b="1" i="1" dirty="0">
                <a:cs typeface="Arial" charset="0"/>
              </a:rPr>
              <a:t>D</a:t>
            </a:r>
            <a:r>
              <a:rPr lang="en-US" sz="2600" dirty="0">
                <a:cs typeface="Arial" charset="0"/>
              </a:rPr>
              <a:t> curve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does not shift.  </a:t>
            </a:r>
          </a:p>
          <a:p>
            <a:pPr>
              <a:lnSpc>
                <a:spcPct val="105000"/>
              </a:lnSpc>
              <a:spcBef>
                <a:spcPct val="25000"/>
              </a:spcBef>
              <a:defRPr/>
            </a:pPr>
            <a:r>
              <a:rPr lang="en-US" sz="2600" dirty="0">
                <a:cs typeface="Arial" charset="0"/>
              </a:rPr>
              <a:t>Move down along curve to a point with lower </a:t>
            </a:r>
            <a:r>
              <a:rPr lang="en-US" sz="2600" b="1" i="1" dirty="0">
                <a:cs typeface="Arial" charset="0"/>
              </a:rPr>
              <a:t>P</a:t>
            </a:r>
            <a:r>
              <a:rPr lang="en-US" sz="2600" dirty="0">
                <a:cs typeface="Arial" charset="0"/>
              </a:rPr>
              <a:t>, higher </a:t>
            </a:r>
            <a:r>
              <a:rPr lang="en-US" sz="2600" b="1" i="1" dirty="0">
                <a:cs typeface="Arial" charset="0"/>
              </a:rPr>
              <a:t>Q</a:t>
            </a:r>
            <a:r>
              <a:rPr lang="en-US" sz="2600" dirty="0">
                <a:cs typeface="Arial" charset="0"/>
              </a:rPr>
              <a:t>. 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148014" y="1741489"/>
            <a:ext cx="4714875" cy="3775075"/>
            <a:chOff x="2602" y="1083"/>
            <a:chExt cx="3055" cy="2115"/>
          </a:xfrm>
        </p:grpSpPr>
        <p:sp>
          <p:nvSpPr>
            <p:cNvPr id="38941" name="Line 10"/>
            <p:cNvSpPr>
              <a:spLocks noChangeShapeType="1"/>
            </p:cNvSpPr>
            <p:nvPr/>
          </p:nvSpPr>
          <p:spPr bwMode="auto">
            <a:xfrm>
              <a:off x="2603" y="1083"/>
              <a:ext cx="0" cy="2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11"/>
            <p:cNvSpPr>
              <a:spLocks noChangeShapeType="1"/>
            </p:cNvSpPr>
            <p:nvPr/>
          </p:nvSpPr>
          <p:spPr bwMode="auto">
            <a:xfrm>
              <a:off x="2602" y="3197"/>
              <a:ext cx="3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0" name="Text Box 12"/>
          <p:cNvSpPr txBox="1">
            <a:spLocks noChangeArrowheads="1"/>
          </p:cNvSpPr>
          <p:nvPr/>
        </p:nvSpPr>
        <p:spPr bwMode="auto">
          <a:xfrm>
            <a:off x="1784351" y="1546225"/>
            <a:ext cx="130016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>
                <a:cs typeface="Arial" charset="0"/>
              </a:rPr>
              <a:t>Price of music down-loads</a:t>
            </a:r>
          </a:p>
        </p:txBody>
      </p:sp>
      <p:sp>
        <p:nvSpPr>
          <p:cNvPr id="38921" name="Text Box 13"/>
          <p:cNvSpPr txBox="1">
            <a:spLocks noChangeArrowheads="1"/>
          </p:cNvSpPr>
          <p:nvPr/>
        </p:nvSpPr>
        <p:spPr bwMode="auto">
          <a:xfrm>
            <a:off x="5418138" y="5502275"/>
            <a:ext cx="2635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>
                <a:cs typeface="Arial" charset="0"/>
              </a:rPr>
              <a:t>Quantity of </a:t>
            </a:r>
            <a:br>
              <a:rPr lang="en-US" sz="2200">
                <a:cs typeface="Arial" charset="0"/>
              </a:rPr>
            </a:br>
            <a:r>
              <a:rPr lang="en-US" sz="2200">
                <a:cs typeface="Arial" charset="0"/>
              </a:rPr>
              <a:t>music downloads</a:t>
            </a:r>
          </a:p>
        </p:txBody>
      </p:sp>
      <p:sp>
        <p:nvSpPr>
          <p:cNvPr id="38922" name="Line 14"/>
          <p:cNvSpPr>
            <a:spLocks noChangeShapeType="1"/>
          </p:cNvSpPr>
          <p:nvPr/>
        </p:nvSpPr>
        <p:spPr bwMode="auto">
          <a:xfrm>
            <a:off x="3330575" y="2136775"/>
            <a:ext cx="2241550" cy="278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Text Box 15"/>
          <p:cNvSpPr txBox="1">
            <a:spLocks noChangeArrowheads="1"/>
          </p:cNvSpPr>
          <p:nvPr/>
        </p:nvSpPr>
        <p:spPr bwMode="auto">
          <a:xfrm>
            <a:off x="5459413" y="4859339"/>
            <a:ext cx="6032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i="1">
                <a:latin typeface="Tahoma" pitchFamily="34" charset="0"/>
                <a:cs typeface="Arial" charset="0"/>
              </a:rPr>
              <a:t>D</a:t>
            </a:r>
            <a:r>
              <a:rPr lang="en-US" sz="2200" b="1" baseline="-25000">
                <a:latin typeface="Tahoma" pitchFamily="34" charset="0"/>
                <a:cs typeface="Arial" charset="0"/>
              </a:rPr>
              <a:t>1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52776" y="3536951"/>
            <a:ext cx="1300163" cy="1973263"/>
            <a:chOff x="357" y="2450"/>
            <a:chExt cx="795" cy="646"/>
          </a:xfrm>
        </p:grpSpPr>
        <p:sp>
          <p:nvSpPr>
            <p:cNvPr id="38939" name="Line 17"/>
            <p:cNvSpPr>
              <a:spLocks noChangeShapeType="1"/>
            </p:cNvSpPr>
            <p:nvPr/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18"/>
            <p:cNvSpPr>
              <a:spLocks noChangeShapeType="1"/>
            </p:cNvSpPr>
            <p:nvPr/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5" name="Oval 19"/>
          <p:cNvSpPr>
            <a:spLocks noChangeArrowheads="1"/>
          </p:cNvSpPr>
          <p:nvPr/>
        </p:nvSpPr>
        <p:spPr bwMode="auto">
          <a:xfrm>
            <a:off x="4384675" y="3476626"/>
            <a:ext cx="139700" cy="138113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54996" name="Line 20"/>
          <p:cNvSpPr>
            <a:spLocks noChangeShapeType="1"/>
          </p:cNvSpPr>
          <p:nvPr/>
        </p:nvSpPr>
        <p:spPr bwMode="auto">
          <a:xfrm rot="5400000">
            <a:off x="2940050" y="3897313"/>
            <a:ext cx="704850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21"/>
          <p:cNvSpPr txBox="1">
            <a:spLocks noChangeArrowheads="1"/>
          </p:cNvSpPr>
          <p:nvPr/>
        </p:nvSpPr>
        <p:spPr bwMode="auto">
          <a:xfrm>
            <a:off x="2574925" y="3317875"/>
            <a:ext cx="603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itchFamily="34" charset="0"/>
                <a:cs typeface="Arial" charset="0"/>
              </a:rPr>
              <a:t>P</a:t>
            </a:r>
            <a:r>
              <a:rPr lang="en-US" sz="2200" b="1" baseline="-25000">
                <a:latin typeface="Tahoma" pitchFamily="34" charset="0"/>
                <a:cs typeface="Arial" charset="0"/>
              </a:rPr>
              <a:t>1</a:t>
            </a:r>
          </a:p>
        </p:txBody>
      </p:sp>
      <p:sp>
        <p:nvSpPr>
          <p:cNvPr id="38928" name="Text Box 22"/>
          <p:cNvSpPr txBox="1">
            <a:spLocks noChangeArrowheads="1"/>
          </p:cNvSpPr>
          <p:nvPr/>
        </p:nvSpPr>
        <p:spPr bwMode="auto">
          <a:xfrm>
            <a:off x="4114800" y="5497514"/>
            <a:ext cx="6032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itchFamily="34" charset="0"/>
                <a:cs typeface="Arial" charset="0"/>
              </a:rPr>
              <a:t>Q</a:t>
            </a:r>
            <a:r>
              <a:rPr lang="en-US" sz="2200" b="1" baseline="-25000">
                <a:latin typeface="Tahoma" pitchFamily="34" charset="0"/>
                <a:cs typeface="Arial" charset="0"/>
              </a:rPr>
              <a:t>1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82864" y="4025901"/>
            <a:ext cx="2790825" cy="1882775"/>
            <a:chOff x="667" y="2536"/>
            <a:chExt cx="1758" cy="1186"/>
          </a:xfrm>
        </p:grpSpPr>
        <p:sp>
          <p:nvSpPr>
            <p:cNvPr id="38930" name="Oval 24"/>
            <p:cNvSpPr>
              <a:spLocks noChangeArrowheads="1"/>
            </p:cNvSpPr>
            <p:nvPr/>
          </p:nvSpPr>
          <p:spPr bwMode="auto">
            <a:xfrm>
              <a:off x="2162" y="2637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667" y="2536"/>
              <a:ext cx="1758" cy="1186"/>
              <a:chOff x="667" y="2536"/>
              <a:chExt cx="1758" cy="1186"/>
            </a:xfrm>
          </p:grpSpPr>
          <p:sp>
            <p:nvSpPr>
              <p:cNvPr id="38932" name="Line 26"/>
              <p:cNvSpPr>
                <a:spLocks noChangeShapeType="1"/>
              </p:cNvSpPr>
              <p:nvPr/>
            </p:nvSpPr>
            <p:spPr bwMode="auto">
              <a:xfrm>
                <a:off x="1844" y="3393"/>
                <a:ext cx="361" cy="0"/>
              </a:xfrm>
              <a:prstGeom prst="line">
                <a:avLst/>
              </a:prstGeom>
              <a:noFill/>
              <a:ln w="38100">
                <a:solidFill>
                  <a:srgbClr val="003399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667" y="2536"/>
                <a:ext cx="1758" cy="1186"/>
                <a:chOff x="667" y="2536"/>
                <a:chExt cx="1758" cy="1186"/>
              </a:xfrm>
            </p:grpSpPr>
            <p:grpSp>
              <p:nvGrpSpPr>
                <p:cNvPr id="8" name="Group 28"/>
                <p:cNvGrpSpPr>
                  <a:grpSpLocks/>
                </p:cNvGrpSpPr>
                <p:nvPr/>
              </p:nvGrpSpPr>
              <p:grpSpPr bwMode="auto">
                <a:xfrm>
                  <a:off x="1023" y="2678"/>
                  <a:ext cx="1182" cy="796"/>
                  <a:chOff x="357" y="2450"/>
                  <a:chExt cx="795" cy="646"/>
                </a:xfrm>
              </p:grpSpPr>
              <p:sp>
                <p:nvSpPr>
                  <p:cNvPr id="3893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57" y="2450"/>
                    <a:ext cx="79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93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451"/>
                    <a:ext cx="0" cy="645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89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45" y="3453"/>
                  <a:ext cx="38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200" b="1" i="1">
                      <a:latin typeface="Tahoma" pitchFamily="34" charset="0"/>
                      <a:cs typeface="Arial" charset="0"/>
                    </a:rPr>
                    <a:t>Q</a:t>
                  </a:r>
                  <a:r>
                    <a:rPr lang="en-US" sz="2200" b="1" baseline="-25000">
                      <a:latin typeface="Tahoma" pitchFamily="34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389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67" y="2536"/>
                  <a:ext cx="38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200" b="1" i="1">
                      <a:latin typeface="Tahoma" pitchFamily="34" charset="0"/>
                      <a:cs typeface="Arial" charset="0"/>
                    </a:rPr>
                    <a:t>P</a:t>
                  </a:r>
                  <a:r>
                    <a:rPr lang="en-US" sz="2200" b="1" baseline="-25000">
                      <a:latin typeface="Tahoma" pitchFamily="34" charset="0"/>
                      <a:cs typeface="Arial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3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B.  Price of music downloads falls</a:t>
            </a: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1524000" y="288500"/>
            <a:ext cx="304800" cy="6293219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4" grpId="0" animBg="1"/>
      <p:bldP spid="2549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574926" y="3317876"/>
            <a:ext cx="2754313" cy="2606675"/>
            <a:chOff x="662" y="2090"/>
            <a:chExt cx="1735" cy="1642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026" y="2228"/>
              <a:ext cx="1181" cy="1243"/>
              <a:chOff x="357" y="2450"/>
              <a:chExt cx="795" cy="646"/>
            </a:xfrm>
          </p:grpSpPr>
          <p:sp>
            <p:nvSpPr>
              <p:cNvPr id="39966" name="Line 1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7" name="Line 1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63" name="Oval 12"/>
            <p:cNvSpPr>
              <a:spLocks noChangeArrowheads="1"/>
            </p:cNvSpPr>
            <p:nvPr/>
          </p:nvSpPr>
          <p:spPr bwMode="auto">
            <a:xfrm>
              <a:off x="2166" y="219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9964" name="Text Box 13"/>
            <p:cNvSpPr txBox="1">
              <a:spLocks noChangeArrowheads="1"/>
            </p:cNvSpPr>
            <p:nvPr/>
          </p:nvSpPr>
          <p:spPr bwMode="auto">
            <a:xfrm>
              <a:off x="662" y="2090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P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39965" name="Text Box 14"/>
            <p:cNvSpPr txBox="1">
              <a:spLocks noChangeArrowheads="1"/>
            </p:cNvSpPr>
            <p:nvPr/>
          </p:nvSpPr>
          <p:spPr bwMode="auto">
            <a:xfrm>
              <a:off x="2017" y="3463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Q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</p:grp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6772276" y="1460501"/>
            <a:ext cx="3255963" cy="3165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dirty="0">
                <a:cs typeface="Arial" charset="0"/>
              </a:rPr>
              <a:t>CDs and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music downloads are substitutes.  </a:t>
            </a:r>
          </a:p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dirty="0">
                <a:cs typeface="Arial" charset="0"/>
              </a:rPr>
              <a:t>A fall in price of CDs shifts demand for music downloads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to the left. 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148014" y="1741489"/>
            <a:ext cx="4714875" cy="3775075"/>
            <a:chOff x="2602" y="1083"/>
            <a:chExt cx="3055" cy="2115"/>
          </a:xfrm>
        </p:grpSpPr>
        <p:sp>
          <p:nvSpPr>
            <p:cNvPr id="39960" name="Line 17"/>
            <p:cNvSpPr>
              <a:spLocks noChangeShapeType="1"/>
            </p:cNvSpPr>
            <p:nvPr/>
          </p:nvSpPr>
          <p:spPr bwMode="auto">
            <a:xfrm>
              <a:off x="2603" y="1083"/>
              <a:ext cx="0" cy="2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8"/>
            <p:cNvSpPr>
              <a:spLocks noChangeShapeType="1"/>
            </p:cNvSpPr>
            <p:nvPr/>
          </p:nvSpPr>
          <p:spPr bwMode="auto">
            <a:xfrm>
              <a:off x="2602" y="3197"/>
              <a:ext cx="3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5" name="Text Box 19"/>
          <p:cNvSpPr txBox="1">
            <a:spLocks noChangeArrowheads="1"/>
          </p:cNvSpPr>
          <p:nvPr/>
        </p:nvSpPr>
        <p:spPr bwMode="auto">
          <a:xfrm>
            <a:off x="1784351" y="1546225"/>
            <a:ext cx="130016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>
                <a:cs typeface="Arial" charset="0"/>
              </a:rPr>
              <a:t>Price of music down-loads</a:t>
            </a:r>
          </a:p>
        </p:txBody>
      </p:sp>
      <p:sp>
        <p:nvSpPr>
          <p:cNvPr id="39946" name="Text Box 20"/>
          <p:cNvSpPr txBox="1">
            <a:spLocks noChangeArrowheads="1"/>
          </p:cNvSpPr>
          <p:nvPr/>
        </p:nvSpPr>
        <p:spPr bwMode="auto">
          <a:xfrm>
            <a:off x="5418138" y="5502275"/>
            <a:ext cx="2635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>
                <a:cs typeface="Arial" charset="0"/>
              </a:rPr>
              <a:t>Quantity of </a:t>
            </a:r>
            <a:br>
              <a:rPr lang="en-US" sz="2200">
                <a:cs typeface="Arial" charset="0"/>
              </a:rPr>
            </a:br>
            <a:r>
              <a:rPr lang="en-US" sz="2200">
                <a:cs typeface="Arial" charset="0"/>
              </a:rPr>
              <a:t>music downloads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908425" y="2136775"/>
            <a:ext cx="2732088" cy="3149600"/>
            <a:chOff x="1502" y="1346"/>
            <a:chExt cx="1721" cy="1984"/>
          </a:xfrm>
        </p:grpSpPr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1502" y="1346"/>
              <a:ext cx="1412" cy="1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843" y="3061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D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390900" y="2670175"/>
            <a:ext cx="2482850" cy="2705100"/>
            <a:chOff x="1176" y="1682"/>
            <a:chExt cx="1564" cy="1704"/>
          </a:xfrm>
        </p:grpSpPr>
        <p:sp>
          <p:nvSpPr>
            <p:cNvPr id="39956" name="Line 25"/>
            <p:cNvSpPr>
              <a:spLocks noChangeShapeType="1"/>
            </p:cNvSpPr>
            <p:nvPr/>
          </p:nvSpPr>
          <p:spPr bwMode="auto">
            <a:xfrm>
              <a:off x="1176" y="1682"/>
              <a:ext cx="1238" cy="155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Text Box 26"/>
            <p:cNvSpPr txBox="1">
              <a:spLocks noChangeArrowheads="1"/>
            </p:cNvSpPr>
            <p:nvPr/>
          </p:nvSpPr>
          <p:spPr bwMode="auto">
            <a:xfrm>
              <a:off x="2360" y="3117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i="1">
                  <a:solidFill>
                    <a:srgbClr val="A50021"/>
                  </a:solidFill>
                  <a:latin typeface="Tahoma" pitchFamily="34" charset="0"/>
                  <a:cs typeface="Arial" charset="0"/>
                </a:rPr>
                <a:t>D</a:t>
              </a:r>
              <a:r>
                <a:rPr lang="en-US" sz="2200" b="1" baseline="-25000">
                  <a:solidFill>
                    <a:srgbClr val="A50021"/>
                  </a:solidFill>
                  <a:latin typeface="Tahoma" pitchFamily="34" charset="0"/>
                  <a:cs typeface="Arial" charset="0"/>
                </a:rPr>
                <a:t>2</a:t>
              </a:r>
            </a:p>
          </p:txBody>
        </p:sp>
      </p:grpSp>
      <p:sp>
        <p:nvSpPr>
          <p:cNvPr id="257051" name="Line 27"/>
          <p:cNvSpPr>
            <a:spLocks noChangeShapeType="1"/>
          </p:cNvSpPr>
          <p:nvPr/>
        </p:nvSpPr>
        <p:spPr bwMode="auto">
          <a:xfrm rot="10800000">
            <a:off x="4144963" y="3538538"/>
            <a:ext cx="823912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144839" y="3470275"/>
            <a:ext cx="1247775" cy="2457450"/>
            <a:chOff x="1021" y="2186"/>
            <a:chExt cx="786" cy="1548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021" y="2229"/>
              <a:ext cx="587" cy="1243"/>
              <a:chOff x="357" y="2450"/>
              <a:chExt cx="795" cy="646"/>
            </a:xfrm>
          </p:grpSpPr>
          <p:sp>
            <p:nvSpPr>
              <p:cNvPr id="39954" name="Line 3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3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52" name="Oval 32"/>
            <p:cNvSpPr>
              <a:spLocks noChangeArrowheads="1"/>
            </p:cNvSpPr>
            <p:nvPr/>
          </p:nvSpPr>
          <p:spPr bwMode="auto">
            <a:xfrm>
              <a:off x="1561" y="2186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39953" name="Text Box 33"/>
            <p:cNvSpPr txBox="1">
              <a:spLocks noChangeArrowheads="1"/>
            </p:cNvSpPr>
            <p:nvPr/>
          </p:nvSpPr>
          <p:spPr bwMode="auto">
            <a:xfrm>
              <a:off x="1427" y="3465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Q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2</a:t>
              </a:r>
            </a:p>
          </p:txBody>
        </p:sp>
      </p:grpSp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C.  Price of CDs falls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1524000" y="312950"/>
            <a:ext cx="304800" cy="6288814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9" grpId="0" animBg="1"/>
      <p:bldP spid="2570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Supply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>
                <a:solidFill>
                  <a:srgbClr val="CC0000"/>
                </a:solidFill>
              </a:rPr>
              <a:t>quantity supplied</a:t>
            </a:r>
            <a:r>
              <a:rPr lang="en-US"/>
              <a:t> of any good is the amount that sellers are willing and able to sell. </a:t>
            </a:r>
          </a:p>
          <a:p>
            <a:pPr eaLnBrk="1" hangingPunct="1"/>
            <a:r>
              <a:rPr lang="en-US" b="1">
                <a:solidFill>
                  <a:srgbClr val="CC0000"/>
                </a:solidFill>
              </a:rPr>
              <a:t>Law of supply</a:t>
            </a:r>
            <a:r>
              <a:rPr lang="en-US"/>
              <a:t>:  the claim that the quantity supplied of a good rises when the price of the good rises, other things equal  </a:t>
            </a:r>
          </a:p>
        </p:txBody>
      </p:sp>
      <p:sp>
        <p:nvSpPr>
          <p:cNvPr id="4096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bldLvl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477108"/>
            <a:ext cx="5099050" cy="3053618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accent3">
                  <a:lumMod val="75000"/>
                </a:schemeClr>
              </a:buClr>
            </a:pPr>
            <a:endParaRPr lang="en-US" b="1" dirty="0">
              <a:solidFill>
                <a:srgbClr val="CC0000"/>
              </a:solidFill>
            </a:endParaRPr>
          </a:p>
          <a:p>
            <a:pPr eaLnBrk="1" hangingPunct="1">
              <a:buClr>
                <a:schemeClr val="accent3">
                  <a:lumMod val="75000"/>
                </a:schemeClr>
              </a:buClr>
            </a:pPr>
            <a:endParaRPr lang="en-US" b="1" dirty="0">
              <a:solidFill>
                <a:srgbClr val="CC0000"/>
              </a:solidFill>
            </a:endParaRPr>
          </a:p>
          <a:p>
            <a:pPr eaLnBrk="1" hangingPunct="1">
              <a:buClr>
                <a:schemeClr val="accent3">
                  <a:lumMod val="75000"/>
                </a:schemeClr>
              </a:buClr>
            </a:pPr>
            <a:r>
              <a:rPr lang="en-US" b="1" dirty="0">
                <a:solidFill>
                  <a:srgbClr val="CC0000"/>
                </a:solidFill>
              </a:rPr>
              <a:t>Supply schedule</a:t>
            </a:r>
            <a:r>
              <a:rPr lang="en-US" dirty="0"/>
              <a:t>:   </a:t>
            </a:r>
            <a:br>
              <a:rPr lang="en-US" dirty="0"/>
            </a:br>
            <a:r>
              <a:rPr lang="en-US" dirty="0"/>
              <a:t>A table that shows the relationship between the price of a good and the quantity supplied. </a:t>
            </a:r>
          </a:p>
          <a:p>
            <a:pPr eaLnBrk="1" hangingPunct="1">
              <a:spcBef>
                <a:spcPct val="60000"/>
              </a:spcBef>
              <a:buClr>
                <a:schemeClr val="accent3">
                  <a:lumMod val="75000"/>
                </a:schemeClr>
              </a:buClr>
            </a:pPr>
            <a:r>
              <a:rPr lang="en-US" dirty="0"/>
              <a:t>Example:  </a:t>
            </a:r>
            <a:br>
              <a:rPr lang="en-US" dirty="0"/>
            </a:br>
            <a:r>
              <a:rPr lang="en-US" dirty="0"/>
              <a:t>Starbucks’ supply of lattes.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1249" y="426184"/>
            <a:ext cx="8686800" cy="901700"/>
          </a:xfrm>
        </p:spPr>
        <p:txBody>
          <a:bodyPr/>
          <a:lstStyle/>
          <a:p>
            <a:pPr eaLnBrk="1" hangingPunct="1"/>
            <a:r>
              <a:rPr lang="en-US" sz="3400" dirty="0"/>
              <a:t>The Supply Schedule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078039" y="4679950"/>
            <a:ext cx="4840287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45000"/>
              </a:spcBef>
              <a:buClr>
                <a:schemeClr val="accent3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cs typeface="Arial" charset="0"/>
              </a:rPr>
              <a:t>Notice that Starbucks’ supply schedule obeys the </a:t>
            </a:r>
            <a:br>
              <a:rPr lang="en-US" sz="2800" dirty="0">
                <a:cs typeface="Arial" charset="0"/>
              </a:rPr>
            </a:br>
            <a:r>
              <a:rPr lang="en-US" sz="2800" dirty="0">
                <a:cs typeface="Arial" charset="0"/>
              </a:rPr>
              <a:t>law of supply.  </a:t>
            </a:r>
          </a:p>
        </p:txBody>
      </p:sp>
      <p:graphicFrame>
        <p:nvGraphicFramePr>
          <p:cNvPr id="942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113"/>
              </p:ext>
            </p:extLst>
          </p:nvPr>
        </p:nvGraphicFramePr>
        <p:xfrm>
          <a:off x="7738174" y="1652675"/>
          <a:ext cx="2651125" cy="4368103"/>
        </p:xfrm>
        <a:graphic>
          <a:graphicData uri="http://schemas.openxmlformats.org/drawingml/2006/table">
            <a:tbl>
              <a:tblPr/>
              <a:tblGrid>
                <a:gridCol w="108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lattes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lattes supplied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1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uiExpand="1" build="p" bldLvl="4"/>
      <p:bldP spid="942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801814" y="1157289"/>
          <a:ext cx="5151437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733800" imgH="3724351" progId="Excel.Sheet.8">
                  <p:embed/>
                </p:oleObj>
              </mc:Choice>
              <mc:Fallback>
                <p:oleObj name="Chart" r:id="rId3" imgW="3733800" imgH="3724351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4" y="1157289"/>
                        <a:ext cx="5151437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36864" y="4256088"/>
            <a:ext cx="1157287" cy="1262062"/>
            <a:chOff x="827" y="2681"/>
            <a:chExt cx="729" cy="7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27" y="2724"/>
              <a:ext cx="685" cy="752"/>
              <a:chOff x="357" y="2450"/>
              <a:chExt cx="795" cy="646"/>
            </a:xfrm>
          </p:grpSpPr>
          <p:sp>
            <p:nvSpPr>
              <p:cNvPr id="3143" name="Line 5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" name="Line 6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42" name="Oval 7"/>
            <p:cNvSpPr>
              <a:spLocks noChangeArrowheads="1"/>
            </p:cNvSpPr>
            <p:nvPr/>
          </p:nvSpPr>
          <p:spPr bwMode="auto">
            <a:xfrm>
              <a:off x="1468" y="2681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840038" y="3671888"/>
            <a:ext cx="1689100" cy="1852612"/>
            <a:chOff x="829" y="2313"/>
            <a:chExt cx="1064" cy="1167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829" y="2355"/>
              <a:ext cx="1022" cy="1125"/>
              <a:chOff x="357" y="2450"/>
              <a:chExt cx="795" cy="646"/>
            </a:xfrm>
          </p:grpSpPr>
          <p:sp>
            <p:nvSpPr>
              <p:cNvPr id="3139" name="Line 1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" name="Line 1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8" name="Oval 12"/>
            <p:cNvSpPr>
              <a:spLocks noChangeArrowheads="1"/>
            </p:cNvSpPr>
            <p:nvPr/>
          </p:nvSpPr>
          <p:spPr bwMode="auto">
            <a:xfrm>
              <a:off x="1805" y="2313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95245" name="Line 13"/>
          <p:cNvSpPr>
            <a:spLocks noChangeShapeType="1"/>
          </p:cNvSpPr>
          <p:nvPr/>
        </p:nvSpPr>
        <p:spPr bwMode="auto">
          <a:xfrm flipV="1">
            <a:off x="2847975" y="1766888"/>
            <a:ext cx="3390900" cy="3733800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2771775" y="5438776"/>
            <a:ext cx="139700" cy="138113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081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1801814" y="330898"/>
            <a:ext cx="8129588" cy="677862"/>
          </a:xfrm>
        </p:spPr>
        <p:txBody>
          <a:bodyPr/>
          <a:lstStyle/>
          <a:p>
            <a:pPr eaLnBrk="1" hangingPunct="1"/>
            <a:r>
              <a:rPr lang="en-US" sz="3200" dirty="0"/>
              <a:t>Starbucks’ Supply Schedule &amp; Curve</a:t>
            </a:r>
          </a:p>
        </p:txBody>
      </p:sp>
      <p:graphicFrame>
        <p:nvGraphicFramePr>
          <p:cNvPr id="95248" name="Group 16"/>
          <p:cNvGraphicFramePr>
            <a:graphicFrameLocks noGrp="1"/>
          </p:cNvGraphicFramePr>
          <p:nvPr/>
        </p:nvGraphicFramePr>
        <p:xfrm>
          <a:off x="7572376" y="889000"/>
          <a:ext cx="2651125" cy="4368103"/>
        </p:xfrm>
        <a:graphic>
          <a:graphicData uri="http://schemas.openxmlformats.org/drawingml/2006/table">
            <a:tbl>
              <a:tblPr/>
              <a:tblGrid>
                <a:gridCol w="108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lattes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lattes supplied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835276" y="4860925"/>
            <a:ext cx="601663" cy="655638"/>
            <a:chOff x="826" y="3062"/>
            <a:chExt cx="379" cy="413"/>
          </a:xfrm>
        </p:grpSpPr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826" y="3103"/>
              <a:ext cx="341" cy="372"/>
              <a:chOff x="357" y="2450"/>
              <a:chExt cx="795" cy="646"/>
            </a:xfrm>
          </p:grpSpPr>
          <p:sp>
            <p:nvSpPr>
              <p:cNvPr id="3135" name="Line 63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" name="Line 64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4" name="Oval 65"/>
            <p:cNvSpPr>
              <a:spLocks noChangeArrowheads="1"/>
            </p:cNvSpPr>
            <p:nvPr/>
          </p:nvSpPr>
          <p:spPr bwMode="auto">
            <a:xfrm>
              <a:off x="1117" y="3062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838451" y="3071813"/>
            <a:ext cx="2219325" cy="2444750"/>
            <a:chOff x="828" y="1935"/>
            <a:chExt cx="1398" cy="1540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828" y="1975"/>
              <a:ext cx="1358" cy="1500"/>
              <a:chOff x="357" y="2450"/>
              <a:chExt cx="795" cy="646"/>
            </a:xfrm>
          </p:grpSpPr>
          <p:sp>
            <p:nvSpPr>
              <p:cNvPr id="3131" name="Line 68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" name="Line 69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30" name="Oval 70"/>
            <p:cNvSpPr>
              <a:spLocks noChangeArrowheads="1"/>
            </p:cNvSpPr>
            <p:nvPr/>
          </p:nvSpPr>
          <p:spPr bwMode="auto">
            <a:xfrm>
              <a:off x="2138" y="1935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2840039" y="2479675"/>
            <a:ext cx="2759075" cy="3048000"/>
            <a:chOff x="829" y="1562"/>
            <a:chExt cx="1738" cy="1920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829" y="1602"/>
              <a:ext cx="1695" cy="1880"/>
              <a:chOff x="357" y="2450"/>
              <a:chExt cx="795" cy="646"/>
            </a:xfrm>
          </p:grpSpPr>
          <p:sp>
            <p:nvSpPr>
              <p:cNvPr id="3127" name="Line 73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" name="Line 74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26" name="Oval 75"/>
            <p:cNvSpPr>
              <a:spLocks noChangeArrowheads="1"/>
            </p:cNvSpPr>
            <p:nvPr/>
          </p:nvSpPr>
          <p:spPr bwMode="auto">
            <a:xfrm>
              <a:off x="2479" y="1562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2838450" y="1873250"/>
            <a:ext cx="3316288" cy="3640138"/>
            <a:chOff x="828" y="1180"/>
            <a:chExt cx="2089" cy="2293"/>
          </a:xfrm>
        </p:grpSpPr>
        <p:grpSp>
          <p:nvGrpSpPr>
            <p:cNvPr id="13" name="Group 77"/>
            <p:cNvGrpSpPr>
              <a:grpSpLocks/>
            </p:cNvGrpSpPr>
            <p:nvPr/>
          </p:nvGrpSpPr>
          <p:grpSpPr bwMode="auto">
            <a:xfrm>
              <a:off x="828" y="1224"/>
              <a:ext cx="2043" cy="2249"/>
              <a:chOff x="357" y="2450"/>
              <a:chExt cx="795" cy="646"/>
            </a:xfrm>
          </p:grpSpPr>
          <p:sp>
            <p:nvSpPr>
              <p:cNvPr id="3123" name="Line 78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" name="Line 79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22" name="Oval 80"/>
            <p:cNvSpPr>
              <a:spLocks noChangeArrowheads="1"/>
            </p:cNvSpPr>
            <p:nvPr/>
          </p:nvSpPr>
          <p:spPr bwMode="auto">
            <a:xfrm>
              <a:off x="2829" y="1180"/>
              <a:ext cx="88" cy="87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95313" name="Line 81"/>
          <p:cNvSpPr>
            <a:spLocks noChangeShapeType="1"/>
          </p:cNvSpPr>
          <p:nvPr/>
        </p:nvSpPr>
        <p:spPr bwMode="auto">
          <a:xfrm>
            <a:off x="7026275" y="2386013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4" name="Line 82"/>
          <p:cNvSpPr>
            <a:spLocks noChangeShapeType="1"/>
          </p:cNvSpPr>
          <p:nvPr/>
        </p:nvSpPr>
        <p:spPr bwMode="auto">
          <a:xfrm>
            <a:off x="7018338" y="2857500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5" name="Line 83"/>
          <p:cNvSpPr>
            <a:spLocks noChangeShapeType="1"/>
          </p:cNvSpPr>
          <p:nvPr/>
        </p:nvSpPr>
        <p:spPr bwMode="auto">
          <a:xfrm>
            <a:off x="7027863" y="3327400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6" name="Line 84"/>
          <p:cNvSpPr>
            <a:spLocks noChangeShapeType="1"/>
          </p:cNvSpPr>
          <p:nvPr/>
        </p:nvSpPr>
        <p:spPr bwMode="auto">
          <a:xfrm>
            <a:off x="7018338" y="3800475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7" name="Line 85"/>
          <p:cNvSpPr>
            <a:spLocks noChangeShapeType="1"/>
          </p:cNvSpPr>
          <p:nvPr/>
        </p:nvSpPr>
        <p:spPr bwMode="auto">
          <a:xfrm>
            <a:off x="7026275" y="4286250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8" name="Line 86"/>
          <p:cNvSpPr>
            <a:spLocks noChangeShapeType="1"/>
          </p:cNvSpPr>
          <p:nvPr/>
        </p:nvSpPr>
        <p:spPr bwMode="auto">
          <a:xfrm>
            <a:off x="7019925" y="4757738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319" name="Line 87"/>
          <p:cNvSpPr>
            <a:spLocks noChangeShapeType="1"/>
          </p:cNvSpPr>
          <p:nvPr/>
        </p:nvSpPr>
        <p:spPr bwMode="auto">
          <a:xfrm>
            <a:off x="7010400" y="5229225"/>
            <a:ext cx="55245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18" name="Text Box 88"/>
          <p:cNvSpPr txBox="1">
            <a:spLocks noChangeArrowheads="1"/>
          </p:cNvSpPr>
          <p:nvPr/>
        </p:nvSpPr>
        <p:spPr bwMode="auto">
          <a:xfrm>
            <a:off x="2613026" y="1301750"/>
            <a:ext cx="415925" cy="488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600" b="1" i="1">
                <a:cs typeface="Arial" charset="0"/>
              </a:rPr>
              <a:t>P</a:t>
            </a:r>
          </a:p>
        </p:txBody>
      </p:sp>
      <p:sp>
        <p:nvSpPr>
          <p:cNvPr id="3119" name="Text Box 89"/>
          <p:cNvSpPr txBox="1">
            <a:spLocks noChangeArrowheads="1"/>
          </p:cNvSpPr>
          <p:nvPr/>
        </p:nvSpPr>
        <p:spPr bwMode="auto">
          <a:xfrm>
            <a:off x="6376989" y="5373689"/>
            <a:ext cx="4333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>
                <a:cs typeface="Arial" charset="0"/>
              </a:rPr>
              <a:t>Q</a:t>
            </a:r>
          </a:p>
        </p:txBody>
      </p:sp>
      <p:sp>
        <p:nvSpPr>
          <p:cNvPr id="3120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5" grpId="0" animBg="1"/>
      <p:bldP spid="95246" grpId="0" animBg="1"/>
      <p:bldP spid="95313" grpId="0" animBg="1"/>
      <p:bldP spid="95314" grpId="0" animBg="1"/>
      <p:bldP spid="95315" grpId="0" animBg="1"/>
      <p:bldP spid="95316" grpId="0" animBg="1"/>
      <p:bldP spid="95317" grpId="0" animBg="1"/>
      <p:bldP spid="95318" grpId="0" animBg="1"/>
      <p:bldP spid="953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65376" y="2801940"/>
            <a:ext cx="7491413" cy="3719440"/>
            <a:chOff x="530" y="1765"/>
            <a:chExt cx="4719" cy="2434"/>
          </a:xfrm>
        </p:grpSpPr>
        <p:sp>
          <p:nvSpPr>
            <p:cNvPr id="43096" name="Rectangle 3"/>
            <p:cNvSpPr>
              <a:spLocks noChangeArrowheads="1"/>
            </p:cNvSpPr>
            <p:nvPr/>
          </p:nvSpPr>
          <p:spPr bwMode="auto">
            <a:xfrm>
              <a:off x="530" y="1765"/>
              <a:ext cx="4719" cy="2434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cs typeface="Arial" charset="0"/>
              </a:endParaRPr>
            </a:p>
          </p:txBody>
        </p:sp>
        <p:sp>
          <p:nvSpPr>
            <p:cNvPr id="43097" name="Line 4"/>
            <p:cNvSpPr>
              <a:spLocks noChangeShapeType="1"/>
            </p:cNvSpPr>
            <p:nvPr/>
          </p:nvSpPr>
          <p:spPr bwMode="auto">
            <a:xfrm>
              <a:off x="582" y="2095"/>
              <a:ext cx="4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206376"/>
            <a:ext cx="9144000" cy="5889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100" dirty="0"/>
              <a:t>Market Supply versus Individual Supply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53625" y="803276"/>
            <a:ext cx="10636181" cy="19843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en-US" sz="2700" dirty="0"/>
              <a:t>The quantity supplied in the market is the sum of </a:t>
            </a:r>
            <a:br>
              <a:rPr lang="en-US" sz="2700" dirty="0"/>
            </a:br>
            <a:r>
              <a:rPr lang="en-US" sz="2700" dirty="0"/>
              <a:t>the quantities supplied by all sellers at each price. </a:t>
            </a:r>
          </a:p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en-US" sz="2700" dirty="0"/>
              <a:t>Suppose Starbucks and Faro are the only two sellers in this market.     (</a:t>
            </a:r>
            <a:r>
              <a:rPr lang="en-US" sz="2700" b="1" i="1" dirty="0"/>
              <a:t>Q</a:t>
            </a:r>
            <a:r>
              <a:rPr lang="en-US" sz="2700" b="1" i="1" baseline="30000" dirty="0"/>
              <a:t>s</a:t>
            </a:r>
            <a:r>
              <a:rPr lang="en-US" sz="2700" dirty="0"/>
              <a:t> = quantity supplied)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40138" y="2832100"/>
            <a:ext cx="1873250" cy="3816350"/>
            <a:chOff x="1333" y="1784"/>
            <a:chExt cx="1180" cy="2404"/>
          </a:xfrm>
        </p:grpSpPr>
        <p:sp>
          <p:nvSpPr>
            <p:cNvPr id="43088" name="Rectangle 8"/>
            <p:cNvSpPr>
              <a:spLocks noChangeArrowheads="1"/>
            </p:cNvSpPr>
            <p:nvPr/>
          </p:nvSpPr>
          <p:spPr bwMode="auto">
            <a:xfrm>
              <a:off x="1333" y="3889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18</a:t>
              </a:r>
            </a:p>
          </p:txBody>
        </p:sp>
        <p:sp>
          <p:nvSpPr>
            <p:cNvPr id="43089" name="Rectangle 9"/>
            <p:cNvSpPr>
              <a:spLocks noChangeArrowheads="1"/>
            </p:cNvSpPr>
            <p:nvPr/>
          </p:nvSpPr>
          <p:spPr bwMode="auto">
            <a:xfrm>
              <a:off x="1333" y="3590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15</a:t>
              </a:r>
            </a:p>
          </p:txBody>
        </p:sp>
        <p:sp>
          <p:nvSpPr>
            <p:cNvPr id="43090" name="Rectangle 10"/>
            <p:cNvSpPr>
              <a:spLocks noChangeArrowheads="1"/>
            </p:cNvSpPr>
            <p:nvPr/>
          </p:nvSpPr>
          <p:spPr bwMode="auto">
            <a:xfrm>
              <a:off x="1333" y="3291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12</a:t>
              </a:r>
            </a:p>
          </p:txBody>
        </p:sp>
        <p:sp>
          <p:nvSpPr>
            <p:cNvPr id="43091" name="Rectangle 11"/>
            <p:cNvSpPr>
              <a:spLocks noChangeArrowheads="1"/>
            </p:cNvSpPr>
            <p:nvPr/>
          </p:nvSpPr>
          <p:spPr bwMode="auto">
            <a:xfrm>
              <a:off x="1333" y="2992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9</a:t>
              </a:r>
            </a:p>
          </p:txBody>
        </p:sp>
        <p:sp>
          <p:nvSpPr>
            <p:cNvPr id="43092" name="Rectangle 12"/>
            <p:cNvSpPr>
              <a:spLocks noChangeArrowheads="1"/>
            </p:cNvSpPr>
            <p:nvPr/>
          </p:nvSpPr>
          <p:spPr bwMode="auto">
            <a:xfrm>
              <a:off x="1333" y="2693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6</a:t>
              </a:r>
            </a:p>
          </p:txBody>
        </p:sp>
        <p:sp>
          <p:nvSpPr>
            <p:cNvPr id="43093" name="Rectangle 13"/>
            <p:cNvSpPr>
              <a:spLocks noChangeArrowheads="1"/>
            </p:cNvSpPr>
            <p:nvPr/>
          </p:nvSpPr>
          <p:spPr bwMode="auto">
            <a:xfrm>
              <a:off x="1333" y="2394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3</a:t>
              </a:r>
            </a:p>
          </p:txBody>
        </p:sp>
        <p:sp>
          <p:nvSpPr>
            <p:cNvPr id="43094" name="Rectangle 14"/>
            <p:cNvSpPr>
              <a:spLocks noChangeArrowheads="1"/>
            </p:cNvSpPr>
            <p:nvPr/>
          </p:nvSpPr>
          <p:spPr bwMode="auto">
            <a:xfrm>
              <a:off x="1333" y="2095"/>
              <a:ext cx="11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0</a:t>
              </a:r>
            </a:p>
          </p:txBody>
        </p:sp>
        <p:sp>
          <p:nvSpPr>
            <p:cNvPr id="43095" name="Rectangle 15"/>
            <p:cNvSpPr>
              <a:spLocks noChangeArrowheads="1"/>
            </p:cNvSpPr>
            <p:nvPr/>
          </p:nvSpPr>
          <p:spPr bwMode="auto">
            <a:xfrm>
              <a:off x="1333" y="1784"/>
              <a:ext cx="118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 dirty="0">
                  <a:cs typeface="Arial" charset="0"/>
                </a:rPr>
                <a:t>Starbucks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80088" y="2832100"/>
            <a:ext cx="1598612" cy="3816350"/>
            <a:chOff x="2681" y="1784"/>
            <a:chExt cx="1007" cy="2404"/>
          </a:xfrm>
        </p:grpSpPr>
        <p:sp>
          <p:nvSpPr>
            <p:cNvPr id="43080" name="Rectangle 17"/>
            <p:cNvSpPr>
              <a:spLocks noChangeArrowheads="1"/>
            </p:cNvSpPr>
            <p:nvPr/>
          </p:nvSpPr>
          <p:spPr bwMode="auto">
            <a:xfrm>
              <a:off x="2681" y="3889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12</a:t>
              </a:r>
            </a:p>
          </p:txBody>
        </p:sp>
        <p:sp>
          <p:nvSpPr>
            <p:cNvPr id="43081" name="Rectangle 18"/>
            <p:cNvSpPr>
              <a:spLocks noChangeArrowheads="1"/>
            </p:cNvSpPr>
            <p:nvPr/>
          </p:nvSpPr>
          <p:spPr bwMode="auto">
            <a:xfrm>
              <a:off x="2681" y="3590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10</a:t>
              </a:r>
            </a:p>
          </p:txBody>
        </p:sp>
        <p:sp>
          <p:nvSpPr>
            <p:cNvPr id="43082" name="Rectangle 19"/>
            <p:cNvSpPr>
              <a:spLocks noChangeArrowheads="1"/>
            </p:cNvSpPr>
            <p:nvPr/>
          </p:nvSpPr>
          <p:spPr bwMode="auto">
            <a:xfrm>
              <a:off x="2681" y="3291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8</a:t>
              </a:r>
            </a:p>
          </p:txBody>
        </p:sp>
        <p:sp>
          <p:nvSpPr>
            <p:cNvPr id="43083" name="Rectangle 20"/>
            <p:cNvSpPr>
              <a:spLocks noChangeArrowheads="1"/>
            </p:cNvSpPr>
            <p:nvPr/>
          </p:nvSpPr>
          <p:spPr bwMode="auto">
            <a:xfrm>
              <a:off x="2681" y="2992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6</a:t>
              </a:r>
            </a:p>
          </p:txBody>
        </p:sp>
        <p:sp>
          <p:nvSpPr>
            <p:cNvPr id="43084" name="Rectangle 21"/>
            <p:cNvSpPr>
              <a:spLocks noChangeArrowheads="1"/>
            </p:cNvSpPr>
            <p:nvPr/>
          </p:nvSpPr>
          <p:spPr bwMode="auto">
            <a:xfrm>
              <a:off x="2681" y="2693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4</a:t>
              </a:r>
            </a:p>
          </p:txBody>
        </p:sp>
        <p:sp>
          <p:nvSpPr>
            <p:cNvPr id="43085" name="Rectangle 22"/>
            <p:cNvSpPr>
              <a:spLocks noChangeArrowheads="1"/>
            </p:cNvSpPr>
            <p:nvPr/>
          </p:nvSpPr>
          <p:spPr bwMode="auto">
            <a:xfrm>
              <a:off x="2681" y="2394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2</a:t>
              </a:r>
            </a:p>
          </p:txBody>
        </p:sp>
        <p:sp>
          <p:nvSpPr>
            <p:cNvPr id="43086" name="Rectangle 23"/>
            <p:cNvSpPr>
              <a:spLocks noChangeArrowheads="1"/>
            </p:cNvSpPr>
            <p:nvPr/>
          </p:nvSpPr>
          <p:spPr bwMode="auto">
            <a:xfrm>
              <a:off x="2681" y="2095"/>
              <a:ext cx="100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0</a:t>
              </a:r>
            </a:p>
          </p:txBody>
        </p:sp>
        <p:sp>
          <p:nvSpPr>
            <p:cNvPr id="43087" name="Rectangle 24"/>
            <p:cNvSpPr>
              <a:spLocks noChangeArrowheads="1"/>
            </p:cNvSpPr>
            <p:nvPr/>
          </p:nvSpPr>
          <p:spPr bwMode="auto">
            <a:xfrm>
              <a:off x="2681" y="1784"/>
              <a:ext cx="100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</a:pPr>
              <a:endParaRPr lang="en-IE" b="0" i="0" dirty="0">
                <a:solidFill>
                  <a:srgbClr val="202124"/>
                </a:solidFill>
                <a:effectLst/>
                <a:latin typeface="Google Sans"/>
              </a:endParaRPr>
            </a:p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</a:pPr>
              <a:r>
                <a:rPr lang="en-IE" sz="2400" b="0" i="0" dirty="0">
                  <a:solidFill>
                    <a:srgbClr val="202124"/>
                  </a:solidFill>
                  <a:effectLst/>
                </a:rPr>
                <a:t>Faro</a:t>
              </a:r>
            </a:p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endParaRPr lang="en-US" sz="2400" dirty="0">
                <a:cs typeface="Arial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13389" y="4749800"/>
            <a:ext cx="4217987" cy="1898650"/>
            <a:chOff x="2513" y="2992"/>
            <a:chExt cx="2657" cy="1196"/>
          </a:xfrm>
        </p:grpSpPr>
        <p:sp>
          <p:nvSpPr>
            <p:cNvPr id="43068" name="Rectangle 26"/>
            <p:cNvSpPr>
              <a:spLocks noChangeArrowheads="1"/>
            </p:cNvSpPr>
            <p:nvPr/>
          </p:nvSpPr>
          <p:spPr bwMode="auto">
            <a:xfrm>
              <a:off x="2513" y="3889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43069" name="Rectangle 27"/>
            <p:cNvSpPr>
              <a:spLocks noChangeArrowheads="1"/>
            </p:cNvSpPr>
            <p:nvPr/>
          </p:nvSpPr>
          <p:spPr bwMode="auto">
            <a:xfrm>
              <a:off x="2513" y="3590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43070" name="Rectangle 28"/>
            <p:cNvSpPr>
              <a:spLocks noChangeArrowheads="1"/>
            </p:cNvSpPr>
            <p:nvPr/>
          </p:nvSpPr>
          <p:spPr bwMode="auto">
            <a:xfrm>
              <a:off x="2513" y="3291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43071" name="Rectangle 29"/>
            <p:cNvSpPr>
              <a:spLocks noChangeArrowheads="1"/>
            </p:cNvSpPr>
            <p:nvPr/>
          </p:nvSpPr>
          <p:spPr bwMode="auto">
            <a:xfrm>
              <a:off x="2513" y="2992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43072" name="Rectangle 30"/>
            <p:cNvSpPr>
              <a:spLocks noChangeArrowheads="1"/>
            </p:cNvSpPr>
            <p:nvPr/>
          </p:nvSpPr>
          <p:spPr bwMode="auto">
            <a:xfrm>
              <a:off x="3688" y="3889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43073" name="Rectangle 31"/>
            <p:cNvSpPr>
              <a:spLocks noChangeArrowheads="1"/>
            </p:cNvSpPr>
            <p:nvPr/>
          </p:nvSpPr>
          <p:spPr bwMode="auto">
            <a:xfrm>
              <a:off x="3688" y="3590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43074" name="Rectangle 32"/>
            <p:cNvSpPr>
              <a:spLocks noChangeArrowheads="1"/>
            </p:cNvSpPr>
            <p:nvPr/>
          </p:nvSpPr>
          <p:spPr bwMode="auto">
            <a:xfrm>
              <a:off x="3688" y="3291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43075" name="Rectangle 33"/>
            <p:cNvSpPr>
              <a:spLocks noChangeArrowheads="1"/>
            </p:cNvSpPr>
            <p:nvPr/>
          </p:nvSpPr>
          <p:spPr bwMode="auto">
            <a:xfrm>
              <a:off x="3688" y="2992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43076" name="Rectangle 34"/>
            <p:cNvSpPr>
              <a:spLocks noChangeArrowheads="1"/>
            </p:cNvSpPr>
            <p:nvPr/>
          </p:nvSpPr>
          <p:spPr bwMode="auto">
            <a:xfrm>
              <a:off x="3973" y="3889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30</a:t>
              </a:r>
            </a:p>
          </p:txBody>
        </p:sp>
        <p:sp>
          <p:nvSpPr>
            <p:cNvPr id="43077" name="Rectangle 35"/>
            <p:cNvSpPr>
              <a:spLocks noChangeArrowheads="1"/>
            </p:cNvSpPr>
            <p:nvPr/>
          </p:nvSpPr>
          <p:spPr bwMode="auto">
            <a:xfrm>
              <a:off x="3973" y="3590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25</a:t>
              </a:r>
            </a:p>
          </p:txBody>
        </p:sp>
        <p:sp>
          <p:nvSpPr>
            <p:cNvPr id="43078" name="Rectangle 36"/>
            <p:cNvSpPr>
              <a:spLocks noChangeArrowheads="1"/>
            </p:cNvSpPr>
            <p:nvPr/>
          </p:nvSpPr>
          <p:spPr bwMode="auto">
            <a:xfrm>
              <a:off x="3973" y="3291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20</a:t>
              </a:r>
            </a:p>
          </p:txBody>
        </p:sp>
        <p:sp>
          <p:nvSpPr>
            <p:cNvPr id="43079" name="Rectangle 37"/>
            <p:cNvSpPr>
              <a:spLocks noChangeArrowheads="1"/>
            </p:cNvSpPr>
            <p:nvPr/>
          </p:nvSpPr>
          <p:spPr bwMode="auto">
            <a:xfrm>
              <a:off x="3973" y="2992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15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513389" y="4275138"/>
            <a:ext cx="4217987" cy="474662"/>
            <a:chOff x="2513" y="2693"/>
            <a:chExt cx="2657" cy="299"/>
          </a:xfrm>
        </p:grpSpPr>
        <p:sp>
          <p:nvSpPr>
            <p:cNvPr id="43065" name="Rectangle 39"/>
            <p:cNvSpPr>
              <a:spLocks noChangeArrowheads="1"/>
            </p:cNvSpPr>
            <p:nvPr/>
          </p:nvSpPr>
          <p:spPr bwMode="auto">
            <a:xfrm>
              <a:off x="2513" y="2693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43066" name="Rectangle 40"/>
            <p:cNvSpPr>
              <a:spLocks noChangeArrowheads="1"/>
            </p:cNvSpPr>
            <p:nvPr/>
          </p:nvSpPr>
          <p:spPr bwMode="auto">
            <a:xfrm>
              <a:off x="3688" y="2693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43067" name="Rectangle 41"/>
            <p:cNvSpPr>
              <a:spLocks noChangeArrowheads="1"/>
            </p:cNvSpPr>
            <p:nvPr/>
          </p:nvSpPr>
          <p:spPr bwMode="auto">
            <a:xfrm>
              <a:off x="3973" y="2693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10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513389" y="3800476"/>
            <a:ext cx="4217987" cy="474663"/>
            <a:chOff x="2513" y="2394"/>
            <a:chExt cx="2657" cy="299"/>
          </a:xfrm>
        </p:grpSpPr>
        <p:sp>
          <p:nvSpPr>
            <p:cNvPr id="43062" name="Rectangle 43"/>
            <p:cNvSpPr>
              <a:spLocks noChangeArrowheads="1"/>
            </p:cNvSpPr>
            <p:nvPr/>
          </p:nvSpPr>
          <p:spPr bwMode="auto">
            <a:xfrm>
              <a:off x="2513" y="2394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43063" name="Rectangle 44"/>
            <p:cNvSpPr>
              <a:spLocks noChangeArrowheads="1"/>
            </p:cNvSpPr>
            <p:nvPr/>
          </p:nvSpPr>
          <p:spPr bwMode="auto">
            <a:xfrm>
              <a:off x="3688" y="2394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43064" name="Rectangle 45"/>
            <p:cNvSpPr>
              <a:spLocks noChangeArrowheads="1"/>
            </p:cNvSpPr>
            <p:nvPr/>
          </p:nvSpPr>
          <p:spPr bwMode="auto">
            <a:xfrm>
              <a:off x="3973" y="2394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5</a:t>
              </a: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5513389" y="3325813"/>
            <a:ext cx="4217987" cy="474662"/>
            <a:chOff x="2513" y="2095"/>
            <a:chExt cx="2657" cy="299"/>
          </a:xfrm>
        </p:grpSpPr>
        <p:sp>
          <p:nvSpPr>
            <p:cNvPr id="43059" name="Rectangle 47"/>
            <p:cNvSpPr>
              <a:spLocks noChangeArrowheads="1"/>
            </p:cNvSpPr>
            <p:nvPr/>
          </p:nvSpPr>
          <p:spPr bwMode="auto">
            <a:xfrm>
              <a:off x="2513" y="2095"/>
              <a:ext cx="16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+</a:t>
              </a:r>
            </a:p>
          </p:txBody>
        </p:sp>
        <p:sp>
          <p:nvSpPr>
            <p:cNvPr id="43060" name="Rectangle 48"/>
            <p:cNvSpPr>
              <a:spLocks noChangeArrowheads="1"/>
            </p:cNvSpPr>
            <p:nvPr/>
          </p:nvSpPr>
          <p:spPr bwMode="auto">
            <a:xfrm>
              <a:off x="3688" y="2095"/>
              <a:ext cx="28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=</a:t>
              </a:r>
            </a:p>
          </p:txBody>
        </p:sp>
        <p:sp>
          <p:nvSpPr>
            <p:cNvPr id="43061" name="Rectangle 49"/>
            <p:cNvSpPr>
              <a:spLocks noChangeArrowheads="1"/>
            </p:cNvSpPr>
            <p:nvPr/>
          </p:nvSpPr>
          <p:spPr bwMode="auto">
            <a:xfrm>
              <a:off x="3973" y="2095"/>
              <a:ext cx="119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cs typeface="Arial" charset="0"/>
                </a:rPr>
                <a:t>0</a:t>
              </a:r>
            </a:p>
          </p:txBody>
        </p:sp>
      </p:grpSp>
      <p:sp>
        <p:nvSpPr>
          <p:cNvPr id="96306" name="Rectangle 50"/>
          <p:cNvSpPr>
            <a:spLocks noChangeArrowheads="1"/>
          </p:cNvSpPr>
          <p:nvPr/>
        </p:nvSpPr>
        <p:spPr bwMode="auto">
          <a:xfrm>
            <a:off x="7831139" y="2832101"/>
            <a:ext cx="19002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Market </a:t>
            </a:r>
            <a:r>
              <a:rPr lang="en-US" sz="2400" b="1" i="1">
                <a:solidFill>
                  <a:srgbClr val="FF0000"/>
                </a:solidFill>
                <a:cs typeface="Arial" charset="0"/>
              </a:rPr>
              <a:t>Q</a:t>
            </a:r>
            <a:r>
              <a:rPr lang="en-US" sz="2400" b="1" i="1" baseline="3000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 </a:t>
            </a: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2447926" y="2832100"/>
            <a:ext cx="1192213" cy="3816350"/>
            <a:chOff x="582" y="1784"/>
            <a:chExt cx="751" cy="2404"/>
          </a:xfrm>
        </p:grpSpPr>
        <p:sp>
          <p:nvSpPr>
            <p:cNvPr id="43051" name="Rectangle 52"/>
            <p:cNvSpPr>
              <a:spLocks noChangeArrowheads="1"/>
            </p:cNvSpPr>
            <p:nvPr/>
          </p:nvSpPr>
          <p:spPr bwMode="auto">
            <a:xfrm>
              <a:off x="582" y="2095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$0.00</a:t>
              </a:r>
            </a:p>
          </p:txBody>
        </p:sp>
        <p:sp>
          <p:nvSpPr>
            <p:cNvPr id="43052" name="Rectangle 53"/>
            <p:cNvSpPr>
              <a:spLocks noChangeArrowheads="1"/>
            </p:cNvSpPr>
            <p:nvPr/>
          </p:nvSpPr>
          <p:spPr bwMode="auto">
            <a:xfrm>
              <a:off x="582" y="3889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6.00</a:t>
              </a:r>
            </a:p>
          </p:txBody>
        </p:sp>
        <p:sp>
          <p:nvSpPr>
            <p:cNvPr id="43053" name="Rectangle 54"/>
            <p:cNvSpPr>
              <a:spLocks noChangeArrowheads="1"/>
            </p:cNvSpPr>
            <p:nvPr/>
          </p:nvSpPr>
          <p:spPr bwMode="auto">
            <a:xfrm>
              <a:off x="582" y="3590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5.00</a:t>
              </a:r>
            </a:p>
          </p:txBody>
        </p:sp>
        <p:sp>
          <p:nvSpPr>
            <p:cNvPr id="43054" name="Rectangle 55"/>
            <p:cNvSpPr>
              <a:spLocks noChangeArrowheads="1"/>
            </p:cNvSpPr>
            <p:nvPr/>
          </p:nvSpPr>
          <p:spPr bwMode="auto">
            <a:xfrm>
              <a:off x="582" y="3291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4.00</a:t>
              </a:r>
            </a:p>
          </p:txBody>
        </p:sp>
        <p:sp>
          <p:nvSpPr>
            <p:cNvPr id="43055" name="Rectangle 56"/>
            <p:cNvSpPr>
              <a:spLocks noChangeArrowheads="1"/>
            </p:cNvSpPr>
            <p:nvPr/>
          </p:nvSpPr>
          <p:spPr bwMode="auto">
            <a:xfrm>
              <a:off x="582" y="2992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3.00</a:t>
              </a:r>
            </a:p>
          </p:txBody>
        </p:sp>
        <p:sp>
          <p:nvSpPr>
            <p:cNvPr id="43056" name="Rectangle 57"/>
            <p:cNvSpPr>
              <a:spLocks noChangeArrowheads="1"/>
            </p:cNvSpPr>
            <p:nvPr/>
          </p:nvSpPr>
          <p:spPr bwMode="auto">
            <a:xfrm>
              <a:off x="582" y="2693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2.00</a:t>
              </a:r>
            </a:p>
          </p:txBody>
        </p:sp>
        <p:sp>
          <p:nvSpPr>
            <p:cNvPr id="43057" name="Rectangle 58"/>
            <p:cNvSpPr>
              <a:spLocks noChangeArrowheads="1"/>
            </p:cNvSpPr>
            <p:nvPr/>
          </p:nvSpPr>
          <p:spPr bwMode="auto">
            <a:xfrm>
              <a:off x="582" y="2394"/>
              <a:ext cx="75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1.00</a:t>
              </a:r>
            </a:p>
          </p:txBody>
        </p:sp>
        <p:sp>
          <p:nvSpPr>
            <p:cNvPr id="43058" name="Rectangle 59"/>
            <p:cNvSpPr>
              <a:spLocks noChangeArrowheads="1"/>
            </p:cNvSpPr>
            <p:nvPr/>
          </p:nvSpPr>
          <p:spPr bwMode="auto">
            <a:xfrm>
              <a:off x="582" y="1784"/>
              <a:ext cx="75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itchFamily="2" charset="2"/>
                <a:buNone/>
              </a:pPr>
              <a:r>
                <a:rPr lang="en-US" sz="2400">
                  <a:cs typeface="Arial" charset="0"/>
                </a:rPr>
                <a:t>Price </a:t>
              </a:r>
            </a:p>
          </p:txBody>
        </p:sp>
      </p:grpSp>
      <p:sp>
        <p:nvSpPr>
          <p:cNvPr id="43021" name="Line 60"/>
          <p:cNvSpPr>
            <a:spLocks noChangeShapeType="1"/>
          </p:cNvSpPr>
          <p:nvPr/>
        </p:nvSpPr>
        <p:spPr bwMode="auto">
          <a:xfrm>
            <a:off x="2447926" y="2832100"/>
            <a:ext cx="11922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Line 61"/>
          <p:cNvSpPr>
            <a:spLocks noChangeShapeType="1"/>
          </p:cNvSpPr>
          <p:nvPr/>
        </p:nvSpPr>
        <p:spPr bwMode="auto">
          <a:xfrm>
            <a:off x="2447926" y="6648450"/>
            <a:ext cx="11922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Line 62"/>
          <p:cNvSpPr>
            <a:spLocks noChangeShapeType="1"/>
          </p:cNvSpPr>
          <p:nvPr/>
        </p:nvSpPr>
        <p:spPr bwMode="auto">
          <a:xfrm>
            <a:off x="2447925" y="2832101"/>
            <a:ext cx="0" cy="4937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Line 63"/>
          <p:cNvSpPr>
            <a:spLocks noChangeShapeType="1"/>
          </p:cNvSpPr>
          <p:nvPr/>
        </p:nvSpPr>
        <p:spPr bwMode="auto">
          <a:xfrm>
            <a:off x="9731375" y="2832101"/>
            <a:ext cx="0" cy="4937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Line 64"/>
          <p:cNvSpPr>
            <a:spLocks noChangeShapeType="1"/>
          </p:cNvSpPr>
          <p:nvPr/>
        </p:nvSpPr>
        <p:spPr bwMode="auto">
          <a:xfrm>
            <a:off x="3640138" y="2832100"/>
            <a:ext cx="18732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Line 65"/>
          <p:cNvSpPr>
            <a:spLocks noChangeShapeType="1"/>
          </p:cNvSpPr>
          <p:nvPr/>
        </p:nvSpPr>
        <p:spPr bwMode="auto">
          <a:xfrm>
            <a:off x="2447925" y="3325813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Line 66"/>
          <p:cNvSpPr>
            <a:spLocks noChangeShapeType="1"/>
          </p:cNvSpPr>
          <p:nvPr/>
        </p:nvSpPr>
        <p:spPr bwMode="auto">
          <a:xfrm>
            <a:off x="9731375" y="3325813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Line 67"/>
          <p:cNvSpPr>
            <a:spLocks noChangeShapeType="1"/>
          </p:cNvSpPr>
          <p:nvPr/>
        </p:nvSpPr>
        <p:spPr bwMode="auto">
          <a:xfrm>
            <a:off x="2447925" y="3800476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Line 68"/>
          <p:cNvSpPr>
            <a:spLocks noChangeShapeType="1"/>
          </p:cNvSpPr>
          <p:nvPr/>
        </p:nvSpPr>
        <p:spPr bwMode="auto">
          <a:xfrm>
            <a:off x="9731375" y="3800476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Line 69"/>
          <p:cNvSpPr>
            <a:spLocks noChangeShapeType="1"/>
          </p:cNvSpPr>
          <p:nvPr/>
        </p:nvSpPr>
        <p:spPr bwMode="auto">
          <a:xfrm>
            <a:off x="2447925" y="4275138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Line 70"/>
          <p:cNvSpPr>
            <a:spLocks noChangeShapeType="1"/>
          </p:cNvSpPr>
          <p:nvPr/>
        </p:nvSpPr>
        <p:spPr bwMode="auto">
          <a:xfrm>
            <a:off x="9731375" y="4275138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71"/>
          <p:cNvSpPr>
            <a:spLocks noChangeShapeType="1"/>
          </p:cNvSpPr>
          <p:nvPr/>
        </p:nvSpPr>
        <p:spPr bwMode="auto">
          <a:xfrm>
            <a:off x="2447925" y="4749801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Line 72"/>
          <p:cNvSpPr>
            <a:spLocks noChangeShapeType="1"/>
          </p:cNvSpPr>
          <p:nvPr/>
        </p:nvSpPr>
        <p:spPr bwMode="auto">
          <a:xfrm>
            <a:off x="9731375" y="4749801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Line 73"/>
          <p:cNvSpPr>
            <a:spLocks noChangeShapeType="1"/>
          </p:cNvSpPr>
          <p:nvPr/>
        </p:nvSpPr>
        <p:spPr bwMode="auto">
          <a:xfrm>
            <a:off x="2447925" y="5224463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5" name="Line 74"/>
          <p:cNvSpPr>
            <a:spLocks noChangeShapeType="1"/>
          </p:cNvSpPr>
          <p:nvPr/>
        </p:nvSpPr>
        <p:spPr bwMode="auto">
          <a:xfrm>
            <a:off x="9731375" y="5224463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6" name="Line 75"/>
          <p:cNvSpPr>
            <a:spLocks noChangeShapeType="1"/>
          </p:cNvSpPr>
          <p:nvPr/>
        </p:nvSpPr>
        <p:spPr bwMode="auto">
          <a:xfrm>
            <a:off x="2447925" y="5699126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7" name="Line 76"/>
          <p:cNvSpPr>
            <a:spLocks noChangeShapeType="1"/>
          </p:cNvSpPr>
          <p:nvPr/>
        </p:nvSpPr>
        <p:spPr bwMode="auto">
          <a:xfrm>
            <a:off x="9731375" y="5699126"/>
            <a:ext cx="0" cy="4746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8" name="Line 77"/>
          <p:cNvSpPr>
            <a:spLocks noChangeShapeType="1"/>
          </p:cNvSpPr>
          <p:nvPr/>
        </p:nvSpPr>
        <p:spPr bwMode="auto">
          <a:xfrm>
            <a:off x="2447925" y="6173788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9" name="Line 78"/>
          <p:cNvSpPr>
            <a:spLocks noChangeShapeType="1"/>
          </p:cNvSpPr>
          <p:nvPr/>
        </p:nvSpPr>
        <p:spPr bwMode="auto">
          <a:xfrm>
            <a:off x="9731375" y="6173788"/>
            <a:ext cx="0" cy="4746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0" name="Line 79"/>
          <p:cNvSpPr>
            <a:spLocks noChangeShapeType="1"/>
          </p:cNvSpPr>
          <p:nvPr/>
        </p:nvSpPr>
        <p:spPr bwMode="auto">
          <a:xfrm>
            <a:off x="3640138" y="6648450"/>
            <a:ext cx="187325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1" name="Line 80"/>
          <p:cNvSpPr>
            <a:spLocks noChangeShapeType="1"/>
          </p:cNvSpPr>
          <p:nvPr/>
        </p:nvSpPr>
        <p:spPr bwMode="auto">
          <a:xfrm>
            <a:off x="5513388" y="2832100"/>
            <a:ext cx="266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2" name="Line 81"/>
          <p:cNvSpPr>
            <a:spLocks noChangeShapeType="1"/>
          </p:cNvSpPr>
          <p:nvPr/>
        </p:nvSpPr>
        <p:spPr bwMode="auto">
          <a:xfrm>
            <a:off x="5780088" y="2832100"/>
            <a:ext cx="15986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3" name="Line 82"/>
          <p:cNvSpPr>
            <a:spLocks noChangeShapeType="1"/>
          </p:cNvSpPr>
          <p:nvPr/>
        </p:nvSpPr>
        <p:spPr bwMode="auto">
          <a:xfrm>
            <a:off x="7378700" y="2832100"/>
            <a:ext cx="45243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4" name="Line 83"/>
          <p:cNvSpPr>
            <a:spLocks noChangeShapeType="1"/>
          </p:cNvSpPr>
          <p:nvPr/>
        </p:nvSpPr>
        <p:spPr bwMode="auto">
          <a:xfrm>
            <a:off x="7831139" y="2832100"/>
            <a:ext cx="19002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5" name="Line 84"/>
          <p:cNvSpPr>
            <a:spLocks noChangeShapeType="1"/>
          </p:cNvSpPr>
          <p:nvPr/>
        </p:nvSpPr>
        <p:spPr bwMode="auto">
          <a:xfrm>
            <a:off x="5513388" y="6648450"/>
            <a:ext cx="2667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6" name="Line 85"/>
          <p:cNvSpPr>
            <a:spLocks noChangeShapeType="1"/>
          </p:cNvSpPr>
          <p:nvPr/>
        </p:nvSpPr>
        <p:spPr bwMode="auto">
          <a:xfrm>
            <a:off x="5780088" y="6648450"/>
            <a:ext cx="1598612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7" name="Line 86"/>
          <p:cNvSpPr>
            <a:spLocks noChangeShapeType="1"/>
          </p:cNvSpPr>
          <p:nvPr/>
        </p:nvSpPr>
        <p:spPr bwMode="auto">
          <a:xfrm>
            <a:off x="7378700" y="6648450"/>
            <a:ext cx="45243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8" name="Line 87"/>
          <p:cNvSpPr>
            <a:spLocks noChangeShapeType="1"/>
          </p:cNvSpPr>
          <p:nvPr/>
        </p:nvSpPr>
        <p:spPr bwMode="auto">
          <a:xfrm>
            <a:off x="7831139" y="6648450"/>
            <a:ext cx="190023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49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bldLvl="4"/>
      <p:bldP spid="963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12926" y="1228725"/>
            <a:ext cx="6221413" cy="5111750"/>
            <a:chOff x="182" y="774"/>
            <a:chExt cx="3919" cy="3220"/>
          </a:xfrm>
        </p:grpSpPr>
        <p:graphicFrame>
          <p:nvGraphicFramePr>
            <p:cNvPr id="4098" name="Object 3"/>
            <p:cNvGraphicFramePr>
              <a:graphicFrameLocks noChangeAspect="1"/>
            </p:cNvGraphicFramePr>
            <p:nvPr/>
          </p:nvGraphicFramePr>
          <p:xfrm>
            <a:off x="182" y="774"/>
            <a:ext cx="3919" cy="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4390949" imgH="3610051" progId="Excel.Sheet.8">
                    <p:embed/>
                  </p:oleObj>
                </mc:Choice>
                <mc:Fallback>
                  <p:oleObj name="Chart" r:id="rId3" imgW="4390949" imgH="3610051" progId="Excel.Sheet.8">
                    <p:embed/>
                    <p:pic>
                      <p:nvPicPr>
                        <p:cNvPr id="409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" y="774"/>
                          <a:ext cx="3919" cy="3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5" name="Text Box 4"/>
            <p:cNvSpPr txBox="1">
              <a:spLocks noChangeArrowheads="1"/>
            </p:cNvSpPr>
            <p:nvPr/>
          </p:nvSpPr>
          <p:spPr bwMode="auto">
            <a:xfrm>
              <a:off x="696" y="870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4156" name="Text Box 5"/>
            <p:cNvSpPr txBox="1">
              <a:spLocks noChangeArrowheads="1"/>
            </p:cNvSpPr>
            <p:nvPr/>
          </p:nvSpPr>
          <p:spPr bwMode="auto">
            <a:xfrm>
              <a:off x="3759" y="337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79725" y="2022476"/>
            <a:ext cx="3740150" cy="3546475"/>
            <a:chOff x="854" y="1274"/>
            <a:chExt cx="2356" cy="2234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860" y="1648"/>
              <a:ext cx="1964" cy="1855"/>
              <a:chOff x="357" y="2450"/>
              <a:chExt cx="795" cy="646"/>
            </a:xfrm>
          </p:grpSpPr>
          <p:sp>
            <p:nvSpPr>
              <p:cNvPr id="4153" name="Line 8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4" name="Line 9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854" y="2760"/>
              <a:ext cx="791" cy="747"/>
              <a:chOff x="357" y="2450"/>
              <a:chExt cx="795" cy="646"/>
            </a:xfrm>
          </p:grpSpPr>
          <p:sp>
            <p:nvSpPr>
              <p:cNvPr id="4151" name="Line 1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2" name="Line 1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56" y="3135"/>
              <a:ext cx="388" cy="371"/>
              <a:chOff x="357" y="2450"/>
              <a:chExt cx="795" cy="646"/>
            </a:xfrm>
          </p:grpSpPr>
          <p:sp>
            <p:nvSpPr>
              <p:cNvPr id="4149" name="Line 14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0" name="Line 15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857" y="2397"/>
              <a:ext cx="1179" cy="1109"/>
              <a:chOff x="357" y="2450"/>
              <a:chExt cx="795" cy="646"/>
            </a:xfrm>
          </p:grpSpPr>
          <p:sp>
            <p:nvSpPr>
              <p:cNvPr id="4147" name="Line 1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" name="Line 1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858" y="2022"/>
              <a:ext cx="1577" cy="1479"/>
              <a:chOff x="357" y="2450"/>
              <a:chExt cx="795" cy="646"/>
            </a:xfrm>
          </p:grpSpPr>
          <p:sp>
            <p:nvSpPr>
              <p:cNvPr id="4145" name="Line 2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6" name="Line 2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864" y="1274"/>
              <a:ext cx="2346" cy="2234"/>
              <a:chOff x="357" y="2450"/>
              <a:chExt cx="795" cy="646"/>
            </a:xfrm>
          </p:grpSpPr>
          <p:sp>
            <p:nvSpPr>
              <p:cNvPr id="4143" name="Line 23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4" name="Line 24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3" name="Line 25"/>
          <p:cNvSpPr>
            <a:spLocks noChangeShapeType="1"/>
          </p:cNvSpPr>
          <p:nvPr/>
        </p:nvSpPr>
        <p:spPr bwMode="auto">
          <a:xfrm flipH="1">
            <a:off x="3236913" y="1804988"/>
            <a:ext cx="3611562" cy="34163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Oval 26"/>
          <p:cNvSpPr>
            <a:spLocks noChangeArrowheads="1"/>
          </p:cNvSpPr>
          <p:nvPr/>
        </p:nvSpPr>
        <p:spPr bwMode="auto">
          <a:xfrm>
            <a:off x="6546850" y="1954213"/>
            <a:ext cx="139700" cy="138112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4105" name="Oval 27"/>
          <p:cNvSpPr>
            <a:spLocks noChangeArrowheads="1"/>
          </p:cNvSpPr>
          <p:nvPr/>
        </p:nvSpPr>
        <p:spPr bwMode="auto">
          <a:xfrm>
            <a:off x="5930900" y="2546351"/>
            <a:ext cx="139700" cy="1381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4106" name="Oval 28"/>
          <p:cNvSpPr>
            <a:spLocks noChangeArrowheads="1"/>
          </p:cNvSpPr>
          <p:nvPr/>
        </p:nvSpPr>
        <p:spPr bwMode="auto">
          <a:xfrm>
            <a:off x="5308600" y="3132138"/>
            <a:ext cx="139700" cy="138112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4107" name="Oval 29"/>
          <p:cNvSpPr>
            <a:spLocks noChangeArrowheads="1"/>
          </p:cNvSpPr>
          <p:nvPr/>
        </p:nvSpPr>
        <p:spPr bwMode="auto">
          <a:xfrm>
            <a:off x="4672013" y="3733801"/>
            <a:ext cx="139700" cy="1381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4108" name="Oval 30"/>
          <p:cNvSpPr>
            <a:spLocks noChangeArrowheads="1"/>
          </p:cNvSpPr>
          <p:nvPr/>
        </p:nvSpPr>
        <p:spPr bwMode="auto">
          <a:xfrm>
            <a:off x="4060825" y="4308476"/>
            <a:ext cx="139700" cy="1381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4109" name="Oval 31"/>
          <p:cNvSpPr>
            <a:spLocks noChangeArrowheads="1"/>
          </p:cNvSpPr>
          <p:nvPr/>
        </p:nvSpPr>
        <p:spPr bwMode="auto">
          <a:xfrm>
            <a:off x="3425825" y="4905376"/>
            <a:ext cx="139700" cy="13811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graphicFrame>
        <p:nvGraphicFramePr>
          <p:cNvPr id="98337" name="Group 33"/>
          <p:cNvGraphicFramePr>
            <a:graphicFrameLocks noGrp="1"/>
          </p:cNvGraphicFramePr>
          <p:nvPr/>
        </p:nvGraphicFramePr>
        <p:xfrm>
          <a:off x="7635876" y="809625"/>
          <a:ext cx="2651125" cy="3984055"/>
        </p:xfrm>
        <a:graphic>
          <a:graphicData uri="http://schemas.openxmlformats.org/drawingml/2006/table">
            <a:tbl>
              <a:tblPr/>
              <a:tblGrid>
                <a:gridCol w="108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(Market)</a:t>
                      </a:r>
                      <a:endParaRPr kumimoji="0" lang="en-US" sz="24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36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062990" y="359730"/>
            <a:ext cx="9875520" cy="1356360"/>
          </a:xfrm>
        </p:spPr>
        <p:txBody>
          <a:bodyPr/>
          <a:lstStyle/>
          <a:p>
            <a:r>
              <a:rPr lang="en-US" dirty="0"/>
              <a:t>The Market Supply Curve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37" y="610704"/>
            <a:ext cx="10708748" cy="914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100" i="1" dirty="0">
                <a:solidFill>
                  <a:srgbClr val="6C45BB"/>
                </a:solidFill>
                <a:latin typeface="Arial" pitchFamily="34" charset="0"/>
                <a:cs typeface="Arial" pitchFamily="34" charset="0"/>
              </a:rPr>
              <a:t>In this lecture, </a:t>
            </a:r>
            <a:br>
              <a:rPr lang="en-US" sz="3100" i="1" dirty="0">
                <a:solidFill>
                  <a:srgbClr val="6C45BB"/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i="1" dirty="0">
                <a:solidFill>
                  <a:srgbClr val="6C45BB"/>
                </a:solidFill>
                <a:latin typeface="Arial" pitchFamily="34" charset="0"/>
                <a:cs typeface="Arial" pitchFamily="34" charset="0"/>
              </a:rPr>
              <a:t>look for the answers to these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137" y="2097741"/>
            <a:ext cx="10708749" cy="4101041"/>
          </a:xfrm>
        </p:spPr>
        <p:txBody>
          <a:bodyPr/>
          <a:lstStyle/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is a competitive market?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factors affect buyers’ demand for goods in a competitive market?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What factors affect sellers’ supply of goods a competitive market? 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How do supply and demand determine the price of a good and the quantity sold?  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How do changes in the factors that affect demand or supply affect the market price and quantity of a good?  </a:t>
            </a:r>
          </a:p>
          <a:p>
            <a:pPr marL="285750" indent="-285750">
              <a:buClr>
                <a:srgbClr val="6C45BB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How do markets allocate resources?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Supply Curve Shifters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supply curve shows how price affects quantity supplied, </a:t>
            </a:r>
            <a:r>
              <a:rPr lang="en-US" i="1"/>
              <a:t>other things being equal</a:t>
            </a:r>
            <a:r>
              <a:rPr lang="en-US"/>
              <a:t>. </a:t>
            </a:r>
          </a:p>
          <a:p>
            <a:pPr eaLnBrk="1" hangingPunct="1"/>
            <a:r>
              <a:rPr lang="en-US"/>
              <a:t>These “other things” are non-price determinants of supply.  </a:t>
            </a:r>
          </a:p>
          <a:p>
            <a:pPr eaLnBrk="1" hangingPunct="1"/>
            <a:r>
              <a:rPr lang="en-US"/>
              <a:t>Changes in them shift the </a:t>
            </a:r>
            <a:r>
              <a:rPr lang="en-US" b="1" i="1"/>
              <a:t>S</a:t>
            </a:r>
            <a:r>
              <a:rPr lang="en-US"/>
              <a:t> curve… </a:t>
            </a:r>
          </a:p>
        </p:txBody>
      </p:sp>
      <p:sp>
        <p:nvSpPr>
          <p:cNvPr id="4403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 bldLvl="4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400" dirty="0"/>
              <a:t>Supply Curve Shifters:  </a:t>
            </a:r>
            <a:r>
              <a:rPr lang="en-US" sz="3400" dirty="0">
                <a:solidFill>
                  <a:srgbClr val="008080"/>
                </a:solidFill>
              </a:rPr>
              <a:t>Input Prices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Examples of input prices:  </a:t>
            </a:r>
            <a:br>
              <a:rPr lang="en-US" dirty="0"/>
            </a:br>
            <a:r>
              <a:rPr lang="en-US" dirty="0"/>
              <a:t>  wages, prices of raw materials.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dirty="0"/>
              <a:t>A fall in input prices makes production </a:t>
            </a:r>
            <a:br>
              <a:rPr lang="en-US" dirty="0"/>
            </a:br>
            <a:r>
              <a:rPr lang="en-US" dirty="0"/>
              <a:t>more profitable at each output price, </a:t>
            </a:r>
            <a:br>
              <a:rPr lang="en-US" dirty="0"/>
            </a:br>
            <a:r>
              <a:rPr lang="en-US" dirty="0"/>
              <a:t>so firms supply a larger quantity at each price, 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b="1" i="1" dirty="0"/>
              <a:t>S</a:t>
            </a:r>
            <a:r>
              <a:rPr lang="en-US" dirty="0"/>
              <a:t> curve shifts to the right. </a:t>
            </a:r>
          </a:p>
        </p:txBody>
      </p:sp>
      <p:sp>
        <p:nvSpPr>
          <p:cNvPr id="4506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bldLvl="4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12926" y="1228725"/>
            <a:ext cx="6221413" cy="5111750"/>
            <a:chOff x="182" y="774"/>
            <a:chExt cx="3919" cy="32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" y="774"/>
              <a:ext cx="3919" cy="3220"/>
              <a:chOff x="182" y="774"/>
              <a:chExt cx="3919" cy="3220"/>
            </a:xfrm>
          </p:grpSpPr>
          <p:graphicFrame>
            <p:nvGraphicFramePr>
              <p:cNvPr id="5122" name="Object 4"/>
              <p:cNvGraphicFramePr>
                <a:graphicFrameLocks noChangeAspect="1"/>
              </p:cNvGraphicFramePr>
              <p:nvPr/>
            </p:nvGraphicFramePr>
            <p:xfrm>
              <a:off x="182" y="774"/>
              <a:ext cx="3919" cy="3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hart" r:id="rId3" imgW="4390949" imgH="3610051" progId="Excel.Sheet.8">
                      <p:embed/>
                    </p:oleObj>
                  </mc:Choice>
                  <mc:Fallback>
                    <p:oleObj name="Chart" r:id="rId3" imgW="4390949" imgH="3610051" progId="Excel.Sheet.8">
                      <p:embed/>
                      <p:pic>
                        <p:nvPicPr>
                          <p:cNvPr id="5122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" y="774"/>
                            <a:ext cx="3919" cy="3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6" name="Text Box 5"/>
              <p:cNvSpPr txBox="1">
                <a:spLocks noChangeArrowheads="1"/>
              </p:cNvSpPr>
              <p:nvPr/>
            </p:nvSpPr>
            <p:spPr bwMode="auto">
              <a:xfrm>
                <a:off x="696" y="870"/>
                <a:ext cx="262" cy="3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600" b="1" i="1">
                    <a:cs typeface="Arial" charset="0"/>
                  </a:rPr>
                  <a:t>P</a:t>
                </a:r>
              </a:p>
            </p:txBody>
          </p:sp>
          <p:sp>
            <p:nvSpPr>
              <p:cNvPr id="5177" name="Text Box 6"/>
              <p:cNvSpPr txBox="1">
                <a:spLocks noChangeArrowheads="1"/>
              </p:cNvSpPr>
              <p:nvPr/>
            </p:nvSpPr>
            <p:spPr bwMode="auto">
              <a:xfrm>
                <a:off x="3759" y="3375"/>
                <a:ext cx="27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600" b="1" i="1">
                    <a:cs typeface="Arial" charset="0"/>
                  </a:rPr>
                  <a:t>Q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854" y="1274"/>
              <a:ext cx="2356" cy="2234"/>
              <a:chOff x="854" y="1274"/>
              <a:chExt cx="2356" cy="2234"/>
            </a:xfrm>
          </p:grpSpPr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860" y="1648"/>
                <a:ext cx="1964" cy="1855"/>
                <a:chOff x="357" y="2450"/>
                <a:chExt cx="795" cy="646"/>
              </a:xfrm>
            </p:grpSpPr>
            <p:sp>
              <p:nvSpPr>
                <p:cNvPr id="5174" name="Line 9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854" y="2760"/>
                <a:ext cx="791" cy="747"/>
                <a:chOff x="357" y="2450"/>
                <a:chExt cx="795" cy="646"/>
              </a:xfrm>
            </p:grpSpPr>
            <p:sp>
              <p:nvSpPr>
                <p:cNvPr id="5172" name="Line 12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13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856" y="3135"/>
                <a:ext cx="388" cy="371"/>
                <a:chOff x="357" y="2450"/>
                <a:chExt cx="795" cy="646"/>
              </a:xfrm>
            </p:grpSpPr>
            <p:sp>
              <p:nvSpPr>
                <p:cNvPr id="5170" name="Line 15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16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857" y="2397"/>
                <a:ext cx="1179" cy="1109"/>
                <a:chOff x="357" y="2450"/>
                <a:chExt cx="795" cy="646"/>
              </a:xfrm>
            </p:grpSpPr>
            <p:sp>
              <p:nvSpPr>
                <p:cNvPr id="5168" name="Line 18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9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858" y="2022"/>
                <a:ext cx="1577" cy="1479"/>
                <a:chOff x="357" y="2450"/>
                <a:chExt cx="795" cy="646"/>
              </a:xfrm>
            </p:grpSpPr>
            <p:sp>
              <p:nvSpPr>
                <p:cNvPr id="5166" name="Line 21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" name="Line 22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864" y="1274"/>
                <a:ext cx="2346" cy="2234"/>
                <a:chOff x="357" y="2450"/>
                <a:chExt cx="795" cy="646"/>
              </a:xfrm>
            </p:grpSpPr>
            <p:sp>
              <p:nvSpPr>
                <p:cNvPr id="5164" name="Line 24"/>
                <p:cNvSpPr>
                  <a:spLocks noChangeShapeType="1"/>
                </p:cNvSpPr>
                <p:nvPr/>
              </p:nvSpPr>
              <p:spPr bwMode="auto">
                <a:xfrm>
                  <a:off x="357" y="2450"/>
                  <a:ext cx="795" cy="0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2451"/>
                  <a:ext cx="0" cy="64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1079" y="1137"/>
              <a:ext cx="2275" cy="2152"/>
              <a:chOff x="1079" y="1137"/>
              <a:chExt cx="2275" cy="2152"/>
            </a:xfrm>
          </p:grpSpPr>
          <p:sp>
            <p:nvSpPr>
              <p:cNvPr id="5151" name="Line 27"/>
              <p:cNvSpPr>
                <a:spLocks noChangeShapeType="1"/>
              </p:cNvSpPr>
              <p:nvPr/>
            </p:nvSpPr>
            <p:spPr bwMode="auto">
              <a:xfrm flipH="1">
                <a:off x="1079" y="1137"/>
                <a:ext cx="2275" cy="2152"/>
              </a:xfrm>
              <a:prstGeom prst="line">
                <a:avLst/>
              </a:prstGeom>
              <a:noFill/>
              <a:ln w="5080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2" name="Oval 28"/>
              <p:cNvSpPr>
                <a:spLocks noChangeArrowheads="1"/>
              </p:cNvSpPr>
              <p:nvPr/>
            </p:nvSpPr>
            <p:spPr bwMode="auto">
              <a:xfrm>
                <a:off x="3164" y="1231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5153" name="Oval 29"/>
              <p:cNvSpPr>
                <a:spLocks noChangeArrowheads="1"/>
              </p:cNvSpPr>
              <p:nvPr/>
            </p:nvSpPr>
            <p:spPr bwMode="auto">
              <a:xfrm>
                <a:off x="2776" y="1604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5154" name="Oval 30"/>
              <p:cNvSpPr>
                <a:spLocks noChangeArrowheads="1"/>
              </p:cNvSpPr>
              <p:nvPr/>
            </p:nvSpPr>
            <p:spPr bwMode="auto">
              <a:xfrm>
                <a:off x="2384" y="1973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5155" name="Oval 31"/>
              <p:cNvSpPr>
                <a:spLocks noChangeArrowheads="1"/>
              </p:cNvSpPr>
              <p:nvPr/>
            </p:nvSpPr>
            <p:spPr bwMode="auto">
              <a:xfrm>
                <a:off x="1983" y="2352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5156" name="Oval 32"/>
              <p:cNvSpPr>
                <a:spLocks noChangeArrowheads="1"/>
              </p:cNvSpPr>
              <p:nvPr/>
            </p:nvSpPr>
            <p:spPr bwMode="auto">
              <a:xfrm>
                <a:off x="1598" y="2714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5157" name="Oval 33"/>
              <p:cNvSpPr>
                <a:spLocks noChangeArrowheads="1"/>
              </p:cNvSpPr>
              <p:nvPr/>
            </p:nvSpPr>
            <p:spPr bwMode="auto">
              <a:xfrm>
                <a:off x="1198" y="3090"/>
                <a:ext cx="88" cy="87"/>
              </a:xfrm>
              <a:prstGeom prst="ellipse">
                <a:avLst/>
              </a:prstGeom>
              <a:solidFill>
                <a:srgbClr val="777777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</p:grp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8417877" y="1885950"/>
            <a:ext cx="2727325" cy="347186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sz="2600" dirty="0">
                <a:cs typeface="Arial" charset="0"/>
              </a:rPr>
              <a:t>Suppose the price of milk falls.  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sz="2600" dirty="0">
                <a:cs typeface="Arial" charset="0"/>
              </a:rPr>
              <a:t>At each price, the quantity of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lattes supplied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will increase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(by 5 in this example).</a:t>
            </a:r>
          </a:p>
        </p:txBody>
      </p:sp>
      <p:sp>
        <p:nvSpPr>
          <p:cNvPr id="101411" name="Line 35"/>
          <p:cNvSpPr>
            <a:spLocks noChangeShapeType="1"/>
          </p:cNvSpPr>
          <p:nvPr/>
        </p:nvSpPr>
        <p:spPr bwMode="auto">
          <a:xfrm flipV="1">
            <a:off x="3838576" y="1831976"/>
            <a:ext cx="3605213" cy="3413125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3570289" y="4905376"/>
            <a:ext cx="636587" cy="138113"/>
            <a:chOff x="1289" y="3090"/>
            <a:chExt cx="401" cy="87"/>
          </a:xfrm>
        </p:grpSpPr>
        <p:sp>
          <p:nvSpPr>
            <p:cNvPr id="5146" name="Oval 37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147" name="Line 38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4191000" y="4310063"/>
            <a:ext cx="636588" cy="138112"/>
            <a:chOff x="1289" y="3090"/>
            <a:chExt cx="401" cy="87"/>
          </a:xfrm>
        </p:grpSpPr>
        <p:sp>
          <p:nvSpPr>
            <p:cNvPr id="5144" name="Oval 41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145" name="Line 42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4818064" y="3732213"/>
            <a:ext cx="636587" cy="138112"/>
            <a:chOff x="1289" y="3090"/>
            <a:chExt cx="401" cy="87"/>
          </a:xfrm>
        </p:grpSpPr>
        <p:sp>
          <p:nvSpPr>
            <p:cNvPr id="5142" name="Oval 44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143" name="Line 45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5445125" y="3132138"/>
            <a:ext cx="636588" cy="138112"/>
            <a:chOff x="1289" y="3090"/>
            <a:chExt cx="401" cy="87"/>
          </a:xfrm>
        </p:grpSpPr>
        <p:sp>
          <p:nvSpPr>
            <p:cNvPr id="5140" name="Oval 47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141" name="Line 48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6056314" y="2541588"/>
            <a:ext cx="636587" cy="138112"/>
            <a:chOff x="1289" y="3090"/>
            <a:chExt cx="401" cy="87"/>
          </a:xfrm>
        </p:grpSpPr>
        <p:sp>
          <p:nvSpPr>
            <p:cNvPr id="5138" name="Oval 50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139" name="Line 51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6677025" y="1951038"/>
            <a:ext cx="636588" cy="138112"/>
            <a:chOff x="1289" y="3090"/>
            <a:chExt cx="401" cy="87"/>
          </a:xfrm>
        </p:grpSpPr>
        <p:sp>
          <p:nvSpPr>
            <p:cNvPr id="5136" name="Oval 53"/>
            <p:cNvSpPr>
              <a:spLocks noChangeArrowheads="1"/>
            </p:cNvSpPr>
            <p:nvPr/>
          </p:nvSpPr>
          <p:spPr bwMode="auto">
            <a:xfrm>
              <a:off x="1602" y="3090"/>
              <a:ext cx="88" cy="87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137" name="Line 54"/>
            <p:cNvSpPr>
              <a:spLocks noChangeShapeType="1"/>
            </p:cNvSpPr>
            <p:nvPr/>
          </p:nvSpPr>
          <p:spPr bwMode="auto">
            <a:xfrm flipV="1">
              <a:off x="1289" y="3135"/>
              <a:ext cx="309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5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1132842" y="321743"/>
            <a:ext cx="9875520" cy="1356360"/>
          </a:xfrm>
        </p:spPr>
        <p:txBody>
          <a:bodyPr/>
          <a:lstStyle/>
          <a:p>
            <a:r>
              <a:rPr lang="en-US" dirty="0"/>
              <a:t>Supply Curve Shifters:  </a:t>
            </a:r>
            <a:r>
              <a:rPr lang="en-US" dirty="0">
                <a:solidFill>
                  <a:srgbClr val="008080"/>
                </a:solidFill>
              </a:rPr>
              <a:t>Input Prices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0" grpId="0" animBg="1"/>
      <p:bldP spid="1014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400" dirty="0"/>
              <a:t>Supply Curve Shifters:  </a:t>
            </a:r>
            <a:r>
              <a:rPr lang="en-US" sz="3400" dirty="0">
                <a:solidFill>
                  <a:srgbClr val="008080"/>
                </a:solidFill>
              </a:rPr>
              <a:t>Technology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Technology determines how much inputs are required to produce a unit of output.  </a:t>
            </a:r>
          </a:p>
          <a:p>
            <a:pPr eaLnBrk="1" hangingPunct="1"/>
            <a:r>
              <a:rPr lang="en-US"/>
              <a:t>A cost-saving technological improvement has </a:t>
            </a:r>
            <a:br>
              <a:rPr lang="en-US"/>
            </a:br>
            <a:r>
              <a:rPr lang="en-US"/>
              <a:t>the same effect as a fall in input prices, </a:t>
            </a:r>
            <a:br>
              <a:rPr lang="en-US"/>
            </a:br>
            <a:r>
              <a:rPr lang="en-US"/>
              <a:t>shifts </a:t>
            </a:r>
            <a:r>
              <a:rPr lang="en-US" b="1" i="1"/>
              <a:t>S</a:t>
            </a:r>
            <a:r>
              <a:rPr lang="en-US"/>
              <a:t> curve to the right.  </a:t>
            </a:r>
          </a:p>
        </p:txBody>
      </p:sp>
      <p:sp>
        <p:nvSpPr>
          <p:cNvPr id="46086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 bldLvl="4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Curve Shifters:  </a:t>
            </a:r>
            <a:r>
              <a:rPr lang="en-US" dirty="0">
                <a:solidFill>
                  <a:srgbClr val="008080"/>
                </a:solidFill>
              </a:rPr>
              <a:t># of Sellers 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increase in the number of sellers increases the quantity supplied at each price,</a:t>
            </a:r>
          </a:p>
          <a:p>
            <a:pPr>
              <a:spcBef>
                <a:spcPts val="1000"/>
              </a:spcBef>
              <a:buNone/>
            </a:pPr>
            <a:r>
              <a:rPr lang="en-US" dirty="0"/>
              <a:t>	shifts </a:t>
            </a:r>
            <a:r>
              <a:rPr lang="en-US" b="1" i="1" dirty="0"/>
              <a:t>S</a:t>
            </a:r>
            <a:r>
              <a:rPr lang="en-US" dirty="0"/>
              <a:t> curve to the right.  </a:t>
            </a:r>
          </a:p>
        </p:txBody>
      </p:sp>
      <p:sp>
        <p:nvSpPr>
          <p:cNvPr id="47110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Curve Shifters</a:t>
            </a:r>
            <a:r>
              <a:rPr lang="en-US" dirty="0">
                <a:solidFill>
                  <a:srgbClr val="008080"/>
                </a:solidFill>
              </a:rPr>
              <a:t>:  Expectations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Events in the Middle East lead to expectations of higher oil prices.  </a:t>
            </a:r>
          </a:p>
          <a:p>
            <a:pPr lvl="1"/>
            <a:r>
              <a:rPr lang="en-US" dirty="0"/>
              <a:t>In response, owners of Assam oilfields reduce supply now, save some inventory to sell later at the higher price. </a:t>
            </a:r>
          </a:p>
          <a:p>
            <a:pPr lvl="1"/>
            <a:r>
              <a:rPr lang="en-US" b="1" i="1" dirty="0"/>
              <a:t>S</a:t>
            </a:r>
            <a:r>
              <a:rPr lang="en-US" dirty="0"/>
              <a:t> curve shifts left.  </a:t>
            </a:r>
          </a:p>
          <a:p>
            <a:r>
              <a:rPr lang="en-US" dirty="0"/>
              <a:t>In general, sellers may adjust supply* when their expectations of future prices change.  </a:t>
            </a:r>
            <a:br>
              <a:rPr lang="en-US" dirty="0"/>
            </a:br>
            <a:r>
              <a:rPr lang="en-US" dirty="0"/>
              <a:t>(*</a:t>
            </a:r>
            <a:r>
              <a:rPr lang="en-US" i="1" dirty="0"/>
              <a:t>If good not perishable</a:t>
            </a:r>
            <a:r>
              <a:rPr lang="en-US" dirty="0"/>
              <a:t>)</a:t>
            </a:r>
          </a:p>
        </p:txBody>
      </p:sp>
      <p:sp>
        <p:nvSpPr>
          <p:cNvPr id="48134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 bldLvl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2381250" y="1098550"/>
            <a:ext cx="7359650" cy="45100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169989"/>
            <a:ext cx="7726362" cy="542925"/>
          </a:xfrm>
        </p:spPr>
        <p:txBody>
          <a:bodyPr/>
          <a:lstStyle/>
          <a:p>
            <a:pPr marL="0" indent="0">
              <a:buNone/>
              <a:tabLst>
                <a:tab pos="2684463" algn="l"/>
              </a:tabLst>
            </a:pPr>
            <a:r>
              <a:rPr lang="en-US" sz="2700" b="1" dirty="0"/>
              <a:t>Variable	A change in this variable… 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54000"/>
            <a:ext cx="9144000" cy="635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100" dirty="0"/>
              <a:t>Summary:  Variables that Influence Sellers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578101" y="1822451"/>
            <a:ext cx="7142163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Price	…causes a movement </a:t>
            </a:r>
            <a:br>
              <a:rPr lang="en-US" sz="2700">
                <a:cs typeface="Arial" charset="0"/>
              </a:rPr>
            </a:br>
            <a:r>
              <a:rPr lang="en-US" sz="2700">
                <a:cs typeface="Arial" charset="0"/>
              </a:rPr>
              <a:t>	    along the </a:t>
            </a:r>
            <a:r>
              <a:rPr lang="en-US" sz="2700" b="1" i="1">
                <a:cs typeface="Arial" charset="0"/>
              </a:rPr>
              <a:t>S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Input Prices	…shifts the </a:t>
            </a:r>
            <a:r>
              <a:rPr lang="en-US" sz="2700" b="1" i="1">
                <a:cs typeface="Arial" charset="0"/>
              </a:rPr>
              <a:t>S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Technology	…shifts the </a:t>
            </a:r>
            <a:r>
              <a:rPr lang="en-US" sz="2700" b="1" i="1">
                <a:cs typeface="Arial" charset="0"/>
              </a:rPr>
              <a:t>S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# of Sellers	…shifts the </a:t>
            </a:r>
            <a:r>
              <a:rPr lang="en-US" sz="2700" b="1" i="1">
                <a:cs typeface="Arial" charset="0"/>
              </a:rPr>
              <a:t>S</a:t>
            </a:r>
            <a:r>
              <a:rPr lang="en-US" sz="2700">
                <a:cs typeface="Arial" charset="0"/>
              </a:rPr>
              <a:t> curve</a:t>
            </a:r>
          </a:p>
          <a:p>
            <a:pPr>
              <a:spcBef>
                <a:spcPct val="50000"/>
              </a:spcBef>
              <a:buClr>
                <a:srgbClr val="00B85C"/>
              </a:buClr>
              <a:buSzPct val="120000"/>
              <a:tabLst>
                <a:tab pos="2684463" algn="l"/>
              </a:tabLst>
            </a:pPr>
            <a:r>
              <a:rPr lang="en-US" sz="2700">
                <a:cs typeface="Arial" charset="0"/>
              </a:rPr>
              <a:t>Expectations	…shifts the </a:t>
            </a:r>
            <a:r>
              <a:rPr lang="en-US" sz="2700" b="1" i="1">
                <a:cs typeface="Arial" charset="0"/>
              </a:rPr>
              <a:t>S</a:t>
            </a:r>
            <a:r>
              <a:rPr lang="en-US" sz="2700">
                <a:cs typeface="Arial" charset="0"/>
              </a:rPr>
              <a:t> curve</a:t>
            </a:r>
          </a:p>
        </p:txBody>
      </p:sp>
      <p:sp>
        <p:nvSpPr>
          <p:cNvPr id="49160" name="Line 6"/>
          <p:cNvSpPr>
            <a:spLocks noChangeShapeType="1"/>
          </p:cNvSpPr>
          <p:nvPr/>
        </p:nvSpPr>
        <p:spPr bwMode="auto">
          <a:xfrm>
            <a:off x="2565401" y="1735138"/>
            <a:ext cx="698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2105025" y="1371600"/>
            <a:ext cx="462915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60000"/>
              </a:spcBef>
              <a:buClr>
                <a:srgbClr val="339966"/>
              </a:buClr>
              <a:buSzPct val="120000"/>
              <a:buFont typeface="Wingdings" pitchFamily="2" charset="2"/>
              <a:buNone/>
            </a:pPr>
            <a:r>
              <a:rPr lang="en-US" sz="2700" dirty="0"/>
              <a:t>Draw a supply curve for tax </a:t>
            </a:r>
            <a:br>
              <a:rPr lang="en-US" sz="2700" dirty="0"/>
            </a:br>
            <a:r>
              <a:rPr lang="en-US" sz="2700" dirty="0"/>
              <a:t>return preparation software.  </a:t>
            </a:r>
            <a:br>
              <a:rPr lang="en-US" sz="2700" dirty="0"/>
            </a:br>
            <a:r>
              <a:rPr lang="en-US" sz="2700" dirty="0"/>
              <a:t>What happens to it in each </a:t>
            </a:r>
            <a:br>
              <a:rPr lang="en-US" sz="2700" dirty="0"/>
            </a:br>
            <a:r>
              <a:rPr lang="en-US" sz="2700" dirty="0"/>
              <a:t>of the following scenarios? </a:t>
            </a:r>
          </a:p>
        </p:txBody>
      </p:sp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2066926" y="3237872"/>
            <a:ext cx="7591425" cy="32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8650" lvl="1" indent="-514350">
              <a:spcBef>
                <a:spcPct val="25000"/>
              </a:spcBef>
              <a:buClr>
                <a:srgbClr val="0066CC"/>
              </a:buClr>
              <a:buSzPct val="130000"/>
            </a:pPr>
            <a:r>
              <a:rPr lang="en-US" sz="2600" b="1" dirty="0">
                <a:solidFill>
                  <a:srgbClr val="C00000"/>
                </a:solidFill>
                <a:cs typeface="Arial" charset="0"/>
              </a:rPr>
              <a:t>A.</a:t>
            </a:r>
            <a:r>
              <a:rPr lang="en-US" sz="2700" b="1" dirty="0">
                <a:solidFill>
                  <a:srgbClr val="C00000"/>
                </a:solidFill>
                <a:cs typeface="Arial" charset="0"/>
              </a:rPr>
              <a:t>	</a:t>
            </a:r>
            <a:r>
              <a:rPr lang="en-US" sz="2700" dirty="0">
                <a:cs typeface="Arial" charset="0"/>
              </a:rPr>
              <a:t>Retailers cut the price of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the software. </a:t>
            </a:r>
          </a:p>
          <a:p>
            <a:pPr marL="628650" lvl="1" indent="-514350">
              <a:spcBef>
                <a:spcPct val="25000"/>
              </a:spcBef>
              <a:buClr>
                <a:srgbClr val="0066CC"/>
              </a:buClr>
              <a:buSzPct val="130000"/>
            </a:pPr>
            <a:r>
              <a:rPr lang="en-US" sz="2600" b="1" dirty="0">
                <a:solidFill>
                  <a:srgbClr val="C00000"/>
                </a:solidFill>
                <a:cs typeface="Arial" charset="0"/>
              </a:rPr>
              <a:t>B.</a:t>
            </a:r>
            <a:r>
              <a:rPr lang="en-US" sz="2700" b="1" dirty="0">
                <a:solidFill>
                  <a:srgbClr val="C00000"/>
                </a:solidFill>
                <a:cs typeface="Arial" charset="0"/>
              </a:rPr>
              <a:t>	</a:t>
            </a:r>
            <a:r>
              <a:rPr lang="en-US" sz="2700" dirty="0">
                <a:cs typeface="Arial" charset="0"/>
              </a:rPr>
              <a:t>A technological advance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allows the software to be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produced at lower cost.</a:t>
            </a:r>
          </a:p>
          <a:p>
            <a:pPr marL="628650" lvl="1" indent="-514350">
              <a:spcBef>
                <a:spcPct val="25000"/>
              </a:spcBef>
              <a:buClr>
                <a:srgbClr val="0066CC"/>
              </a:buClr>
              <a:buSzPct val="130000"/>
            </a:pPr>
            <a:r>
              <a:rPr lang="en-US" sz="2600" b="1" dirty="0">
                <a:solidFill>
                  <a:srgbClr val="C00000"/>
                </a:solidFill>
                <a:cs typeface="Arial" charset="0"/>
              </a:rPr>
              <a:t>C.</a:t>
            </a:r>
            <a:r>
              <a:rPr lang="en-US" sz="2700" b="1" dirty="0">
                <a:solidFill>
                  <a:srgbClr val="C00000"/>
                </a:solidFill>
                <a:cs typeface="Arial" charset="0"/>
              </a:rPr>
              <a:t>	</a:t>
            </a:r>
            <a:r>
              <a:rPr lang="en-US" sz="2700" dirty="0">
                <a:cs typeface="Arial" charset="0"/>
              </a:rPr>
              <a:t>Professional tax return preparers raise the price of the services they provide. </a:t>
            </a:r>
          </a:p>
        </p:txBody>
      </p:sp>
      <p:pic>
        <p:nvPicPr>
          <p:cNvPr id="50184" name="Picture 15" descr="comks78144  tax form and computer keys"/>
          <p:cNvPicPr>
            <a:picLocks noChangeAspect="1" noChangeArrowheads="1"/>
          </p:cNvPicPr>
          <p:nvPr/>
        </p:nvPicPr>
        <p:blipFill>
          <a:blip r:embed="rId3" cstate="print"/>
          <a:srcRect t="7574" b="30296"/>
          <a:stretch>
            <a:fillRect/>
          </a:stretch>
        </p:blipFill>
        <p:spPr bwMode="auto">
          <a:xfrm>
            <a:off x="7059613" y="1674814"/>
            <a:ext cx="3219450" cy="2998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0" y="266280"/>
            <a:ext cx="304800" cy="6320415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Supply Curve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2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6848476" y="1866900"/>
            <a:ext cx="2949575" cy="2781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b="1" i="1" dirty="0">
                <a:cs typeface="Arial" charset="0"/>
              </a:rPr>
              <a:t>S</a:t>
            </a:r>
            <a:r>
              <a:rPr lang="en-US" sz="2600" dirty="0">
                <a:cs typeface="Arial" charset="0"/>
              </a:rPr>
              <a:t> curve does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not shift. </a:t>
            </a:r>
          </a:p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dirty="0">
                <a:cs typeface="Arial" charset="0"/>
              </a:rPr>
              <a:t>Move down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along the curve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to a lower </a:t>
            </a:r>
            <a:r>
              <a:rPr lang="en-US" sz="2600" b="1" i="1" dirty="0">
                <a:cs typeface="Arial" charset="0"/>
              </a:rPr>
              <a:t>P</a:t>
            </a:r>
            <a:r>
              <a:rPr lang="en-US" sz="2600" dirty="0">
                <a:cs typeface="Arial" charset="0"/>
              </a:rPr>
              <a:t> </a:t>
            </a:r>
            <a:br>
              <a:rPr lang="en-US" sz="2600" dirty="0">
                <a:cs typeface="Arial" charset="0"/>
              </a:rPr>
            </a:br>
            <a:r>
              <a:rPr lang="en-US" sz="2600" dirty="0">
                <a:cs typeface="Arial" charset="0"/>
              </a:rPr>
              <a:t>and lower </a:t>
            </a:r>
            <a:r>
              <a:rPr lang="en-US" sz="2600" b="1" i="1" dirty="0">
                <a:cs typeface="Arial" charset="0"/>
              </a:rPr>
              <a:t>Q</a:t>
            </a:r>
            <a:r>
              <a:rPr lang="en-US" sz="2600" dirty="0">
                <a:cs typeface="Arial" charset="0"/>
              </a:rPr>
              <a:t>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22464" y="1524000"/>
            <a:ext cx="6364287" cy="4751388"/>
            <a:chOff x="111" y="960"/>
            <a:chExt cx="4009" cy="2993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023" y="1097"/>
              <a:ext cx="2970" cy="2378"/>
              <a:chOff x="2602" y="1083"/>
              <a:chExt cx="3055" cy="2115"/>
            </a:xfrm>
          </p:grpSpPr>
          <p:sp>
            <p:nvSpPr>
              <p:cNvPr id="51231" name="Line 12"/>
              <p:cNvSpPr>
                <a:spLocks noChangeShapeType="1"/>
              </p:cNvSpPr>
              <p:nvPr/>
            </p:nvSpPr>
            <p:spPr bwMode="auto">
              <a:xfrm>
                <a:off x="2603" y="1083"/>
                <a:ext cx="0" cy="2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2" name="Line 13"/>
              <p:cNvSpPr>
                <a:spLocks noChangeShapeType="1"/>
              </p:cNvSpPr>
              <p:nvPr/>
            </p:nvSpPr>
            <p:spPr bwMode="auto">
              <a:xfrm>
                <a:off x="2602" y="3197"/>
                <a:ext cx="30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29" name="Text Box 14"/>
            <p:cNvSpPr txBox="1">
              <a:spLocks noChangeArrowheads="1"/>
            </p:cNvSpPr>
            <p:nvPr/>
          </p:nvSpPr>
          <p:spPr bwMode="auto">
            <a:xfrm>
              <a:off x="111" y="960"/>
              <a:ext cx="886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200">
                  <a:cs typeface="Arial" charset="0"/>
                </a:rPr>
                <a:t>Price of tax return software</a:t>
              </a:r>
            </a:p>
          </p:txBody>
        </p:sp>
        <p:sp>
          <p:nvSpPr>
            <p:cNvPr id="51230" name="Text Box 15"/>
            <p:cNvSpPr txBox="1">
              <a:spLocks noChangeArrowheads="1"/>
            </p:cNvSpPr>
            <p:nvPr/>
          </p:nvSpPr>
          <p:spPr bwMode="auto">
            <a:xfrm>
              <a:off x="2728" y="3473"/>
              <a:ext cx="13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200">
                  <a:cs typeface="Arial" charset="0"/>
                </a:rPr>
                <a:t>Quantity of tax return software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189288" y="2009776"/>
            <a:ext cx="2787650" cy="2970213"/>
            <a:chOff x="909" y="1266"/>
            <a:chExt cx="1756" cy="1871"/>
          </a:xfrm>
        </p:grpSpPr>
        <p:sp>
          <p:nvSpPr>
            <p:cNvPr id="51226" name="Line 17"/>
            <p:cNvSpPr>
              <a:spLocks noChangeShapeType="1"/>
            </p:cNvSpPr>
            <p:nvPr/>
          </p:nvSpPr>
          <p:spPr bwMode="auto">
            <a:xfrm rot="4500000">
              <a:off x="1081" y="1553"/>
              <a:ext cx="1412" cy="1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Text Box 18"/>
            <p:cNvSpPr txBox="1">
              <a:spLocks noChangeArrowheads="1"/>
            </p:cNvSpPr>
            <p:nvPr/>
          </p:nvSpPr>
          <p:spPr bwMode="auto">
            <a:xfrm>
              <a:off x="2315" y="1266"/>
              <a:ext cx="32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S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797176" y="2957514"/>
            <a:ext cx="2589213" cy="2962275"/>
            <a:chOff x="662" y="1863"/>
            <a:chExt cx="1631" cy="1866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026" y="2000"/>
              <a:ext cx="1078" cy="1471"/>
              <a:chOff x="357" y="2450"/>
              <a:chExt cx="795" cy="646"/>
            </a:xfrm>
          </p:grpSpPr>
          <p:sp>
            <p:nvSpPr>
              <p:cNvPr id="51224" name="Line 2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5" name="Line 2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21" name="Oval 23"/>
            <p:cNvSpPr>
              <a:spLocks noChangeArrowheads="1"/>
            </p:cNvSpPr>
            <p:nvPr/>
          </p:nvSpPr>
          <p:spPr bwMode="auto">
            <a:xfrm>
              <a:off x="2052" y="196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1222" name="Text Box 24"/>
            <p:cNvSpPr txBox="1">
              <a:spLocks noChangeArrowheads="1"/>
            </p:cNvSpPr>
            <p:nvPr/>
          </p:nvSpPr>
          <p:spPr bwMode="auto">
            <a:xfrm>
              <a:off x="662" y="1863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P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51223" name="Text Box 25"/>
            <p:cNvSpPr txBox="1">
              <a:spLocks noChangeArrowheads="1"/>
            </p:cNvSpPr>
            <p:nvPr/>
          </p:nvSpPr>
          <p:spPr bwMode="auto">
            <a:xfrm>
              <a:off x="1913" y="3460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Q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</p:grpSp>
      <p:sp>
        <p:nvSpPr>
          <p:cNvPr id="265242" name="Line 26"/>
          <p:cNvSpPr>
            <a:spLocks noChangeShapeType="1"/>
          </p:cNvSpPr>
          <p:nvPr/>
        </p:nvSpPr>
        <p:spPr bwMode="auto">
          <a:xfrm rot="10800000">
            <a:off x="4476750" y="5351463"/>
            <a:ext cx="596900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5243" name="Line 27"/>
          <p:cNvSpPr>
            <a:spLocks noChangeShapeType="1"/>
          </p:cNvSpPr>
          <p:nvPr/>
        </p:nvSpPr>
        <p:spPr bwMode="auto">
          <a:xfrm rot="5400000">
            <a:off x="3063876" y="3597276"/>
            <a:ext cx="852487" cy="476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5244" name="Line 28"/>
          <p:cNvSpPr>
            <a:spLocks noChangeShapeType="1"/>
          </p:cNvSpPr>
          <p:nvPr/>
        </p:nvSpPr>
        <p:spPr bwMode="auto">
          <a:xfrm flipH="1">
            <a:off x="4492626" y="3243263"/>
            <a:ext cx="538163" cy="735012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800350" y="3811589"/>
            <a:ext cx="1963738" cy="2103437"/>
            <a:chOff x="664" y="2401"/>
            <a:chExt cx="1237" cy="1325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1024" y="2535"/>
              <a:ext cx="687" cy="940"/>
              <a:chOff x="357" y="2450"/>
              <a:chExt cx="795" cy="646"/>
            </a:xfrm>
          </p:grpSpPr>
          <p:sp>
            <p:nvSpPr>
              <p:cNvPr id="51218" name="Line 3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9" name="Line 3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15" name="Oval 33"/>
            <p:cNvSpPr>
              <a:spLocks noChangeArrowheads="1"/>
            </p:cNvSpPr>
            <p:nvPr/>
          </p:nvSpPr>
          <p:spPr bwMode="auto">
            <a:xfrm>
              <a:off x="1665" y="2493"/>
              <a:ext cx="88" cy="8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1216" name="Text Box 34"/>
            <p:cNvSpPr txBox="1">
              <a:spLocks noChangeArrowheads="1"/>
            </p:cNvSpPr>
            <p:nvPr/>
          </p:nvSpPr>
          <p:spPr bwMode="auto">
            <a:xfrm>
              <a:off x="1521" y="3457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Q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51217" name="Text Box 35"/>
            <p:cNvSpPr txBox="1">
              <a:spLocks noChangeArrowheads="1"/>
            </p:cNvSpPr>
            <p:nvPr/>
          </p:nvSpPr>
          <p:spPr bwMode="auto">
            <a:xfrm>
              <a:off x="664" y="2401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P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2</a:t>
              </a:r>
            </a:p>
          </p:txBody>
        </p:sp>
      </p:grp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1524000" y="281355"/>
            <a:ext cx="304800" cy="6305340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A.  Fall in price of tax return software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5" grpId="0" animBg="1"/>
      <p:bldP spid="265242" grpId="0" animBg="1"/>
      <p:bldP spid="265243" grpId="0" animBg="1"/>
      <p:bldP spid="2652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7519988" y="1779589"/>
            <a:ext cx="2292350" cy="2352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b="1" i="1" dirty="0">
                <a:cs typeface="Arial" charset="0"/>
              </a:rPr>
              <a:t>S</a:t>
            </a:r>
            <a:r>
              <a:rPr lang="en-US" sz="2600" dirty="0">
                <a:cs typeface="Arial" charset="0"/>
              </a:rPr>
              <a:t> curve shifts to the right: </a:t>
            </a:r>
          </a:p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dirty="0">
                <a:cs typeface="Arial" charset="0"/>
              </a:rPr>
              <a:t>at each price, </a:t>
            </a:r>
            <a:br>
              <a:rPr lang="en-US" sz="2600" dirty="0">
                <a:cs typeface="Arial" charset="0"/>
              </a:rPr>
            </a:br>
            <a:r>
              <a:rPr lang="en-US" sz="2600" b="1" i="1" dirty="0">
                <a:cs typeface="Arial" charset="0"/>
              </a:rPr>
              <a:t>Q</a:t>
            </a:r>
            <a:r>
              <a:rPr lang="en-US" sz="2600" dirty="0">
                <a:cs typeface="Arial" charset="0"/>
              </a:rPr>
              <a:t> increases.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370264" y="1741489"/>
            <a:ext cx="4714875" cy="3775075"/>
            <a:chOff x="2602" y="1083"/>
            <a:chExt cx="3055" cy="2115"/>
          </a:xfrm>
        </p:grpSpPr>
        <p:sp>
          <p:nvSpPr>
            <p:cNvPr id="52252" name="Line 11"/>
            <p:cNvSpPr>
              <a:spLocks noChangeShapeType="1"/>
            </p:cNvSpPr>
            <p:nvPr/>
          </p:nvSpPr>
          <p:spPr bwMode="auto">
            <a:xfrm>
              <a:off x="2603" y="1083"/>
              <a:ext cx="0" cy="2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12"/>
            <p:cNvSpPr>
              <a:spLocks noChangeShapeType="1"/>
            </p:cNvSpPr>
            <p:nvPr/>
          </p:nvSpPr>
          <p:spPr bwMode="auto">
            <a:xfrm>
              <a:off x="2602" y="3197"/>
              <a:ext cx="30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2" name="Text Box 13"/>
          <p:cNvSpPr txBox="1">
            <a:spLocks noChangeArrowheads="1"/>
          </p:cNvSpPr>
          <p:nvPr/>
        </p:nvSpPr>
        <p:spPr bwMode="auto">
          <a:xfrm>
            <a:off x="1922464" y="1524000"/>
            <a:ext cx="14065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>
                <a:cs typeface="Arial" charset="0"/>
              </a:rPr>
              <a:t>Price of tax return software</a:t>
            </a:r>
          </a:p>
        </p:txBody>
      </p:sp>
      <p:sp>
        <p:nvSpPr>
          <p:cNvPr id="52233" name="Text Box 14"/>
          <p:cNvSpPr txBox="1">
            <a:spLocks noChangeArrowheads="1"/>
          </p:cNvSpPr>
          <p:nvPr/>
        </p:nvSpPr>
        <p:spPr bwMode="auto">
          <a:xfrm>
            <a:off x="6076950" y="5513388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>
                <a:cs typeface="Arial" charset="0"/>
              </a:rPr>
              <a:t>Quantity of tax return software</a:t>
            </a:r>
          </a:p>
        </p:txBody>
      </p:sp>
      <p:sp>
        <p:nvSpPr>
          <p:cNvPr id="52234" name="Line 15"/>
          <p:cNvSpPr>
            <a:spLocks noChangeShapeType="1"/>
          </p:cNvSpPr>
          <p:nvPr/>
        </p:nvSpPr>
        <p:spPr bwMode="auto">
          <a:xfrm rot="4500000">
            <a:off x="3462338" y="2465388"/>
            <a:ext cx="2241550" cy="278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Text Box 16"/>
          <p:cNvSpPr txBox="1">
            <a:spLocks noChangeArrowheads="1"/>
          </p:cNvSpPr>
          <p:nvPr/>
        </p:nvSpPr>
        <p:spPr bwMode="auto">
          <a:xfrm>
            <a:off x="5421314" y="2009775"/>
            <a:ext cx="517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itchFamily="34" charset="0"/>
                <a:cs typeface="Arial" charset="0"/>
              </a:rPr>
              <a:t>S</a:t>
            </a:r>
            <a:r>
              <a:rPr lang="en-US" sz="2200" b="1" baseline="-25000">
                <a:latin typeface="Tahoma" pitchFamily="34" charset="0"/>
                <a:cs typeface="Arial" charset="0"/>
              </a:rPr>
              <a:t>1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375026" y="3175001"/>
            <a:ext cx="1711325" cy="2335213"/>
            <a:chOff x="357" y="2450"/>
            <a:chExt cx="795" cy="646"/>
          </a:xfrm>
        </p:grpSpPr>
        <p:sp>
          <p:nvSpPr>
            <p:cNvPr id="52250" name="Line 18"/>
            <p:cNvSpPr>
              <a:spLocks noChangeShapeType="1"/>
            </p:cNvSpPr>
            <p:nvPr/>
          </p:nvSpPr>
          <p:spPr bwMode="auto">
            <a:xfrm>
              <a:off x="357" y="2450"/>
              <a:ext cx="7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19"/>
            <p:cNvSpPr>
              <a:spLocks noChangeShapeType="1"/>
            </p:cNvSpPr>
            <p:nvPr/>
          </p:nvSpPr>
          <p:spPr bwMode="auto">
            <a:xfrm>
              <a:off x="1152" y="2451"/>
              <a:ext cx="0" cy="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7" name="Oval 20"/>
          <p:cNvSpPr>
            <a:spLocks noChangeArrowheads="1"/>
          </p:cNvSpPr>
          <p:nvPr/>
        </p:nvSpPr>
        <p:spPr bwMode="auto">
          <a:xfrm>
            <a:off x="5003800" y="3111501"/>
            <a:ext cx="139700" cy="138113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52238" name="Text Box 21"/>
          <p:cNvSpPr txBox="1">
            <a:spLocks noChangeArrowheads="1"/>
          </p:cNvSpPr>
          <p:nvPr/>
        </p:nvSpPr>
        <p:spPr bwMode="auto">
          <a:xfrm>
            <a:off x="2797175" y="2957514"/>
            <a:ext cx="6032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itchFamily="34" charset="0"/>
                <a:cs typeface="Arial" charset="0"/>
              </a:rPr>
              <a:t>P</a:t>
            </a:r>
            <a:r>
              <a:rPr lang="en-US" sz="2200" b="1" baseline="-25000">
                <a:latin typeface="Tahoma" pitchFamily="34" charset="0"/>
                <a:cs typeface="Arial" charset="0"/>
              </a:rPr>
              <a:t>1</a:t>
            </a:r>
          </a:p>
        </p:txBody>
      </p:sp>
      <p:sp>
        <p:nvSpPr>
          <p:cNvPr id="52239" name="Text Box 22"/>
          <p:cNvSpPr txBox="1">
            <a:spLocks noChangeArrowheads="1"/>
          </p:cNvSpPr>
          <p:nvPr/>
        </p:nvSpPr>
        <p:spPr bwMode="auto">
          <a:xfrm>
            <a:off x="4783138" y="5480050"/>
            <a:ext cx="603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i="1">
                <a:latin typeface="Tahoma" pitchFamily="34" charset="0"/>
                <a:cs typeface="Arial" charset="0"/>
              </a:rPr>
              <a:t>Q</a:t>
            </a:r>
            <a:r>
              <a:rPr lang="en-US" sz="2200" b="1" baseline="-25000">
                <a:latin typeface="Tahoma" pitchFamily="34" charset="0"/>
                <a:cs typeface="Arial" charset="0"/>
              </a:rPr>
              <a:t>1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097338" y="2058989"/>
            <a:ext cx="2787650" cy="2968625"/>
            <a:chOff x="1481" y="1297"/>
            <a:chExt cx="1756" cy="1870"/>
          </a:xfrm>
        </p:grpSpPr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2855" y="1297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solidFill>
                    <a:srgbClr val="A50021"/>
                  </a:solidFill>
                  <a:latin typeface="Tahoma" pitchFamily="34" charset="0"/>
                  <a:cs typeface="Arial" charset="0"/>
                </a:rPr>
                <a:t>S</a:t>
              </a:r>
              <a:r>
                <a:rPr lang="en-US" sz="2200" b="1" baseline="-25000">
                  <a:solidFill>
                    <a:srgbClr val="A50021"/>
                  </a:solidFill>
                  <a:latin typeface="Tahom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52249" name="Line 25"/>
            <p:cNvSpPr>
              <a:spLocks noChangeShapeType="1"/>
            </p:cNvSpPr>
            <p:nvPr/>
          </p:nvSpPr>
          <p:spPr bwMode="auto">
            <a:xfrm rot="4500000">
              <a:off x="1653" y="1583"/>
              <a:ext cx="1412" cy="17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081589" y="3109913"/>
            <a:ext cx="1220787" cy="2781300"/>
            <a:chOff x="2101" y="1959"/>
            <a:chExt cx="769" cy="1752"/>
          </a:xfrm>
        </p:grpSpPr>
        <p:sp>
          <p:nvSpPr>
            <p:cNvPr id="52243" name="Text Box 27"/>
            <p:cNvSpPr txBox="1">
              <a:spLocks noChangeArrowheads="1"/>
            </p:cNvSpPr>
            <p:nvPr/>
          </p:nvSpPr>
          <p:spPr bwMode="auto">
            <a:xfrm>
              <a:off x="2490" y="3442"/>
              <a:ext cx="3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Q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2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101" y="1998"/>
              <a:ext cx="598" cy="1471"/>
              <a:chOff x="357" y="2450"/>
              <a:chExt cx="795" cy="646"/>
            </a:xfrm>
          </p:grpSpPr>
          <p:sp>
            <p:nvSpPr>
              <p:cNvPr id="52246" name="Line 29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7" name="Line 30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45" name="Oval 31"/>
            <p:cNvSpPr>
              <a:spLocks noChangeArrowheads="1"/>
            </p:cNvSpPr>
            <p:nvPr/>
          </p:nvSpPr>
          <p:spPr bwMode="auto">
            <a:xfrm>
              <a:off x="2649" y="1959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267296" name="Line 32"/>
          <p:cNvSpPr>
            <a:spLocks noChangeShapeType="1"/>
          </p:cNvSpPr>
          <p:nvPr/>
        </p:nvSpPr>
        <p:spPr bwMode="auto">
          <a:xfrm>
            <a:off x="5145088" y="3167063"/>
            <a:ext cx="823912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1524000" y="286379"/>
            <a:ext cx="304800" cy="6300316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458200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B.  Fall in cost of producing the software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3" grpId="0" animBg="1"/>
      <p:bldP spid="2672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400"/>
              <a:t>Microeconomics and Macroeconomics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CC3300"/>
                </a:solidFill>
              </a:rPr>
              <a:t>Microeconomics</a:t>
            </a:r>
            <a:r>
              <a:rPr lang="en-US" dirty="0"/>
              <a:t> is the study of how households and firms make decisions and how they interact in markets. </a:t>
            </a:r>
          </a:p>
          <a:p>
            <a:pPr eaLnBrk="1" hangingPunct="1"/>
            <a:r>
              <a:rPr lang="en-US" b="1" dirty="0">
                <a:solidFill>
                  <a:srgbClr val="CC3300"/>
                </a:solidFill>
              </a:rPr>
              <a:t>Macroeconomics</a:t>
            </a:r>
            <a:r>
              <a:rPr lang="en-US" dirty="0"/>
              <a:t> is the study of economy-wide phenomena, including inflation, unemployment, and economic growth. </a:t>
            </a:r>
          </a:p>
          <a:p>
            <a:r>
              <a:rPr lang="en-US" dirty="0"/>
              <a:t>These two branches of economics are closely intertwined, yet distinct—they address different questions.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bldLvl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21" name="Text Box 9"/>
          <p:cNvSpPr txBox="1">
            <a:spLocks noChangeArrowheads="1"/>
          </p:cNvSpPr>
          <p:nvPr/>
        </p:nvSpPr>
        <p:spPr bwMode="auto">
          <a:xfrm>
            <a:off x="6750051" y="1984376"/>
            <a:ext cx="2962275" cy="2246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sz="2600" dirty="0">
                <a:cs typeface="Arial" charset="0"/>
              </a:rPr>
              <a:t>This shifts the </a:t>
            </a:r>
            <a:r>
              <a:rPr lang="en-US" sz="2600" u="sng" dirty="0">
                <a:cs typeface="Arial" charset="0"/>
              </a:rPr>
              <a:t>demand</a:t>
            </a:r>
            <a:r>
              <a:rPr lang="en-US" sz="2600" dirty="0">
                <a:cs typeface="Arial" charset="0"/>
              </a:rPr>
              <a:t> curve for tax preparation software, not the supply curve.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22464" y="1524000"/>
            <a:ext cx="6364287" cy="4751388"/>
            <a:chOff x="111" y="960"/>
            <a:chExt cx="4009" cy="2993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023" y="1097"/>
              <a:ext cx="2970" cy="2378"/>
              <a:chOff x="2602" y="1083"/>
              <a:chExt cx="3055" cy="2115"/>
            </a:xfrm>
          </p:grpSpPr>
          <p:sp>
            <p:nvSpPr>
              <p:cNvPr id="53261" name="Line 12"/>
              <p:cNvSpPr>
                <a:spLocks noChangeShapeType="1"/>
              </p:cNvSpPr>
              <p:nvPr/>
            </p:nvSpPr>
            <p:spPr bwMode="auto">
              <a:xfrm>
                <a:off x="2603" y="1083"/>
                <a:ext cx="0" cy="2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2" name="Line 13"/>
              <p:cNvSpPr>
                <a:spLocks noChangeShapeType="1"/>
              </p:cNvSpPr>
              <p:nvPr/>
            </p:nvSpPr>
            <p:spPr bwMode="auto">
              <a:xfrm>
                <a:off x="2602" y="3197"/>
                <a:ext cx="305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57" name="Text Box 14"/>
            <p:cNvSpPr txBox="1">
              <a:spLocks noChangeArrowheads="1"/>
            </p:cNvSpPr>
            <p:nvPr/>
          </p:nvSpPr>
          <p:spPr bwMode="auto">
            <a:xfrm>
              <a:off x="111" y="960"/>
              <a:ext cx="886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200">
                  <a:cs typeface="Arial" charset="0"/>
                </a:rPr>
                <a:t>Price of tax return software</a:t>
              </a:r>
            </a:p>
          </p:txBody>
        </p:sp>
        <p:sp>
          <p:nvSpPr>
            <p:cNvPr id="53258" name="Text Box 15"/>
            <p:cNvSpPr txBox="1">
              <a:spLocks noChangeArrowheads="1"/>
            </p:cNvSpPr>
            <p:nvPr/>
          </p:nvSpPr>
          <p:spPr bwMode="auto">
            <a:xfrm>
              <a:off x="2728" y="3473"/>
              <a:ext cx="13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200">
                  <a:cs typeface="Arial" charset="0"/>
                </a:rPr>
                <a:t>Quantity of tax return software</a:t>
              </a:r>
            </a:p>
          </p:txBody>
        </p:sp>
        <p:sp>
          <p:nvSpPr>
            <p:cNvPr id="53259" name="Line 16"/>
            <p:cNvSpPr>
              <a:spLocks noChangeShapeType="1"/>
            </p:cNvSpPr>
            <p:nvPr/>
          </p:nvSpPr>
          <p:spPr bwMode="auto">
            <a:xfrm rot="4500000">
              <a:off x="1081" y="1553"/>
              <a:ext cx="1412" cy="17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Text Box 17"/>
            <p:cNvSpPr txBox="1">
              <a:spLocks noChangeArrowheads="1"/>
            </p:cNvSpPr>
            <p:nvPr/>
          </p:nvSpPr>
          <p:spPr bwMode="auto">
            <a:xfrm>
              <a:off x="2315" y="1266"/>
              <a:ext cx="32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200" b="1" i="1">
                  <a:latin typeface="Tahoma" pitchFamily="34" charset="0"/>
                  <a:cs typeface="Arial" charset="0"/>
                </a:rPr>
                <a:t>S</a:t>
              </a:r>
              <a:r>
                <a:rPr lang="en-US" sz="2200" b="1" baseline="-25000">
                  <a:latin typeface="Tahoma" pitchFamily="34" charset="0"/>
                  <a:cs typeface="Arial" charset="0"/>
                </a:rPr>
                <a:t>1</a:t>
              </a:r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524000" y="301451"/>
            <a:ext cx="304800" cy="6335486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458200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3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C.  Professional preparers raise their price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649" imgH="5181600" progId="Excel.Sheet.8">
                    <p:embed/>
                  </p:oleObj>
                </mc:Choice>
                <mc:Fallback>
                  <p:oleObj name="Chart" r:id="rId3" imgW="5800649" imgH="5181600" progId="Excel.Sheet.8">
                    <p:embed/>
                    <p:pic>
                      <p:nvPicPr>
                        <p:cNvPr id="614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6165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89745"/>
            <a:ext cx="8229600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Supply and Demand Together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6162" name="Line 8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Text Box 9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6160" name="Line 11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Text Box 12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6819900" y="1754189"/>
            <a:ext cx="3170238" cy="2682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sz="2700" b="1" dirty="0">
                <a:solidFill>
                  <a:srgbClr val="CC0000"/>
                </a:solidFill>
                <a:cs typeface="Arial" charset="0"/>
              </a:rPr>
              <a:t>Equilibrium</a:t>
            </a:r>
            <a:r>
              <a:rPr lang="en-US" sz="2700" dirty="0">
                <a:cs typeface="Arial" charset="0"/>
              </a:rPr>
              <a:t>:  </a:t>
            </a:r>
            <a:br>
              <a:rPr lang="en-US" sz="2700" dirty="0">
                <a:cs typeface="Arial" charset="0"/>
              </a:rPr>
            </a:br>
            <a:r>
              <a:rPr lang="en-US" sz="2700" b="1" i="1" dirty="0">
                <a:cs typeface="Arial" charset="0"/>
              </a:rPr>
              <a:t>P</a:t>
            </a:r>
            <a:r>
              <a:rPr lang="en-US" sz="2700" dirty="0">
                <a:cs typeface="Arial" charset="0"/>
              </a:rPr>
              <a:t>  has reached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the level where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quantity supplied equals </a:t>
            </a:r>
            <a:br>
              <a:rPr lang="en-US" sz="2700" dirty="0">
                <a:cs typeface="Arial" charset="0"/>
              </a:rPr>
            </a:br>
            <a:r>
              <a:rPr lang="en-US" sz="2700" dirty="0">
                <a:cs typeface="Arial" charset="0"/>
              </a:rPr>
              <a:t>quantity demanded 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43213" y="3833814"/>
            <a:ext cx="1676400" cy="1781175"/>
            <a:chOff x="831" y="2415"/>
            <a:chExt cx="1056" cy="1122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831" y="2461"/>
              <a:ext cx="1013" cy="1076"/>
              <a:chOff x="357" y="2450"/>
              <a:chExt cx="795" cy="646"/>
            </a:xfrm>
          </p:grpSpPr>
          <p:sp>
            <p:nvSpPr>
              <p:cNvPr id="6158" name="Line 16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" name="Line 17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7" name="Oval 18"/>
            <p:cNvSpPr>
              <a:spLocks noChangeArrowheads="1"/>
            </p:cNvSpPr>
            <p:nvPr/>
          </p:nvSpPr>
          <p:spPr bwMode="auto">
            <a:xfrm>
              <a:off x="1799" y="241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6155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7225" name="Line 3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Text Box 4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7223" name="Line 6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Text Box 7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7170" name="Object 9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649" imgH="5181600" progId="Excel.Sheet.8">
                    <p:embed/>
                  </p:oleObj>
                </mc:Choice>
                <mc:Fallback>
                  <p:oleObj name="Chart" r:id="rId3" imgW="5800649" imgH="5181600" progId="Excel.Sheet.8">
                    <p:embed/>
                    <p:pic>
                      <p:nvPicPr>
                        <p:cNvPr id="717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1" name="Text Box 10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7222" name="Text Box 11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sp>
        <p:nvSpPr>
          <p:cNvPr id="11367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4" y="284163"/>
            <a:ext cx="6103937" cy="622300"/>
          </a:xfrm>
        </p:spPr>
        <p:txBody>
          <a:bodyPr/>
          <a:lstStyle/>
          <a:p>
            <a:pPr algn="l" eaLnBrk="1" hangingPunct="1"/>
            <a:r>
              <a:rPr lang="en-US" sz="3100">
                <a:solidFill>
                  <a:srgbClr val="CC0000"/>
                </a:solidFill>
              </a:rPr>
              <a:t>Equilibrium price:</a:t>
            </a:r>
          </a:p>
        </p:txBody>
      </p:sp>
      <p:graphicFrame>
        <p:nvGraphicFramePr>
          <p:cNvPr id="113677" name="Group 13"/>
          <p:cNvGraphicFramePr>
            <a:graphicFrameLocks noGrp="1"/>
          </p:cNvGraphicFramePr>
          <p:nvPr/>
        </p:nvGraphicFramePr>
        <p:xfrm>
          <a:off x="7697789" y="2070100"/>
          <a:ext cx="2293937" cy="3659189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731" name="Text Box 67"/>
          <p:cNvSpPr txBox="1">
            <a:spLocks noChangeArrowheads="1"/>
          </p:cNvSpPr>
          <p:nvPr/>
        </p:nvSpPr>
        <p:spPr bwMode="auto">
          <a:xfrm>
            <a:off x="3046413" y="754063"/>
            <a:ext cx="6432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cs typeface="Arial" charset="0"/>
              </a:rPr>
              <a:t>the price that equates quantity supplied with quantity demanded</a:t>
            </a: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843213" y="3833814"/>
            <a:ext cx="1676400" cy="1781175"/>
            <a:chOff x="831" y="2415"/>
            <a:chExt cx="1056" cy="1122"/>
          </a:xfrm>
        </p:grpSpPr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831" y="2461"/>
              <a:ext cx="1013" cy="1076"/>
              <a:chOff x="357" y="2450"/>
              <a:chExt cx="795" cy="646"/>
            </a:xfrm>
          </p:grpSpPr>
          <p:sp>
            <p:nvSpPr>
              <p:cNvPr id="7219" name="Line 7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0" name="Line 7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18" name="Oval 72"/>
            <p:cNvSpPr>
              <a:spLocks noChangeArrowheads="1"/>
            </p:cNvSpPr>
            <p:nvPr/>
          </p:nvSpPr>
          <p:spPr bwMode="auto">
            <a:xfrm>
              <a:off x="1799" y="241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1833563" y="3702051"/>
            <a:ext cx="6419850" cy="727075"/>
            <a:chOff x="195" y="2332"/>
            <a:chExt cx="4044" cy="458"/>
          </a:xfrm>
        </p:grpSpPr>
        <p:sp>
          <p:nvSpPr>
            <p:cNvPr id="7215" name="Rectangle 74"/>
            <p:cNvSpPr>
              <a:spLocks noChangeArrowheads="1"/>
            </p:cNvSpPr>
            <p:nvPr/>
          </p:nvSpPr>
          <p:spPr bwMode="auto">
            <a:xfrm>
              <a:off x="195" y="2332"/>
              <a:ext cx="529" cy="2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7216" name="Rectangle 75"/>
            <p:cNvSpPr>
              <a:spLocks noChangeArrowheads="1"/>
            </p:cNvSpPr>
            <p:nvPr/>
          </p:nvSpPr>
          <p:spPr bwMode="auto">
            <a:xfrm>
              <a:off x="3979" y="2552"/>
              <a:ext cx="260" cy="23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7214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/>
      <p:bldP spid="1137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8249" name="Line 3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Text Box 4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8247" name="Line 6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Text Box 7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8194" name="Object 9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649" imgH="5181600" progId="Excel.Sheet.8">
                    <p:embed/>
                  </p:oleObj>
                </mc:Choice>
                <mc:Fallback>
                  <p:oleObj name="Chart" r:id="rId3" imgW="5800649" imgH="5181600" progId="Excel.Sheet.8">
                    <p:embed/>
                    <p:pic>
                      <p:nvPicPr>
                        <p:cNvPr id="819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Text Box 10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8246" name="Text Box 11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sp>
        <p:nvSpPr>
          <p:cNvPr id="114700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280988"/>
            <a:ext cx="6586538" cy="622300"/>
          </a:xfrm>
        </p:spPr>
        <p:txBody>
          <a:bodyPr/>
          <a:lstStyle/>
          <a:p>
            <a:pPr algn="l" eaLnBrk="1" hangingPunct="1"/>
            <a:r>
              <a:rPr lang="en-US" sz="3100">
                <a:solidFill>
                  <a:srgbClr val="CC0000"/>
                </a:solidFill>
              </a:rPr>
              <a:t>Equilibrium quantity:</a:t>
            </a:r>
          </a:p>
        </p:txBody>
      </p:sp>
      <p:graphicFrame>
        <p:nvGraphicFramePr>
          <p:cNvPr id="114701" name="Group 13"/>
          <p:cNvGraphicFramePr>
            <a:graphicFrameLocks noGrp="1"/>
          </p:cNvGraphicFramePr>
          <p:nvPr/>
        </p:nvGraphicFramePr>
        <p:xfrm>
          <a:off x="7697789" y="2070100"/>
          <a:ext cx="2293937" cy="3659189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4755" name="Text Box 67"/>
          <p:cNvSpPr txBox="1">
            <a:spLocks noChangeArrowheads="1"/>
          </p:cNvSpPr>
          <p:nvPr/>
        </p:nvSpPr>
        <p:spPr bwMode="auto">
          <a:xfrm>
            <a:off x="3036888" y="758825"/>
            <a:ext cx="7270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cs typeface="Arial" charset="0"/>
              </a:rPr>
              <a:t>the quantity supplied and quantity demanded at the equilibrium price</a:t>
            </a: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843213" y="3833814"/>
            <a:ext cx="1676400" cy="1781175"/>
            <a:chOff x="831" y="2415"/>
            <a:chExt cx="1056" cy="1122"/>
          </a:xfrm>
        </p:grpSpPr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831" y="2461"/>
              <a:ext cx="1013" cy="1076"/>
              <a:chOff x="357" y="2450"/>
              <a:chExt cx="795" cy="646"/>
            </a:xfrm>
          </p:grpSpPr>
          <p:sp>
            <p:nvSpPr>
              <p:cNvPr id="8243" name="Line 70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Line 71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4D4D4D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42" name="Oval 72"/>
            <p:cNvSpPr>
              <a:spLocks noChangeArrowheads="1"/>
            </p:cNvSpPr>
            <p:nvPr/>
          </p:nvSpPr>
          <p:spPr bwMode="auto">
            <a:xfrm>
              <a:off x="1799" y="241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4232275" y="4051301"/>
            <a:ext cx="5672138" cy="2168525"/>
            <a:chOff x="1706" y="2552"/>
            <a:chExt cx="3573" cy="1366"/>
          </a:xfrm>
        </p:grpSpPr>
        <p:sp>
          <p:nvSpPr>
            <p:cNvPr id="8239" name="Rectangle 74"/>
            <p:cNvSpPr>
              <a:spLocks noChangeArrowheads="1"/>
            </p:cNvSpPr>
            <p:nvPr/>
          </p:nvSpPr>
          <p:spPr bwMode="auto">
            <a:xfrm>
              <a:off x="1706" y="3676"/>
              <a:ext cx="278" cy="2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240" name="Rectangle 75"/>
            <p:cNvSpPr>
              <a:spLocks noChangeArrowheads="1"/>
            </p:cNvSpPr>
            <p:nvPr/>
          </p:nvSpPr>
          <p:spPr bwMode="auto">
            <a:xfrm>
              <a:off x="4433" y="2552"/>
              <a:ext cx="846" cy="23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8238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/>
      <p:bldP spid="11475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9218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649" imgH="5181600" progId="Excel.Sheet.8">
                    <p:embed/>
                  </p:oleObj>
                </mc:Choice>
                <mc:Fallback>
                  <p:oleObj name="Chart" r:id="rId3" imgW="5800649" imgH="5181600" progId="Excel.Sheet.8">
                    <p:embed/>
                    <p:pic>
                      <p:nvPicPr>
                        <p:cNvPr id="921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4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9245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9242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9240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2843214" y="2767013"/>
            <a:ext cx="2681287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736975" y="2695575"/>
            <a:ext cx="139700" cy="2908300"/>
            <a:chOff x="1394" y="1698"/>
            <a:chExt cx="88" cy="1832"/>
          </a:xfrm>
        </p:grpSpPr>
        <p:sp>
          <p:nvSpPr>
            <p:cNvPr id="9238" name="Line 14"/>
            <p:cNvSpPr>
              <a:spLocks noChangeShapeType="1"/>
            </p:cNvSpPr>
            <p:nvPr/>
          </p:nvSpPr>
          <p:spPr bwMode="auto">
            <a:xfrm>
              <a:off x="1438" y="1744"/>
              <a:ext cx="0" cy="178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Oval 15"/>
            <p:cNvSpPr>
              <a:spLocks noChangeArrowheads="1"/>
            </p:cNvSpPr>
            <p:nvPr/>
          </p:nvSpPr>
          <p:spPr bwMode="auto">
            <a:xfrm>
              <a:off x="1394" y="1698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15728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252413"/>
            <a:ext cx="6586538" cy="622300"/>
          </a:xfrm>
        </p:spPr>
        <p:txBody>
          <a:bodyPr/>
          <a:lstStyle/>
          <a:p>
            <a:pPr algn="l" eaLnBrk="1" hangingPunct="1"/>
            <a:r>
              <a:rPr lang="en-US" sz="3100">
                <a:solidFill>
                  <a:srgbClr val="CC0000"/>
                </a:solidFill>
              </a:rPr>
              <a:t>Surplus</a:t>
            </a:r>
            <a:r>
              <a:rPr lang="en-US" sz="3100">
                <a:solidFill>
                  <a:schemeClr val="tx1"/>
                </a:solidFill>
              </a:rPr>
              <a:t> (a.k.a. excess supply):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3036889" y="715963"/>
            <a:ext cx="6562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cs typeface="Arial" charset="0"/>
              </a:rPr>
              <a:t>when quantity supplied is greater than quantity demanded</a:t>
            </a:r>
          </a:p>
        </p:txBody>
      </p:sp>
      <p:sp>
        <p:nvSpPr>
          <p:cNvPr id="115730" name="AutoShape 18"/>
          <p:cNvSpPr>
            <a:spLocks/>
          </p:cNvSpPr>
          <p:nvPr/>
        </p:nvSpPr>
        <p:spPr bwMode="auto">
          <a:xfrm rot="5400000">
            <a:off x="4553744" y="1705769"/>
            <a:ext cx="220662" cy="1714500"/>
          </a:xfrm>
          <a:prstGeom prst="leftBrace">
            <a:avLst>
              <a:gd name="adj1" fmla="val 64748"/>
              <a:gd name="adj2" fmla="val 50000"/>
            </a:avLst>
          </a:prstGeom>
          <a:noFill/>
          <a:ln w="1905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3952876" y="1924050"/>
            <a:ext cx="1501775" cy="4889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>
                <a:cs typeface="Arial" charset="0"/>
              </a:rPr>
              <a:t>Surplus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7000876" y="1714501"/>
            <a:ext cx="22574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Example: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If  </a:t>
            </a:r>
            <a:r>
              <a:rPr lang="en-US" sz="2600" b="1" i="1">
                <a:cs typeface="Arial" charset="0"/>
              </a:rPr>
              <a:t>P</a:t>
            </a:r>
            <a:r>
              <a:rPr lang="en-US" sz="2600">
                <a:cs typeface="Arial" charset="0"/>
              </a:rPr>
              <a:t>  =  $5, 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6992938" y="2647951"/>
            <a:ext cx="286226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then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  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 b="1" i="1" baseline="30000">
                <a:cs typeface="Arial" charset="0"/>
              </a:rPr>
              <a:t>D</a:t>
            </a:r>
            <a:r>
              <a:rPr lang="en-US" sz="2600">
                <a:cs typeface="Arial" charset="0"/>
              </a:rPr>
              <a:t>  =  9 lattes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7002463" y="3586164"/>
            <a:ext cx="2787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and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  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 b="1" i="1" baseline="30000">
                <a:cs typeface="Arial" charset="0"/>
              </a:rPr>
              <a:t>S</a:t>
            </a:r>
            <a:r>
              <a:rPr lang="en-US" sz="2600">
                <a:cs typeface="Arial" charset="0"/>
              </a:rPr>
              <a:t>  =  25 lattes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6996113" y="4502151"/>
            <a:ext cx="3022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resulting in a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surplus of 16 lattes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451475" y="2695576"/>
            <a:ext cx="139700" cy="2911475"/>
            <a:chOff x="2474" y="1698"/>
            <a:chExt cx="88" cy="1834"/>
          </a:xfrm>
        </p:grpSpPr>
        <p:sp>
          <p:nvSpPr>
            <p:cNvPr id="9236" name="Line 25"/>
            <p:cNvSpPr>
              <a:spLocks noChangeShapeType="1"/>
            </p:cNvSpPr>
            <p:nvPr/>
          </p:nvSpPr>
          <p:spPr bwMode="auto">
            <a:xfrm>
              <a:off x="2519" y="1744"/>
              <a:ext cx="0" cy="17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Oval 26"/>
            <p:cNvSpPr>
              <a:spLocks noChangeArrowheads="1"/>
            </p:cNvSpPr>
            <p:nvPr/>
          </p:nvSpPr>
          <p:spPr bwMode="auto">
            <a:xfrm>
              <a:off x="2474" y="1698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9235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4" grpId="0" animBg="1"/>
      <p:bldP spid="115728" grpId="0"/>
      <p:bldP spid="115729" grpId="0"/>
      <p:bldP spid="115730" grpId="0" animBg="1"/>
      <p:bldP spid="115731" grpId="0" animBg="1"/>
      <p:bldP spid="115732" grpId="0"/>
      <p:bldP spid="115734" grpId="0"/>
      <p:bldP spid="1157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10242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649" imgH="5181600" progId="Excel.Sheet.8">
                    <p:embed/>
                  </p:oleObj>
                </mc:Choice>
                <mc:Fallback>
                  <p:oleObj name="Chart" r:id="rId3" imgW="5800649" imgH="5181600" progId="Excel.Sheet.8">
                    <p:embed/>
                    <p:pic>
                      <p:nvPicPr>
                        <p:cNvPr id="1024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10282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843214" y="2767013"/>
            <a:ext cx="2681287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10279" name="Line 8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Text Box 9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10277" name="Line 11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Text Box 12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sp>
        <p:nvSpPr>
          <p:cNvPr id="10249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252413"/>
            <a:ext cx="6586538" cy="622300"/>
          </a:xfrm>
        </p:spPr>
        <p:txBody>
          <a:bodyPr/>
          <a:lstStyle/>
          <a:p>
            <a:pPr algn="l" eaLnBrk="1" hangingPunct="1"/>
            <a:r>
              <a:rPr lang="en-US" sz="3100">
                <a:solidFill>
                  <a:srgbClr val="CC0000"/>
                </a:solidFill>
              </a:rPr>
              <a:t>Surplus</a:t>
            </a:r>
            <a:r>
              <a:rPr lang="en-US" sz="3100">
                <a:solidFill>
                  <a:schemeClr val="tx1"/>
                </a:solidFill>
              </a:rPr>
              <a:t> (a.k.a. excess supply):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3036889" y="715963"/>
            <a:ext cx="6562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cs typeface="Arial" charset="0"/>
              </a:rPr>
              <a:t>when quantity supplied is greater than quantity demanded</a:t>
            </a:r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3806825" y="2768601"/>
            <a:ext cx="0" cy="283527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Oval 16"/>
          <p:cNvSpPr>
            <a:spLocks noChangeArrowheads="1"/>
          </p:cNvSpPr>
          <p:nvPr/>
        </p:nvSpPr>
        <p:spPr bwMode="auto">
          <a:xfrm>
            <a:off x="3736975" y="2695576"/>
            <a:ext cx="139700" cy="138113"/>
          </a:xfrm>
          <a:prstGeom prst="ellipse">
            <a:avLst/>
          </a:prstGeom>
          <a:solidFill>
            <a:srgbClr val="B2B2B2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0253" name="Line 17"/>
          <p:cNvSpPr>
            <a:spLocks noChangeShapeType="1"/>
          </p:cNvSpPr>
          <p:nvPr/>
        </p:nvSpPr>
        <p:spPr bwMode="auto">
          <a:xfrm>
            <a:off x="5522913" y="2768600"/>
            <a:ext cx="0" cy="2838450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Oval 18"/>
          <p:cNvSpPr>
            <a:spLocks noChangeArrowheads="1"/>
          </p:cNvSpPr>
          <p:nvPr/>
        </p:nvSpPr>
        <p:spPr bwMode="auto">
          <a:xfrm>
            <a:off x="5451475" y="2695576"/>
            <a:ext cx="139700" cy="138113"/>
          </a:xfrm>
          <a:prstGeom prst="ellipse">
            <a:avLst/>
          </a:prstGeom>
          <a:solidFill>
            <a:srgbClr val="B2B2B2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0255" name="AutoShape 19"/>
          <p:cNvSpPr>
            <a:spLocks/>
          </p:cNvSpPr>
          <p:nvPr/>
        </p:nvSpPr>
        <p:spPr bwMode="auto">
          <a:xfrm rot="5400000">
            <a:off x="4553744" y="1705769"/>
            <a:ext cx="220662" cy="1714500"/>
          </a:xfrm>
          <a:prstGeom prst="leftBrace">
            <a:avLst>
              <a:gd name="adj1" fmla="val 64748"/>
              <a:gd name="adj2" fmla="val 50000"/>
            </a:avLst>
          </a:pr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6484938" y="1782763"/>
            <a:ext cx="39687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Facing a surplus,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sellers try to increase sales by cutting price.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6486526" y="3155951"/>
            <a:ext cx="31226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This causes </a:t>
            </a:r>
            <a:br>
              <a:rPr lang="en-US" sz="2600">
                <a:cs typeface="Arial" charset="0"/>
              </a:rPr>
            </a:br>
            <a:r>
              <a:rPr lang="en-US" sz="2600" b="1" i="1">
                <a:cs typeface="Arial" charset="0"/>
              </a:rPr>
              <a:t>Q</a:t>
            </a:r>
            <a:r>
              <a:rPr lang="en-US" sz="2600" b="1" i="1" baseline="30000">
                <a:cs typeface="Arial" charset="0"/>
              </a:rPr>
              <a:t>D</a:t>
            </a:r>
            <a:r>
              <a:rPr lang="en-US" sz="2600">
                <a:cs typeface="Arial" charset="0"/>
              </a:rPr>
              <a:t> to rise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844800" y="2770188"/>
            <a:ext cx="2152650" cy="558800"/>
            <a:chOff x="832" y="1745"/>
            <a:chExt cx="1356" cy="352"/>
          </a:xfrm>
        </p:grpSpPr>
        <p:sp>
          <p:nvSpPr>
            <p:cNvPr id="10275" name="Line 23"/>
            <p:cNvSpPr>
              <a:spLocks noChangeShapeType="1"/>
            </p:cNvSpPr>
            <p:nvPr/>
          </p:nvSpPr>
          <p:spPr bwMode="auto">
            <a:xfrm>
              <a:off x="833" y="1745"/>
              <a:ext cx="0" cy="35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24"/>
            <p:cNvSpPr>
              <a:spLocks noChangeShapeType="1"/>
            </p:cNvSpPr>
            <p:nvPr/>
          </p:nvSpPr>
          <p:spPr bwMode="auto">
            <a:xfrm flipV="1">
              <a:off x="832" y="2096"/>
              <a:ext cx="135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806826" y="3254376"/>
            <a:ext cx="377825" cy="2365375"/>
            <a:chOff x="1438" y="2050"/>
            <a:chExt cx="238" cy="1490"/>
          </a:xfrm>
        </p:grpSpPr>
        <p:sp>
          <p:nvSpPr>
            <p:cNvPr id="10272" name="Line 26"/>
            <p:cNvSpPr>
              <a:spLocks noChangeShapeType="1"/>
            </p:cNvSpPr>
            <p:nvPr/>
          </p:nvSpPr>
          <p:spPr bwMode="auto">
            <a:xfrm>
              <a:off x="1634" y="2090"/>
              <a:ext cx="6" cy="14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Oval 27"/>
            <p:cNvSpPr>
              <a:spLocks noChangeArrowheads="1"/>
            </p:cNvSpPr>
            <p:nvPr/>
          </p:nvSpPr>
          <p:spPr bwMode="auto">
            <a:xfrm>
              <a:off x="1588" y="205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0274" name="Line 28"/>
            <p:cNvSpPr>
              <a:spLocks noChangeShapeType="1"/>
            </p:cNvSpPr>
            <p:nvPr/>
          </p:nvSpPr>
          <p:spPr bwMode="auto">
            <a:xfrm rot="-5400000">
              <a:off x="1541" y="3435"/>
              <a:ext cx="0" cy="206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05375" y="3254375"/>
            <a:ext cx="617538" cy="2362200"/>
            <a:chOff x="2130" y="2050"/>
            <a:chExt cx="389" cy="1488"/>
          </a:xfrm>
        </p:grpSpPr>
        <p:sp>
          <p:nvSpPr>
            <p:cNvPr id="10269" name="Line 30"/>
            <p:cNvSpPr>
              <a:spLocks noChangeShapeType="1"/>
            </p:cNvSpPr>
            <p:nvPr/>
          </p:nvSpPr>
          <p:spPr bwMode="auto">
            <a:xfrm>
              <a:off x="2174" y="2088"/>
              <a:ext cx="6" cy="14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Oval 31"/>
            <p:cNvSpPr>
              <a:spLocks noChangeArrowheads="1"/>
            </p:cNvSpPr>
            <p:nvPr/>
          </p:nvSpPr>
          <p:spPr bwMode="auto">
            <a:xfrm>
              <a:off x="2130" y="205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0271" name="Line 32"/>
            <p:cNvSpPr>
              <a:spLocks noChangeShapeType="1"/>
            </p:cNvSpPr>
            <p:nvPr/>
          </p:nvSpPr>
          <p:spPr bwMode="auto">
            <a:xfrm rot="5400000">
              <a:off x="2348" y="3367"/>
              <a:ext cx="0" cy="34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952876" y="1924051"/>
            <a:ext cx="1501775" cy="1317625"/>
            <a:chOff x="1530" y="1212"/>
            <a:chExt cx="946" cy="830"/>
          </a:xfrm>
        </p:grpSpPr>
        <p:sp>
          <p:nvSpPr>
            <p:cNvPr id="10265" name="AutoShape 34"/>
            <p:cNvSpPr>
              <a:spLocks/>
            </p:cNvSpPr>
            <p:nvPr/>
          </p:nvSpPr>
          <p:spPr bwMode="auto">
            <a:xfrm rot="5400000">
              <a:off x="1834" y="1699"/>
              <a:ext cx="139" cy="548"/>
            </a:xfrm>
            <a:prstGeom prst="leftBrace">
              <a:avLst>
                <a:gd name="adj1" fmla="val 32854"/>
                <a:gd name="adj2" fmla="val 50000"/>
              </a:avLst>
            </a:prstGeom>
            <a:noFill/>
            <a:ln w="190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530" y="1212"/>
              <a:ext cx="946" cy="666"/>
              <a:chOff x="1530" y="1212"/>
              <a:chExt cx="946" cy="666"/>
            </a:xfrm>
          </p:grpSpPr>
          <p:sp>
            <p:nvSpPr>
              <p:cNvPr id="10267" name="Line 36"/>
              <p:cNvSpPr>
                <a:spLocks noChangeShapeType="1"/>
              </p:cNvSpPr>
              <p:nvPr/>
            </p:nvSpPr>
            <p:spPr bwMode="auto">
              <a:xfrm flipV="1">
                <a:off x="1907" y="1489"/>
                <a:ext cx="12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Text Box 37"/>
              <p:cNvSpPr txBox="1">
                <a:spLocks noChangeArrowheads="1"/>
              </p:cNvSpPr>
              <p:nvPr/>
            </p:nvSpPr>
            <p:spPr bwMode="auto">
              <a:xfrm>
                <a:off x="1530" y="1212"/>
                <a:ext cx="946" cy="30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600" b="1" i="1">
                    <a:cs typeface="Arial" charset="0"/>
                  </a:rPr>
                  <a:t>Surplus</a:t>
                </a:r>
              </a:p>
            </p:txBody>
          </p:sp>
        </p:grpSp>
      </p:grpSp>
      <p:sp>
        <p:nvSpPr>
          <p:cNvPr id="116774" name="Text Box 38"/>
          <p:cNvSpPr txBox="1">
            <a:spLocks noChangeArrowheads="1"/>
          </p:cNvSpPr>
          <p:nvPr/>
        </p:nvSpPr>
        <p:spPr bwMode="auto">
          <a:xfrm>
            <a:off x="6497638" y="4156076"/>
            <a:ext cx="3352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…which reduces the surplus.   </a:t>
            </a:r>
          </a:p>
        </p:txBody>
      </p:sp>
      <p:sp>
        <p:nvSpPr>
          <p:cNvPr id="116775" name="Text Box 39"/>
          <p:cNvSpPr txBox="1">
            <a:spLocks noChangeArrowheads="1"/>
          </p:cNvSpPr>
          <p:nvPr/>
        </p:nvSpPr>
        <p:spPr bwMode="auto">
          <a:xfrm>
            <a:off x="7986714" y="3559175"/>
            <a:ext cx="24463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and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 b="1" i="1" baseline="30000">
                <a:cs typeface="Arial" charset="0"/>
              </a:rPr>
              <a:t>S</a:t>
            </a:r>
            <a:r>
              <a:rPr lang="en-US" sz="2600">
                <a:cs typeface="Arial" charset="0"/>
              </a:rPr>
              <a:t> to fall…  </a:t>
            </a:r>
          </a:p>
        </p:txBody>
      </p:sp>
      <p:sp>
        <p:nvSpPr>
          <p:cNvPr id="10264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6" grpId="0"/>
      <p:bldP spid="116757" grpId="0"/>
      <p:bldP spid="116774" grpId="0"/>
      <p:bldP spid="1167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11266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649" imgH="5181600" progId="Excel.Sheet.8">
                    <p:embed/>
                  </p:oleObj>
                </mc:Choice>
                <mc:Fallback>
                  <p:oleObj name="Chart" r:id="rId3" imgW="5800649" imgH="5181600" progId="Excel.Sheet.8">
                    <p:embed/>
                    <p:pic>
                      <p:nvPicPr>
                        <p:cNvPr id="1126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5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11296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11293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11291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sp>
        <p:nvSpPr>
          <p:cNvPr id="1127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252413"/>
            <a:ext cx="6586538" cy="622300"/>
          </a:xfrm>
        </p:spPr>
        <p:txBody>
          <a:bodyPr/>
          <a:lstStyle/>
          <a:p>
            <a:pPr algn="l" eaLnBrk="1" hangingPunct="1"/>
            <a:r>
              <a:rPr lang="en-US" sz="3100" dirty="0">
                <a:solidFill>
                  <a:srgbClr val="CC0000"/>
                </a:solidFill>
              </a:rPr>
              <a:t>Surplus</a:t>
            </a:r>
            <a:r>
              <a:rPr lang="en-US" sz="3100" dirty="0">
                <a:solidFill>
                  <a:schemeClr val="tx1"/>
                </a:solidFill>
              </a:rPr>
              <a:t> (a.k.a. excess supply):</a:t>
            </a:r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3036889" y="715963"/>
            <a:ext cx="6562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>
                <a:cs typeface="Arial" charset="0"/>
              </a:rPr>
              <a:t>when quantity supplied is greater than quantity demanded</a:t>
            </a:r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6491288" y="1782763"/>
            <a:ext cx="39687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solidFill>
                  <a:srgbClr val="B2B2B2"/>
                </a:solidFill>
                <a:cs typeface="Arial" charset="0"/>
              </a:rPr>
              <a:t>Facing a surplus, </a:t>
            </a:r>
            <a:br>
              <a:rPr lang="en-US" sz="2600">
                <a:solidFill>
                  <a:srgbClr val="B2B2B2"/>
                </a:solidFill>
                <a:cs typeface="Arial" charset="0"/>
              </a:rPr>
            </a:br>
            <a:r>
              <a:rPr lang="en-US" sz="2600">
                <a:solidFill>
                  <a:srgbClr val="B2B2B2"/>
                </a:solidFill>
                <a:cs typeface="Arial" charset="0"/>
              </a:rPr>
              <a:t>sellers try to increase sales by cutting price.</a:t>
            </a: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6480176" y="3155951"/>
            <a:ext cx="40481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solidFill>
                  <a:srgbClr val="B2B2B2"/>
                </a:solidFill>
                <a:cs typeface="Arial" charset="0"/>
              </a:rPr>
              <a:t>This causes </a:t>
            </a:r>
            <a:br>
              <a:rPr lang="en-US" sz="2600">
                <a:solidFill>
                  <a:srgbClr val="B2B2B2"/>
                </a:solidFill>
                <a:cs typeface="Arial" charset="0"/>
              </a:rPr>
            </a:br>
            <a:r>
              <a:rPr lang="en-US" sz="2600" b="1" i="1">
                <a:solidFill>
                  <a:srgbClr val="B2B2B2"/>
                </a:solidFill>
                <a:cs typeface="Arial" charset="0"/>
              </a:rPr>
              <a:t>Q</a:t>
            </a:r>
            <a:r>
              <a:rPr lang="en-US" sz="2600" b="1" i="1" baseline="30000">
                <a:solidFill>
                  <a:srgbClr val="B2B2B2"/>
                </a:solidFill>
                <a:cs typeface="Arial" charset="0"/>
              </a:rPr>
              <a:t>D</a:t>
            </a:r>
            <a:r>
              <a:rPr lang="en-US" sz="2600">
                <a:solidFill>
                  <a:srgbClr val="B2B2B2"/>
                </a:solidFill>
                <a:cs typeface="Arial" charset="0"/>
              </a:rPr>
              <a:t> to rise and </a:t>
            </a:r>
            <a:r>
              <a:rPr lang="en-US" sz="2600" b="1" i="1">
                <a:solidFill>
                  <a:srgbClr val="B2B2B2"/>
                </a:solidFill>
                <a:cs typeface="Arial" charset="0"/>
              </a:rPr>
              <a:t>Q</a:t>
            </a:r>
            <a:r>
              <a:rPr lang="en-US" sz="2600" b="1" i="1" baseline="30000">
                <a:solidFill>
                  <a:srgbClr val="B2B2B2"/>
                </a:solidFill>
                <a:cs typeface="Arial" charset="0"/>
              </a:rPr>
              <a:t>S</a:t>
            </a:r>
            <a:r>
              <a:rPr lang="en-US" sz="2600">
                <a:solidFill>
                  <a:srgbClr val="B2B2B2"/>
                </a:solidFill>
                <a:cs typeface="Arial" charset="0"/>
              </a:rPr>
              <a:t> to fall.  </a:t>
            </a:r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 flipV="1">
            <a:off x="2844800" y="3327400"/>
            <a:ext cx="2152650" cy="1588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7"/>
          <p:cNvSpPr>
            <a:spLocks noChangeShapeType="1"/>
          </p:cNvSpPr>
          <p:nvPr/>
        </p:nvSpPr>
        <p:spPr bwMode="auto">
          <a:xfrm>
            <a:off x="4117976" y="3317876"/>
            <a:ext cx="9525" cy="230187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>
            <a:off x="4975226" y="3314701"/>
            <a:ext cx="9525" cy="230187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AutoShape 19"/>
          <p:cNvSpPr>
            <a:spLocks/>
          </p:cNvSpPr>
          <p:nvPr/>
        </p:nvSpPr>
        <p:spPr bwMode="auto">
          <a:xfrm rot="5400000">
            <a:off x="4436269" y="2696369"/>
            <a:ext cx="220662" cy="869950"/>
          </a:xfrm>
          <a:prstGeom prst="leftBrace">
            <a:avLst>
              <a:gd name="adj1" fmla="val 32854"/>
              <a:gd name="adj2" fmla="val 50000"/>
            </a:avLst>
          </a:pr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V="1">
            <a:off x="4551363" y="2363789"/>
            <a:ext cx="190500" cy="6175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3952876" y="1924050"/>
            <a:ext cx="1501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600" b="1" i="1">
                <a:solidFill>
                  <a:srgbClr val="B2B2B2"/>
                </a:solidFill>
                <a:cs typeface="Arial" charset="0"/>
              </a:rPr>
              <a:t>Surplus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6491289" y="4108450"/>
            <a:ext cx="3768725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Prices continue to fall until market reaches equilibrium. 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843213" y="3338513"/>
            <a:ext cx="1681162" cy="2278062"/>
            <a:chOff x="831" y="2103"/>
            <a:chExt cx="1059" cy="1435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831" y="2103"/>
              <a:ext cx="1013" cy="358"/>
              <a:chOff x="831" y="2103"/>
              <a:chExt cx="1013" cy="358"/>
            </a:xfrm>
          </p:grpSpPr>
          <p:sp>
            <p:nvSpPr>
              <p:cNvPr id="11289" name="Line 25"/>
              <p:cNvSpPr>
                <a:spLocks noChangeShapeType="1"/>
              </p:cNvSpPr>
              <p:nvPr/>
            </p:nvSpPr>
            <p:spPr bwMode="auto">
              <a:xfrm>
                <a:off x="831" y="2103"/>
                <a:ext cx="0" cy="352"/>
              </a:xfrm>
              <a:prstGeom prst="line">
                <a:avLst/>
              </a:prstGeom>
              <a:noFill/>
              <a:ln w="57150">
                <a:solidFill>
                  <a:srgbClr val="99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0" name="Line 26"/>
              <p:cNvSpPr>
                <a:spLocks noChangeShapeType="1"/>
              </p:cNvSpPr>
              <p:nvPr/>
            </p:nvSpPr>
            <p:spPr bwMode="auto">
              <a:xfrm flipV="1">
                <a:off x="834" y="2460"/>
                <a:ext cx="1010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802" y="2410"/>
              <a:ext cx="88" cy="1128"/>
              <a:chOff x="1802" y="2410"/>
              <a:chExt cx="88" cy="1128"/>
            </a:xfrm>
          </p:grpSpPr>
          <p:sp>
            <p:nvSpPr>
              <p:cNvPr id="11287" name="Line 28"/>
              <p:cNvSpPr>
                <a:spLocks noChangeShapeType="1"/>
              </p:cNvSpPr>
              <p:nvPr/>
            </p:nvSpPr>
            <p:spPr bwMode="auto">
              <a:xfrm>
                <a:off x="1840" y="2440"/>
                <a:ext cx="4" cy="109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Oval 29"/>
              <p:cNvSpPr>
                <a:spLocks noChangeArrowheads="1"/>
              </p:cNvSpPr>
              <p:nvPr/>
            </p:nvSpPr>
            <p:spPr bwMode="auto">
              <a:xfrm>
                <a:off x="1802" y="2410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</p:grpSp>
      <p:sp>
        <p:nvSpPr>
          <p:cNvPr id="11284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12290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649" imgH="5181600" progId="Excel.Sheet.8">
                    <p:embed/>
                  </p:oleObj>
                </mc:Choice>
                <mc:Fallback>
                  <p:oleObj name="Chart" r:id="rId3" imgW="5800649" imgH="5181600" progId="Excel.Sheet.8">
                    <p:embed/>
                    <p:pic>
                      <p:nvPicPr>
                        <p:cNvPr id="1229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12317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12314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12312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sp>
        <p:nvSpPr>
          <p:cNvPr id="11879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257175"/>
            <a:ext cx="6819900" cy="6223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100" dirty="0">
                <a:solidFill>
                  <a:srgbClr val="CC0000"/>
                </a:solidFill>
              </a:rPr>
              <a:t>Shortage</a:t>
            </a:r>
            <a:r>
              <a:rPr lang="en-US" sz="3100" dirty="0">
                <a:solidFill>
                  <a:schemeClr val="tx1"/>
                </a:solidFill>
              </a:rPr>
              <a:t> (a.k.a. excess demand):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3036889" y="714375"/>
            <a:ext cx="66754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cs typeface="Arial" charset="0"/>
              </a:rPr>
              <a:t>when quantity demanded is greater than quantity supplied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6823076" y="1809751"/>
            <a:ext cx="22574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Example: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If  </a:t>
            </a:r>
            <a:r>
              <a:rPr lang="en-US" sz="2600" b="1" i="1">
                <a:cs typeface="Arial" charset="0"/>
              </a:rPr>
              <a:t>P</a:t>
            </a:r>
            <a:r>
              <a:rPr lang="en-US" sz="2600">
                <a:cs typeface="Arial" charset="0"/>
              </a:rPr>
              <a:t>  =  $1, 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7058026" y="2698751"/>
            <a:ext cx="286226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then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  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 b="1" i="1" baseline="30000">
                <a:cs typeface="Arial" charset="0"/>
              </a:rPr>
              <a:t>D</a:t>
            </a:r>
            <a:r>
              <a:rPr lang="en-US" sz="2600">
                <a:cs typeface="Arial" charset="0"/>
              </a:rPr>
              <a:t>  =  21 lattes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7067550" y="3570289"/>
            <a:ext cx="2787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and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  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 b="1" i="1" baseline="30000">
                <a:cs typeface="Arial" charset="0"/>
              </a:rPr>
              <a:t>S</a:t>
            </a:r>
            <a:r>
              <a:rPr lang="en-US" sz="2600">
                <a:cs typeface="Arial" charset="0"/>
              </a:rPr>
              <a:t>  =  5 lattes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7061200" y="4451351"/>
            <a:ext cx="325278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resulting in a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shortage of 16 lattes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2846388" y="5045075"/>
            <a:ext cx="2259012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029200" y="4972050"/>
            <a:ext cx="139700" cy="642938"/>
            <a:chOff x="2208" y="3132"/>
            <a:chExt cx="88" cy="405"/>
          </a:xfrm>
        </p:grpSpPr>
        <p:sp>
          <p:nvSpPr>
            <p:cNvPr id="12310" name="Line 20"/>
            <p:cNvSpPr>
              <a:spLocks noChangeShapeType="1"/>
            </p:cNvSpPr>
            <p:nvPr/>
          </p:nvSpPr>
          <p:spPr bwMode="auto">
            <a:xfrm flipH="1">
              <a:off x="2247" y="3163"/>
              <a:ext cx="2" cy="37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Oval 21"/>
            <p:cNvSpPr>
              <a:spLocks noChangeArrowheads="1"/>
            </p:cNvSpPr>
            <p:nvPr/>
          </p:nvSpPr>
          <p:spPr bwMode="auto">
            <a:xfrm>
              <a:off x="2208" y="313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317875" y="4972051"/>
            <a:ext cx="139700" cy="646113"/>
            <a:chOff x="1130" y="3132"/>
            <a:chExt cx="88" cy="407"/>
          </a:xfrm>
        </p:grpSpPr>
        <p:sp>
          <p:nvSpPr>
            <p:cNvPr id="12308" name="Line 23"/>
            <p:cNvSpPr>
              <a:spLocks noChangeShapeType="1"/>
            </p:cNvSpPr>
            <p:nvPr/>
          </p:nvSpPr>
          <p:spPr bwMode="auto">
            <a:xfrm flipH="1">
              <a:off x="1173" y="3165"/>
              <a:ext cx="2" cy="37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Oval 24"/>
            <p:cNvSpPr>
              <a:spLocks noChangeArrowheads="1"/>
            </p:cNvSpPr>
            <p:nvPr/>
          </p:nvSpPr>
          <p:spPr bwMode="auto">
            <a:xfrm>
              <a:off x="1130" y="313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18809" name="AutoShape 25"/>
          <p:cNvSpPr>
            <a:spLocks/>
          </p:cNvSpPr>
          <p:nvPr/>
        </p:nvSpPr>
        <p:spPr bwMode="auto">
          <a:xfrm rot="16200000">
            <a:off x="4125119" y="4407694"/>
            <a:ext cx="220662" cy="1714500"/>
          </a:xfrm>
          <a:prstGeom prst="leftBrace">
            <a:avLst>
              <a:gd name="adj1" fmla="val 64748"/>
              <a:gd name="adj2" fmla="val 50000"/>
            </a:avLst>
          </a:prstGeom>
          <a:noFill/>
          <a:ln w="1905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3475039" y="5394326"/>
            <a:ext cx="1512887" cy="4730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b="1" i="1">
                <a:cs typeface="Arial" charset="0"/>
              </a:rPr>
              <a:t>Shortage</a:t>
            </a:r>
          </a:p>
        </p:txBody>
      </p:sp>
      <p:sp>
        <p:nvSpPr>
          <p:cNvPr id="12307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6" grpId="0"/>
      <p:bldP spid="118797" grpId="0"/>
      <p:bldP spid="118798" grpId="0"/>
      <p:bldP spid="118800" grpId="0"/>
      <p:bldP spid="118801" grpId="0"/>
      <p:bldP spid="118802" grpId="0" animBg="1"/>
      <p:bldP spid="118809" grpId="0" animBg="1"/>
      <p:bldP spid="1188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13314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825" imgH="5181763" progId="Excel.Sheet.8">
                    <p:embed/>
                  </p:oleObj>
                </mc:Choice>
                <mc:Fallback>
                  <p:oleObj name="Chart" r:id="rId3" imgW="5800825" imgH="5181763" progId="Excel.Sheet.8">
                    <p:embed/>
                    <p:pic>
                      <p:nvPicPr>
                        <p:cNvPr id="1331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5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13356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13353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13351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sp>
        <p:nvSpPr>
          <p:cNvPr id="13320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257175"/>
            <a:ext cx="7124700" cy="6223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100" dirty="0">
                <a:solidFill>
                  <a:srgbClr val="CC0000"/>
                </a:solidFill>
              </a:rPr>
              <a:t>Shortage</a:t>
            </a:r>
            <a:r>
              <a:rPr lang="en-US" sz="3100" dirty="0">
                <a:solidFill>
                  <a:schemeClr val="tx1"/>
                </a:solidFill>
              </a:rPr>
              <a:t> (a.k.a. excess demand):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3036889" y="714375"/>
            <a:ext cx="66754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cs typeface="Arial" charset="0"/>
              </a:rPr>
              <a:t>when quantity demanded is greater than quantity supplied</a:t>
            </a:r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>
            <a:off x="2846388" y="5045075"/>
            <a:ext cx="2259012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5091114" y="5021264"/>
            <a:ext cx="3175" cy="59372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Oval 16"/>
          <p:cNvSpPr>
            <a:spLocks noChangeArrowheads="1"/>
          </p:cNvSpPr>
          <p:nvPr/>
        </p:nvSpPr>
        <p:spPr bwMode="auto">
          <a:xfrm>
            <a:off x="5029200" y="4972051"/>
            <a:ext cx="139700" cy="138113"/>
          </a:xfrm>
          <a:prstGeom prst="ellipse">
            <a:avLst/>
          </a:prstGeom>
          <a:solidFill>
            <a:srgbClr val="B2B2B2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317875" y="4972051"/>
            <a:ext cx="139700" cy="646113"/>
            <a:chOff x="1130" y="3132"/>
            <a:chExt cx="88" cy="407"/>
          </a:xfrm>
        </p:grpSpPr>
        <p:sp>
          <p:nvSpPr>
            <p:cNvPr id="13349" name="Line 18"/>
            <p:cNvSpPr>
              <a:spLocks noChangeShapeType="1"/>
            </p:cNvSpPr>
            <p:nvPr/>
          </p:nvSpPr>
          <p:spPr bwMode="auto">
            <a:xfrm flipH="1">
              <a:off x="1173" y="3165"/>
              <a:ext cx="2" cy="374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Oval 19"/>
            <p:cNvSpPr>
              <a:spLocks noChangeArrowheads="1"/>
            </p:cNvSpPr>
            <p:nvPr/>
          </p:nvSpPr>
          <p:spPr bwMode="auto">
            <a:xfrm>
              <a:off x="1130" y="3132"/>
              <a:ext cx="88" cy="87"/>
            </a:xfrm>
            <a:prstGeom prst="ellipse">
              <a:avLst/>
            </a:prstGeom>
            <a:solidFill>
              <a:srgbClr val="B2B2B2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6529388" y="1782764"/>
            <a:ext cx="3968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Facing a shortage,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sellers raise the price,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6580188" y="2722563"/>
            <a:ext cx="31226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causing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 b="1" i="1" baseline="30000">
                <a:cs typeface="Arial" charset="0"/>
              </a:rPr>
              <a:t>D</a:t>
            </a:r>
            <a:r>
              <a:rPr lang="en-US" sz="2600">
                <a:cs typeface="Arial" charset="0"/>
              </a:rPr>
              <a:t> to fall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6543675" y="3638551"/>
            <a:ext cx="3352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…which reduces the shortage.   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6589713" y="3144838"/>
            <a:ext cx="31226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and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 b="1" i="1" baseline="30000">
                <a:cs typeface="Arial" charset="0"/>
              </a:rPr>
              <a:t>S</a:t>
            </a:r>
            <a:r>
              <a:rPr lang="en-US" sz="2600">
                <a:cs typeface="Arial" charset="0"/>
              </a:rPr>
              <a:t> to rise,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843214" y="4479925"/>
            <a:ext cx="1952625" cy="558800"/>
            <a:chOff x="831" y="2822"/>
            <a:chExt cx="1230" cy="352"/>
          </a:xfrm>
        </p:grpSpPr>
        <p:sp>
          <p:nvSpPr>
            <p:cNvPr id="13347" name="Line 25"/>
            <p:cNvSpPr>
              <a:spLocks noChangeShapeType="1"/>
            </p:cNvSpPr>
            <p:nvPr/>
          </p:nvSpPr>
          <p:spPr bwMode="auto">
            <a:xfrm>
              <a:off x="831" y="2822"/>
              <a:ext cx="123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26"/>
            <p:cNvSpPr>
              <a:spLocks noChangeShapeType="1"/>
            </p:cNvSpPr>
            <p:nvPr/>
          </p:nvSpPr>
          <p:spPr bwMode="auto">
            <a:xfrm rot="10800000">
              <a:off x="833" y="2822"/>
              <a:ext cx="0" cy="35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10114" y="4405314"/>
            <a:ext cx="384175" cy="1214437"/>
            <a:chOff x="2007" y="2775"/>
            <a:chExt cx="242" cy="765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2007" y="2775"/>
              <a:ext cx="88" cy="765"/>
              <a:chOff x="2007" y="2775"/>
              <a:chExt cx="88" cy="765"/>
            </a:xfrm>
          </p:grpSpPr>
          <p:sp>
            <p:nvSpPr>
              <p:cNvPr id="13345" name="Line 29"/>
              <p:cNvSpPr>
                <a:spLocks noChangeShapeType="1"/>
              </p:cNvSpPr>
              <p:nvPr/>
            </p:nvSpPr>
            <p:spPr bwMode="auto">
              <a:xfrm flipH="1">
                <a:off x="2050" y="2822"/>
                <a:ext cx="0" cy="71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Oval 30"/>
              <p:cNvSpPr>
                <a:spLocks noChangeArrowheads="1"/>
              </p:cNvSpPr>
              <p:nvPr/>
            </p:nvSpPr>
            <p:spPr bwMode="auto">
              <a:xfrm>
                <a:off x="2007" y="2775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13344" name="Line 31"/>
            <p:cNvSpPr>
              <a:spLocks noChangeShapeType="1"/>
            </p:cNvSpPr>
            <p:nvPr/>
          </p:nvSpPr>
          <p:spPr bwMode="auto">
            <a:xfrm rot="5400000">
              <a:off x="2148" y="3438"/>
              <a:ext cx="0" cy="20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382963" y="4408489"/>
            <a:ext cx="596900" cy="1209675"/>
            <a:chOff x="1171" y="2777"/>
            <a:chExt cx="376" cy="762"/>
          </a:xfrm>
        </p:grpSpPr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1459" y="2777"/>
              <a:ext cx="88" cy="759"/>
              <a:chOff x="1459" y="2777"/>
              <a:chExt cx="88" cy="759"/>
            </a:xfrm>
          </p:grpSpPr>
          <p:sp>
            <p:nvSpPr>
              <p:cNvPr id="13341" name="Line 34"/>
              <p:cNvSpPr>
                <a:spLocks noChangeShapeType="1"/>
              </p:cNvSpPr>
              <p:nvPr/>
            </p:nvSpPr>
            <p:spPr bwMode="auto">
              <a:xfrm flipH="1">
                <a:off x="1504" y="2820"/>
                <a:ext cx="2" cy="71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Oval 35"/>
              <p:cNvSpPr>
                <a:spLocks noChangeArrowheads="1"/>
              </p:cNvSpPr>
              <p:nvPr/>
            </p:nvSpPr>
            <p:spPr bwMode="auto">
              <a:xfrm>
                <a:off x="1459" y="2777"/>
                <a:ext cx="88" cy="87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13340" name="Line 36"/>
            <p:cNvSpPr>
              <a:spLocks noChangeShapeType="1"/>
            </p:cNvSpPr>
            <p:nvPr/>
          </p:nvSpPr>
          <p:spPr bwMode="auto">
            <a:xfrm rot="-5400000">
              <a:off x="1340" y="3370"/>
              <a:ext cx="0" cy="338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3482975" y="4572001"/>
            <a:ext cx="1512888" cy="912813"/>
            <a:chOff x="1234" y="2880"/>
            <a:chExt cx="953" cy="575"/>
          </a:xfrm>
        </p:grpSpPr>
        <p:sp>
          <p:nvSpPr>
            <p:cNvPr id="13335" name="AutoShape 38"/>
            <p:cNvSpPr>
              <a:spLocks/>
            </p:cNvSpPr>
            <p:nvPr/>
          </p:nvSpPr>
          <p:spPr bwMode="auto">
            <a:xfrm rot="-5400000">
              <a:off x="1712" y="2675"/>
              <a:ext cx="132" cy="541"/>
            </a:xfrm>
            <a:prstGeom prst="leftBrace">
              <a:avLst>
                <a:gd name="adj1" fmla="val 34154"/>
                <a:gd name="adj2" fmla="val 50000"/>
              </a:avLst>
            </a:prstGeom>
            <a:noFill/>
            <a:ln w="19050">
              <a:solidFill>
                <a:srgbClr val="99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1234" y="3031"/>
              <a:ext cx="953" cy="424"/>
              <a:chOff x="1234" y="3031"/>
              <a:chExt cx="953" cy="424"/>
            </a:xfrm>
          </p:grpSpPr>
          <p:sp>
            <p:nvSpPr>
              <p:cNvPr id="13337" name="Line 40"/>
              <p:cNvSpPr>
                <a:spLocks noChangeShapeType="1"/>
              </p:cNvSpPr>
              <p:nvPr/>
            </p:nvSpPr>
            <p:spPr bwMode="auto">
              <a:xfrm flipV="1">
                <a:off x="1700" y="3031"/>
                <a:ext cx="75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Text Box 41"/>
              <p:cNvSpPr txBox="1">
                <a:spLocks noChangeArrowheads="1"/>
              </p:cNvSpPr>
              <p:nvPr/>
            </p:nvSpPr>
            <p:spPr bwMode="auto">
              <a:xfrm>
                <a:off x="1234" y="3157"/>
                <a:ext cx="953" cy="298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500" b="1" i="1">
                    <a:cs typeface="Arial" charset="0"/>
                  </a:rPr>
                  <a:t>Shortage</a:t>
                </a:r>
              </a:p>
            </p:txBody>
          </p:sp>
        </p:grpSp>
      </p:grpSp>
      <p:sp>
        <p:nvSpPr>
          <p:cNvPr id="13334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/>
      <p:bldP spid="119829" grpId="0"/>
      <p:bldP spid="119830" grpId="0"/>
      <p:bldP spid="1198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1814" y="1444626"/>
            <a:ext cx="5513387" cy="4886325"/>
            <a:chOff x="175" y="910"/>
            <a:chExt cx="3473" cy="3078"/>
          </a:xfrm>
        </p:grpSpPr>
        <p:graphicFrame>
          <p:nvGraphicFramePr>
            <p:cNvPr id="14338" name="Object 3"/>
            <p:cNvGraphicFramePr>
              <a:graphicFrameLocks noChangeAspect="1"/>
            </p:cNvGraphicFramePr>
            <p:nvPr/>
          </p:nvGraphicFramePr>
          <p:xfrm>
            <a:off x="175" y="910"/>
            <a:ext cx="3446" cy="3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5800825" imgH="5181763" progId="Excel.Sheet.8">
                    <p:embed/>
                  </p:oleObj>
                </mc:Choice>
                <mc:Fallback>
                  <p:oleObj name="Chart" r:id="rId3" imgW="5800825" imgH="5181763" progId="Excel.Sheet.8">
                    <p:embed/>
                    <p:pic>
                      <p:nvPicPr>
                        <p:cNvPr id="1433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910"/>
                          <a:ext cx="3446" cy="30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Text Box 4"/>
            <p:cNvSpPr txBox="1">
              <a:spLocks noChangeArrowheads="1"/>
            </p:cNvSpPr>
            <p:nvPr/>
          </p:nvSpPr>
          <p:spPr bwMode="auto">
            <a:xfrm>
              <a:off x="665" y="1015"/>
              <a:ext cx="262" cy="3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P</a:t>
              </a:r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3375" y="3451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332163" y="1946276"/>
            <a:ext cx="2101850" cy="3660775"/>
            <a:chOff x="1139" y="1226"/>
            <a:chExt cx="1324" cy="2306"/>
          </a:xfrm>
        </p:grpSpPr>
        <p:sp>
          <p:nvSpPr>
            <p:cNvPr id="14365" name="Line 7"/>
            <p:cNvSpPr>
              <a:spLocks noChangeShapeType="1"/>
            </p:cNvSpPr>
            <p:nvPr/>
          </p:nvSpPr>
          <p:spPr bwMode="auto">
            <a:xfrm>
              <a:off x="1151" y="1252"/>
              <a:ext cx="1312" cy="2280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Text Box 8"/>
            <p:cNvSpPr txBox="1">
              <a:spLocks noChangeArrowheads="1"/>
            </p:cNvSpPr>
            <p:nvPr/>
          </p:nvSpPr>
          <p:spPr bwMode="auto">
            <a:xfrm>
              <a:off x="1139" y="1226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D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51150" y="1944689"/>
            <a:ext cx="3367088" cy="3665537"/>
            <a:chOff x="836" y="1225"/>
            <a:chExt cx="2121" cy="2309"/>
          </a:xfrm>
        </p:grpSpPr>
        <p:sp>
          <p:nvSpPr>
            <p:cNvPr id="14363" name="Line 10"/>
            <p:cNvSpPr>
              <a:spLocks noChangeShapeType="1"/>
            </p:cNvSpPr>
            <p:nvPr/>
          </p:nvSpPr>
          <p:spPr bwMode="auto">
            <a:xfrm flipH="1">
              <a:off x="836" y="1326"/>
              <a:ext cx="2064" cy="2208"/>
            </a:xfrm>
            <a:prstGeom prst="line">
              <a:avLst/>
            </a:prstGeom>
            <a:noFill/>
            <a:ln w="508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Text Box 11"/>
            <p:cNvSpPr txBox="1">
              <a:spLocks noChangeArrowheads="1"/>
            </p:cNvSpPr>
            <p:nvPr/>
          </p:nvSpPr>
          <p:spPr bwMode="auto">
            <a:xfrm>
              <a:off x="2684" y="1225"/>
              <a:ext cx="27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600" b="1" i="1">
                  <a:cs typeface="Arial" charset="0"/>
                </a:rPr>
                <a:t>S</a:t>
              </a:r>
            </a:p>
          </p:txBody>
        </p:sp>
      </p:grpSp>
      <p:sp>
        <p:nvSpPr>
          <p:cNvPr id="14344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257175"/>
            <a:ext cx="7429500" cy="6223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100" dirty="0">
                <a:solidFill>
                  <a:srgbClr val="CC0000"/>
                </a:solidFill>
              </a:rPr>
              <a:t>Shortage</a:t>
            </a:r>
            <a:r>
              <a:rPr lang="en-US" sz="3100" dirty="0">
                <a:solidFill>
                  <a:schemeClr val="tx1"/>
                </a:solidFill>
              </a:rPr>
              <a:t> (a.k.a. excess demand):</a:t>
            </a:r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>
            <a:off x="3036889" y="714375"/>
            <a:ext cx="66754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>
                <a:cs typeface="Arial" charset="0"/>
              </a:rPr>
              <a:t>when quantity demanded is greater than quantity supplied</a:t>
            </a:r>
          </a:p>
        </p:txBody>
      </p:sp>
      <p:sp>
        <p:nvSpPr>
          <p:cNvPr id="14346" name="Text Box 14"/>
          <p:cNvSpPr txBox="1">
            <a:spLocks noChangeArrowheads="1"/>
          </p:cNvSpPr>
          <p:nvPr/>
        </p:nvSpPr>
        <p:spPr bwMode="auto">
          <a:xfrm>
            <a:off x="6529388" y="1782764"/>
            <a:ext cx="35179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solidFill>
                  <a:srgbClr val="B2B2B2"/>
                </a:solidFill>
                <a:cs typeface="Arial" charset="0"/>
              </a:rPr>
              <a:t>Facing a shortage, </a:t>
            </a:r>
            <a:br>
              <a:rPr lang="en-US" sz="2600">
                <a:solidFill>
                  <a:srgbClr val="B2B2B2"/>
                </a:solidFill>
                <a:cs typeface="Arial" charset="0"/>
              </a:rPr>
            </a:br>
            <a:r>
              <a:rPr lang="en-US" sz="2600">
                <a:solidFill>
                  <a:srgbClr val="B2B2B2"/>
                </a:solidFill>
                <a:cs typeface="Arial" charset="0"/>
              </a:rPr>
              <a:t>sellers raise the price,</a:t>
            </a:r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>
            <a:off x="6580188" y="2722563"/>
            <a:ext cx="31226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solidFill>
                  <a:srgbClr val="B2B2B2"/>
                </a:solidFill>
                <a:cs typeface="Arial" charset="0"/>
              </a:rPr>
              <a:t>causing </a:t>
            </a:r>
            <a:r>
              <a:rPr lang="en-US" sz="2600" b="1" i="1">
                <a:solidFill>
                  <a:srgbClr val="B2B2B2"/>
                </a:solidFill>
                <a:cs typeface="Arial" charset="0"/>
              </a:rPr>
              <a:t>Q</a:t>
            </a:r>
            <a:r>
              <a:rPr lang="en-US" sz="2600" b="1" i="1" baseline="30000">
                <a:solidFill>
                  <a:srgbClr val="B2B2B2"/>
                </a:solidFill>
                <a:cs typeface="Arial" charset="0"/>
              </a:rPr>
              <a:t>D</a:t>
            </a:r>
            <a:r>
              <a:rPr lang="en-US" sz="2600">
                <a:solidFill>
                  <a:srgbClr val="B2B2B2"/>
                </a:solidFill>
                <a:cs typeface="Arial" charset="0"/>
              </a:rPr>
              <a:t> to fall</a:t>
            </a:r>
          </a:p>
        </p:txBody>
      </p:sp>
      <p:sp>
        <p:nvSpPr>
          <p:cNvPr id="14348" name="Text Box 16"/>
          <p:cNvSpPr txBox="1">
            <a:spLocks noChangeArrowheads="1"/>
          </p:cNvSpPr>
          <p:nvPr/>
        </p:nvSpPr>
        <p:spPr bwMode="auto">
          <a:xfrm>
            <a:off x="6589713" y="3144838"/>
            <a:ext cx="31226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solidFill>
                  <a:srgbClr val="B2B2B2"/>
                </a:solidFill>
                <a:cs typeface="Arial" charset="0"/>
              </a:rPr>
              <a:t>and </a:t>
            </a:r>
            <a:r>
              <a:rPr lang="en-US" sz="2600" b="1" i="1">
                <a:solidFill>
                  <a:srgbClr val="B2B2B2"/>
                </a:solidFill>
                <a:cs typeface="Arial" charset="0"/>
              </a:rPr>
              <a:t>Q</a:t>
            </a:r>
            <a:r>
              <a:rPr lang="en-US" sz="2600" b="1" i="1" baseline="30000">
                <a:solidFill>
                  <a:srgbClr val="B2B2B2"/>
                </a:solidFill>
                <a:cs typeface="Arial" charset="0"/>
              </a:rPr>
              <a:t>S</a:t>
            </a:r>
            <a:r>
              <a:rPr lang="en-US" sz="2600">
                <a:solidFill>
                  <a:srgbClr val="B2B2B2"/>
                </a:solidFill>
                <a:cs typeface="Arial" charset="0"/>
              </a:rPr>
              <a:t> to rise.</a:t>
            </a:r>
          </a:p>
        </p:txBody>
      </p:sp>
      <p:sp>
        <p:nvSpPr>
          <p:cNvPr id="14349" name="Line 17"/>
          <p:cNvSpPr>
            <a:spLocks noChangeShapeType="1"/>
          </p:cNvSpPr>
          <p:nvPr/>
        </p:nvSpPr>
        <p:spPr bwMode="auto">
          <a:xfrm>
            <a:off x="2843214" y="4479925"/>
            <a:ext cx="1952625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8"/>
          <p:cNvSpPr>
            <a:spLocks noChangeShapeType="1"/>
          </p:cNvSpPr>
          <p:nvPr/>
        </p:nvSpPr>
        <p:spPr bwMode="auto">
          <a:xfrm flipH="1">
            <a:off x="4778375" y="4479926"/>
            <a:ext cx="0" cy="1139825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Line 19"/>
          <p:cNvSpPr>
            <a:spLocks noChangeShapeType="1"/>
          </p:cNvSpPr>
          <p:nvPr/>
        </p:nvSpPr>
        <p:spPr bwMode="auto">
          <a:xfrm flipH="1">
            <a:off x="3911601" y="4476750"/>
            <a:ext cx="3175" cy="1136650"/>
          </a:xfrm>
          <a:prstGeom prst="line">
            <a:avLst/>
          </a:prstGeom>
          <a:noFill/>
          <a:ln w="12700">
            <a:solidFill>
              <a:srgbClr val="B2B2B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AutoShape 20"/>
          <p:cNvSpPr>
            <a:spLocks/>
          </p:cNvSpPr>
          <p:nvPr/>
        </p:nvSpPr>
        <p:spPr bwMode="auto">
          <a:xfrm rot="16200000">
            <a:off x="4241007" y="4247357"/>
            <a:ext cx="209550" cy="858837"/>
          </a:xfrm>
          <a:prstGeom prst="leftBrace">
            <a:avLst>
              <a:gd name="adj1" fmla="val 34154"/>
              <a:gd name="adj2" fmla="val 50000"/>
            </a:avLst>
          </a:pr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4353" name="Line 21"/>
          <p:cNvSpPr>
            <a:spLocks noChangeShapeType="1"/>
          </p:cNvSpPr>
          <p:nvPr/>
        </p:nvSpPr>
        <p:spPr bwMode="auto">
          <a:xfrm flipV="1">
            <a:off x="4270375" y="4811714"/>
            <a:ext cx="71438" cy="320675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Text Box 22"/>
          <p:cNvSpPr txBox="1">
            <a:spLocks noChangeArrowheads="1"/>
          </p:cNvSpPr>
          <p:nvPr/>
        </p:nvSpPr>
        <p:spPr bwMode="auto">
          <a:xfrm>
            <a:off x="3482975" y="5011739"/>
            <a:ext cx="15128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b="1" i="1">
                <a:solidFill>
                  <a:srgbClr val="B2B2B2"/>
                </a:solidFill>
                <a:cs typeface="Arial" charset="0"/>
              </a:rPr>
              <a:t>Shortage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6572250" y="3697288"/>
            <a:ext cx="35369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cs typeface="Arial" charset="0"/>
              </a:rPr>
              <a:t>Prices continue to rise until market reaches equilibrium.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846388" y="3902075"/>
            <a:ext cx="1604962" cy="558800"/>
            <a:chOff x="833" y="2458"/>
            <a:chExt cx="1011" cy="352"/>
          </a:xfrm>
        </p:grpSpPr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rot="10800000">
              <a:off x="833" y="2458"/>
              <a:ext cx="0" cy="352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V="1">
              <a:off x="834" y="2460"/>
              <a:ext cx="1010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384675" y="3825875"/>
            <a:ext cx="139700" cy="1790700"/>
            <a:chOff x="1802" y="2410"/>
            <a:chExt cx="88" cy="1128"/>
          </a:xfrm>
        </p:grpSpPr>
        <p:sp>
          <p:nvSpPr>
            <p:cNvPr id="14359" name="Line 28"/>
            <p:cNvSpPr>
              <a:spLocks noChangeShapeType="1"/>
            </p:cNvSpPr>
            <p:nvPr/>
          </p:nvSpPr>
          <p:spPr bwMode="auto">
            <a:xfrm>
              <a:off x="1840" y="2440"/>
              <a:ext cx="4" cy="109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Oval 29"/>
            <p:cNvSpPr>
              <a:spLocks noChangeArrowheads="1"/>
            </p:cNvSpPr>
            <p:nvPr/>
          </p:nvSpPr>
          <p:spPr bwMode="auto">
            <a:xfrm>
              <a:off x="1802" y="241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14358" name="FlagCount" hidden="1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Markets and Competition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market</a:t>
            </a:r>
            <a:r>
              <a:rPr lang="en-US" dirty="0"/>
              <a:t> is a group of buyers and sellers of a particular product. 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competitive market</a:t>
            </a:r>
            <a:r>
              <a:rPr lang="en-US" dirty="0"/>
              <a:t> is one with many buyers and sellers, each has a negligible effect on price. </a:t>
            </a:r>
          </a:p>
          <a:p>
            <a:pPr eaLnBrk="1" hangingPunct="1"/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</a:rPr>
              <a:t>perfectly competitive</a:t>
            </a:r>
            <a:r>
              <a:rPr lang="en-US" dirty="0"/>
              <a:t> market:</a:t>
            </a:r>
          </a:p>
          <a:p>
            <a:pPr lvl="1" eaLnBrk="1" hangingPunct="1">
              <a:lnSpc>
                <a:spcPct val="105000"/>
              </a:lnSpc>
            </a:pPr>
            <a:r>
              <a:rPr lang="en-US" sz="2800" dirty="0"/>
              <a:t>All goods exactly the same</a:t>
            </a:r>
          </a:p>
          <a:p>
            <a:pPr lvl="1"/>
            <a:r>
              <a:rPr lang="en-US" sz="2800" dirty="0"/>
              <a:t>Buyers &amp; sellers so numerous that no one can affect market price—each is a “</a:t>
            </a:r>
            <a:r>
              <a:rPr lang="en-US" sz="2800" b="1" dirty="0">
                <a:solidFill>
                  <a:srgbClr val="0000FF"/>
                </a:solidFill>
              </a:rPr>
              <a:t>price taker</a:t>
            </a:r>
            <a:r>
              <a:rPr lang="en-US" sz="2800" dirty="0"/>
              <a:t>”</a:t>
            </a:r>
          </a:p>
          <a:p>
            <a:pPr eaLnBrk="1" hangingPunct="1"/>
            <a:r>
              <a:rPr lang="en-US" dirty="0"/>
              <a:t>In this class, we assume markets are perfectly competitive.  </a:t>
            </a:r>
          </a:p>
        </p:txBody>
      </p:sp>
      <p:sp>
        <p:nvSpPr>
          <p:cNvPr id="23558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bldLvl="4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63525"/>
            <a:ext cx="9144000" cy="6492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400" dirty="0"/>
              <a:t>Three Steps to Analyzing Changes in </a:t>
            </a:r>
            <a:r>
              <a:rPr lang="en-US" sz="3400" dirty="0" err="1"/>
              <a:t>Eq’m</a:t>
            </a:r>
            <a:endParaRPr lang="en-US" sz="34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8663" y="1354138"/>
            <a:ext cx="8064500" cy="4159250"/>
          </a:xfrm>
          <a:solidFill>
            <a:schemeClr val="bg1"/>
          </a:solidFill>
          <a:ln>
            <a:solidFill>
              <a:srgbClr val="0000FF"/>
            </a:solidFill>
          </a:ln>
          <a:effectLst>
            <a:outerShdw blurRad="38100" dist="76200" dir="2700000" algn="ctr" rotWithShape="0">
              <a:srgbClr val="336699">
                <a:alpha val="50000"/>
              </a:srgbClr>
            </a:outerShdw>
          </a:effectLst>
        </p:spPr>
        <p:txBody>
          <a:bodyPr vert="horz" lIns="137160" tIns="91440" rIns="91440" bIns="91440" rtlCol="0">
            <a:normAutofit/>
          </a:bodyPr>
          <a:lstStyle/>
          <a:p>
            <a:pPr marL="0" indent="0">
              <a:spcBef>
                <a:spcPct val="60000"/>
              </a:spcBef>
              <a:buNone/>
              <a:defRPr/>
            </a:pPr>
            <a:r>
              <a:rPr lang="en-US" dirty="0"/>
              <a:t>To determine the effects of any event,  </a:t>
            </a:r>
            <a:endParaRPr lang="en-US" b="1" dirty="0">
              <a:solidFill>
                <a:srgbClr val="CC0000"/>
              </a:solidFill>
            </a:endParaRPr>
          </a:p>
          <a:p>
            <a:pPr marL="692150" lvl="1" indent="-457200">
              <a:lnSpc>
                <a:spcPct val="105000"/>
              </a:lnSpc>
              <a:spcBef>
                <a:spcPct val="80000"/>
              </a:spcBef>
              <a:buNone/>
              <a:defRPr/>
            </a:pPr>
            <a:r>
              <a:rPr lang="en-US" sz="2600" b="1" dirty="0">
                <a:solidFill>
                  <a:srgbClr val="339966"/>
                </a:solidFill>
              </a:rPr>
              <a:t>1.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800" dirty="0"/>
              <a:t>Decide whether event shifts </a:t>
            </a:r>
            <a:r>
              <a:rPr lang="en-US" sz="2800" b="1" i="1" dirty="0"/>
              <a:t>S</a:t>
            </a:r>
            <a:r>
              <a:rPr lang="en-US" sz="2800" dirty="0"/>
              <a:t> curve, </a:t>
            </a:r>
            <a:br>
              <a:rPr lang="en-US" sz="2800" dirty="0"/>
            </a:br>
            <a:r>
              <a:rPr lang="en-US" sz="2800" b="1" i="1" dirty="0"/>
              <a:t>D</a:t>
            </a:r>
            <a:r>
              <a:rPr lang="en-US" sz="2800" dirty="0"/>
              <a:t> curve, or both. </a:t>
            </a:r>
          </a:p>
          <a:p>
            <a:pPr marL="692150" lvl="1" indent="-457200">
              <a:lnSpc>
                <a:spcPct val="105000"/>
              </a:lnSpc>
              <a:spcBef>
                <a:spcPct val="60000"/>
              </a:spcBef>
              <a:buNone/>
              <a:defRPr/>
            </a:pPr>
            <a:r>
              <a:rPr lang="en-US" sz="2600" b="1" dirty="0">
                <a:solidFill>
                  <a:srgbClr val="339966"/>
                </a:solidFill>
              </a:rPr>
              <a:t>2.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800" dirty="0"/>
              <a:t>Decide in which direction curve shifts. </a:t>
            </a:r>
          </a:p>
          <a:p>
            <a:pPr marL="692150" lvl="1" indent="-457200">
              <a:lnSpc>
                <a:spcPct val="105000"/>
              </a:lnSpc>
              <a:spcBef>
                <a:spcPct val="60000"/>
              </a:spcBef>
              <a:buNone/>
              <a:defRPr/>
            </a:pPr>
            <a:r>
              <a:rPr lang="en-US" sz="2600" b="1" dirty="0">
                <a:solidFill>
                  <a:srgbClr val="339966"/>
                </a:solidFill>
              </a:rPr>
              <a:t>3.</a:t>
            </a:r>
            <a:r>
              <a:rPr lang="en-US" sz="2600" dirty="0">
                <a:solidFill>
                  <a:srgbClr val="339966"/>
                </a:solidFill>
              </a:rPr>
              <a:t>	</a:t>
            </a:r>
            <a:r>
              <a:rPr lang="en-US" sz="2800" dirty="0"/>
              <a:t>Use supply—demand diagram to see </a:t>
            </a:r>
            <a:br>
              <a:rPr lang="en-US" sz="2800" dirty="0"/>
            </a:br>
            <a:r>
              <a:rPr lang="en-US" sz="2800" dirty="0"/>
              <a:t>how the shift changes </a:t>
            </a:r>
            <a:r>
              <a:rPr lang="en-US" sz="2800" dirty="0" err="1"/>
              <a:t>eq’m</a:t>
            </a:r>
            <a:r>
              <a:rPr lang="en-US" sz="2800" dirty="0"/>
              <a:t> </a:t>
            </a:r>
            <a:r>
              <a:rPr lang="en-US" sz="2800" b="1" i="1" dirty="0"/>
              <a:t>P</a:t>
            </a:r>
            <a:r>
              <a:rPr lang="en-US" sz="2800" dirty="0"/>
              <a:t> and </a:t>
            </a:r>
            <a:r>
              <a:rPr lang="en-US" sz="2800" b="1" i="1" dirty="0"/>
              <a:t>Q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5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0075" y="163514"/>
            <a:ext cx="8351838" cy="1139825"/>
          </a:xfrm>
        </p:spPr>
        <p:txBody>
          <a:bodyPr>
            <a:normAutofit/>
          </a:bodyPr>
          <a:lstStyle/>
          <a:p>
            <a:pPr marL="2341563" indent="-2341563"/>
            <a:r>
              <a:rPr lang="en-US" sz="2800" dirty="0"/>
              <a:t>EXAMPLE:  </a:t>
            </a:r>
            <a:r>
              <a:rPr lang="en-US" sz="3200" dirty="0"/>
              <a:t>The Market for Hybrid Cars</a:t>
            </a:r>
            <a:br>
              <a:rPr lang="en-US" sz="3200" dirty="0"/>
            </a:br>
            <a:endParaRPr lang="en-US" sz="3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8164" y="1179514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5323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4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21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55322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48376" y="1957388"/>
            <a:ext cx="2486025" cy="2901950"/>
            <a:chOff x="2850" y="1233"/>
            <a:chExt cx="1566" cy="1828"/>
          </a:xfrm>
        </p:grpSpPr>
        <p:sp>
          <p:nvSpPr>
            <p:cNvPr id="55318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392864" y="1625600"/>
            <a:ext cx="1933575" cy="2901950"/>
            <a:chOff x="3067" y="1024"/>
            <a:chExt cx="1218" cy="1828"/>
          </a:xfrm>
        </p:grpSpPr>
        <p:sp>
          <p:nvSpPr>
            <p:cNvPr id="55316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307014" y="3136901"/>
            <a:ext cx="2060575" cy="2332038"/>
            <a:chOff x="2383" y="1976"/>
            <a:chExt cx="1298" cy="1469"/>
          </a:xfrm>
        </p:grpSpPr>
        <p:sp>
          <p:nvSpPr>
            <p:cNvPr id="55311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55312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5313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Line 21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Text Box 22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400426" y="1412875"/>
            <a:ext cx="2259013" cy="831850"/>
            <a:chOff x="1330" y="890"/>
            <a:chExt cx="1275" cy="524"/>
          </a:xfrm>
        </p:grpSpPr>
        <p:sp>
          <p:nvSpPr>
            <p:cNvPr id="55309" name="Line 24"/>
            <p:cNvSpPr>
              <a:spLocks noChangeShapeType="1"/>
            </p:cNvSpPr>
            <p:nvPr/>
          </p:nvSpPr>
          <p:spPr bwMode="auto">
            <a:xfrm flipV="1">
              <a:off x="2271" y="907"/>
              <a:ext cx="334" cy="24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Text Box 25"/>
            <p:cNvSpPr txBox="1">
              <a:spLocks noChangeArrowheads="1"/>
            </p:cNvSpPr>
            <p:nvPr/>
          </p:nvSpPr>
          <p:spPr bwMode="auto">
            <a:xfrm>
              <a:off x="1330" y="890"/>
              <a:ext cx="986" cy="5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price of hybrid cars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8105776" y="5253039"/>
            <a:ext cx="1909763" cy="1214437"/>
            <a:chOff x="3703" y="3309"/>
            <a:chExt cx="1695" cy="765"/>
          </a:xfrm>
        </p:grpSpPr>
        <p:sp>
          <p:nvSpPr>
            <p:cNvPr id="55307" name="Line 27"/>
            <p:cNvSpPr>
              <a:spLocks noChangeShapeType="1"/>
            </p:cNvSpPr>
            <p:nvPr/>
          </p:nvSpPr>
          <p:spPr bwMode="auto">
            <a:xfrm flipV="1">
              <a:off x="5050" y="3309"/>
              <a:ext cx="127" cy="281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Text Box 28"/>
            <p:cNvSpPr txBox="1">
              <a:spLocks noChangeArrowheads="1"/>
            </p:cNvSpPr>
            <p:nvPr/>
          </p:nvSpPr>
          <p:spPr bwMode="auto">
            <a:xfrm>
              <a:off x="3703" y="3550"/>
              <a:ext cx="1695" cy="5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quantity of </a:t>
              </a:r>
              <a:br>
                <a:rPr lang="en-US" sz="2400">
                  <a:cs typeface="Arial" charset="0"/>
                </a:rPr>
              </a:br>
              <a:r>
                <a:rPr lang="en-US" sz="2400">
                  <a:cs typeface="Arial" charset="0"/>
                </a:rPr>
                <a:t>hybrid cars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87" name="Text Box 31"/>
          <p:cNvSpPr txBox="1">
            <a:spLocks noChangeArrowheads="1"/>
          </p:cNvSpPr>
          <p:nvPr/>
        </p:nvSpPr>
        <p:spPr bwMode="auto">
          <a:xfrm>
            <a:off x="1962150" y="2182814"/>
            <a:ext cx="3200400" cy="379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>
                <a:cs typeface="Arial" charset="0"/>
              </a:rPr>
              <a:t>STEP 1:  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 b="1" i="1">
                <a:cs typeface="Arial" charset="0"/>
              </a:rPr>
              <a:t>D</a:t>
            </a:r>
            <a:r>
              <a:rPr lang="en-US" sz="2500">
                <a:cs typeface="Arial" charset="0"/>
              </a:rPr>
              <a:t> curve shifts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because price of gas affects demand for hybrids. 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 b="1" i="1">
                <a:cs typeface="Arial" charset="0"/>
              </a:rPr>
              <a:t>S</a:t>
            </a:r>
            <a:r>
              <a:rPr lang="en-US" sz="2500">
                <a:cs typeface="Arial" charset="0"/>
              </a:rPr>
              <a:t> curve does not shift, because price of gas does not affect cost of producing hybrids. </a:t>
            </a:r>
          </a:p>
        </p:txBody>
      </p:sp>
      <p:sp>
        <p:nvSpPr>
          <p:cNvPr id="224290" name="Rectangle 34"/>
          <p:cNvSpPr>
            <a:spLocks noChangeArrowheads="1"/>
          </p:cNvSpPr>
          <p:nvPr/>
        </p:nvSpPr>
        <p:spPr bwMode="auto">
          <a:xfrm>
            <a:off x="1792288" y="3100388"/>
            <a:ext cx="3433762" cy="328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24288" name="Text Box 32"/>
          <p:cNvSpPr txBox="1">
            <a:spLocks noChangeArrowheads="1"/>
          </p:cNvSpPr>
          <p:nvPr/>
        </p:nvSpPr>
        <p:spPr bwMode="auto">
          <a:xfrm>
            <a:off x="1970088" y="3079751"/>
            <a:ext cx="32004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>
                <a:cs typeface="Arial" charset="0"/>
              </a:rPr>
              <a:t>STEP 2:  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 b="1" i="1">
                <a:cs typeface="Arial" charset="0"/>
              </a:rPr>
              <a:t>D</a:t>
            </a:r>
            <a:r>
              <a:rPr lang="en-US" sz="2500">
                <a:cs typeface="Arial" charset="0"/>
              </a:rPr>
              <a:t> shifts </a:t>
            </a:r>
            <a:r>
              <a:rPr lang="en-US" sz="2500" u="sng">
                <a:cs typeface="Arial" charset="0"/>
              </a:rPr>
              <a:t>right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because high gas price makes hybrids more attractive relative to other cars.</a:t>
            </a:r>
          </a:p>
        </p:txBody>
      </p:sp>
      <p:sp>
        <p:nvSpPr>
          <p:cNvPr id="224291" name="Rectangle 35"/>
          <p:cNvSpPr>
            <a:spLocks noChangeArrowheads="1"/>
          </p:cNvSpPr>
          <p:nvPr/>
        </p:nvSpPr>
        <p:spPr bwMode="auto">
          <a:xfrm>
            <a:off x="1970089" y="4114801"/>
            <a:ext cx="3400425" cy="229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563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0075" y="163514"/>
            <a:ext cx="8351838" cy="1139825"/>
          </a:xfrm>
        </p:spPr>
        <p:txBody>
          <a:bodyPr/>
          <a:lstStyle/>
          <a:p>
            <a:pPr marL="2341563" indent="-2341563"/>
            <a:r>
              <a:rPr lang="en-US" sz="2800" dirty="0"/>
              <a:t>EXAMPLE </a:t>
            </a:r>
            <a:r>
              <a:rPr lang="en-US" sz="3100" dirty="0"/>
              <a:t>1</a:t>
            </a:r>
            <a:r>
              <a:rPr lang="en-US" sz="2800" dirty="0"/>
              <a:t>:  </a:t>
            </a:r>
            <a:r>
              <a:rPr lang="en-US" sz="3100" dirty="0"/>
              <a:t>A Shift in Demand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57389" y="877888"/>
            <a:ext cx="3648075" cy="13509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300" b="1"/>
              <a:t>EVENT TO BE </a:t>
            </a:r>
            <a:br>
              <a:rPr lang="en-US" sz="2300" b="1"/>
            </a:br>
            <a:r>
              <a:rPr lang="en-US" sz="2300" b="1"/>
              <a:t>ANALYZED:  </a:t>
            </a:r>
            <a:br>
              <a:rPr lang="en-US" sz="2300" b="1"/>
            </a:br>
            <a:r>
              <a:rPr lang="en-US" sz="2500"/>
              <a:t>Increase in price of gas.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8164" y="1179514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6357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8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55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56356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48376" y="1957388"/>
            <a:ext cx="2486025" cy="2901950"/>
            <a:chOff x="2850" y="1233"/>
            <a:chExt cx="1566" cy="1828"/>
          </a:xfrm>
        </p:grpSpPr>
        <p:sp>
          <p:nvSpPr>
            <p:cNvPr id="56352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392864" y="1625600"/>
            <a:ext cx="1933575" cy="2901950"/>
            <a:chOff x="3067" y="1024"/>
            <a:chExt cx="1218" cy="1828"/>
          </a:xfrm>
        </p:grpSpPr>
        <p:sp>
          <p:nvSpPr>
            <p:cNvPr id="56350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307014" y="3136901"/>
            <a:ext cx="2060575" cy="2332038"/>
            <a:chOff x="2383" y="1976"/>
            <a:chExt cx="1298" cy="1469"/>
          </a:xfrm>
        </p:grpSpPr>
        <p:sp>
          <p:nvSpPr>
            <p:cNvPr id="56345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56346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6347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8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9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7189789" y="1854200"/>
            <a:ext cx="2486025" cy="2901950"/>
            <a:chOff x="3569" y="1168"/>
            <a:chExt cx="1566" cy="1828"/>
          </a:xfrm>
        </p:grpSpPr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224281" name="Line 25"/>
          <p:cNvSpPr>
            <a:spLocks noChangeShapeType="1"/>
          </p:cNvSpPr>
          <p:nvPr/>
        </p:nvSpPr>
        <p:spPr bwMode="auto">
          <a:xfrm>
            <a:off x="6311900" y="2192338"/>
            <a:ext cx="1068388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299075" y="2252664"/>
            <a:ext cx="2598738" cy="3224213"/>
            <a:chOff x="2378" y="1419"/>
            <a:chExt cx="1637" cy="2031"/>
          </a:xfrm>
        </p:grpSpPr>
        <p:sp>
          <p:nvSpPr>
            <p:cNvPr id="56338" name="Text Box 26"/>
            <p:cNvSpPr txBox="1">
              <a:spLocks noChangeArrowheads="1"/>
            </p:cNvSpPr>
            <p:nvPr/>
          </p:nvSpPr>
          <p:spPr bwMode="auto">
            <a:xfrm>
              <a:off x="2378" y="1419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56339" name="Oval 27"/>
            <p:cNvSpPr>
              <a:spLocks noChangeArrowheads="1"/>
            </p:cNvSpPr>
            <p:nvPr/>
          </p:nvSpPr>
          <p:spPr bwMode="auto">
            <a:xfrm>
              <a:off x="3818" y="1487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6340" name="Text Box 28"/>
            <p:cNvSpPr txBox="1">
              <a:spLocks noChangeArrowheads="1"/>
            </p:cNvSpPr>
            <p:nvPr/>
          </p:nvSpPr>
          <p:spPr bwMode="auto">
            <a:xfrm>
              <a:off x="3707" y="3217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56341" name="Line 29"/>
            <p:cNvSpPr>
              <a:spLocks noChangeShapeType="1"/>
            </p:cNvSpPr>
            <p:nvPr/>
          </p:nvSpPr>
          <p:spPr bwMode="auto">
            <a:xfrm flipH="1">
              <a:off x="2700" y="1535"/>
              <a:ext cx="1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30"/>
            <p:cNvSpPr>
              <a:spLocks noChangeShapeType="1"/>
            </p:cNvSpPr>
            <p:nvPr/>
          </p:nvSpPr>
          <p:spPr bwMode="auto">
            <a:xfrm>
              <a:off x="3862" y="1535"/>
              <a:ext cx="0" cy="1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289" name="Text Box 33"/>
          <p:cNvSpPr txBox="1">
            <a:spLocks noChangeArrowheads="1"/>
          </p:cNvSpPr>
          <p:nvPr/>
        </p:nvSpPr>
        <p:spPr bwMode="auto">
          <a:xfrm>
            <a:off x="1978026" y="4076701"/>
            <a:ext cx="3078163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/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>
                <a:cs typeface="Arial" charset="0"/>
              </a:rPr>
              <a:t>STEP 3:  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The shift causes an increase in price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and quantity of hybrid cars.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4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4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4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87" grpId="0" build="p"/>
      <p:bldP spid="224290" grpId="0" animBg="1"/>
      <p:bldP spid="224288" grpId="0" uiExpand="1" build="p"/>
      <p:bldP spid="224291" grpId="0" animBg="1"/>
      <p:bldP spid="224259" grpId="0" build="p" bldLvl="5"/>
      <p:bldP spid="224281" grpId="0" animBg="1"/>
      <p:bldP spid="224281" grpId="1" animBg="1"/>
      <p:bldP spid="224289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0075" y="163514"/>
            <a:ext cx="8351838" cy="1139825"/>
          </a:xfrm>
        </p:spPr>
        <p:txBody>
          <a:bodyPr/>
          <a:lstStyle/>
          <a:p>
            <a:pPr marL="2341563" indent="-2341563"/>
            <a:r>
              <a:rPr lang="en-US" sz="2800" dirty="0"/>
              <a:t>EXAMPLE </a:t>
            </a:r>
            <a:r>
              <a:rPr lang="en-US" sz="3100" dirty="0"/>
              <a:t>1</a:t>
            </a:r>
            <a:r>
              <a:rPr lang="en-US" sz="2800" dirty="0"/>
              <a:t>:  </a:t>
            </a:r>
            <a:r>
              <a:rPr lang="en-US" sz="3100" dirty="0"/>
              <a:t>A Shift in Demand</a:t>
            </a:r>
            <a:br>
              <a:rPr lang="en-US" sz="3100" dirty="0"/>
            </a:br>
            <a:endParaRPr lang="en-US" sz="3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8164" y="1179514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7375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6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73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57374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48376" y="1957388"/>
            <a:ext cx="2486025" cy="2901950"/>
            <a:chOff x="2850" y="1233"/>
            <a:chExt cx="1566" cy="1828"/>
          </a:xfrm>
        </p:grpSpPr>
        <p:sp>
          <p:nvSpPr>
            <p:cNvPr id="57370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71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392864" y="1625600"/>
            <a:ext cx="1933575" cy="2901950"/>
            <a:chOff x="3067" y="1024"/>
            <a:chExt cx="1218" cy="1828"/>
          </a:xfrm>
        </p:grpSpPr>
        <p:sp>
          <p:nvSpPr>
            <p:cNvPr id="57368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9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307014" y="3136901"/>
            <a:ext cx="2060575" cy="2332038"/>
            <a:chOff x="2383" y="1976"/>
            <a:chExt cx="1298" cy="1469"/>
          </a:xfrm>
        </p:grpSpPr>
        <p:sp>
          <p:nvSpPr>
            <p:cNvPr id="57363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57364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7189789" y="1854200"/>
            <a:ext cx="2486025" cy="2901950"/>
            <a:chOff x="3569" y="1168"/>
            <a:chExt cx="1566" cy="1828"/>
          </a:xfrm>
        </p:grpSpPr>
        <p:sp>
          <p:nvSpPr>
            <p:cNvPr id="57361" name="Line 23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Text Box 24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57354" name="Text Box 26"/>
          <p:cNvSpPr txBox="1">
            <a:spLocks noChangeArrowheads="1"/>
          </p:cNvSpPr>
          <p:nvPr/>
        </p:nvSpPr>
        <p:spPr bwMode="auto">
          <a:xfrm>
            <a:off x="5299075" y="2252663"/>
            <a:ext cx="488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P</a:t>
            </a:r>
            <a:r>
              <a:rPr lang="en-US" sz="2400" b="1" baseline="-25000">
                <a:cs typeface="Arial" charset="0"/>
              </a:rPr>
              <a:t>2</a:t>
            </a:r>
          </a:p>
        </p:txBody>
      </p:sp>
      <p:sp>
        <p:nvSpPr>
          <p:cNvPr id="57355" name="Oval 27"/>
          <p:cNvSpPr>
            <a:spLocks noChangeArrowheads="1"/>
          </p:cNvSpPr>
          <p:nvPr/>
        </p:nvSpPr>
        <p:spPr bwMode="auto">
          <a:xfrm>
            <a:off x="7585075" y="2360613"/>
            <a:ext cx="139700" cy="138112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57356" name="Text Box 28"/>
          <p:cNvSpPr txBox="1">
            <a:spLocks noChangeArrowheads="1"/>
          </p:cNvSpPr>
          <p:nvPr/>
        </p:nvSpPr>
        <p:spPr bwMode="auto">
          <a:xfrm>
            <a:off x="7408863" y="5106988"/>
            <a:ext cx="488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cs typeface="Arial" charset="0"/>
              </a:rPr>
              <a:t>Q</a:t>
            </a:r>
            <a:r>
              <a:rPr lang="en-US" sz="2400" b="1" baseline="-25000">
                <a:cs typeface="Arial" charset="0"/>
              </a:rPr>
              <a:t>2</a:t>
            </a:r>
          </a:p>
        </p:txBody>
      </p:sp>
      <p:sp>
        <p:nvSpPr>
          <p:cNvPr id="57357" name="Line 29"/>
          <p:cNvSpPr>
            <a:spLocks noChangeShapeType="1"/>
          </p:cNvSpPr>
          <p:nvPr/>
        </p:nvSpPr>
        <p:spPr bwMode="auto">
          <a:xfrm flipH="1">
            <a:off x="5810250" y="2436813"/>
            <a:ext cx="1849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8" name="Line 30"/>
          <p:cNvSpPr>
            <a:spLocks noChangeShapeType="1"/>
          </p:cNvSpPr>
          <p:nvPr/>
        </p:nvSpPr>
        <p:spPr bwMode="auto">
          <a:xfrm>
            <a:off x="7654925" y="2436814"/>
            <a:ext cx="0" cy="26431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0191" name="Text Box 31"/>
          <p:cNvSpPr txBox="1">
            <a:spLocks noChangeArrowheads="1"/>
          </p:cNvSpPr>
          <p:nvPr/>
        </p:nvSpPr>
        <p:spPr bwMode="auto">
          <a:xfrm>
            <a:off x="2041525" y="1025526"/>
            <a:ext cx="296545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Notice: 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When </a:t>
            </a:r>
            <a:r>
              <a:rPr lang="en-US" sz="2500" b="1" i="1">
                <a:cs typeface="Arial" charset="0"/>
              </a:rPr>
              <a:t>P</a:t>
            </a:r>
            <a:r>
              <a:rPr lang="en-US" sz="2500">
                <a:cs typeface="Arial" charset="0"/>
              </a:rPr>
              <a:t> rises, producers supply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a larger quantity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of hybrids, even though the </a:t>
            </a:r>
            <a:r>
              <a:rPr lang="en-US" sz="2500" b="1" i="1">
                <a:cs typeface="Arial" charset="0"/>
              </a:rPr>
              <a:t>S</a:t>
            </a:r>
            <a:r>
              <a:rPr lang="en-US" sz="2500">
                <a:cs typeface="Arial" charset="0"/>
              </a:rPr>
              <a:t> curve has not shifted. </a:t>
            </a:r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2058989" y="4003676"/>
            <a:ext cx="2967037" cy="2193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91440" bIns="91440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  <a:defRPr/>
            </a:pPr>
            <a:r>
              <a:rPr lang="en-US" sz="2500" b="1" i="1"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Always be careful to distinguish b/w a shift in a curve and a movement along the curve.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91" grpId="0" build="p"/>
      <p:bldP spid="22019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11982"/>
            <a:ext cx="9144000" cy="64928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dirty="0"/>
              <a:t>Terms for Shift vs. Movement Along Curve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2223" y="1335019"/>
            <a:ext cx="10887389" cy="5110999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700" b="1" dirty="0">
                <a:solidFill>
                  <a:srgbClr val="CC0000"/>
                </a:solidFill>
              </a:rPr>
              <a:t>Change in supply</a:t>
            </a:r>
            <a:r>
              <a:rPr lang="en-US" sz="2700" dirty="0"/>
              <a:t>:  a shift in the </a:t>
            </a:r>
            <a:r>
              <a:rPr lang="en-US" sz="2700" b="1" i="1" dirty="0"/>
              <a:t>S</a:t>
            </a:r>
            <a:r>
              <a:rPr lang="en-US" sz="2700" dirty="0"/>
              <a:t> curve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700" dirty="0"/>
              <a:t>	occurs when a non-price determinant of supply changes (like technology or costs)</a:t>
            </a:r>
          </a:p>
          <a:p>
            <a:pPr>
              <a:spcBef>
                <a:spcPct val="35000"/>
              </a:spcBef>
            </a:pPr>
            <a:r>
              <a:rPr lang="en-US" sz="2700" b="1" dirty="0">
                <a:solidFill>
                  <a:srgbClr val="CC0000"/>
                </a:solidFill>
              </a:rPr>
              <a:t>Change in the quantity supplied</a:t>
            </a:r>
            <a:r>
              <a:rPr lang="en-US" sz="2700" dirty="0"/>
              <a:t>: </a:t>
            </a:r>
            <a:br>
              <a:rPr lang="en-US" sz="2700" dirty="0"/>
            </a:br>
            <a:r>
              <a:rPr lang="en-US" sz="2700" dirty="0"/>
              <a:t>a movement along a fixed </a:t>
            </a:r>
            <a:r>
              <a:rPr lang="en-US" sz="2700" b="1" i="1" dirty="0"/>
              <a:t>S</a:t>
            </a:r>
            <a:r>
              <a:rPr lang="en-US" sz="2700" dirty="0"/>
              <a:t> curve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700" dirty="0"/>
              <a:t>	occurs when </a:t>
            </a:r>
            <a:r>
              <a:rPr lang="en-US" sz="2700" b="1" i="1" dirty="0"/>
              <a:t>P</a:t>
            </a:r>
            <a:r>
              <a:rPr lang="en-US" sz="2700" dirty="0"/>
              <a:t> changes  </a:t>
            </a:r>
          </a:p>
          <a:p>
            <a:pPr>
              <a:spcBef>
                <a:spcPct val="35000"/>
              </a:spcBef>
            </a:pPr>
            <a:r>
              <a:rPr lang="en-US" sz="2700" b="1" dirty="0">
                <a:solidFill>
                  <a:srgbClr val="CC0000"/>
                </a:solidFill>
              </a:rPr>
              <a:t>Change in demand</a:t>
            </a:r>
            <a:r>
              <a:rPr lang="en-US" sz="2700" dirty="0"/>
              <a:t>:  a shift in the </a:t>
            </a:r>
            <a:r>
              <a:rPr lang="en-US" sz="2700" b="1" i="1" dirty="0"/>
              <a:t>D</a:t>
            </a:r>
            <a:r>
              <a:rPr lang="en-US" sz="2700" dirty="0"/>
              <a:t> curve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700" dirty="0"/>
              <a:t>	occurs when a non-price determinant of demand changes (like income or # of buyers)</a:t>
            </a:r>
          </a:p>
          <a:p>
            <a:pPr>
              <a:spcBef>
                <a:spcPct val="35000"/>
              </a:spcBef>
            </a:pPr>
            <a:r>
              <a:rPr lang="en-US" sz="2700" b="1" dirty="0">
                <a:solidFill>
                  <a:srgbClr val="CC0000"/>
                </a:solidFill>
              </a:rPr>
              <a:t>Change in the quantity demanded</a:t>
            </a:r>
            <a:r>
              <a:rPr lang="en-US" sz="2700" dirty="0"/>
              <a:t>: </a:t>
            </a:r>
            <a:br>
              <a:rPr lang="en-US" sz="2700" dirty="0"/>
            </a:br>
            <a:r>
              <a:rPr lang="en-US" sz="2700" dirty="0"/>
              <a:t>a movement along a fixed </a:t>
            </a:r>
            <a:r>
              <a:rPr lang="en-US" sz="2700" b="1" i="1" dirty="0"/>
              <a:t>D</a:t>
            </a:r>
            <a:r>
              <a:rPr lang="en-US" sz="2700" dirty="0"/>
              <a:t> curve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700" dirty="0"/>
              <a:t>	occurs when </a:t>
            </a:r>
            <a:r>
              <a:rPr lang="en-US" sz="2700" b="1" i="1" dirty="0"/>
              <a:t>P</a:t>
            </a:r>
            <a:r>
              <a:rPr lang="en-US" sz="2700" dirty="0"/>
              <a:t> changes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uiExpand="1" build="p" bldLvl="5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88" name="Text Box 44"/>
          <p:cNvSpPr txBox="1">
            <a:spLocks noChangeArrowheads="1"/>
          </p:cNvSpPr>
          <p:nvPr/>
        </p:nvSpPr>
        <p:spPr bwMode="auto">
          <a:xfrm>
            <a:off x="1962150" y="2182814"/>
            <a:ext cx="3289300" cy="379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 dirty="0">
                <a:cs typeface="Arial" charset="0"/>
              </a:rPr>
              <a:t>STEP 1:  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 b="1" i="1" dirty="0">
                <a:cs typeface="Arial" charset="0"/>
              </a:rPr>
              <a:t>S</a:t>
            </a:r>
            <a:r>
              <a:rPr lang="en-US" sz="2500" dirty="0">
                <a:cs typeface="Arial" charset="0"/>
              </a:rPr>
              <a:t> curve shifts </a:t>
            </a:r>
            <a:br>
              <a:rPr lang="en-US" sz="2500" dirty="0">
                <a:cs typeface="Arial" charset="0"/>
              </a:rPr>
            </a:br>
            <a:r>
              <a:rPr lang="en-US" sz="2500" dirty="0">
                <a:cs typeface="Arial" charset="0"/>
              </a:rPr>
              <a:t>because event affects cost of production. </a:t>
            </a:r>
          </a:p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 b="1" i="1" dirty="0">
                <a:cs typeface="Arial" charset="0"/>
              </a:rPr>
              <a:t>D</a:t>
            </a:r>
            <a:r>
              <a:rPr lang="en-US" sz="2500" dirty="0">
                <a:cs typeface="Arial" charset="0"/>
              </a:rPr>
              <a:t> curve does not shift, because production technology is not one of the factors that affect demand.</a:t>
            </a:r>
          </a:p>
        </p:txBody>
      </p:sp>
      <p:sp>
        <p:nvSpPr>
          <p:cNvPr id="210991" name="Rectangle 47"/>
          <p:cNvSpPr>
            <a:spLocks noChangeArrowheads="1"/>
          </p:cNvSpPr>
          <p:nvPr/>
        </p:nvSpPr>
        <p:spPr bwMode="auto">
          <a:xfrm>
            <a:off x="1947864" y="3089275"/>
            <a:ext cx="3367087" cy="3244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10989" name="Text Box 45"/>
          <p:cNvSpPr txBox="1">
            <a:spLocks noChangeArrowheads="1"/>
          </p:cNvSpPr>
          <p:nvPr/>
        </p:nvSpPr>
        <p:spPr bwMode="auto">
          <a:xfrm>
            <a:off x="1970088" y="3079750"/>
            <a:ext cx="32004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>
                <a:cs typeface="Arial" charset="0"/>
              </a:rPr>
              <a:t>STEP 2:  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 b="1" i="1">
                <a:cs typeface="Arial" charset="0"/>
              </a:rPr>
              <a:t>S</a:t>
            </a:r>
            <a:r>
              <a:rPr lang="en-US" sz="2500">
                <a:cs typeface="Arial" charset="0"/>
              </a:rPr>
              <a:t> shifts </a:t>
            </a:r>
            <a:r>
              <a:rPr lang="en-US" sz="2500" u="sng">
                <a:cs typeface="Arial" charset="0"/>
              </a:rPr>
              <a:t>right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because event reduces cost,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makes production more profitable at any given price. </a:t>
            </a:r>
          </a:p>
        </p:txBody>
      </p:sp>
      <p:sp>
        <p:nvSpPr>
          <p:cNvPr id="210992" name="Rectangle 48"/>
          <p:cNvSpPr>
            <a:spLocks noChangeArrowheads="1"/>
          </p:cNvSpPr>
          <p:nvPr/>
        </p:nvSpPr>
        <p:spPr bwMode="auto">
          <a:xfrm>
            <a:off x="1792289" y="4103689"/>
            <a:ext cx="3121025" cy="208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594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0075" y="163514"/>
            <a:ext cx="8351838" cy="1139825"/>
          </a:xfrm>
        </p:spPr>
        <p:txBody>
          <a:bodyPr/>
          <a:lstStyle/>
          <a:p>
            <a:pPr marL="2341563" indent="-2341563"/>
            <a:r>
              <a:rPr lang="en-US" sz="2800" dirty="0"/>
              <a:t>EXAMPLE </a:t>
            </a:r>
            <a:r>
              <a:rPr lang="en-US" sz="3100" dirty="0"/>
              <a:t>2</a:t>
            </a:r>
            <a:r>
              <a:rPr lang="en-US" sz="2800" dirty="0"/>
              <a:t>:  </a:t>
            </a:r>
            <a:r>
              <a:rPr lang="en-US" sz="3100" dirty="0"/>
              <a:t>A Shift in Supply</a:t>
            </a:r>
            <a:br>
              <a:rPr lang="en-US" sz="3100" dirty="0"/>
            </a:br>
            <a:endParaRPr lang="en-US" sz="3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8164" y="1179514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59429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0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27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59428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48376" y="1957388"/>
            <a:ext cx="2486025" cy="2901950"/>
            <a:chOff x="2850" y="1233"/>
            <a:chExt cx="1566" cy="1828"/>
          </a:xfrm>
        </p:grpSpPr>
        <p:sp>
          <p:nvSpPr>
            <p:cNvPr id="59424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392864" y="1625600"/>
            <a:ext cx="1933575" cy="2901950"/>
            <a:chOff x="3067" y="1024"/>
            <a:chExt cx="1218" cy="1828"/>
          </a:xfrm>
        </p:grpSpPr>
        <p:sp>
          <p:nvSpPr>
            <p:cNvPr id="59422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307014" y="3136901"/>
            <a:ext cx="2060575" cy="2332038"/>
            <a:chOff x="2383" y="1976"/>
            <a:chExt cx="1298" cy="1469"/>
          </a:xfrm>
        </p:grpSpPr>
        <p:sp>
          <p:nvSpPr>
            <p:cNvPr id="59417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59418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9419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7112001" y="1633538"/>
            <a:ext cx="1933575" cy="2901950"/>
            <a:chOff x="3520" y="1029"/>
            <a:chExt cx="1218" cy="1828"/>
          </a:xfrm>
        </p:grpSpPr>
        <p:sp>
          <p:nvSpPr>
            <p:cNvPr id="59415" name="Line 29"/>
            <p:cNvSpPr>
              <a:spLocks noChangeShapeType="1"/>
            </p:cNvSpPr>
            <p:nvPr/>
          </p:nvSpPr>
          <p:spPr bwMode="auto">
            <a:xfrm flipV="1">
              <a:off x="3520" y="1283"/>
              <a:ext cx="949" cy="15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Text Box 30"/>
            <p:cNvSpPr txBox="1">
              <a:spLocks noChangeArrowheads="1"/>
            </p:cNvSpPr>
            <p:nvPr/>
          </p:nvSpPr>
          <p:spPr bwMode="auto">
            <a:xfrm>
              <a:off x="4373" y="1029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210979" name="Line 35"/>
          <p:cNvSpPr>
            <a:spLocks noChangeShapeType="1"/>
          </p:cNvSpPr>
          <p:nvPr/>
        </p:nvSpPr>
        <p:spPr bwMode="auto">
          <a:xfrm>
            <a:off x="7850188" y="2190750"/>
            <a:ext cx="646112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299075" y="3648077"/>
            <a:ext cx="2484438" cy="1828801"/>
            <a:chOff x="2378" y="2298"/>
            <a:chExt cx="1565" cy="1152"/>
          </a:xfrm>
        </p:grpSpPr>
        <p:sp>
          <p:nvSpPr>
            <p:cNvPr id="59410" name="Line 36"/>
            <p:cNvSpPr>
              <a:spLocks noChangeShapeType="1"/>
            </p:cNvSpPr>
            <p:nvPr/>
          </p:nvSpPr>
          <p:spPr bwMode="auto">
            <a:xfrm flipH="1">
              <a:off x="2697" y="2417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37"/>
            <p:cNvSpPr>
              <a:spLocks noChangeShapeType="1"/>
            </p:cNvSpPr>
            <p:nvPr/>
          </p:nvSpPr>
          <p:spPr bwMode="auto">
            <a:xfrm>
              <a:off x="3789" y="2417"/>
              <a:ext cx="0" cy="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Text Box 38"/>
            <p:cNvSpPr txBox="1">
              <a:spLocks noChangeArrowheads="1"/>
            </p:cNvSpPr>
            <p:nvPr/>
          </p:nvSpPr>
          <p:spPr bwMode="auto">
            <a:xfrm>
              <a:off x="2378" y="2298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59413" name="Oval 39"/>
            <p:cNvSpPr>
              <a:spLocks noChangeArrowheads="1"/>
            </p:cNvSpPr>
            <p:nvPr/>
          </p:nvSpPr>
          <p:spPr bwMode="auto">
            <a:xfrm>
              <a:off x="3742" y="237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59414" name="Text Box 40"/>
            <p:cNvSpPr txBox="1">
              <a:spLocks noChangeArrowheads="1"/>
            </p:cNvSpPr>
            <p:nvPr/>
          </p:nvSpPr>
          <p:spPr bwMode="auto">
            <a:xfrm>
              <a:off x="3635" y="3217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210987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1957389" y="877889"/>
            <a:ext cx="3648075" cy="1228725"/>
          </a:xfrm>
          <a:noFill/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/>
              <a:t>EVENT:</a:t>
            </a:r>
            <a:r>
              <a:rPr lang="en-US" sz="2400"/>
              <a:t>  New technology reduces cost of producing hybrid cars.</a:t>
            </a:r>
          </a:p>
        </p:txBody>
      </p:sp>
      <p:sp>
        <p:nvSpPr>
          <p:cNvPr id="210990" name="Text Box 46"/>
          <p:cNvSpPr txBox="1">
            <a:spLocks noChangeArrowheads="1"/>
          </p:cNvSpPr>
          <p:nvPr/>
        </p:nvSpPr>
        <p:spPr bwMode="auto">
          <a:xfrm>
            <a:off x="1978026" y="4076701"/>
            <a:ext cx="3078163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/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>
                <a:cs typeface="Arial" charset="0"/>
              </a:rPr>
              <a:t>STEP 3:  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The shift causes price to fall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and quantity to rise.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0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0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0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8" grpId="0" build="p"/>
      <p:bldP spid="210991" grpId="0" animBg="1"/>
      <p:bldP spid="210989" grpId="0" build="p"/>
      <p:bldP spid="210992" grpId="0" animBg="1"/>
      <p:bldP spid="210979" grpId="0" animBg="1"/>
      <p:bldP spid="210979" grpId="1" animBg="1"/>
      <p:bldP spid="210987" grpId="0" build="p" bldLvl="5"/>
      <p:bldP spid="210990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0075" y="163514"/>
            <a:ext cx="8351838" cy="1139825"/>
          </a:xfrm>
        </p:spPr>
        <p:txBody>
          <a:bodyPr/>
          <a:lstStyle/>
          <a:p>
            <a:pPr marL="2341563" indent="-2341563"/>
            <a:r>
              <a:rPr lang="en-US" sz="2800" dirty="0"/>
              <a:t>EXAMPLE </a:t>
            </a:r>
            <a:r>
              <a:rPr lang="en-US" sz="3100" dirty="0"/>
              <a:t>3</a:t>
            </a:r>
            <a:r>
              <a:rPr lang="en-US" sz="2800" dirty="0"/>
              <a:t>:  </a:t>
            </a:r>
            <a:r>
              <a:rPr lang="en-US" sz="3100" dirty="0"/>
              <a:t>A Shift in Both Supply </a:t>
            </a:r>
            <a:br>
              <a:rPr lang="en-US" sz="3100" dirty="0"/>
            </a:br>
            <a:r>
              <a:rPr lang="en-US" sz="3100" dirty="0"/>
              <a:t>and Demand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8164" y="1179514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60456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57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54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60455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48376" y="1957388"/>
            <a:ext cx="2486025" cy="2901950"/>
            <a:chOff x="2850" y="1233"/>
            <a:chExt cx="1566" cy="1828"/>
          </a:xfrm>
        </p:grpSpPr>
        <p:sp>
          <p:nvSpPr>
            <p:cNvPr id="60451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2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392864" y="1625600"/>
            <a:ext cx="1933575" cy="2901950"/>
            <a:chOff x="3067" y="1024"/>
            <a:chExt cx="1218" cy="1828"/>
          </a:xfrm>
        </p:grpSpPr>
        <p:sp>
          <p:nvSpPr>
            <p:cNvPr id="60449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307014" y="3136901"/>
            <a:ext cx="2060575" cy="2332038"/>
            <a:chOff x="2383" y="1976"/>
            <a:chExt cx="1298" cy="1469"/>
          </a:xfrm>
        </p:grpSpPr>
        <p:sp>
          <p:nvSpPr>
            <p:cNvPr id="60444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60445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0446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7112001" y="1633538"/>
            <a:ext cx="1933575" cy="2901950"/>
            <a:chOff x="3520" y="1029"/>
            <a:chExt cx="1218" cy="1828"/>
          </a:xfrm>
        </p:grpSpPr>
        <p:sp>
          <p:nvSpPr>
            <p:cNvPr id="60442" name="Line 29"/>
            <p:cNvSpPr>
              <a:spLocks noChangeShapeType="1"/>
            </p:cNvSpPr>
            <p:nvPr/>
          </p:nvSpPr>
          <p:spPr bwMode="auto">
            <a:xfrm flipV="1">
              <a:off x="3520" y="1283"/>
              <a:ext cx="949" cy="15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Text Box 30"/>
            <p:cNvSpPr txBox="1">
              <a:spLocks noChangeArrowheads="1"/>
            </p:cNvSpPr>
            <p:nvPr/>
          </p:nvSpPr>
          <p:spPr bwMode="auto">
            <a:xfrm>
              <a:off x="4373" y="1029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7189789" y="1854200"/>
            <a:ext cx="2486025" cy="2901950"/>
            <a:chOff x="3569" y="1168"/>
            <a:chExt cx="1566" cy="1828"/>
          </a:xfrm>
        </p:grpSpPr>
        <p:sp>
          <p:nvSpPr>
            <p:cNvPr id="60440" name="Line 32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Text Box 33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212002" name="Line 34"/>
          <p:cNvSpPr>
            <a:spLocks noChangeShapeType="1"/>
          </p:cNvSpPr>
          <p:nvPr/>
        </p:nvSpPr>
        <p:spPr bwMode="auto">
          <a:xfrm>
            <a:off x="6311900" y="2192338"/>
            <a:ext cx="1068388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>
            <a:off x="7850188" y="2190750"/>
            <a:ext cx="646112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121276" y="2654300"/>
            <a:ext cx="3190875" cy="2822576"/>
            <a:chOff x="2266" y="1672"/>
            <a:chExt cx="2010" cy="1778"/>
          </a:xfrm>
        </p:grpSpPr>
        <p:sp>
          <p:nvSpPr>
            <p:cNvPr id="60434" name="Text Box 36"/>
            <p:cNvSpPr txBox="1">
              <a:spLocks noChangeArrowheads="1"/>
            </p:cNvSpPr>
            <p:nvPr/>
          </p:nvSpPr>
          <p:spPr bwMode="auto">
            <a:xfrm>
              <a:off x="2266" y="167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60435" name="Oval 37"/>
            <p:cNvSpPr>
              <a:spLocks noChangeArrowheads="1"/>
            </p:cNvSpPr>
            <p:nvPr/>
          </p:nvSpPr>
          <p:spPr bwMode="auto">
            <a:xfrm>
              <a:off x="4075" y="1817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0436" name="Line 38"/>
            <p:cNvSpPr>
              <a:spLocks noChangeShapeType="1"/>
            </p:cNvSpPr>
            <p:nvPr/>
          </p:nvSpPr>
          <p:spPr bwMode="auto">
            <a:xfrm>
              <a:off x="2699" y="1864"/>
              <a:ext cx="1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Text Box 40"/>
            <p:cNvSpPr txBox="1">
              <a:spLocks noChangeArrowheads="1"/>
            </p:cNvSpPr>
            <p:nvPr/>
          </p:nvSpPr>
          <p:spPr bwMode="auto">
            <a:xfrm>
              <a:off x="3968" y="3217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60438" name="Line 41"/>
            <p:cNvSpPr>
              <a:spLocks noChangeShapeType="1"/>
            </p:cNvSpPr>
            <p:nvPr/>
          </p:nvSpPr>
          <p:spPr bwMode="auto">
            <a:xfrm flipH="1" flipV="1">
              <a:off x="2538" y="1818"/>
              <a:ext cx="132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42"/>
            <p:cNvSpPr>
              <a:spLocks noChangeShapeType="1"/>
            </p:cNvSpPr>
            <p:nvPr/>
          </p:nvSpPr>
          <p:spPr bwMode="auto">
            <a:xfrm>
              <a:off x="4122" y="1867"/>
              <a:ext cx="0" cy="1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2012" name="Rectangle 44"/>
          <p:cNvSpPr>
            <a:spLocks noGrp="1" noChangeArrowheads="1"/>
          </p:cNvSpPr>
          <p:nvPr>
            <p:ph type="body" idx="4294967295"/>
          </p:nvPr>
        </p:nvSpPr>
        <p:spPr>
          <a:xfrm>
            <a:off x="1957388" y="944564"/>
            <a:ext cx="3714750" cy="1641475"/>
          </a:xfrm>
          <a:noFill/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EVENTS: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Price of gas rises AND </a:t>
            </a:r>
            <a:br>
              <a:rPr lang="en-US" sz="2400" dirty="0"/>
            </a:br>
            <a:r>
              <a:rPr lang="en-US" sz="2400" dirty="0"/>
              <a:t>new technology reduces production costs</a:t>
            </a:r>
          </a:p>
        </p:txBody>
      </p:sp>
      <p:sp>
        <p:nvSpPr>
          <p:cNvPr id="212013" name="Text Box 45"/>
          <p:cNvSpPr txBox="1">
            <a:spLocks noChangeArrowheads="1"/>
          </p:cNvSpPr>
          <p:nvPr/>
        </p:nvSpPr>
        <p:spPr bwMode="auto">
          <a:xfrm>
            <a:off x="1962150" y="2516188"/>
            <a:ext cx="32893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>
                <a:cs typeface="Arial" charset="0"/>
              </a:rPr>
              <a:t>STEP 1:  </a:t>
            </a:r>
          </a:p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Both curves shift.</a:t>
            </a:r>
          </a:p>
        </p:txBody>
      </p:sp>
      <p:sp>
        <p:nvSpPr>
          <p:cNvPr id="212014" name="Text Box 46"/>
          <p:cNvSpPr txBox="1">
            <a:spLocks noChangeArrowheads="1"/>
          </p:cNvSpPr>
          <p:nvPr/>
        </p:nvSpPr>
        <p:spPr bwMode="auto">
          <a:xfrm>
            <a:off x="1970088" y="3435350"/>
            <a:ext cx="32004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>
                <a:cs typeface="Arial" charset="0"/>
              </a:rPr>
              <a:t>STEP 2:  </a:t>
            </a:r>
          </a:p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Both shift </a:t>
            </a:r>
            <a:r>
              <a:rPr lang="en-US" sz="2500" u="sng">
                <a:cs typeface="Arial" charset="0"/>
              </a:rPr>
              <a:t>to the right</a:t>
            </a:r>
            <a:r>
              <a:rPr lang="en-US" sz="2500">
                <a:cs typeface="Arial" charset="0"/>
              </a:rPr>
              <a:t>. </a:t>
            </a:r>
          </a:p>
        </p:txBody>
      </p:sp>
      <p:sp>
        <p:nvSpPr>
          <p:cNvPr id="212015" name="Text Box 47"/>
          <p:cNvSpPr txBox="1">
            <a:spLocks noChangeArrowheads="1"/>
          </p:cNvSpPr>
          <p:nvPr/>
        </p:nvSpPr>
        <p:spPr bwMode="auto">
          <a:xfrm>
            <a:off x="1978026" y="4343400"/>
            <a:ext cx="4360863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300" b="1">
                <a:cs typeface="Arial" charset="0"/>
              </a:rPr>
              <a:t>STEP 3:  </a:t>
            </a:r>
          </a:p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 b="1" i="1">
                <a:cs typeface="Arial" charset="0"/>
              </a:rPr>
              <a:t>Q</a:t>
            </a:r>
            <a:r>
              <a:rPr lang="en-US" sz="2500">
                <a:cs typeface="Arial" charset="0"/>
              </a:rPr>
              <a:t> rises, but effect </a:t>
            </a:r>
            <a:br>
              <a:rPr lang="en-US" sz="2500">
                <a:cs typeface="Arial" charset="0"/>
              </a:rPr>
            </a:br>
            <a:r>
              <a:rPr lang="en-US" sz="2500">
                <a:cs typeface="Arial" charset="0"/>
              </a:rPr>
              <a:t>on </a:t>
            </a:r>
            <a:r>
              <a:rPr lang="en-US" sz="2500" b="1" i="1">
                <a:cs typeface="Arial" charset="0"/>
              </a:rPr>
              <a:t>P</a:t>
            </a:r>
            <a:r>
              <a:rPr lang="en-US" sz="2500">
                <a:cs typeface="Arial" charset="0"/>
              </a:rPr>
              <a:t> is ambiguous: </a:t>
            </a:r>
          </a:p>
          <a:p>
            <a:pPr>
              <a:spcBef>
                <a:spcPct val="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If demand increases more than supply, </a:t>
            </a:r>
            <a:r>
              <a:rPr lang="en-US" sz="2500" b="1" i="1">
                <a:cs typeface="Arial" charset="0"/>
              </a:rPr>
              <a:t>P</a:t>
            </a:r>
            <a:r>
              <a:rPr lang="en-US" sz="2500">
                <a:cs typeface="Arial" charset="0"/>
              </a:rPr>
              <a:t> rises.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2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2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2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02" grpId="0" animBg="1"/>
      <p:bldP spid="212003" grpId="0" animBg="1"/>
      <p:bldP spid="212012" grpId="0" build="p" bldLvl="5"/>
      <p:bldP spid="212013" grpId="0" build="p"/>
      <p:bldP spid="212014" grpId="0"/>
      <p:bldP spid="21201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0075" y="163514"/>
            <a:ext cx="8351838" cy="1139825"/>
          </a:xfrm>
        </p:spPr>
        <p:txBody>
          <a:bodyPr/>
          <a:lstStyle/>
          <a:p>
            <a:pPr marL="2341563" indent="-2341563"/>
            <a:r>
              <a:rPr lang="en-US" sz="2800" dirty="0"/>
              <a:t>EXAMPLE </a:t>
            </a:r>
            <a:r>
              <a:rPr lang="en-US" sz="3100" dirty="0"/>
              <a:t>3</a:t>
            </a:r>
            <a:r>
              <a:rPr lang="en-US" sz="2800" dirty="0"/>
              <a:t>:  </a:t>
            </a:r>
            <a:r>
              <a:rPr lang="en-US" sz="3100" dirty="0"/>
              <a:t>A Shift in Both Supply </a:t>
            </a:r>
            <a:br>
              <a:rPr lang="en-US" sz="3100" dirty="0"/>
            </a:br>
            <a:r>
              <a:rPr lang="en-US" sz="3100" dirty="0"/>
              <a:t>and Demand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65326" y="2798763"/>
            <a:ext cx="2570163" cy="506412"/>
          </a:xfrm>
        </p:spPr>
        <p:txBody>
          <a:bodyPr/>
          <a:lstStyle/>
          <a:p>
            <a:pPr marL="0" indent="0">
              <a:buNone/>
            </a:pPr>
            <a:r>
              <a:rPr lang="en-US" sz="2300" b="1"/>
              <a:t>STEP 3</a:t>
            </a:r>
            <a:r>
              <a:rPr lang="en-US" sz="2500"/>
              <a:t>, cont.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8164" y="1179514"/>
            <a:ext cx="4422775" cy="4111953"/>
            <a:chOff x="2579" y="785"/>
            <a:chExt cx="2786" cy="242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61479" name="Line 6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0" name="Line 7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77" name="Text Box 8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61478" name="Text Box 9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48376" y="1957388"/>
            <a:ext cx="2486025" cy="2901950"/>
            <a:chOff x="2850" y="1233"/>
            <a:chExt cx="1566" cy="1828"/>
          </a:xfrm>
        </p:grpSpPr>
        <p:sp>
          <p:nvSpPr>
            <p:cNvPr id="61474" name="Line 11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Text Box 12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392864" y="1625600"/>
            <a:ext cx="1933575" cy="2901950"/>
            <a:chOff x="3067" y="1024"/>
            <a:chExt cx="1218" cy="1828"/>
          </a:xfrm>
        </p:grpSpPr>
        <p:sp>
          <p:nvSpPr>
            <p:cNvPr id="61472" name="Line 14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Text Box 15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307014" y="3136901"/>
            <a:ext cx="2060575" cy="2332038"/>
            <a:chOff x="2383" y="1976"/>
            <a:chExt cx="1298" cy="1469"/>
          </a:xfrm>
        </p:grpSpPr>
        <p:sp>
          <p:nvSpPr>
            <p:cNvPr id="61467" name="Text Box 17"/>
            <p:cNvSpPr txBox="1">
              <a:spLocks noChangeArrowheads="1"/>
            </p:cNvSpPr>
            <p:nvPr/>
          </p:nvSpPr>
          <p:spPr bwMode="auto">
            <a:xfrm>
              <a:off x="2383" y="1976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61468" name="Oval 18"/>
            <p:cNvSpPr>
              <a:spLocks noChangeArrowheads="1"/>
            </p:cNvSpPr>
            <p:nvPr/>
          </p:nvSpPr>
          <p:spPr bwMode="auto">
            <a:xfrm>
              <a:off x="3481" y="204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1469" name="Line 19"/>
            <p:cNvSpPr>
              <a:spLocks noChangeShapeType="1"/>
            </p:cNvSpPr>
            <p:nvPr/>
          </p:nvSpPr>
          <p:spPr bwMode="auto">
            <a:xfrm>
              <a:off x="2701" y="2090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20"/>
            <p:cNvSpPr>
              <a:spLocks noChangeShapeType="1"/>
            </p:cNvSpPr>
            <p:nvPr/>
          </p:nvSpPr>
          <p:spPr bwMode="auto">
            <a:xfrm>
              <a:off x="3527" y="2088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Text Box 21"/>
            <p:cNvSpPr txBox="1">
              <a:spLocks noChangeArrowheads="1"/>
            </p:cNvSpPr>
            <p:nvPr/>
          </p:nvSpPr>
          <p:spPr bwMode="auto">
            <a:xfrm>
              <a:off x="3373" y="32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7567614" y="1633538"/>
            <a:ext cx="1933575" cy="2901950"/>
            <a:chOff x="3520" y="1029"/>
            <a:chExt cx="1218" cy="1828"/>
          </a:xfrm>
        </p:grpSpPr>
        <p:sp>
          <p:nvSpPr>
            <p:cNvPr id="61465" name="Line 23"/>
            <p:cNvSpPr>
              <a:spLocks noChangeShapeType="1"/>
            </p:cNvSpPr>
            <p:nvPr/>
          </p:nvSpPr>
          <p:spPr bwMode="auto">
            <a:xfrm flipV="1">
              <a:off x="3520" y="1283"/>
              <a:ext cx="949" cy="15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Text Box 24"/>
            <p:cNvSpPr txBox="1">
              <a:spLocks noChangeArrowheads="1"/>
            </p:cNvSpPr>
            <p:nvPr/>
          </p:nvSpPr>
          <p:spPr bwMode="auto">
            <a:xfrm>
              <a:off x="4373" y="1029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6734176" y="1854200"/>
            <a:ext cx="2486025" cy="2901950"/>
            <a:chOff x="3569" y="1168"/>
            <a:chExt cx="1566" cy="1828"/>
          </a:xfrm>
        </p:grpSpPr>
        <p:sp>
          <p:nvSpPr>
            <p:cNvPr id="61463" name="Line 26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Text Box 27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216092" name="Line 28"/>
          <p:cNvSpPr>
            <a:spLocks noChangeShapeType="1"/>
          </p:cNvSpPr>
          <p:nvPr/>
        </p:nvSpPr>
        <p:spPr bwMode="auto">
          <a:xfrm>
            <a:off x="7856539" y="2192338"/>
            <a:ext cx="1068387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6093" name="Line 29"/>
          <p:cNvSpPr>
            <a:spLocks noChangeShapeType="1"/>
          </p:cNvSpPr>
          <p:nvPr/>
        </p:nvSpPr>
        <p:spPr bwMode="auto">
          <a:xfrm>
            <a:off x="6305551" y="2190750"/>
            <a:ext cx="646113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178426" y="3532189"/>
            <a:ext cx="3197225" cy="1944688"/>
            <a:chOff x="2302" y="2225"/>
            <a:chExt cx="2014" cy="1225"/>
          </a:xfrm>
        </p:grpSpPr>
        <p:sp>
          <p:nvSpPr>
            <p:cNvPr id="61457" name="Text Box 31"/>
            <p:cNvSpPr txBox="1">
              <a:spLocks noChangeArrowheads="1"/>
            </p:cNvSpPr>
            <p:nvPr/>
          </p:nvSpPr>
          <p:spPr bwMode="auto">
            <a:xfrm>
              <a:off x="2302" y="2280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61458" name="Oval 32"/>
            <p:cNvSpPr>
              <a:spLocks noChangeArrowheads="1"/>
            </p:cNvSpPr>
            <p:nvPr/>
          </p:nvSpPr>
          <p:spPr bwMode="auto">
            <a:xfrm>
              <a:off x="4116" y="222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1459" name="Line 33"/>
            <p:cNvSpPr>
              <a:spLocks noChangeShapeType="1"/>
            </p:cNvSpPr>
            <p:nvPr/>
          </p:nvSpPr>
          <p:spPr bwMode="auto">
            <a:xfrm>
              <a:off x="2699" y="2274"/>
              <a:ext cx="14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34"/>
            <p:cNvSpPr>
              <a:spLocks noChangeShapeType="1"/>
            </p:cNvSpPr>
            <p:nvPr/>
          </p:nvSpPr>
          <p:spPr bwMode="auto">
            <a:xfrm flipH="1">
              <a:off x="4163" y="2274"/>
              <a:ext cx="0" cy="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Text Box 35"/>
            <p:cNvSpPr txBox="1">
              <a:spLocks noChangeArrowheads="1"/>
            </p:cNvSpPr>
            <p:nvPr/>
          </p:nvSpPr>
          <p:spPr bwMode="auto">
            <a:xfrm>
              <a:off x="4008" y="3217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61462" name="Line 36"/>
            <p:cNvSpPr>
              <a:spLocks noChangeShapeType="1"/>
            </p:cNvSpPr>
            <p:nvPr/>
          </p:nvSpPr>
          <p:spPr bwMode="auto">
            <a:xfrm flipH="1">
              <a:off x="2519" y="2278"/>
              <a:ext cx="15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55" name="Rectangle 37"/>
          <p:cNvSpPr>
            <a:spLocks noChangeArrowheads="1"/>
          </p:cNvSpPr>
          <p:nvPr/>
        </p:nvSpPr>
        <p:spPr bwMode="auto">
          <a:xfrm>
            <a:off x="1957388" y="944564"/>
            <a:ext cx="3714750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5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400" b="1">
                <a:cs typeface="Arial" charset="0"/>
              </a:rPr>
              <a:t>EVENTS:</a:t>
            </a:r>
            <a:r>
              <a:rPr lang="en-US" sz="2400">
                <a:cs typeface="Arial" charset="0"/>
              </a:rPr>
              <a:t> 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price of gas rises AND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new technology reduces production costs</a:t>
            </a:r>
          </a:p>
        </p:txBody>
      </p:sp>
      <p:sp>
        <p:nvSpPr>
          <p:cNvPr id="216103" name="Rectangle 39"/>
          <p:cNvSpPr>
            <a:spLocks noChangeArrowheads="1"/>
          </p:cNvSpPr>
          <p:nvPr/>
        </p:nvSpPr>
        <p:spPr bwMode="auto">
          <a:xfrm>
            <a:off x="2068514" y="3279776"/>
            <a:ext cx="2543175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sz="2500">
                <a:cs typeface="Arial" charset="0"/>
              </a:rPr>
              <a:t>But if supply increases more than demand, </a:t>
            </a:r>
            <a:br>
              <a:rPr lang="en-US" sz="2500">
                <a:cs typeface="Arial" charset="0"/>
              </a:rPr>
            </a:br>
            <a:r>
              <a:rPr lang="en-US" sz="2500" b="1" i="1">
                <a:cs typeface="Arial" charset="0"/>
              </a:rPr>
              <a:t>P</a:t>
            </a:r>
            <a:r>
              <a:rPr lang="en-US" sz="2500">
                <a:cs typeface="Arial" charset="0"/>
              </a:rPr>
              <a:t>  falls.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2" grpId="0" animBg="1"/>
      <p:bldP spid="216093" grpId="0" animBg="1"/>
      <p:bldP spid="216103" grpId="0" build="p" bldLvl="5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2157413" y="1462088"/>
            <a:ext cx="82296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3399"/>
              </a:buClr>
              <a:buSzPct val="120000"/>
              <a:buFont typeface="Wingdings" pitchFamily="2" charset="2"/>
              <a:buNone/>
            </a:pPr>
            <a:r>
              <a:rPr lang="en-US" sz="2700"/>
              <a:t>Use the three-step method to analyze the effects of each event on the equilibrium price and quantity of music downloads.  </a:t>
            </a:r>
          </a:p>
          <a:p>
            <a:pPr marL="1720850" lvl="1" indent="-1606550">
              <a:lnSpc>
                <a:spcPct val="105000"/>
              </a:lnSpc>
              <a:spcBef>
                <a:spcPct val="50000"/>
              </a:spcBef>
              <a:buClr>
                <a:srgbClr val="003399"/>
              </a:buClr>
              <a:buSzPct val="120000"/>
            </a:pPr>
            <a:r>
              <a:rPr lang="en-US" sz="2700"/>
              <a:t>Event A:  	A fall in the price of CDs</a:t>
            </a:r>
          </a:p>
          <a:p>
            <a:pPr marL="1720850" lvl="1" indent="-1606550">
              <a:lnSpc>
                <a:spcPct val="105000"/>
              </a:lnSpc>
              <a:spcBef>
                <a:spcPct val="50000"/>
              </a:spcBef>
              <a:buClr>
                <a:srgbClr val="003399"/>
              </a:buClr>
              <a:buSzPct val="120000"/>
            </a:pPr>
            <a:r>
              <a:rPr lang="en-US" sz="2700"/>
              <a:t>Event B:  	Sellers of music downloads negotiate a reduction in the royalties they must pay for each song they sell.  </a:t>
            </a:r>
          </a:p>
          <a:p>
            <a:pPr marL="1720850" lvl="1" indent="-1606550">
              <a:lnSpc>
                <a:spcPct val="105000"/>
              </a:lnSpc>
              <a:spcBef>
                <a:spcPct val="50000"/>
              </a:spcBef>
              <a:buClr>
                <a:srgbClr val="003399"/>
              </a:buClr>
              <a:buSzPct val="120000"/>
            </a:pPr>
            <a:r>
              <a:rPr lang="en-US" sz="2700"/>
              <a:t>Event C:  	Events A and B both occur.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331596"/>
            <a:ext cx="304800" cy="6250074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3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Shifts in supply and demand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4" grpId="0" build="p" bldLvl="5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74" name="Rectangle 42"/>
          <p:cNvSpPr>
            <a:spLocks noChangeArrowheads="1"/>
          </p:cNvSpPr>
          <p:nvPr/>
        </p:nvSpPr>
        <p:spPr bwMode="auto">
          <a:xfrm>
            <a:off x="2160589" y="2973388"/>
            <a:ext cx="25161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>
                <a:cs typeface="Arial" charset="0"/>
              </a:rPr>
              <a:t>2.	</a:t>
            </a:r>
            <a:r>
              <a:rPr lang="en-US" sz="2600" b="1" i="1">
                <a:cs typeface="Arial" charset="0"/>
              </a:rPr>
              <a:t>D</a:t>
            </a:r>
            <a:r>
              <a:rPr lang="en-US" sz="2600">
                <a:cs typeface="Arial" charset="0"/>
              </a:rPr>
              <a:t> shifts </a:t>
            </a:r>
            <a:r>
              <a:rPr lang="en-US" sz="2600" u="sng">
                <a:cs typeface="Arial" charset="0"/>
              </a:rPr>
              <a:t>left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634039" y="2073275"/>
            <a:ext cx="4422775" cy="4111954"/>
            <a:chOff x="2579" y="785"/>
            <a:chExt cx="2786" cy="2423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63527" name="Line 11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8" name="Line 12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25" name="Text Box 13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63526" name="Text Box 14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089776" y="2906713"/>
            <a:ext cx="2486025" cy="2901950"/>
            <a:chOff x="2850" y="1233"/>
            <a:chExt cx="1566" cy="1828"/>
          </a:xfrm>
        </p:grpSpPr>
        <p:sp>
          <p:nvSpPr>
            <p:cNvPr id="63522" name="Line 16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Text Box 17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408739" y="2519363"/>
            <a:ext cx="1933575" cy="2901950"/>
            <a:chOff x="3067" y="1024"/>
            <a:chExt cx="1218" cy="1828"/>
          </a:xfrm>
        </p:grpSpPr>
        <p:sp>
          <p:nvSpPr>
            <p:cNvPr id="63520" name="Line 19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324475" y="3321051"/>
            <a:ext cx="2489200" cy="3041651"/>
            <a:chOff x="2480" y="1625"/>
            <a:chExt cx="1568" cy="1916"/>
          </a:xfrm>
        </p:grpSpPr>
        <p:sp>
          <p:nvSpPr>
            <p:cNvPr id="63514" name="Text Box 22"/>
            <p:cNvSpPr txBox="1">
              <a:spLocks noChangeArrowheads="1"/>
            </p:cNvSpPr>
            <p:nvPr/>
          </p:nvSpPr>
          <p:spPr bwMode="auto">
            <a:xfrm>
              <a:off x="2480" y="1625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63515" name="Oval 23"/>
            <p:cNvSpPr>
              <a:spLocks noChangeArrowheads="1"/>
            </p:cNvSpPr>
            <p:nvPr/>
          </p:nvSpPr>
          <p:spPr bwMode="auto">
            <a:xfrm>
              <a:off x="3848" y="169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2796" y="1737"/>
              <a:ext cx="1098" cy="1562"/>
              <a:chOff x="3068" y="1737"/>
              <a:chExt cx="826" cy="1117"/>
            </a:xfrm>
          </p:grpSpPr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3068" y="1739"/>
                <a:ext cx="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9" name="Line 26"/>
              <p:cNvSpPr>
                <a:spLocks noChangeShapeType="1"/>
              </p:cNvSpPr>
              <p:nvPr/>
            </p:nvSpPr>
            <p:spPr bwMode="auto">
              <a:xfrm>
                <a:off x="3894" y="1737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17" name="Text Box 27"/>
            <p:cNvSpPr txBox="1">
              <a:spLocks noChangeArrowheads="1"/>
            </p:cNvSpPr>
            <p:nvPr/>
          </p:nvSpPr>
          <p:spPr bwMode="auto">
            <a:xfrm>
              <a:off x="3740" y="3308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246814" y="2959100"/>
            <a:ext cx="2486025" cy="2901950"/>
            <a:chOff x="3569" y="1168"/>
            <a:chExt cx="1566" cy="1828"/>
          </a:xfrm>
        </p:grpSpPr>
        <p:sp>
          <p:nvSpPr>
            <p:cNvPr id="63512" name="Line 29"/>
            <p:cNvSpPr>
              <a:spLocks noChangeShapeType="1"/>
            </p:cNvSpPr>
            <p:nvPr/>
          </p:nvSpPr>
          <p:spPr bwMode="auto">
            <a:xfrm>
              <a:off x="3569" y="1168"/>
              <a:ext cx="1263" cy="15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Text Box 30"/>
            <p:cNvSpPr txBox="1">
              <a:spLocks noChangeArrowheads="1"/>
            </p:cNvSpPr>
            <p:nvPr/>
          </p:nvSpPr>
          <p:spPr bwMode="auto">
            <a:xfrm>
              <a:off x="4791" y="2708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274463" name="Line 31"/>
          <p:cNvSpPr>
            <a:spLocks noChangeShapeType="1"/>
          </p:cNvSpPr>
          <p:nvPr/>
        </p:nvSpPr>
        <p:spPr bwMode="auto">
          <a:xfrm rot="10800000">
            <a:off x="6532564" y="3259138"/>
            <a:ext cx="782637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Text Box 32"/>
          <p:cNvSpPr txBox="1">
            <a:spLocks noChangeArrowheads="1"/>
          </p:cNvSpPr>
          <p:nvPr/>
        </p:nvSpPr>
        <p:spPr bwMode="auto">
          <a:xfrm>
            <a:off x="6429376" y="1530350"/>
            <a:ext cx="2754313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cs typeface="Arial" charset="0"/>
              </a:rPr>
              <a:t>The market for music downloads</a:t>
            </a:r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313363" y="3949702"/>
            <a:ext cx="2089150" cy="2419351"/>
            <a:chOff x="2473" y="2021"/>
            <a:chExt cx="1316" cy="1524"/>
          </a:xfrm>
        </p:grpSpPr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93" y="2135"/>
              <a:ext cx="862" cy="1166"/>
              <a:chOff x="3068" y="1737"/>
              <a:chExt cx="826" cy="1117"/>
            </a:xfrm>
          </p:grpSpPr>
          <p:sp>
            <p:nvSpPr>
              <p:cNvPr id="63510" name="Line 35"/>
              <p:cNvSpPr>
                <a:spLocks noChangeShapeType="1"/>
              </p:cNvSpPr>
              <p:nvPr/>
            </p:nvSpPr>
            <p:spPr bwMode="auto">
              <a:xfrm>
                <a:off x="3068" y="1739"/>
                <a:ext cx="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1" name="Line 36"/>
              <p:cNvSpPr>
                <a:spLocks noChangeShapeType="1"/>
              </p:cNvSpPr>
              <p:nvPr/>
            </p:nvSpPr>
            <p:spPr bwMode="auto">
              <a:xfrm>
                <a:off x="3894" y="1737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07" name="Oval 37"/>
            <p:cNvSpPr>
              <a:spLocks noChangeArrowheads="1"/>
            </p:cNvSpPr>
            <p:nvPr/>
          </p:nvSpPr>
          <p:spPr bwMode="auto">
            <a:xfrm>
              <a:off x="3605" y="2097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63508" name="Text Box 38"/>
            <p:cNvSpPr txBox="1">
              <a:spLocks noChangeArrowheads="1"/>
            </p:cNvSpPr>
            <p:nvPr/>
          </p:nvSpPr>
          <p:spPr bwMode="auto">
            <a:xfrm>
              <a:off x="2473" y="2021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63509" name="Text Box 39"/>
            <p:cNvSpPr txBox="1">
              <a:spLocks noChangeArrowheads="1"/>
            </p:cNvSpPr>
            <p:nvPr/>
          </p:nvSpPr>
          <p:spPr bwMode="auto">
            <a:xfrm>
              <a:off x="3481" y="3312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2163763" y="2309813"/>
            <a:ext cx="3084512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>
                <a:cs typeface="Arial" charset="0"/>
              </a:rPr>
              <a:t>1.	</a:t>
            </a:r>
            <a:r>
              <a:rPr lang="en-US" sz="2600" b="1" i="1">
                <a:cs typeface="Arial" charset="0"/>
              </a:rPr>
              <a:t>D</a:t>
            </a:r>
            <a:r>
              <a:rPr lang="en-US" sz="2600">
                <a:cs typeface="Arial" charset="0"/>
              </a:rPr>
              <a:t> curve shifts</a:t>
            </a:r>
          </a:p>
        </p:txBody>
      </p:sp>
      <p:sp>
        <p:nvSpPr>
          <p:cNvPr id="274476" name="Rectangle 44"/>
          <p:cNvSpPr>
            <a:spLocks noChangeArrowheads="1"/>
          </p:cNvSpPr>
          <p:nvPr/>
        </p:nvSpPr>
        <p:spPr bwMode="auto">
          <a:xfrm>
            <a:off x="2166938" y="3616325"/>
            <a:ext cx="3084512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>
                <a:cs typeface="Arial" charset="0"/>
              </a:rPr>
              <a:t>3.	</a:t>
            </a:r>
            <a:r>
              <a:rPr lang="en-US" sz="2600" b="1" i="1">
                <a:cs typeface="Arial" charset="0"/>
              </a:rPr>
              <a:t>P</a:t>
            </a:r>
            <a:r>
              <a:rPr lang="en-US" sz="2600">
                <a:cs typeface="Arial" charset="0"/>
              </a:rPr>
              <a:t> and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>
                <a:cs typeface="Arial" charset="0"/>
              </a:rPr>
              <a:t> both fall.</a:t>
            </a:r>
            <a:endParaRPr lang="en-US" sz="2600" u="sng">
              <a:cs typeface="Arial" charset="0"/>
            </a:endParaRPr>
          </a:p>
        </p:txBody>
      </p:sp>
      <p:sp>
        <p:nvSpPr>
          <p:cNvPr id="63505" name="Rectangle 45"/>
          <p:cNvSpPr>
            <a:spLocks noChangeArrowheads="1"/>
          </p:cNvSpPr>
          <p:nvPr/>
        </p:nvSpPr>
        <p:spPr bwMode="auto">
          <a:xfrm>
            <a:off x="2185988" y="1711326"/>
            <a:ext cx="1376362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500" b="1" u="sng">
                <a:cs typeface="Arial" charset="0"/>
              </a:rPr>
              <a:t>STEPS</a:t>
            </a:r>
            <a:endParaRPr lang="en-US" sz="2500" b="1">
              <a:cs typeface="Arial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24000" y="286379"/>
            <a:ext cx="304800" cy="6290268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3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A.  Fall in price of CDs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74" grpId="0"/>
      <p:bldP spid="274463" grpId="0" animBg="1"/>
      <p:bldP spid="274472" grpId="0"/>
      <p:bldP spid="2744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787E-D93B-C8A6-7887-98E71F51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2B85-CA07-EA2B-5B8B-75A1B65E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8836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GB" dirty="0"/>
              <a:t>Not all goods are sold in a perfectly competitive market.</a:t>
            </a:r>
          </a:p>
          <a:p>
            <a:pPr marL="45720" indent="0">
              <a:buNone/>
            </a:pPr>
            <a:r>
              <a:rPr lang="en-GB" dirty="0"/>
              <a:t>a. A market with only one seller is called a monopoly market.</a:t>
            </a:r>
          </a:p>
          <a:p>
            <a:pPr marL="45720" indent="0">
              <a:buNone/>
            </a:pPr>
            <a:r>
              <a:rPr lang="en-GB" dirty="0"/>
              <a:t>b. Other markets fall between perfect competition and monopoly.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r>
              <a:rPr lang="en-GB" dirty="0"/>
              <a:t>We will start by studying perfect competition.</a:t>
            </a:r>
          </a:p>
          <a:p>
            <a:pPr marL="45720" indent="0">
              <a:buNone/>
            </a:pPr>
            <a:r>
              <a:rPr lang="en-GB" dirty="0"/>
              <a:t>1. Perfectly competitive markets are the easiest to </a:t>
            </a:r>
            <a:r>
              <a:rPr lang="en-GB" dirty="0" err="1"/>
              <a:t>analyze</a:t>
            </a:r>
            <a:r>
              <a:rPr lang="en-GB" dirty="0"/>
              <a:t> because buyers and sellers take the price as a given.</a:t>
            </a:r>
          </a:p>
          <a:p>
            <a:pPr marL="45720" indent="0">
              <a:buNone/>
            </a:pPr>
            <a:r>
              <a:rPr lang="en-GB" dirty="0"/>
              <a:t>2. Because some degree of competition is present in most markets, many of the lessons that we learn by studying supply and demand under perfect competition apply in more complicated markets.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324362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842001" y="2114550"/>
            <a:ext cx="4422775" cy="4111954"/>
            <a:chOff x="2579" y="785"/>
            <a:chExt cx="2786" cy="2423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697" y="1037"/>
              <a:ext cx="2409" cy="2049"/>
              <a:chOff x="1098" y="1361"/>
              <a:chExt cx="2116" cy="2027"/>
            </a:xfrm>
          </p:grpSpPr>
          <p:sp>
            <p:nvSpPr>
              <p:cNvPr id="64552" name="Line 11"/>
              <p:cNvSpPr>
                <a:spLocks noChangeShapeType="1"/>
              </p:cNvSpPr>
              <p:nvPr/>
            </p:nvSpPr>
            <p:spPr bwMode="auto">
              <a:xfrm>
                <a:off x="1102" y="1361"/>
                <a:ext cx="0" cy="2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53" name="Line 12"/>
              <p:cNvSpPr>
                <a:spLocks noChangeShapeType="1"/>
              </p:cNvSpPr>
              <p:nvPr/>
            </p:nvSpPr>
            <p:spPr bwMode="auto">
              <a:xfrm>
                <a:off x="1098" y="3388"/>
                <a:ext cx="21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50" name="Text Box 13"/>
            <p:cNvSpPr txBox="1">
              <a:spLocks noChangeArrowheads="1"/>
            </p:cNvSpPr>
            <p:nvPr/>
          </p:nvSpPr>
          <p:spPr bwMode="auto">
            <a:xfrm>
              <a:off x="2579" y="78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</a:p>
          </p:txBody>
        </p:sp>
        <p:sp>
          <p:nvSpPr>
            <p:cNvPr id="64551" name="Text Box 14"/>
            <p:cNvSpPr txBox="1">
              <a:spLocks noChangeArrowheads="1"/>
            </p:cNvSpPr>
            <p:nvPr/>
          </p:nvSpPr>
          <p:spPr bwMode="auto">
            <a:xfrm>
              <a:off x="5075" y="2936"/>
              <a:ext cx="29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297739" y="2947988"/>
            <a:ext cx="2486025" cy="2901950"/>
            <a:chOff x="2850" y="1233"/>
            <a:chExt cx="1566" cy="1828"/>
          </a:xfrm>
        </p:grpSpPr>
        <p:sp>
          <p:nvSpPr>
            <p:cNvPr id="64547" name="Line 16"/>
            <p:cNvSpPr>
              <a:spLocks noChangeShapeType="1"/>
            </p:cNvSpPr>
            <p:nvPr/>
          </p:nvSpPr>
          <p:spPr bwMode="auto">
            <a:xfrm>
              <a:off x="2850" y="1233"/>
              <a:ext cx="1263" cy="1587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Text Box 17"/>
            <p:cNvSpPr txBox="1">
              <a:spLocks noChangeArrowheads="1"/>
            </p:cNvSpPr>
            <p:nvPr/>
          </p:nvSpPr>
          <p:spPr bwMode="auto">
            <a:xfrm>
              <a:off x="4072" y="2773"/>
              <a:ext cx="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D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616701" y="2560638"/>
            <a:ext cx="1933575" cy="2901950"/>
            <a:chOff x="3067" y="1024"/>
            <a:chExt cx="1218" cy="1828"/>
          </a:xfrm>
        </p:grpSpPr>
        <p:sp>
          <p:nvSpPr>
            <p:cNvPr id="64545" name="Line 19"/>
            <p:cNvSpPr>
              <a:spLocks noChangeShapeType="1"/>
            </p:cNvSpPr>
            <p:nvPr/>
          </p:nvSpPr>
          <p:spPr bwMode="auto">
            <a:xfrm flipV="1">
              <a:off x="3067" y="1278"/>
              <a:ext cx="949" cy="1574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Text Box 20"/>
            <p:cNvSpPr txBox="1">
              <a:spLocks noChangeArrowheads="1"/>
            </p:cNvSpPr>
            <p:nvPr/>
          </p:nvSpPr>
          <p:spPr bwMode="auto">
            <a:xfrm>
              <a:off x="3920" y="1024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532438" y="3362326"/>
            <a:ext cx="2489200" cy="3041651"/>
            <a:chOff x="2480" y="1625"/>
            <a:chExt cx="1568" cy="1916"/>
          </a:xfrm>
        </p:grpSpPr>
        <p:sp>
          <p:nvSpPr>
            <p:cNvPr id="64539" name="Text Box 22"/>
            <p:cNvSpPr txBox="1">
              <a:spLocks noChangeArrowheads="1"/>
            </p:cNvSpPr>
            <p:nvPr/>
          </p:nvSpPr>
          <p:spPr bwMode="auto">
            <a:xfrm>
              <a:off x="2480" y="1625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  <p:sp>
          <p:nvSpPr>
            <p:cNvPr id="64540" name="Oval 23"/>
            <p:cNvSpPr>
              <a:spLocks noChangeArrowheads="1"/>
            </p:cNvSpPr>
            <p:nvPr/>
          </p:nvSpPr>
          <p:spPr bwMode="auto">
            <a:xfrm>
              <a:off x="3848" y="1692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2796" y="1737"/>
              <a:ext cx="1098" cy="1562"/>
              <a:chOff x="3068" y="1737"/>
              <a:chExt cx="826" cy="1117"/>
            </a:xfrm>
          </p:grpSpPr>
          <p:sp>
            <p:nvSpPr>
              <p:cNvPr id="64543" name="Line 25"/>
              <p:cNvSpPr>
                <a:spLocks noChangeShapeType="1"/>
              </p:cNvSpPr>
              <p:nvPr/>
            </p:nvSpPr>
            <p:spPr bwMode="auto">
              <a:xfrm>
                <a:off x="3068" y="1739"/>
                <a:ext cx="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44" name="Line 26"/>
              <p:cNvSpPr>
                <a:spLocks noChangeShapeType="1"/>
              </p:cNvSpPr>
              <p:nvPr/>
            </p:nvSpPr>
            <p:spPr bwMode="auto">
              <a:xfrm>
                <a:off x="3894" y="1737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42" name="Text Box 27"/>
            <p:cNvSpPr txBox="1">
              <a:spLocks noChangeArrowheads="1"/>
            </p:cNvSpPr>
            <p:nvPr/>
          </p:nvSpPr>
          <p:spPr bwMode="auto">
            <a:xfrm>
              <a:off x="3740" y="3308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1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7513639" y="2568575"/>
            <a:ext cx="1933575" cy="2901950"/>
            <a:chOff x="3520" y="1029"/>
            <a:chExt cx="1218" cy="1828"/>
          </a:xfrm>
        </p:grpSpPr>
        <p:sp>
          <p:nvSpPr>
            <p:cNvPr id="64537" name="Line 29"/>
            <p:cNvSpPr>
              <a:spLocks noChangeShapeType="1"/>
            </p:cNvSpPr>
            <p:nvPr/>
          </p:nvSpPr>
          <p:spPr bwMode="auto">
            <a:xfrm flipV="1">
              <a:off x="3520" y="1283"/>
              <a:ext cx="949" cy="15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Text Box 30"/>
            <p:cNvSpPr txBox="1">
              <a:spLocks noChangeArrowheads="1"/>
            </p:cNvSpPr>
            <p:nvPr/>
          </p:nvSpPr>
          <p:spPr bwMode="auto">
            <a:xfrm>
              <a:off x="4373" y="1029"/>
              <a:ext cx="3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cs typeface="Arial" charset="0"/>
                </a:rPr>
                <a:t>S</a:t>
              </a:r>
              <a:r>
                <a:rPr lang="en-US" sz="2400" baseline="-25000">
                  <a:cs typeface="Arial" charset="0"/>
                </a:rPr>
                <a:t>2</a:t>
              </a:r>
            </a:p>
          </p:txBody>
        </p:sp>
      </p:grp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7977189" y="3305175"/>
            <a:ext cx="790575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Text Box 32"/>
          <p:cNvSpPr txBox="1">
            <a:spLocks noChangeArrowheads="1"/>
          </p:cNvSpPr>
          <p:nvPr/>
        </p:nvSpPr>
        <p:spPr bwMode="auto">
          <a:xfrm>
            <a:off x="6637338" y="1571625"/>
            <a:ext cx="2754312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>
                <a:cs typeface="Arial" charset="0"/>
              </a:rPr>
              <a:t>The market for music downloads</a:t>
            </a:r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522913" y="4003676"/>
            <a:ext cx="3022600" cy="2408238"/>
            <a:chOff x="2474" y="2029"/>
            <a:chExt cx="1904" cy="1517"/>
          </a:xfrm>
        </p:grpSpPr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96" y="2147"/>
              <a:ext cx="1417" cy="1150"/>
              <a:chOff x="3068" y="1737"/>
              <a:chExt cx="826" cy="1117"/>
            </a:xfrm>
          </p:grpSpPr>
          <p:sp>
            <p:nvSpPr>
              <p:cNvPr id="64535" name="Line 35"/>
              <p:cNvSpPr>
                <a:spLocks noChangeShapeType="1"/>
              </p:cNvSpPr>
              <p:nvPr/>
            </p:nvSpPr>
            <p:spPr bwMode="auto">
              <a:xfrm>
                <a:off x="3068" y="1739"/>
                <a:ext cx="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36" name="Line 36"/>
              <p:cNvSpPr>
                <a:spLocks noChangeShapeType="1"/>
              </p:cNvSpPr>
              <p:nvPr/>
            </p:nvSpPr>
            <p:spPr bwMode="auto">
              <a:xfrm>
                <a:off x="3894" y="1737"/>
                <a:ext cx="0" cy="1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532" name="Text Box 37"/>
            <p:cNvSpPr txBox="1">
              <a:spLocks noChangeArrowheads="1"/>
            </p:cNvSpPr>
            <p:nvPr/>
          </p:nvSpPr>
          <p:spPr bwMode="auto">
            <a:xfrm>
              <a:off x="4070" y="3313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Q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64533" name="Text Box 38"/>
            <p:cNvSpPr txBox="1">
              <a:spLocks noChangeArrowheads="1"/>
            </p:cNvSpPr>
            <p:nvPr/>
          </p:nvSpPr>
          <p:spPr bwMode="auto">
            <a:xfrm>
              <a:off x="2474" y="2029"/>
              <a:ext cx="3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cs typeface="Arial" charset="0"/>
                </a:rPr>
                <a:t>P</a:t>
              </a:r>
              <a:r>
                <a:rPr lang="en-US" sz="2400" b="1" baseline="-25000">
                  <a:cs typeface="Arial" charset="0"/>
                </a:rPr>
                <a:t>2</a:t>
              </a:r>
            </a:p>
          </p:txBody>
        </p:sp>
        <p:sp>
          <p:nvSpPr>
            <p:cNvPr id="64534" name="Oval 39"/>
            <p:cNvSpPr>
              <a:spLocks noChangeArrowheads="1"/>
            </p:cNvSpPr>
            <p:nvPr/>
          </p:nvSpPr>
          <p:spPr bwMode="auto">
            <a:xfrm>
              <a:off x="4168" y="210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276520" name="Rectangle 40"/>
          <p:cNvSpPr>
            <a:spLocks noChangeArrowheads="1"/>
          </p:cNvSpPr>
          <p:nvPr/>
        </p:nvSpPr>
        <p:spPr bwMode="auto">
          <a:xfrm>
            <a:off x="2205038" y="2295525"/>
            <a:ext cx="3084512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>
                <a:cs typeface="Arial" charset="0"/>
              </a:rPr>
              <a:t>1.	</a:t>
            </a:r>
            <a:r>
              <a:rPr lang="en-US" sz="2600" b="1" i="1">
                <a:cs typeface="Arial" charset="0"/>
              </a:rPr>
              <a:t>S</a:t>
            </a:r>
            <a:r>
              <a:rPr lang="en-US" sz="2600">
                <a:cs typeface="Arial" charset="0"/>
              </a:rPr>
              <a:t> curve shifts</a:t>
            </a: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2201864" y="2959100"/>
            <a:ext cx="25161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>
                <a:cs typeface="Arial" charset="0"/>
              </a:rPr>
              <a:t>2.	</a:t>
            </a:r>
            <a:r>
              <a:rPr lang="en-US" sz="2600" b="1" i="1">
                <a:cs typeface="Arial" charset="0"/>
              </a:rPr>
              <a:t>S</a:t>
            </a:r>
            <a:r>
              <a:rPr lang="en-US" sz="2600">
                <a:cs typeface="Arial" charset="0"/>
              </a:rPr>
              <a:t> shifts </a:t>
            </a:r>
            <a:r>
              <a:rPr lang="en-US" sz="2600" u="sng">
                <a:cs typeface="Arial" charset="0"/>
              </a:rPr>
              <a:t>right</a:t>
            </a:r>
          </a:p>
        </p:txBody>
      </p:sp>
      <p:sp>
        <p:nvSpPr>
          <p:cNvPr id="276522" name="Rectangle 42"/>
          <p:cNvSpPr>
            <a:spLocks noChangeArrowheads="1"/>
          </p:cNvSpPr>
          <p:nvPr/>
        </p:nvSpPr>
        <p:spPr bwMode="auto">
          <a:xfrm>
            <a:off x="2208213" y="3602039"/>
            <a:ext cx="30845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600">
                <a:cs typeface="Arial" charset="0"/>
              </a:rPr>
              <a:t>3.	</a:t>
            </a:r>
            <a:r>
              <a:rPr lang="en-US" sz="2600" b="1" i="1">
                <a:cs typeface="Arial" charset="0"/>
              </a:rPr>
              <a:t>P</a:t>
            </a:r>
            <a:r>
              <a:rPr lang="en-US" sz="2600">
                <a:cs typeface="Arial" charset="0"/>
              </a:rPr>
              <a:t> falls, </a:t>
            </a:r>
            <a:br>
              <a:rPr lang="en-US" sz="2600">
                <a:cs typeface="Arial" charset="0"/>
              </a:rPr>
            </a:br>
            <a:r>
              <a:rPr lang="en-US" sz="2600" b="1" i="1">
                <a:cs typeface="Arial" charset="0"/>
              </a:rPr>
              <a:t>Q</a:t>
            </a:r>
            <a:r>
              <a:rPr lang="en-US" sz="2600">
                <a:cs typeface="Arial" charset="0"/>
              </a:rPr>
              <a:t> rises.</a:t>
            </a:r>
            <a:endParaRPr lang="en-US" sz="2600" u="sng">
              <a:cs typeface="Arial" charset="0"/>
            </a:endParaRPr>
          </a:p>
        </p:txBody>
      </p:sp>
      <p:sp>
        <p:nvSpPr>
          <p:cNvPr id="64529" name="Rectangle 43"/>
          <p:cNvSpPr>
            <a:spLocks noChangeArrowheads="1"/>
          </p:cNvSpPr>
          <p:nvPr/>
        </p:nvSpPr>
        <p:spPr bwMode="auto">
          <a:xfrm>
            <a:off x="2227263" y="1697038"/>
            <a:ext cx="1376362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</a:pPr>
            <a:r>
              <a:rPr lang="en-US" sz="2500" b="1" u="sng">
                <a:cs typeface="Arial" charset="0"/>
              </a:rPr>
              <a:t>STEPS</a:t>
            </a:r>
            <a:endParaRPr lang="en-US" sz="2500" b="1">
              <a:cs typeface="Arial" charset="0"/>
            </a:endParaRPr>
          </a:p>
        </p:txBody>
      </p:sp>
      <p:sp>
        <p:nvSpPr>
          <p:cNvPr id="276524" name="Rectangle 44"/>
          <p:cNvSpPr>
            <a:spLocks noChangeArrowheads="1"/>
          </p:cNvSpPr>
          <p:nvPr/>
        </p:nvSpPr>
        <p:spPr bwMode="auto">
          <a:xfrm>
            <a:off x="2644776" y="2732088"/>
            <a:ext cx="298926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3399"/>
              </a:buClr>
              <a:buSzPct val="120000"/>
              <a:buFont typeface="Wingdings" pitchFamily="2" charset="2"/>
              <a:buNone/>
            </a:pPr>
            <a:r>
              <a:rPr lang="en-US" sz="2600" dirty="0">
                <a:cs typeface="Arial" charset="0"/>
              </a:rPr>
              <a:t>(Royalties are part of sellers’ costs)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1524000" y="281355"/>
            <a:ext cx="304800" cy="6325436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7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208963" cy="95408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3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B.  Fall in cost of royalties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6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1" grpId="0" animBg="1"/>
      <p:bldP spid="276520" grpId="0"/>
      <p:bldP spid="276521" grpId="0"/>
      <p:bldP spid="276522" grpId="0"/>
      <p:bldP spid="276524" grpId="0"/>
      <p:bldP spid="276524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2541588" y="2236789"/>
            <a:ext cx="7497762" cy="3925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137160" tIns="91440"/>
          <a:lstStyle/>
          <a:p>
            <a:pPr marL="568325" indent="-568325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sz="2600" b="1" u="sng">
                <a:cs typeface="Arial" charset="0"/>
              </a:rPr>
              <a:t>STEPS</a:t>
            </a:r>
            <a:endParaRPr lang="en-US" sz="2600" b="1">
              <a:cs typeface="Arial" charset="0"/>
            </a:endParaRPr>
          </a:p>
          <a:p>
            <a:pPr marL="568325" indent="-568325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sz="2600">
                <a:cs typeface="Arial" charset="0"/>
              </a:rPr>
              <a:t>1.	Both curves shift (see parts A &amp; B).</a:t>
            </a:r>
          </a:p>
          <a:p>
            <a:pPr marL="568325" indent="-568325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sz="2600">
                <a:cs typeface="Arial" charset="0"/>
              </a:rPr>
              <a:t>2.	</a:t>
            </a:r>
            <a:r>
              <a:rPr lang="en-US" sz="2600" b="1" i="1">
                <a:cs typeface="Arial" charset="0"/>
              </a:rPr>
              <a:t>D</a:t>
            </a:r>
            <a:r>
              <a:rPr lang="en-US" sz="2600">
                <a:cs typeface="Arial" charset="0"/>
              </a:rPr>
              <a:t> shifts left, </a:t>
            </a:r>
            <a:r>
              <a:rPr lang="en-US" sz="2600" b="1" i="1">
                <a:cs typeface="Arial" charset="0"/>
              </a:rPr>
              <a:t>S</a:t>
            </a:r>
            <a:r>
              <a:rPr lang="en-US" sz="2600">
                <a:cs typeface="Arial" charset="0"/>
              </a:rPr>
              <a:t> shifts right. </a:t>
            </a:r>
          </a:p>
          <a:p>
            <a:pPr marL="568325" indent="-568325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sz="2600">
                <a:cs typeface="Arial" charset="0"/>
              </a:rPr>
              <a:t>3.	</a:t>
            </a:r>
            <a:r>
              <a:rPr lang="en-US" sz="2600" b="1" i="1">
                <a:cs typeface="Arial" charset="0"/>
              </a:rPr>
              <a:t>P</a:t>
            </a:r>
            <a:r>
              <a:rPr lang="en-US" sz="2600">
                <a:cs typeface="Arial" charset="0"/>
              </a:rPr>
              <a:t> unambiguously falls.</a:t>
            </a:r>
          </a:p>
          <a:p>
            <a:pPr marL="568325" indent="-568325">
              <a:lnSpc>
                <a:spcPct val="105000"/>
              </a:lnSpc>
              <a:spcBef>
                <a:spcPct val="20000"/>
              </a:spcBef>
              <a:defRPr/>
            </a:pPr>
            <a:r>
              <a:rPr lang="en-US" sz="2600">
                <a:cs typeface="Arial" charset="0"/>
              </a:rPr>
              <a:t>	Effect on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>
                <a:cs typeface="Arial" charset="0"/>
              </a:rPr>
              <a:t> is ambiguous: 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The fall in demand reduces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>
                <a:cs typeface="Arial" charset="0"/>
              </a:rPr>
              <a:t>, </a:t>
            </a:r>
            <a:br>
              <a:rPr lang="en-US" sz="2600">
                <a:cs typeface="Arial" charset="0"/>
              </a:rPr>
            </a:br>
            <a:r>
              <a:rPr lang="en-US" sz="2600">
                <a:cs typeface="Arial" charset="0"/>
              </a:rPr>
              <a:t>the increase in supply increases </a:t>
            </a:r>
            <a:r>
              <a:rPr lang="en-US" sz="2600" b="1" i="1">
                <a:cs typeface="Arial" charset="0"/>
              </a:rPr>
              <a:t>Q</a:t>
            </a:r>
            <a:r>
              <a:rPr lang="en-US" sz="2600">
                <a:cs typeface="Arial" charset="0"/>
              </a:rPr>
              <a:t>.  </a:t>
            </a:r>
            <a:endParaRPr lang="en-US" sz="2600" u="sng">
              <a:cs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24000" y="301451"/>
            <a:ext cx="304800" cy="6275196"/>
          </a:xfrm>
          <a:prstGeom prst="rect">
            <a:avLst/>
          </a:prstGeom>
          <a:solidFill>
            <a:srgbClr val="D6B12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1" y="104900"/>
            <a:ext cx="8208963" cy="15240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2400" spc="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ACTIVE LEARNING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r>
              <a:rPr lang="en-US" sz="7100" baseline="-10000" dirty="0">
                <a:solidFill>
                  <a:srgbClr val="C00000"/>
                </a:solidFill>
                <a:latin typeface="Century" pitchFamily="18" charset="0"/>
                <a:cs typeface="Times New Roman" pitchFamily="18" charset="0"/>
              </a:rPr>
              <a:t>3</a:t>
            </a:r>
            <a: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   </a:t>
            </a:r>
            <a:br>
              <a:rPr lang="en-US" sz="2400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C.  Fall in price of CDs </a:t>
            </a:r>
            <a:r>
              <a:rPr lang="en-US" sz="3600" u="sng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and</a:t>
            </a: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b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en-US" sz="3600" dirty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     fall in cost of royalties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7" grpId="0" uiExpand="1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400" dirty="0"/>
              <a:t>CONCLUSION:  </a:t>
            </a:r>
            <a:br>
              <a:rPr lang="en-US" sz="3400" dirty="0"/>
            </a:br>
            <a:r>
              <a:rPr lang="en-US" sz="3800" dirty="0"/>
              <a:t>How Prices Allocate Resources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879231" y="2160396"/>
            <a:ext cx="10379947" cy="3630804"/>
          </a:xfrm>
        </p:spPr>
        <p:txBody>
          <a:bodyPr/>
          <a:lstStyle/>
          <a:p>
            <a:pPr eaLnBrk="1" hangingPunct="1"/>
            <a:r>
              <a:rPr lang="en-US" dirty="0"/>
              <a:t>One of the Ten Principles from Lectures 1 and 2: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96633"/>
                </a:solidFill>
              </a:rPr>
              <a:t> </a:t>
            </a:r>
            <a:r>
              <a:rPr lang="en-US" b="1" i="1" dirty="0">
                <a:solidFill>
                  <a:srgbClr val="996633"/>
                </a:solidFill>
              </a:rPr>
              <a:t>Markets are usually a good way </a:t>
            </a:r>
            <a:br>
              <a:rPr lang="en-US" b="1" i="1" dirty="0">
                <a:solidFill>
                  <a:srgbClr val="996633"/>
                </a:solidFill>
              </a:rPr>
            </a:br>
            <a:r>
              <a:rPr lang="en-US" b="1" i="1" dirty="0">
                <a:solidFill>
                  <a:srgbClr val="996633"/>
                </a:solidFill>
              </a:rPr>
              <a:t>     to organize economic activity.</a:t>
            </a:r>
            <a:r>
              <a:rPr lang="en-US" i="1" dirty="0">
                <a:solidFill>
                  <a:srgbClr val="996633"/>
                </a:solidFill>
              </a:rPr>
              <a:t> </a:t>
            </a:r>
          </a:p>
          <a:p>
            <a:r>
              <a:rPr lang="en-US" dirty="0">
                <a:cs typeface="Arial" charset="0"/>
              </a:rPr>
              <a:t>In market economies, prices adjust to balance supply and demand.  These equilibrium prices are the signals that guide economic decisions and thereby allocate scarce resources.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bldLvl="5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1524000" y="286378"/>
            <a:ext cx="304800" cy="6305341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67448" y="286378"/>
            <a:ext cx="8458200" cy="725488"/>
          </a:xfrm>
          <a:solidFill>
            <a:schemeClr val="bg1">
              <a:alpha val="50000"/>
            </a:schemeClr>
          </a:solidFill>
        </p:spPr>
        <p:txBody>
          <a:bodyPr vert="horz" lIns="91440" tIns="45720" rIns="91440" bIns="0" rtlCol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en-US" sz="3000" spc="500" dirty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A competitive market has many buyers and sellers, each of whom has little or no influence on the market price. 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Economists use the supply and demand model to analyze competitive markets.  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The downward-sloping demand curve reflects the law of demand, which states that the quantity buyers demand of a good depends negatively on the good’s price.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1524000" y="281354"/>
            <a:ext cx="304800" cy="6325437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42328" y="281354"/>
            <a:ext cx="8458200" cy="725488"/>
          </a:xfrm>
          <a:solidFill>
            <a:schemeClr val="bg1">
              <a:alpha val="50000"/>
            </a:schemeClr>
          </a:solidFill>
        </p:spPr>
        <p:txBody>
          <a:bodyPr vert="horz" lIns="91440" tIns="45720" rIns="91440" bIns="0" rtlCol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en-US" sz="3000" spc="500" dirty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3058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Besides price, demand depends on buyers’ incomes, tastes, expectations, the prices of substitutes and complements, and number of buyers.  If one of these factors changes, the </a:t>
            </a:r>
            <a:r>
              <a:rPr lang="en-US" b="1" i="1" dirty="0"/>
              <a:t>D</a:t>
            </a:r>
            <a:r>
              <a:rPr lang="en-US" dirty="0"/>
              <a:t> curve shifts. 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The upward-sloping supply curve reflects the Law of Supply, which states that the quantity sellers supply depends positively on the good’s price. 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Other determinants of supply include input prices, technology, expectations, and the # of sellers.  Changes in these factors shift the </a:t>
            </a:r>
            <a:r>
              <a:rPr lang="en-US" b="1" i="1" dirty="0"/>
              <a:t>S</a:t>
            </a:r>
            <a:r>
              <a:rPr lang="en-US" dirty="0"/>
              <a:t> curve.</a:t>
            </a: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1524000" y="281354"/>
            <a:ext cx="304800" cy="6285244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81354"/>
            <a:ext cx="8458200" cy="725488"/>
          </a:xfrm>
          <a:solidFill>
            <a:schemeClr val="bg1">
              <a:alpha val="50000"/>
            </a:schemeClr>
          </a:solidFill>
        </p:spPr>
        <p:txBody>
          <a:bodyPr vert="horz" lIns="91440" tIns="45720" rIns="91440" bIns="0" rtlCol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en-US" sz="3000" spc="500" dirty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The intersection of </a:t>
            </a:r>
            <a:r>
              <a:rPr lang="en-US" b="1" i="1" dirty="0"/>
              <a:t>S</a:t>
            </a:r>
            <a:r>
              <a:rPr lang="en-US" dirty="0"/>
              <a:t> and </a:t>
            </a:r>
            <a:r>
              <a:rPr lang="en-US" b="1" i="1" dirty="0"/>
              <a:t>D</a:t>
            </a:r>
            <a:r>
              <a:rPr lang="en-US" dirty="0"/>
              <a:t> curves determines the market equilibrium.  At the equilibrium price, quantity supplied equals quantity demanded.  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If the market price is above equilibrium, a surplus results, which causes the price to fall.  </a:t>
            </a:r>
            <a:br>
              <a:rPr lang="en-US" dirty="0"/>
            </a:br>
            <a:r>
              <a:rPr lang="en-US" dirty="0"/>
              <a:t>If the market price is below equilibrium, a shortage results, causing the price to rise.</a:t>
            </a: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152400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090854" y="271657"/>
            <a:ext cx="8458200" cy="725488"/>
          </a:xfrm>
          <a:solidFill>
            <a:schemeClr val="bg1">
              <a:alpha val="50000"/>
            </a:schemeClr>
          </a:solidFill>
        </p:spPr>
        <p:txBody>
          <a:bodyPr vert="horz" lIns="91440" tIns="45720" rIns="91440" bIns="0" rtlCol="0" anchor="b">
            <a:noAutofit/>
          </a:bodyPr>
          <a:lstStyle/>
          <a:p>
            <a:pPr algn="l" eaLnBrk="1" hangingPunct="1">
              <a:lnSpc>
                <a:spcPct val="105000"/>
              </a:lnSpc>
              <a:defRPr/>
            </a:pPr>
            <a:r>
              <a:rPr lang="en-US" sz="3000" spc="500" dirty="0">
                <a:solidFill>
                  <a:srgbClr val="960000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We can use the supply-demand diagram to analyze the effects of any event on a market:</a:t>
            </a:r>
            <a:br>
              <a:rPr lang="en-US" dirty="0"/>
            </a:br>
            <a:r>
              <a:rPr lang="en-US" dirty="0"/>
              <a:t>First, determine whether the event shifts one or both curves.  Second, determine the direction of the shifts.  Third, compare the new equilibrium to the initial one.  </a:t>
            </a: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dirty="0"/>
              <a:t>In market economies, prices are the signals that guide economic decisions and allocate scarce resources.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Demand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quantity demanded</a:t>
            </a:r>
            <a:r>
              <a:rPr lang="en-US" dirty="0"/>
              <a:t> of any good is the amount of the good that buyers are willing and able to purchase.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Law of demand</a:t>
            </a:r>
            <a:r>
              <a:rPr lang="en-US" dirty="0"/>
              <a:t>:  the claim that the quantity demanded of a good falls when the price of the good rises, other things equal  </a:t>
            </a:r>
          </a:p>
        </p:txBody>
      </p:sp>
      <p:sp>
        <p:nvSpPr>
          <p:cNvPr id="2458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420526"/>
            <a:ext cx="8686800" cy="901700"/>
          </a:xfrm>
        </p:spPr>
        <p:txBody>
          <a:bodyPr/>
          <a:lstStyle/>
          <a:p>
            <a:pPr eaLnBrk="1" hangingPunct="1"/>
            <a:r>
              <a:rPr lang="en-US" sz="3400" dirty="0"/>
              <a:t>The Demand Schedule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5813" y="1779902"/>
            <a:ext cx="5099050" cy="4544698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Demand schedule</a:t>
            </a:r>
            <a:r>
              <a:rPr lang="en-US" dirty="0"/>
              <a:t>:   </a:t>
            </a:r>
            <a:br>
              <a:rPr lang="en-US" dirty="0"/>
            </a:br>
            <a:r>
              <a:rPr lang="en-US" dirty="0"/>
              <a:t>a table that shows the relationship between the price of a good and the quantity demanded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Example:  </a:t>
            </a:r>
            <a:br>
              <a:rPr lang="en-US" dirty="0"/>
            </a:br>
            <a:r>
              <a:rPr lang="en-US" dirty="0"/>
              <a:t>Hari’s demand for lattes.</a:t>
            </a:r>
          </a:p>
          <a:p>
            <a:pPr>
              <a:spcBef>
                <a:spcPct val="60000"/>
              </a:spcBef>
            </a:pPr>
            <a:r>
              <a:rPr lang="en-US" dirty="0">
                <a:cs typeface="Arial" charset="0"/>
              </a:rPr>
              <a:t>Notice that Hari’s preferences obey the law of demand.  </a:t>
            </a:r>
          </a:p>
        </p:txBody>
      </p:sp>
      <p:graphicFrame>
        <p:nvGraphicFramePr>
          <p:cNvPr id="716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64996"/>
              </p:ext>
            </p:extLst>
          </p:nvPr>
        </p:nvGraphicFramePr>
        <p:xfrm>
          <a:off x="7720140" y="1418376"/>
          <a:ext cx="2668588" cy="4368103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lattes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lattes demanded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32" name="FlagCount" hidden="1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7350" y="876300"/>
            <a:ext cx="6445250" cy="5456238"/>
            <a:chOff x="84" y="552"/>
            <a:chExt cx="4060" cy="3437"/>
          </a:xfrm>
        </p:grpSpPr>
        <p:pic>
          <p:nvPicPr>
            <p:cNvPr id="26695" name="Picture 3" descr="chap4 graph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" y="631"/>
              <a:ext cx="3646" cy="3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96" name="Text Box 4"/>
            <p:cNvSpPr txBox="1">
              <a:spLocks noChangeArrowheads="1"/>
            </p:cNvSpPr>
            <p:nvPr/>
          </p:nvSpPr>
          <p:spPr bwMode="auto">
            <a:xfrm>
              <a:off x="84" y="552"/>
              <a:ext cx="857" cy="52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cs typeface="Arial" charset="0"/>
                </a:rPr>
                <a:t>Price of Lattes</a:t>
              </a:r>
            </a:p>
          </p:txBody>
        </p:sp>
        <p:sp>
          <p:nvSpPr>
            <p:cNvPr id="26697" name="Text Box 5"/>
            <p:cNvSpPr txBox="1">
              <a:spLocks noChangeArrowheads="1"/>
            </p:cNvSpPr>
            <p:nvPr/>
          </p:nvSpPr>
          <p:spPr bwMode="auto">
            <a:xfrm>
              <a:off x="3277" y="3489"/>
              <a:ext cx="867" cy="4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cs typeface="Arial" charset="0"/>
                </a:rPr>
                <a:t>Quantity of Lattes</a:t>
              </a:r>
            </a:p>
          </p:txBody>
        </p:sp>
      </p:grp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3484563" y="1585914"/>
            <a:ext cx="3052762" cy="38893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6467475" y="5414963"/>
            <a:ext cx="139700" cy="138112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26631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420938" y="109538"/>
            <a:ext cx="7491412" cy="677862"/>
          </a:xfrm>
        </p:spPr>
        <p:txBody>
          <a:bodyPr/>
          <a:lstStyle/>
          <a:p>
            <a:pPr eaLnBrk="1" hangingPunct="1"/>
            <a:r>
              <a:rPr lang="en-US" sz="3200" dirty="0"/>
              <a:t>Hari’s Demand Schedule &amp; Curve</a:t>
            </a:r>
          </a:p>
        </p:txBody>
      </p:sp>
      <p:graphicFrame>
        <p:nvGraphicFramePr>
          <p:cNvPr id="7271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65332"/>
              </p:ext>
            </p:extLst>
          </p:nvPr>
        </p:nvGraphicFramePr>
        <p:xfrm>
          <a:off x="7715250" y="841375"/>
          <a:ext cx="2668588" cy="4368103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lattes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Quantity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 lattes demanded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859088" y="4235450"/>
            <a:ext cx="2832100" cy="1250950"/>
            <a:chOff x="841" y="2668"/>
            <a:chExt cx="1784" cy="788"/>
          </a:xfrm>
        </p:grpSpPr>
        <p:grpSp>
          <p:nvGrpSpPr>
            <p:cNvPr id="4" name="Group 55"/>
            <p:cNvGrpSpPr>
              <a:grpSpLocks/>
            </p:cNvGrpSpPr>
            <p:nvPr/>
          </p:nvGrpSpPr>
          <p:grpSpPr bwMode="auto">
            <a:xfrm>
              <a:off x="841" y="2712"/>
              <a:ext cx="1747" cy="744"/>
              <a:chOff x="357" y="2450"/>
              <a:chExt cx="795" cy="646"/>
            </a:xfrm>
          </p:grpSpPr>
          <p:sp>
            <p:nvSpPr>
              <p:cNvPr id="26693" name="Line 56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Line 57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92" name="Oval 58"/>
            <p:cNvSpPr>
              <a:spLocks noChangeArrowheads="1"/>
            </p:cNvSpPr>
            <p:nvPr/>
          </p:nvSpPr>
          <p:spPr bwMode="auto">
            <a:xfrm>
              <a:off x="2537" y="2668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2859088" y="4837114"/>
            <a:ext cx="3300412" cy="655637"/>
            <a:chOff x="841" y="3047"/>
            <a:chExt cx="2079" cy="413"/>
          </a:xfrm>
        </p:grpSpPr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841" y="3092"/>
              <a:ext cx="2032" cy="368"/>
              <a:chOff x="357" y="2450"/>
              <a:chExt cx="795" cy="646"/>
            </a:xfrm>
          </p:grpSpPr>
          <p:sp>
            <p:nvSpPr>
              <p:cNvPr id="26689" name="Line 61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Line 62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88" name="Oval 63"/>
            <p:cNvSpPr>
              <a:spLocks noChangeArrowheads="1"/>
            </p:cNvSpPr>
            <p:nvPr/>
          </p:nvSpPr>
          <p:spPr bwMode="auto">
            <a:xfrm>
              <a:off x="2832" y="3047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2862263" y="3652838"/>
            <a:ext cx="2374900" cy="1835150"/>
            <a:chOff x="843" y="2301"/>
            <a:chExt cx="1496" cy="1156"/>
          </a:xfrm>
        </p:grpSpPr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843" y="2343"/>
              <a:ext cx="1452" cy="1114"/>
              <a:chOff x="357" y="2450"/>
              <a:chExt cx="795" cy="646"/>
            </a:xfrm>
          </p:grpSpPr>
          <p:sp>
            <p:nvSpPr>
              <p:cNvPr id="26685" name="Line 6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Line 6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83" name="Oval 65"/>
            <p:cNvSpPr>
              <a:spLocks noChangeArrowheads="1"/>
            </p:cNvSpPr>
            <p:nvPr/>
          </p:nvSpPr>
          <p:spPr bwMode="auto">
            <a:xfrm>
              <a:off x="2251" y="2301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2857500" y="3063875"/>
            <a:ext cx="1917700" cy="2420938"/>
            <a:chOff x="840" y="1930"/>
            <a:chExt cx="1208" cy="1525"/>
          </a:xfrm>
        </p:grpSpPr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840" y="1971"/>
              <a:ext cx="1172" cy="1484"/>
              <a:chOff x="357" y="2450"/>
              <a:chExt cx="795" cy="646"/>
            </a:xfrm>
          </p:grpSpPr>
          <p:sp>
            <p:nvSpPr>
              <p:cNvPr id="26681" name="Line 72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Line 73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9" name="Oval 70"/>
            <p:cNvSpPr>
              <a:spLocks noChangeArrowheads="1"/>
            </p:cNvSpPr>
            <p:nvPr/>
          </p:nvSpPr>
          <p:spPr bwMode="auto">
            <a:xfrm>
              <a:off x="1960" y="1930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1" name="Group 74"/>
          <p:cNvGrpSpPr>
            <a:grpSpLocks/>
          </p:cNvGrpSpPr>
          <p:nvPr/>
        </p:nvGrpSpPr>
        <p:grpSpPr bwMode="auto">
          <a:xfrm>
            <a:off x="2860676" y="2466976"/>
            <a:ext cx="1452563" cy="3027363"/>
            <a:chOff x="842" y="1554"/>
            <a:chExt cx="915" cy="1907"/>
          </a:xfrm>
        </p:grpSpPr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842" y="1590"/>
              <a:ext cx="873" cy="1871"/>
              <a:chOff x="357" y="2450"/>
              <a:chExt cx="795" cy="646"/>
            </a:xfrm>
          </p:grpSpPr>
          <p:sp>
            <p:nvSpPr>
              <p:cNvPr id="26677" name="Line 77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Line 78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5" name="Oval 75"/>
            <p:cNvSpPr>
              <a:spLocks noChangeArrowheads="1"/>
            </p:cNvSpPr>
            <p:nvPr/>
          </p:nvSpPr>
          <p:spPr bwMode="auto">
            <a:xfrm>
              <a:off x="1669" y="1554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2857500" y="1876425"/>
            <a:ext cx="984250" cy="3619500"/>
            <a:chOff x="840" y="1182"/>
            <a:chExt cx="620" cy="2280"/>
          </a:xfrm>
        </p:grpSpPr>
        <p:grpSp>
          <p:nvGrpSpPr>
            <p:cNvPr id="14" name="Group 81"/>
            <p:cNvGrpSpPr>
              <a:grpSpLocks/>
            </p:cNvGrpSpPr>
            <p:nvPr/>
          </p:nvGrpSpPr>
          <p:grpSpPr bwMode="auto">
            <a:xfrm>
              <a:off x="840" y="1221"/>
              <a:ext cx="579" cy="2241"/>
              <a:chOff x="357" y="2450"/>
              <a:chExt cx="795" cy="646"/>
            </a:xfrm>
          </p:grpSpPr>
          <p:sp>
            <p:nvSpPr>
              <p:cNvPr id="26673" name="Line 82"/>
              <p:cNvSpPr>
                <a:spLocks noChangeShapeType="1"/>
              </p:cNvSpPr>
              <p:nvPr/>
            </p:nvSpPr>
            <p:spPr bwMode="auto">
              <a:xfrm>
                <a:off x="357" y="2450"/>
                <a:ext cx="7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Line 83"/>
              <p:cNvSpPr>
                <a:spLocks noChangeShapeType="1"/>
              </p:cNvSpPr>
              <p:nvPr/>
            </p:nvSpPr>
            <p:spPr bwMode="auto">
              <a:xfrm>
                <a:off x="1152" y="2451"/>
                <a:ext cx="0" cy="645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Oval 80"/>
            <p:cNvSpPr>
              <a:spLocks noChangeArrowheads="1"/>
            </p:cNvSpPr>
            <p:nvPr/>
          </p:nvSpPr>
          <p:spPr bwMode="auto">
            <a:xfrm>
              <a:off x="1372" y="1182"/>
              <a:ext cx="88" cy="8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72788" name="Line 84"/>
          <p:cNvSpPr>
            <a:spLocks noChangeShapeType="1"/>
          </p:cNvSpPr>
          <p:nvPr/>
        </p:nvSpPr>
        <p:spPr bwMode="auto">
          <a:xfrm>
            <a:off x="7169150" y="2338388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89" name="Line 85"/>
          <p:cNvSpPr>
            <a:spLocks noChangeShapeType="1"/>
          </p:cNvSpPr>
          <p:nvPr/>
        </p:nvSpPr>
        <p:spPr bwMode="auto">
          <a:xfrm>
            <a:off x="7161213" y="2809875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90" name="Line 86"/>
          <p:cNvSpPr>
            <a:spLocks noChangeShapeType="1"/>
          </p:cNvSpPr>
          <p:nvPr/>
        </p:nvSpPr>
        <p:spPr bwMode="auto">
          <a:xfrm>
            <a:off x="7170738" y="3279775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91" name="Line 87"/>
          <p:cNvSpPr>
            <a:spLocks noChangeShapeType="1"/>
          </p:cNvSpPr>
          <p:nvPr/>
        </p:nvSpPr>
        <p:spPr bwMode="auto">
          <a:xfrm>
            <a:off x="7161213" y="3752850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92" name="Line 88"/>
          <p:cNvSpPr>
            <a:spLocks noChangeShapeType="1"/>
          </p:cNvSpPr>
          <p:nvPr/>
        </p:nvSpPr>
        <p:spPr bwMode="auto">
          <a:xfrm>
            <a:off x="7169150" y="4238625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93" name="Line 89"/>
          <p:cNvSpPr>
            <a:spLocks noChangeShapeType="1"/>
          </p:cNvSpPr>
          <p:nvPr/>
        </p:nvSpPr>
        <p:spPr bwMode="auto">
          <a:xfrm>
            <a:off x="7162800" y="4710113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794" name="Line 90"/>
          <p:cNvSpPr>
            <a:spLocks noChangeShapeType="1"/>
          </p:cNvSpPr>
          <p:nvPr/>
        </p:nvSpPr>
        <p:spPr bwMode="auto">
          <a:xfrm>
            <a:off x="7153275" y="5181600"/>
            <a:ext cx="5524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70" name="FlagCount" hidden="1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9779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ahoma" pitchFamily="34" charset="0"/>
                <a:cs typeface="Arial" charset="0"/>
              </a:rPr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7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1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  <p:bldP spid="72711" grpId="0" animBg="1"/>
      <p:bldP spid="72788" grpId="0" animBg="1"/>
      <p:bldP spid="72789" grpId="0" animBg="1"/>
      <p:bldP spid="72790" grpId="0" animBg="1"/>
      <p:bldP spid="72791" grpId="0" animBg="1"/>
      <p:bldP spid="72792" grpId="0" animBg="1"/>
      <p:bldP spid="72793" grpId="0" animBg="1"/>
      <p:bldP spid="72794" grpId="0" animBg="1"/>
    </p:bldLst>
  </p:timing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539</TotalTime>
  <Words>3915</Words>
  <Application>Microsoft Office PowerPoint</Application>
  <PresentationFormat>Widescreen</PresentationFormat>
  <Paragraphs>825</Paragraphs>
  <Slides>66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Century</vt:lpstr>
      <vt:lpstr>Corbel</vt:lpstr>
      <vt:lpstr>Google Sans</vt:lpstr>
      <vt:lpstr>Tahoma</vt:lpstr>
      <vt:lpstr>Wingdings</vt:lpstr>
      <vt:lpstr>Basis</vt:lpstr>
      <vt:lpstr>Chart</vt:lpstr>
      <vt:lpstr> DMS 201 : Introduction to Management  Module-II: Financial Management  Dr. Parvati Neelakantan</vt:lpstr>
      <vt:lpstr>   PART 1: BUSINESS ENVIRONMENT  Lecture 2: The market forces of supply and demand</vt:lpstr>
      <vt:lpstr>In this lecture,  look for the answers to these questions:</vt:lpstr>
      <vt:lpstr>Microeconomics and Macroeconomics</vt:lpstr>
      <vt:lpstr>Markets and Competition</vt:lpstr>
      <vt:lpstr>Markets</vt:lpstr>
      <vt:lpstr>Demand</vt:lpstr>
      <vt:lpstr>The Demand Schedule</vt:lpstr>
      <vt:lpstr>Hari’s Demand Schedule &amp; Curve</vt:lpstr>
      <vt:lpstr>Market Demand versus Individual Demand</vt:lpstr>
      <vt:lpstr>The Market Demand Curve for Lattes</vt:lpstr>
      <vt:lpstr>Demand Curve Shifters</vt:lpstr>
      <vt:lpstr>Demand Curve Shifters:  # of Buyers</vt:lpstr>
      <vt:lpstr>Demand Curve Shifters:  # of Buyers</vt:lpstr>
      <vt:lpstr>Demand Curve Shifters:  Income</vt:lpstr>
      <vt:lpstr>Demand Curve Shifters:  Prices of  Related Goods</vt:lpstr>
      <vt:lpstr>Demand Curve Shifters:  Prices of  Related Goods</vt:lpstr>
      <vt:lpstr>Demand Curve Shifters:  Tastes</vt:lpstr>
      <vt:lpstr>Demand Curve Shifters:  Expectations</vt:lpstr>
      <vt:lpstr>Summary:  Variables That Influence Buyers</vt:lpstr>
      <vt:lpstr>ACTIVE LEARNING   1    Demand Curve</vt:lpstr>
      <vt:lpstr>ACTIVE LEARNING   1    A.  Price of iPods falls</vt:lpstr>
      <vt:lpstr>ACTIVE LEARNING   1    B.  Price of music downloads falls</vt:lpstr>
      <vt:lpstr>ACTIVE LEARNING   1    C.  Price of CDs falls</vt:lpstr>
      <vt:lpstr>Supply</vt:lpstr>
      <vt:lpstr>The Supply Schedule</vt:lpstr>
      <vt:lpstr>Starbucks’ Supply Schedule &amp; Curve</vt:lpstr>
      <vt:lpstr>Market Supply versus Individual Supply</vt:lpstr>
      <vt:lpstr>The Market Supply Curve</vt:lpstr>
      <vt:lpstr>Supply Curve Shifters</vt:lpstr>
      <vt:lpstr>Supply Curve Shifters:  Input Prices</vt:lpstr>
      <vt:lpstr>Supply Curve Shifters:  Input Prices</vt:lpstr>
      <vt:lpstr>Supply Curve Shifters:  Technology</vt:lpstr>
      <vt:lpstr>Supply Curve Shifters:  # of Sellers  </vt:lpstr>
      <vt:lpstr>Supply Curve Shifters:  Expectations </vt:lpstr>
      <vt:lpstr>Summary:  Variables that Influence Sellers</vt:lpstr>
      <vt:lpstr>ACTIVE LEARNING   2    Supply Curve</vt:lpstr>
      <vt:lpstr>ACTIVE LEARNING   2    A.  Fall in price of tax return software</vt:lpstr>
      <vt:lpstr>ACTIVE LEARNING   2    B.  Fall in cost of producing the software</vt:lpstr>
      <vt:lpstr>ACTIVE LEARNING   2    C.  Professional preparers raise their price</vt:lpstr>
      <vt:lpstr>Supply and Demand Together</vt:lpstr>
      <vt:lpstr>Equilibrium price:</vt:lpstr>
      <vt:lpstr>Equilibrium quantity:</vt:lpstr>
      <vt:lpstr>Surplus (a.k.a. excess supply):</vt:lpstr>
      <vt:lpstr>Surplus (a.k.a. excess supply):</vt:lpstr>
      <vt:lpstr>Surplus (a.k.a. excess supply):</vt:lpstr>
      <vt:lpstr>Shortage (a.k.a. excess demand):</vt:lpstr>
      <vt:lpstr>Shortage (a.k.a. excess demand):</vt:lpstr>
      <vt:lpstr>Shortage (a.k.a. excess demand):</vt:lpstr>
      <vt:lpstr>Three Steps to Analyzing Changes in Eq’m</vt:lpstr>
      <vt:lpstr>EXAMPLE:  The Market for Hybrid Cars </vt:lpstr>
      <vt:lpstr>EXAMPLE 1:  A Shift in Demand </vt:lpstr>
      <vt:lpstr>EXAMPLE 1:  A Shift in Demand </vt:lpstr>
      <vt:lpstr>Terms for Shift vs. Movement Along Curve</vt:lpstr>
      <vt:lpstr>EXAMPLE 2:  A Shift in Supply </vt:lpstr>
      <vt:lpstr>EXAMPLE 3:  A Shift in Both Supply  and Demand</vt:lpstr>
      <vt:lpstr>EXAMPLE 3:  A Shift in Both Supply  and Demand</vt:lpstr>
      <vt:lpstr>ACTIVE LEARNING   3    Shifts in supply and demand</vt:lpstr>
      <vt:lpstr>ACTIVE LEARNING   3    A.  Fall in price of CDs</vt:lpstr>
      <vt:lpstr>ACTIVE LEARNING   3    B.  Fall in cost of royalties</vt:lpstr>
      <vt:lpstr>ACTIVE LEARNING   3    C.  Fall in price of CDs and        fall in cost of royalties</vt:lpstr>
      <vt:lpstr>CONCLUSION:   How Prices Allocate Resources</vt:lpstr>
      <vt:lpstr>SUMMARY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Principals of economics</dc:title>
  <dc:creator>Parvati Neelakantan</dc:creator>
  <cp:lastModifiedBy>Parvati Neelakantan</cp:lastModifiedBy>
  <cp:revision>19</cp:revision>
  <dcterms:created xsi:type="dcterms:W3CDTF">2024-01-31T06:55:02Z</dcterms:created>
  <dcterms:modified xsi:type="dcterms:W3CDTF">2024-02-12T12:06:04Z</dcterms:modified>
</cp:coreProperties>
</file>