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2"/>
  </p:notesMasterIdLst>
  <p:sldIdLst>
    <p:sldId id="256" r:id="rId2"/>
    <p:sldId id="339" r:id="rId3"/>
    <p:sldId id="280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277" r:id="rId22"/>
    <p:sldId id="283" r:id="rId23"/>
    <p:sldId id="281" r:id="rId24"/>
    <p:sldId id="311" r:id="rId25"/>
    <p:sldId id="312" r:id="rId26"/>
    <p:sldId id="313" r:id="rId27"/>
    <p:sldId id="314" r:id="rId28"/>
    <p:sldId id="315" r:id="rId29"/>
    <p:sldId id="317" r:id="rId30"/>
    <p:sldId id="318" r:id="rId31"/>
    <p:sldId id="285" r:id="rId32"/>
    <p:sldId id="329" r:id="rId33"/>
    <p:sldId id="330" r:id="rId34"/>
    <p:sldId id="322" r:id="rId35"/>
    <p:sldId id="324" r:id="rId36"/>
    <p:sldId id="325" r:id="rId37"/>
    <p:sldId id="326" r:id="rId38"/>
    <p:sldId id="327" r:id="rId39"/>
    <p:sldId id="328" r:id="rId40"/>
    <p:sldId id="28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5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0" autoAdjust="0"/>
    <p:restoredTop sz="61743" autoAdjust="0"/>
  </p:normalViewPr>
  <p:slideViewPr>
    <p:cSldViewPr snapToGrid="0">
      <p:cViewPr varScale="1">
        <p:scale>
          <a:sx n="68" d="100"/>
          <a:sy n="68" d="100"/>
        </p:scale>
        <p:origin x="19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E59DA-34AD-402B-820A-E9CCE8DB733E}" type="datetimeFigureOut">
              <a:rPr lang="en-IE" smtClean="0"/>
              <a:t>19/02/2024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1D0F1-618B-4032-80AE-F013B227E9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174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A24F5-E131-4EBA-BC25-A81BE41A185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D703D9-B152-46EB-AD32-B0EEE63181F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349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4E5D328-BA07-4738-B1B8-D974FEC9BB1E}" type="slidenum">
              <a:rPr lang="en-US" sz="1200">
                <a:cs typeface="Arial" charset="0"/>
              </a:rPr>
              <a:pPr algn="r"/>
              <a:t>12</a:t>
            </a:fld>
            <a:endParaRPr lang="en-US" sz="1200">
              <a:cs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819A67-908E-4AF9-9033-74E52AE1BB2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451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F49E268-1EDB-4AD7-954B-61DF4FBC7DDF}" type="slidenum">
              <a:rPr lang="en-US" sz="1200">
                <a:cs typeface="Arial" charset="0"/>
              </a:rPr>
              <a:pPr algn="r"/>
              <a:t>13</a:t>
            </a:fld>
            <a:endParaRPr lang="en-US" sz="1200">
              <a:cs typeface="Arial" charset="0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138F1-7B59-433F-B52C-FB1C7AC2CE9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553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F1E73AB-7AA7-404B-8C4A-3807CDC4C158}" type="slidenum">
              <a:rPr lang="en-US" sz="1200">
                <a:cs typeface="Arial" charset="0"/>
              </a:rPr>
              <a:pPr algn="r"/>
              <a:t>14</a:t>
            </a:fld>
            <a:endParaRPr lang="en-US" sz="1200">
              <a:cs typeface="Arial" charset="0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CA5997-23F8-4CE4-AF13-789C546D24F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656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50ADED7-32DC-42C9-B8EC-BB51C45744FC}" type="slidenum">
              <a:rPr lang="en-US" sz="1200">
                <a:cs typeface="Arial" charset="0"/>
              </a:rPr>
              <a:pPr algn="r"/>
              <a:t>15</a:t>
            </a:fld>
            <a:endParaRPr lang="en-US" sz="1200">
              <a:cs typeface="Arial" charset="0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0501A-B405-42D7-A36E-2B7B111FC8D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758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B509F50-2819-4278-B954-8EA03FE8D800}" type="slidenum">
              <a:rPr lang="en-US" sz="1200">
                <a:cs typeface="Arial" charset="0"/>
              </a:rPr>
              <a:pPr algn="r"/>
              <a:t>16</a:t>
            </a:fld>
            <a:endParaRPr lang="en-US" sz="1200">
              <a:cs typeface="Arial" charset="0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61022F-3CD9-470D-BC48-28FF2A6BC31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861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9CF5BF6-BF1A-4918-976F-B87A3F338CF1}" type="slidenum">
              <a:rPr lang="en-US" sz="1200">
                <a:cs typeface="Arial" charset="0"/>
              </a:rPr>
              <a:pPr algn="r"/>
              <a:t>17</a:t>
            </a:fld>
            <a:endParaRPr lang="en-US" sz="1200">
              <a:cs typeface="Arial" charset="0"/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0F5F9A-7253-4328-9764-549207E1126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963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60CC444-244E-41A1-B49A-A1016CB627FF}" type="slidenum">
              <a:rPr lang="en-US" sz="1200">
                <a:cs typeface="Arial" charset="0"/>
              </a:rPr>
              <a:pPr algn="r"/>
              <a:t>18</a:t>
            </a:fld>
            <a:endParaRPr lang="en-US" sz="1200">
              <a:cs typeface="Arial" charset="0"/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82DA2-6975-440D-B404-E6ADDCA7C36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065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455F0CB-CA17-4A22-A673-4B9FD388C95F}" type="slidenum">
              <a:rPr lang="en-US" sz="1200">
                <a:cs typeface="Arial" charset="0"/>
              </a:rPr>
              <a:pPr algn="r"/>
              <a:t>19</a:t>
            </a:fld>
            <a:endParaRPr lang="en-US" sz="1200">
              <a:cs typeface="Arial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867A23-373E-45FE-B0E2-41A5F7E4654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16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CDD4208-D6DA-46DC-A1E1-2ACA39843C1E}" type="slidenum">
              <a:rPr lang="en-US" sz="1200">
                <a:cs typeface="Arial" charset="0"/>
              </a:rPr>
              <a:pPr algn="r"/>
              <a:t>20</a:t>
            </a:fld>
            <a:endParaRPr lang="en-US" sz="1200">
              <a:cs typeface="Arial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9FBED-96A0-4CC9-9C31-ED3F34C051A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529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1473EFA-487C-4FF7-A5DF-01BBD335CCCC}" type="slidenum">
              <a:rPr lang="en-US" sz="1200">
                <a:cs typeface="Arial" charset="0"/>
              </a:rPr>
              <a:pPr algn="r"/>
              <a:t>4</a:t>
            </a:fld>
            <a:endParaRPr lang="en-US" sz="1200">
              <a:cs typeface="Arial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B46EF-1D04-485B-8056-F3D2D6C13A4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68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05CCD1E-4672-4C26-BA94-475CE0FCE317}" type="slidenum">
              <a:rPr lang="en-US" sz="1200">
                <a:cs typeface="Arial" charset="0"/>
              </a:rPr>
              <a:pPr algn="r"/>
              <a:t>24</a:t>
            </a:fld>
            <a:endParaRPr lang="en-US" sz="1200">
              <a:cs typeface="Arial" charset="0"/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FEAE00-0275-420D-86AA-627A26C4786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782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84E68EA-73B5-44B9-B045-6F716BE75D5D}" type="slidenum">
              <a:rPr lang="en-US" sz="1200">
                <a:cs typeface="Arial" charset="0"/>
              </a:rPr>
              <a:pPr algn="r"/>
              <a:t>25</a:t>
            </a:fld>
            <a:endParaRPr lang="en-US" sz="1200">
              <a:cs typeface="Arial" charset="0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B5C56-A1B9-45B5-8BFE-5E761CF8709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88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BE7C9B6-8A36-47A0-9D90-B24641455ACE}" type="slidenum">
              <a:rPr lang="en-US" sz="1200">
                <a:cs typeface="Arial" charset="0"/>
              </a:rPr>
              <a:pPr algn="r"/>
              <a:t>26</a:t>
            </a:fld>
            <a:endParaRPr lang="en-US" sz="1200">
              <a:cs typeface="Arial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34B249-C959-4F98-B3F8-D212301DFE8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987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A8B718D-EDD5-4F35-8177-CA25E7014CB8}" type="slidenum">
              <a:rPr lang="en-US" sz="1200">
                <a:cs typeface="Arial" charset="0"/>
              </a:rPr>
              <a:pPr algn="r"/>
              <a:t>27</a:t>
            </a:fld>
            <a:endParaRPr lang="en-US" sz="1200">
              <a:cs typeface="Arial" charset="0"/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25E22-1CDF-4218-B44C-B42D6947119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089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43666A3-9518-4D6A-8D53-11EF7FAC1443}" type="slidenum">
              <a:rPr lang="en-US" sz="1200">
                <a:cs typeface="Arial" charset="0"/>
              </a:rPr>
              <a:pPr algn="r"/>
              <a:t>28</a:t>
            </a:fld>
            <a:endParaRPr lang="en-US" sz="1200">
              <a:cs typeface="Arial" charset="0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0CB49-0AC5-4898-8832-92F91110603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2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7B27FC0-F26C-42F9-98FC-3A73941F7F3D}" type="slidenum">
              <a:rPr lang="en-US" sz="1200">
                <a:cs typeface="Arial" charset="0"/>
              </a:rPr>
              <a:pPr algn="r"/>
              <a:t>29</a:t>
            </a:fld>
            <a:endParaRPr lang="en-US" sz="1200">
              <a:cs typeface="Arial" charset="0"/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0A172-DAE1-4D93-801A-EA193FEA249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397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EF0672B-757F-4DAC-84B5-B574D497B986}" type="slidenum">
              <a:rPr lang="en-US" sz="1200">
                <a:cs typeface="Arial" charset="0"/>
              </a:rPr>
              <a:pPr algn="r"/>
              <a:t>30</a:t>
            </a:fld>
            <a:endParaRPr lang="en-US" sz="1200">
              <a:cs typeface="Arial" charset="0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FA5B4-DDCA-4848-84DD-E677B96E232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CB0095C-248A-492E-A81C-AAA2ACC3C0A8}" type="slidenum">
              <a:rPr lang="en-US" sz="1200">
                <a:cs typeface="Arial" charset="0"/>
              </a:rPr>
              <a:pPr algn="r"/>
              <a:t>5</a:t>
            </a:fld>
            <a:endParaRPr lang="en-US" sz="1200">
              <a:cs typeface="Arial" charset="0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122203-6A4A-4AE9-8223-962805718B1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806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3EE40B6-2E5B-471A-BBDA-53D41A6ED2A9}" type="slidenum">
              <a:rPr lang="en-US" sz="1200">
                <a:cs typeface="Arial" charset="0"/>
              </a:rPr>
              <a:pPr algn="r"/>
              <a:t>34</a:t>
            </a:fld>
            <a:endParaRPr lang="en-US" sz="1200">
              <a:cs typeface="Arial" charset="0"/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F3CFF4-1774-4D4B-939F-B00DE0C3455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011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B275FAB-FD7B-4E12-9D40-2FBD425B1C3C}" type="slidenum">
              <a:rPr lang="en-US" sz="1200">
                <a:cs typeface="Arial" charset="0"/>
              </a:rPr>
              <a:pPr algn="r"/>
              <a:t>35</a:t>
            </a:fld>
            <a:endParaRPr lang="en-US" sz="1200"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3FD99B-E34A-4999-B1BD-C25E2B4D2E4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113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6E31670-19C8-4C73-9525-847DF105B8AB}" type="slidenum">
              <a:rPr lang="en-US" sz="1200">
                <a:cs typeface="Arial" charset="0"/>
              </a:rPr>
              <a:pPr algn="r"/>
              <a:t>36</a:t>
            </a:fld>
            <a:endParaRPr lang="en-US" sz="1200">
              <a:cs typeface="Arial" charset="0"/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11F8E2-84D6-44D2-A8AB-648FBDB3721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9A5938-0B64-4250-B67E-F0AFA502202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FA7B0-90DC-4D77-9ED4-40BA672EE2B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77D0F-4522-46B8-BB97-EC86C94BCF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D40A77-F0F3-463E-B66C-DDE32F08D340}" type="slidenum">
              <a:rPr lang="en-US" sz="1200">
                <a:cs typeface="Arial" charset="0"/>
              </a:rPr>
              <a:pPr algn="r"/>
              <a:t>6</a:t>
            </a:fld>
            <a:endParaRPr lang="en-US" sz="1200">
              <a:cs typeface="Arial" charset="0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8F0CCE-A067-4076-BF81-757A8EE4F6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DA97F65-4549-409B-A33B-C7E642DB2F3B}" type="slidenum">
              <a:rPr lang="en-US" sz="1200">
                <a:cs typeface="Arial" charset="0"/>
              </a:rPr>
              <a:pPr algn="r"/>
              <a:t>7</a:t>
            </a:fld>
            <a:endParaRPr lang="en-US" sz="1200">
              <a:cs typeface="Arial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7BC23D-29D5-47C7-BBC1-CAA8101A125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939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4F015C0-1648-455D-8509-BF623B48A4BF}" type="slidenum">
              <a:rPr lang="en-US" sz="1200">
                <a:cs typeface="Arial" charset="0"/>
              </a:rPr>
              <a:pPr algn="r"/>
              <a:t>8</a:t>
            </a:fld>
            <a:endParaRPr lang="en-US" sz="1200">
              <a:cs typeface="Arial" charset="0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B3B6CC-16C0-4CB4-9C36-66559352CC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041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8310189-666C-4935-98DA-F7C233CED945}" type="slidenum">
              <a:rPr lang="en-US" sz="1200">
                <a:cs typeface="Arial" charset="0"/>
              </a:rPr>
              <a:pPr algn="r"/>
              <a:t>9</a:t>
            </a:fld>
            <a:endParaRPr lang="en-US" sz="1200">
              <a:cs typeface="Arial" charset="0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7156CE-3675-4810-AE37-76E660553E2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144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6BC30C0-28D0-4EEB-9DC6-9FD606F1BF9D}" type="slidenum">
              <a:rPr lang="en-US" sz="1200">
                <a:cs typeface="Arial" charset="0"/>
              </a:rPr>
              <a:pPr algn="r"/>
              <a:t>10</a:t>
            </a:fld>
            <a:endParaRPr lang="en-US" sz="1200">
              <a:cs typeface="Arial" charset="0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95B5CD-B4AB-4484-9736-EE44DC7BB21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E81E192-87A0-4DD5-AC6A-0A815A454B9E}" type="slidenum">
              <a:rPr lang="en-US" sz="1200">
                <a:cs typeface="Arial" charset="0"/>
              </a:rPr>
              <a:pPr algn="r"/>
              <a:t>11</a:t>
            </a:fld>
            <a:endParaRPr lang="en-US" sz="1200">
              <a:cs typeface="Arial" charset="0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6EE7958-6E50-4FF4-91CE-E0D5C0AFA366}" type="datetimeFigureOut">
              <a:rPr lang="en-IE" smtClean="0"/>
              <a:t>19/02/2024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0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19/02/2024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822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19/02/2024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601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19/02/2024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949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19/02/2024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07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19/02/2024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367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19/02/2024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188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19/02/2024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796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19/02/2024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540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19/02/2024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210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19/02/2024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289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6EE7958-6E50-4FF4-91CE-E0D5C0AFA366}" type="datetimeFigureOut">
              <a:rPr lang="en-IE" smtClean="0"/>
              <a:t>19/02/2024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136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ACF3-CE9B-D00D-1171-4255F5381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261580"/>
            <a:ext cx="9966960" cy="4909398"/>
          </a:xfrm>
        </p:spPr>
        <p:txBody>
          <a:bodyPr>
            <a:normAutofit fontScale="90000"/>
          </a:bodyPr>
          <a:lstStyle/>
          <a:p>
            <a:br>
              <a:rPr lang="en-GB" sz="5400" dirty="0"/>
            </a:br>
            <a:r>
              <a:rPr lang="en-US" sz="5400" dirty="0"/>
              <a:t>DMS 201 : Introduction to Management</a:t>
            </a:r>
            <a:br>
              <a:rPr lang="en-US" sz="5400" dirty="0"/>
            </a:br>
            <a:br>
              <a:rPr lang="en-US" sz="5400" dirty="0"/>
            </a:br>
            <a:r>
              <a:rPr lang="en-GB" sz="5400" dirty="0"/>
              <a:t>Module-II: Financial Management</a:t>
            </a:r>
            <a:br>
              <a:rPr lang="en-GB" sz="5400" dirty="0"/>
            </a:br>
            <a:br>
              <a:rPr lang="en-GB" sz="5400" dirty="0"/>
            </a:br>
            <a:r>
              <a:rPr lang="en-GB" sz="2000" dirty="0" err="1"/>
              <a:t>Dr.</a:t>
            </a:r>
            <a:r>
              <a:rPr lang="en-GB" sz="2000" dirty="0"/>
              <a:t> Parvati Neelakantan</a:t>
            </a:r>
            <a:endParaRPr lang="en-IE" sz="5400" dirty="0"/>
          </a:p>
        </p:txBody>
      </p:sp>
    </p:spTree>
    <p:extLst>
      <p:ext uri="{BB962C8B-B14F-4D97-AF65-F5344CB8AC3E}">
        <p14:creationId xmlns:p14="http://schemas.microsoft.com/office/powerpoint/2010/main" val="859858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511551" y="969335"/>
            <a:ext cx="2284413" cy="644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57450" y="949326"/>
            <a:ext cx="7583488" cy="18780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3000" dirty="0"/>
              <a:t>…the market value of all final goods &amp; services produced within a country </a:t>
            </a:r>
            <a:br>
              <a:rPr lang="en-US" sz="3000" dirty="0"/>
            </a:br>
            <a:r>
              <a:rPr lang="en-US" sz="3000" dirty="0"/>
              <a:t>in a given period of time.</a:t>
            </a:r>
          </a:p>
        </p:txBody>
      </p:sp>
      <p:sp>
        <p:nvSpPr>
          <p:cNvPr id="143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866901" y="328614"/>
            <a:ext cx="8410575" cy="5492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/>
              <a:t>Gross Domestic Product (GDP) Is…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1887538" y="3092450"/>
            <a:ext cx="83693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en-US" sz="2800" i="1">
                <a:solidFill>
                  <a:srgbClr val="008080"/>
                </a:solidFill>
                <a:cs typeface="Arial" charset="0"/>
              </a:rPr>
              <a:t>Goods are valued at their market prices, so: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1998663" y="3632201"/>
            <a:ext cx="8037512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110000"/>
              </a:lnSpc>
              <a:spcBef>
                <a:spcPct val="25000"/>
              </a:spcBef>
              <a:buClr>
                <a:srgbClr val="777777"/>
              </a:buClr>
              <a:buSzPct val="120000"/>
              <a:buFont typeface="Wingdings" pitchFamily="2" charset="2"/>
              <a:buChar char="§"/>
            </a:pPr>
            <a:r>
              <a:rPr lang="en-US" sz="2800" i="1" dirty="0">
                <a:solidFill>
                  <a:srgbClr val="008080"/>
                </a:solidFill>
                <a:cs typeface="Arial" charset="0"/>
              </a:rPr>
              <a:t>All goods measured in the same units </a:t>
            </a:r>
            <a:br>
              <a:rPr lang="en-US" sz="2800" i="1" dirty="0">
                <a:solidFill>
                  <a:srgbClr val="008080"/>
                </a:solidFill>
                <a:cs typeface="Arial" charset="0"/>
              </a:rPr>
            </a:br>
            <a:r>
              <a:rPr lang="en-US" sz="2800" i="1" dirty="0">
                <a:solidFill>
                  <a:srgbClr val="008080"/>
                </a:solidFill>
                <a:cs typeface="Arial" charset="0"/>
              </a:rPr>
              <a:t>(e.g., Rs in India)</a:t>
            </a:r>
          </a:p>
          <a:p>
            <a:pPr marL="285750" indent="-285750">
              <a:lnSpc>
                <a:spcPct val="110000"/>
              </a:lnSpc>
              <a:spcBef>
                <a:spcPct val="25000"/>
              </a:spcBef>
              <a:buClr>
                <a:srgbClr val="777777"/>
              </a:buClr>
              <a:buSzPct val="120000"/>
              <a:buFont typeface="Wingdings" pitchFamily="2" charset="2"/>
              <a:buChar char="§"/>
            </a:pPr>
            <a:r>
              <a:rPr lang="en-US" sz="2800" i="1" dirty="0">
                <a:solidFill>
                  <a:srgbClr val="008080"/>
                </a:solidFill>
                <a:cs typeface="Arial" charset="0"/>
              </a:rPr>
              <a:t>Things that don’t have a market value are excluded, e.g., housework you do for yourself.</a:t>
            </a:r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1792288" y="2970213"/>
            <a:ext cx="8545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nimBg="1"/>
      <p:bldP spid="81923" grpId="0" build="p"/>
      <p:bldP spid="81925" grpId="0"/>
      <p:bldP spid="81927" grpId="0" build="p"/>
      <p:bldP spid="819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6699251" y="1006475"/>
            <a:ext cx="803275" cy="5969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57450" y="949326"/>
            <a:ext cx="7583488" cy="187801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3000" dirty="0"/>
              <a:t>    …the market value of all final goods &amp; services produced within a country </a:t>
            </a:r>
            <a:br>
              <a:rPr lang="en-US" sz="3000" dirty="0"/>
            </a:br>
            <a:r>
              <a:rPr lang="en-US" sz="3000" dirty="0"/>
              <a:t>in a given period of time.</a:t>
            </a: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866901" y="328614"/>
            <a:ext cx="8410575" cy="5492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/>
              <a:t>Gross Domestic Product (GDP) Is…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1887538" y="3092450"/>
            <a:ext cx="836930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25000"/>
              </a:spcBef>
              <a:defRPr/>
            </a:pPr>
            <a:r>
              <a:rPr lang="en-US" sz="2800" b="1" i="1">
                <a:solidFill>
                  <a:srgbClr val="008080"/>
                </a:solidFill>
                <a:cs typeface="Arial" charset="0"/>
              </a:rPr>
              <a:t>Final goods</a:t>
            </a:r>
            <a:r>
              <a:rPr lang="en-US" sz="2800" i="1">
                <a:solidFill>
                  <a:srgbClr val="008080"/>
                </a:solidFill>
                <a:cs typeface="Arial" charset="0"/>
              </a:rPr>
              <a:t>:</a:t>
            </a:r>
            <a:r>
              <a:rPr lang="en-US" sz="2800" b="1" i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  <a:r>
              <a:rPr lang="en-US" sz="2800" i="1">
                <a:solidFill>
                  <a:srgbClr val="008080"/>
                </a:solidFill>
                <a:cs typeface="Arial" charset="0"/>
              </a:rPr>
              <a:t>intended for the end user  </a:t>
            </a: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1881188" y="3692526"/>
            <a:ext cx="7910512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800" b="1" i="1" dirty="0">
                <a:solidFill>
                  <a:srgbClr val="008080"/>
                </a:solidFill>
                <a:cs typeface="Arial" charset="0"/>
              </a:rPr>
              <a:t>Intermediate goods</a:t>
            </a:r>
            <a:r>
              <a:rPr lang="en-US" sz="2800" i="1" dirty="0">
                <a:solidFill>
                  <a:srgbClr val="008080"/>
                </a:solidFill>
                <a:cs typeface="Arial" charset="0"/>
              </a:rPr>
              <a:t>: used as components </a:t>
            </a:r>
            <a:br>
              <a:rPr lang="en-US" sz="2800" i="1" dirty="0">
                <a:solidFill>
                  <a:srgbClr val="008080"/>
                </a:solidFill>
                <a:cs typeface="Arial" charset="0"/>
              </a:rPr>
            </a:br>
            <a:r>
              <a:rPr lang="en-US" sz="2800" i="1" dirty="0">
                <a:solidFill>
                  <a:srgbClr val="008080"/>
                </a:solidFill>
                <a:cs typeface="Arial" charset="0"/>
              </a:rPr>
              <a:t>or ingredients in the production of other goods  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800" i="1" dirty="0">
                <a:solidFill>
                  <a:srgbClr val="008080"/>
                </a:solidFill>
                <a:cs typeface="Arial" charset="0"/>
              </a:rPr>
              <a:t>GDP only includes final goods—they already embody the value of the intermediate goods </a:t>
            </a:r>
            <a:br>
              <a:rPr lang="en-US" sz="2800" i="1" dirty="0">
                <a:solidFill>
                  <a:srgbClr val="008080"/>
                </a:solidFill>
                <a:cs typeface="Arial" charset="0"/>
              </a:rPr>
            </a:br>
            <a:r>
              <a:rPr lang="en-US" sz="2800" i="1" dirty="0">
                <a:solidFill>
                  <a:srgbClr val="008080"/>
                </a:solidFill>
                <a:cs typeface="Arial" charset="0"/>
              </a:rPr>
              <a:t>used in their production.</a:t>
            </a:r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>
            <a:off x="1792288" y="2970213"/>
            <a:ext cx="8545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utoUpdateAnimBg="0"/>
      <p:bldP spid="14029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2846388" y="1579563"/>
            <a:ext cx="1479550" cy="582612"/>
          </a:xfrm>
          <a:prstGeom prst="rect">
            <a:avLst/>
          </a:prstGeom>
          <a:solidFill>
            <a:srgbClr val="FFD9D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7499350" y="1033463"/>
            <a:ext cx="1125538" cy="596900"/>
          </a:xfrm>
          <a:prstGeom prst="rect">
            <a:avLst/>
          </a:prstGeom>
          <a:solidFill>
            <a:srgbClr val="FFD9D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6390" name="Rectangle 10"/>
          <p:cNvSpPr>
            <a:spLocks noGrp="1" noChangeArrowheads="1"/>
          </p:cNvSpPr>
          <p:nvPr>
            <p:ph type="body" idx="4294967295"/>
          </p:nvPr>
        </p:nvSpPr>
        <p:spPr>
          <a:xfrm>
            <a:off x="2457450" y="949326"/>
            <a:ext cx="7583488" cy="187801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3000" dirty="0"/>
              <a:t>   …  the market value of all final goods &amp;    services    produced within a country </a:t>
            </a:r>
            <a:br>
              <a:rPr lang="en-US" sz="3000" dirty="0"/>
            </a:br>
            <a:r>
              <a:rPr lang="en-US" sz="3000" dirty="0"/>
              <a:t>in a given period of time.</a:t>
            </a:r>
          </a:p>
        </p:txBody>
      </p:sp>
      <p:sp>
        <p:nvSpPr>
          <p:cNvPr id="1639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866901" y="328614"/>
            <a:ext cx="8410575" cy="5492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/>
              <a:t>Gross Domestic Product (GDP) Is…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1887538" y="3092450"/>
            <a:ext cx="8369300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en-US" sz="2800" i="1" dirty="0">
                <a:solidFill>
                  <a:srgbClr val="008080"/>
                </a:solidFill>
                <a:cs typeface="Arial" charset="0"/>
              </a:rPr>
              <a:t>GDP includes tangible goods </a:t>
            </a:r>
            <a:br>
              <a:rPr lang="en-US" sz="2800" i="1" dirty="0">
                <a:solidFill>
                  <a:srgbClr val="008080"/>
                </a:solidFill>
                <a:cs typeface="Arial" charset="0"/>
              </a:rPr>
            </a:br>
            <a:r>
              <a:rPr lang="en-US" sz="2800" i="1" dirty="0">
                <a:solidFill>
                  <a:srgbClr val="008080"/>
                </a:solidFill>
                <a:cs typeface="Arial" charset="0"/>
              </a:rPr>
              <a:t>(like DVDs, mountain bikes, coke)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1897063" y="4173538"/>
            <a:ext cx="8369300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en-US" sz="2800" i="1">
                <a:solidFill>
                  <a:srgbClr val="008080"/>
                </a:solidFill>
                <a:cs typeface="Arial" charset="0"/>
              </a:rPr>
              <a:t>and intangible services </a:t>
            </a:r>
            <a:br>
              <a:rPr lang="en-US" sz="2800" i="1">
                <a:solidFill>
                  <a:srgbClr val="008080"/>
                </a:solidFill>
                <a:cs typeface="Arial" charset="0"/>
              </a:rPr>
            </a:br>
            <a:r>
              <a:rPr lang="en-US" sz="2800" i="1">
                <a:solidFill>
                  <a:srgbClr val="008080"/>
                </a:solidFill>
                <a:cs typeface="Arial" charset="0"/>
              </a:rPr>
              <a:t>(dry cleaning, concerts, cell phone service).</a:t>
            </a:r>
          </a:p>
        </p:txBody>
      </p:sp>
      <p:sp>
        <p:nvSpPr>
          <p:cNvPr id="16394" name="Line 12"/>
          <p:cNvSpPr>
            <a:spLocks noChangeShapeType="1"/>
          </p:cNvSpPr>
          <p:nvPr/>
        </p:nvSpPr>
        <p:spPr bwMode="auto">
          <a:xfrm>
            <a:off x="1792288" y="2970213"/>
            <a:ext cx="8545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nimBg="1"/>
      <p:bldP spid="86022" grpId="0"/>
      <p:bldP spid="860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4330701" y="1579564"/>
            <a:ext cx="1698625" cy="56673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7413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1630363" y="949326"/>
            <a:ext cx="8947021" cy="1878013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3000" dirty="0"/>
              <a:t>…the market value of all final goods &amp;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3000" dirty="0"/>
              <a:t>services                 produced        within a country </a:t>
            </a:r>
            <a:br>
              <a:rPr lang="en-US" sz="3000" dirty="0"/>
            </a:br>
            <a:r>
              <a:rPr lang="en-US" sz="3000" dirty="0"/>
              <a:t>in a given period of time.</a:t>
            </a:r>
          </a:p>
        </p:txBody>
      </p:sp>
      <p:sp>
        <p:nvSpPr>
          <p:cNvPr id="1741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866901" y="328614"/>
            <a:ext cx="8410575" cy="5492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/>
              <a:t>Gross Domestic Product (GDP) Is…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887538" y="3092450"/>
            <a:ext cx="83693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en-US" sz="2800" i="1">
                <a:solidFill>
                  <a:srgbClr val="008080"/>
                </a:solidFill>
                <a:cs typeface="Arial" charset="0"/>
              </a:rPr>
              <a:t>GDP includes currently produced goods, </a:t>
            </a:r>
            <a:br>
              <a:rPr lang="en-US" sz="2800" i="1">
                <a:solidFill>
                  <a:srgbClr val="008080"/>
                </a:solidFill>
                <a:cs typeface="Arial" charset="0"/>
              </a:rPr>
            </a:br>
            <a:r>
              <a:rPr lang="en-US" sz="2800" i="1">
                <a:solidFill>
                  <a:srgbClr val="008080"/>
                </a:solidFill>
                <a:cs typeface="Arial" charset="0"/>
              </a:rPr>
              <a:t>not goods produced in the past.</a:t>
            </a:r>
          </a:p>
        </p:txBody>
      </p:sp>
      <p:sp>
        <p:nvSpPr>
          <p:cNvPr id="17416" name="Line 10"/>
          <p:cNvSpPr>
            <a:spLocks noChangeShapeType="1"/>
          </p:cNvSpPr>
          <p:nvPr/>
        </p:nvSpPr>
        <p:spPr bwMode="auto">
          <a:xfrm>
            <a:off x="1792288" y="2970213"/>
            <a:ext cx="8545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6010275" y="1597025"/>
            <a:ext cx="2774950" cy="558800"/>
          </a:xfrm>
          <a:prstGeom prst="rect">
            <a:avLst/>
          </a:prstGeom>
          <a:solidFill>
            <a:srgbClr val="DEBD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8437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2457450" y="949326"/>
            <a:ext cx="7583488" cy="187801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3000" dirty="0"/>
              <a:t>…the market value of all final goods &amp; services produced                        within a country </a:t>
            </a:r>
            <a:br>
              <a:rPr lang="en-US" sz="3000" dirty="0"/>
            </a:br>
            <a:r>
              <a:rPr lang="en-US" sz="3000" dirty="0"/>
              <a:t>in a given period of time.</a:t>
            </a:r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866901" y="328614"/>
            <a:ext cx="8410575" cy="5492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/>
              <a:t>Gross Domestic Product (GDP) Is…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1887538" y="3092450"/>
            <a:ext cx="8369300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en-US" sz="2800" i="1">
                <a:solidFill>
                  <a:srgbClr val="008080"/>
                </a:solidFill>
                <a:cs typeface="Arial" charset="0"/>
              </a:rPr>
              <a:t>GDP measures the value of production that occurs within a country’s borders, whether done by its own citizens or by foreigners located there.  </a:t>
            </a:r>
          </a:p>
        </p:txBody>
      </p:sp>
      <p:sp>
        <p:nvSpPr>
          <p:cNvPr id="18440" name="Line 10"/>
          <p:cNvSpPr>
            <a:spLocks noChangeShapeType="1"/>
          </p:cNvSpPr>
          <p:nvPr/>
        </p:nvSpPr>
        <p:spPr bwMode="auto">
          <a:xfrm>
            <a:off x="1792288" y="2970213"/>
            <a:ext cx="8545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2819400" y="2138363"/>
            <a:ext cx="4260850" cy="5588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9461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2457450" y="949326"/>
            <a:ext cx="7583488" cy="187801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3000"/>
              <a:t>…the market value of all final goods &amp; services produced within a country </a:t>
            </a:r>
            <a:br>
              <a:rPr lang="en-US" sz="3000"/>
            </a:br>
            <a:r>
              <a:rPr lang="en-US" sz="3000"/>
              <a:t>in a given period of time.</a:t>
            </a:r>
          </a:p>
        </p:txBody>
      </p:sp>
      <p:sp>
        <p:nvSpPr>
          <p:cNvPr id="1946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866901" y="328614"/>
            <a:ext cx="8410575" cy="5492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/>
              <a:t>Gross Domestic Product (GDP) Is…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887538" y="3092450"/>
            <a:ext cx="8369300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en-US" sz="2800" i="1">
                <a:solidFill>
                  <a:srgbClr val="008080"/>
                </a:solidFill>
                <a:cs typeface="Arial" charset="0"/>
              </a:rPr>
              <a:t>Usually a year or a quarter (3 months) </a:t>
            </a:r>
          </a:p>
        </p:txBody>
      </p:sp>
      <p:sp>
        <p:nvSpPr>
          <p:cNvPr id="19464" name="Line 10"/>
          <p:cNvSpPr>
            <a:spLocks noChangeShapeType="1"/>
          </p:cNvSpPr>
          <p:nvPr/>
        </p:nvSpPr>
        <p:spPr bwMode="auto">
          <a:xfrm>
            <a:off x="1792288" y="2970213"/>
            <a:ext cx="8545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66901" y="257176"/>
            <a:ext cx="8410575" cy="5873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The Components of GDP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7214" y="906463"/>
            <a:ext cx="8378825" cy="4538662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Recall:  GDP is total spending. </a:t>
            </a:r>
          </a:p>
          <a:p>
            <a:pPr eaLnBrk="1" hangingPunct="1"/>
            <a:r>
              <a:rPr lang="en-US"/>
              <a:t>Four components:</a:t>
            </a:r>
          </a:p>
          <a:p>
            <a:pPr lvl="1" eaLnBrk="1" hangingPunct="1"/>
            <a:r>
              <a:rPr lang="en-US" sz="2800"/>
              <a:t>Consumption (</a:t>
            </a:r>
            <a:r>
              <a:rPr lang="en-US" sz="2800" b="1">
                <a:latin typeface="Tahoma" pitchFamily="34" charset="0"/>
              </a:rPr>
              <a:t>C</a:t>
            </a:r>
            <a:r>
              <a:rPr lang="en-US" sz="2800"/>
              <a:t>)</a:t>
            </a:r>
          </a:p>
          <a:p>
            <a:pPr lvl="1" eaLnBrk="1" hangingPunct="1"/>
            <a:r>
              <a:rPr lang="en-US" sz="2800"/>
              <a:t>Investment (</a:t>
            </a:r>
            <a:r>
              <a:rPr lang="en-US" sz="2800" b="1">
                <a:latin typeface="Tahoma" pitchFamily="34" charset="0"/>
              </a:rPr>
              <a:t>I</a:t>
            </a:r>
            <a:r>
              <a:rPr lang="en-US" sz="2800"/>
              <a:t>)</a:t>
            </a:r>
          </a:p>
          <a:p>
            <a:pPr lvl="1" eaLnBrk="1" hangingPunct="1"/>
            <a:r>
              <a:rPr lang="en-US" sz="2800"/>
              <a:t>Government Purchases (</a:t>
            </a:r>
            <a:r>
              <a:rPr lang="en-US" sz="2800" b="1">
                <a:latin typeface="Tahoma" pitchFamily="34" charset="0"/>
              </a:rPr>
              <a:t>G</a:t>
            </a:r>
            <a:r>
              <a:rPr lang="en-US" sz="2800"/>
              <a:t>)</a:t>
            </a:r>
          </a:p>
          <a:p>
            <a:pPr lvl="1" eaLnBrk="1" hangingPunct="1"/>
            <a:r>
              <a:rPr lang="en-US" sz="2800"/>
              <a:t>Net Exports (</a:t>
            </a:r>
            <a:r>
              <a:rPr lang="en-US" sz="2800" b="1">
                <a:latin typeface="Tahoma" pitchFamily="34" charset="0"/>
              </a:rPr>
              <a:t>NX</a:t>
            </a:r>
            <a:r>
              <a:rPr lang="en-US" sz="2800"/>
              <a:t>)</a:t>
            </a:r>
          </a:p>
          <a:p>
            <a:pPr eaLnBrk="1" hangingPunct="1"/>
            <a:r>
              <a:rPr lang="en-US"/>
              <a:t>These components add up to GDP (denoted </a:t>
            </a:r>
            <a:r>
              <a:rPr lang="en-US" b="1">
                <a:latin typeface="Tahoma" pitchFamily="34" charset="0"/>
              </a:rPr>
              <a:t>Y</a:t>
            </a:r>
            <a:r>
              <a:rPr lang="en-US"/>
              <a:t>):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3351214" y="5014914"/>
            <a:ext cx="5070475" cy="7270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3000" b="1">
                <a:latin typeface="Tahoma" pitchFamily="34" charset="0"/>
                <a:cs typeface="Arial" charset="0"/>
              </a:rPr>
              <a:t>Y  =  C  +  I  +  G  +  NX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bldLvl="4"/>
      <p:bldP spid="942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Consumption (C)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is total spending by households on g&amp;s.  </a:t>
            </a:r>
          </a:p>
          <a:p>
            <a:pPr eaLnBrk="1" hangingPunct="1"/>
            <a:r>
              <a:rPr lang="en-US"/>
              <a:t>Note on housing costs:  </a:t>
            </a:r>
            <a:endParaRPr lang="en-US" b="1"/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/>
              <a:t>For renters, </a:t>
            </a:r>
            <a:br>
              <a:rPr lang="en-US"/>
            </a:br>
            <a:r>
              <a:rPr lang="en-US"/>
              <a:t>consumption includes rent payments. 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/>
              <a:t>For homeowners, </a:t>
            </a:r>
            <a:br>
              <a:rPr lang="en-US"/>
            </a:br>
            <a:r>
              <a:rPr lang="en-US"/>
              <a:t>consumption includes the imputed rental value of the house, but not the purchase price or mortgage payments.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bldLvl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Investment (I)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is total spending on goods that will be used in the future to produce more goods.  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/>
              <a:t>includes spending on</a:t>
            </a:r>
          </a:p>
          <a:p>
            <a:pPr lvl="1" eaLnBrk="1" hangingPunct="1"/>
            <a:r>
              <a:rPr lang="en-US" dirty="0"/>
              <a:t>capital equipment (e.g., machines, tools)</a:t>
            </a:r>
          </a:p>
          <a:p>
            <a:pPr lvl="1" eaLnBrk="1" hangingPunct="1"/>
            <a:r>
              <a:rPr lang="en-US" dirty="0"/>
              <a:t>structures (factories, office buildings, houses)</a:t>
            </a:r>
          </a:p>
          <a:p>
            <a:pPr lvl="1" eaLnBrk="1" hangingPunct="1"/>
            <a:r>
              <a:rPr lang="en-US" dirty="0"/>
              <a:t>inventories (goods produced but not yet sold)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3409950" y="4556126"/>
            <a:ext cx="5276850" cy="1692275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50000">
                <a:srgbClr val="FFFFCC"/>
              </a:gs>
              <a:gs pos="100000">
                <a:srgbClr val="FFCC99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sz="2800" i="1" dirty="0">
                <a:cs typeface="Arial" charset="0"/>
              </a:rPr>
              <a:t>Note: </a:t>
            </a:r>
            <a:r>
              <a:rPr lang="en-US" sz="2800" b="1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“Investment”</a:t>
            </a:r>
            <a:r>
              <a:rPr lang="en-US" sz="2800" i="1" dirty="0">
                <a:cs typeface="Arial" charset="0"/>
              </a:rPr>
              <a:t> does not mean the purchase of financial assets like stocks and bonds.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 bldLvl="4"/>
      <p:bldP spid="9830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Government Purchases (G)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5000"/>
              </a:spcBef>
            </a:pPr>
            <a:r>
              <a:rPr lang="en-US"/>
              <a:t>is all spending on the g&amp;s purchased by govt </a:t>
            </a:r>
            <a:br>
              <a:rPr lang="en-US"/>
            </a:br>
            <a:r>
              <a:rPr lang="en-US"/>
              <a:t>at the federal, state, and local levels.</a:t>
            </a:r>
          </a:p>
          <a:p>
            <a:pPr eaLnBrk="1" hangingPunct="1">
              <a:spcBef>
                <a:spcPct val="55000"/>
              </a:spcBef>
            </a:pPr>
            <a:r>
              <a:rPr lang="en-US" b="1">
                <a:latin typeface="Tahoma" pitchFamily="34" charset="0"/>
              </a:rPr>
              <a:t>G</a:t>
            </a:r>
            <a:r>
              <a:rPr lang="en-US"/>
              <a:t> excludes </a:t>
            </a:r>
            <a:r>
              <a:rPr lang="en-US" b="1">
                <a:solidFill>
                  <a:srgbClr val="CC0000"/>
                </a:solidFill>
              </a:rPr>
              <a:t>transfer payments</a:t>
            </a:r>
            <a:r>
              <a:rPr lang="en-US"/>
              <a:t>, such as </a:t>
            </a:r>
            <a:br>
              <a:rPr lang="en-US"/>
            </a:br>
            <a:r>
              <a:rPr lang="en-US"/>
              <a:t>Social Security or unemployment insurance benefits.  </a:t>
            </a:r>
          </a:p>
          <a:p>
            <a:pPr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en-US"/>
              <a:t>	They are not purchases of g&amp;s.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 bldLvl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ACF3-CE9B-D00D-1171-4255F5381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902148"/>
            <a:ext cx="9966960" cy="3778561"/>
          </a:xfrm>
        </p:spPr>
        <p:txBody>
          <a:bodyPr>
            <a:normAutofit fontScale="90000"/>
          </a:bodyPr>
          <a:lstStyle/>
          <a:p>
            <a:br>
              <a:rPr lang="en-GB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PART 1: BUSINESS ENVIRONMENT</a:t>
            </a: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Lecture 4: Measuring a nation’s income</a:t>
            </a:r>
            <a:endParaRPr lang="en-IE" sz="5400" dirty="0"/>
          </a:p>
        </p:txBody>
      </p:sp>
    </p:spTree>
    <p:extLst>
      <p:ext uri="{BB962C8B-B14F-4D97-AF65-F5344CB8AC3E}">
        <p14:creationId xmlns:p14="http://schemas.microsoft.com/office/powerpoint/2010/main" val="831822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Net Exports (NX)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Tahoma" pitchFamily="34" charset="0"/>
              </a:rPr>
              <a:t>NX</a:t>
            </a:r>
            <a:r>
              <a:rPr lang="en-US"/>
              <a:t> = exports – imports</a:t>
            </a:r>
          </a:p>
          <a:p>
            <a:pPr eaLnBrk="1" hangingPunct="1"/>
            <a:r>
              <a:rPr lang="en-US"/>
              <a:t>Exports represent foreign spending on the economy’s g&amp;s.  </a:t>
            </a:r>
          </a:p>
          <a:p>
            <a:pPr eaLnBrk="1" hangingPunct="1"/>
            <a:r>
              <a:rPr lang="en-US"/>
              <a:t>Imports are the portions of </a:t>
            </a:r>
            <a:r>
              <a:rPr lang="en-US" b="1">
                <a:latin typeface="Tahoma" pitchFamily="34" charset="0"/>
              </a:rPr>
              <a:t>C</a:t>
            </a:r>
            <a:r>
              <a:rPr lang="en-US"/>
              <a:t>, </a:t>
            </a:r>
            <a:r>
              <a:rPr lang="en-US" b="1">
                <a:latin typeface="Tahoma" pitchFamily="34" charset="0"/>
              </a:rPr>
              <a:t>I</a:t>
            </a:r>
            <a:r>
              <a:rPr lang="en-US"/>
              <a:t>, and </a:t>
            </a:r>
            <a:r>
              <a:rPr lang="en-US" b="1">
                <a:latin typeface="Tahoma" pitchFamily="34" charset="0"/>
              </a:rPr>
              <a:t>G</a:t>
            </a:r>
            <a:r>
              <a:rPr lang="en-US"/>
              <a:t> </a:t>
            </a:r>
            <a:br>
              <a:rPr lang="en-US"/>
            </a:br>
            <a:r>
              <a:rPr lang="en-US"/>
              <a:t>that are spent on g&amp;s produced abroad.  </a:t>
            </a:r>
          </a:p>
          <a:p>
            <a:pPr eaLnBrk="1" hangingPunct="1"/>
            <a:r>
              <a:rPr lang="en-US"/>
              <a:t>Adding up all the components of GDP gives: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3352801" y="5029201"/>
            <a:ext cx="5070475" cy="7270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3000" b="1" dirty="0">
                <a:latin typeface="Tahoma" pitchFamily="34" charset="0"/>
                <a:cs typeface="Arial" charset="0"/>
              </a:rPr>
              <a:t>Y  =  C  +  I  +  G  +  NX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 bldLvl="4"/>
      <p:bldP spid="1013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1" y="152400"/>
            <a:ext cx="8208963" cy="9540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400" spc="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ACTIVE LEARNING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r>
              <a:rPr lang="en-US" sz="7100" baseline="-10000" dirty="0">
                <a:solidFill>
                  <a:srgbClr val="C00000"/>
                </a:solidFill>
                <a:latin typeface="Century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b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</a:br>
            <a:r>
              <a:rPr lang="en-US" sz="3600" dirty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GDP and its components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382000" cy="5486400"/>
          </a:xfrm>
        </p:spPr>
        <p:txBody>
          <a:bodyPr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2600" dirty="0"/>
              <a:t>In each of the following cases, determine how much </a:t>
            </a:r>
            <a:br>
              <a:rPr lang="en-US" sz="2600" dirty="0"/>
            </a:br>
            <a:r>
              <a:rPr lang="en-US" sz="2600" dirty="0"/>
              <a:t>GDP and each of its components is affected (if at all).</a:t>
            </a:r>
          </a:p>
          <a:p>
            <a:pPr marL="569913" lvl="1" indent="-455613">
              <a:spcBef>
                <a:spcPts val="1000"/>
              </a:spcBef>
              <a:buClr>
                <a:srgbClr val="00AC56"/>
              </a:buClr>
              <a:buNone/>
            </a:pPr>
            <a:r>
              <a:rPr lang="en-US" sz="2600" b="1" dirty="0">
                <a:solidFill>
                  <a:srgbClr val="C00000"/>
                </a:solidFill>
              </a:rPr>
              <a:t>A.</a:t>
            </a:r>
            <a:r>
              <a:rPr lang="en-US" sz="2600" dirty="0">
                <a:solidFill>
                  <a:srgbClr val="339966"/>
                </a:solidFill>
              </a:rPr>
              <a:t>	</a:t>
            </a:r>
            <a:r>
              <a:rPr lang="en-US" sz="2600" dirty="0"/>
              <a:t>Debbie spends $200 to buy her husband dinner </a:t>
            </a:r>
            <a:br>
              <a:rPr lang="en-US" sz="2600" dirty="0"/>
            </a:br>
            <a:r>
              <a:rPr lang="en-US" sz="2600" dirty="0"/>
              <a:t>at the finest restaurant in Boston.</a:t>
            </a:r>
          </a:p>
          <a:p>
            <a:pPr marL="569913" lvl="1" indent="-455613">
              <a:spcBef>
                <a:spcPts val="1000"/>
              </a:spcBef>
              <a:buClr>
                <a:srgbClr val="00AC56"/>
              </a:buClr>
              <a:buNone/>
            </a:pPr>
            <a:r>
              <a:rPr lang="en-US" sz="2600" b="1" dirty="0">
                <a:solidFill>
                  <a:srgbClr val="C00000"/>
                </a:solidFill>
              </a:rPr>
              <a:t>B.</a:t>
            </a:r>
            <a:r>
              <a:rPr lang="en-US" sz="2600" dirty="0">
                <a:solidFill>
                  <a:srgbClr val="339966"/>
                </a:solidFill>
              </a:rPr>
              <a:t>	</a:t>
            </a:r>
            <a:r>
              <a:rPr lang="en-US" sz="2600" dirty="0"/>
              <a:t>Sarah spends $1800 on a new laptop to use in her publishing business.  The laptop was built in China.  </a:t>
            </a:r>
          </a:p>
          <a:p>
            <a:pPr marL="569913" lvl="1" indent="-455613">
              <a:spcBef>
                <a:spcPts val="1000"/>
              </a:spcBef>
              <a:buClr>
                <a:srgbClr val="00AC56"/>
              </a:buClr>
              <a:buNone/>
            </a:pPr>
            <a:r>
              <a:rPr lang="en-US" sz="2600" b="1" dirty="0">
                <a:solidFill>
                  <a:srgbClr val="C00000"/>
                </a:solidFill>
              </a:rPr>
              <a:t>C.</a:t>
            </a:r>
            <a:r>
              <a:rPr lang="en-US" sz="2600" dirty="0">
                <a:solidFill>
                  <a:srgbClr val="339966"/>
                </a:solidFill>
              </a:rPr>
              <a:t>	</a:t>
            </a:r>
            <a:r>
              <a:rPr lang="en-US" sz="2600" dirty="0"/>
              <a:t>Jane spends $1200 on a computer to use in her editing business.  She got last year’s model on sale for a great price from a local manufacturer.  </a:t>
            </a:r>
          </a:p>
          <a:p>
            <a:pPr marL="569913" lvl="1" indent="-455613">
              <a:spcBef>
                <a:spcPts val="1000"/>
              </a:spcBef>
              <a:buClr>
                <a:srgbClr val="00AC56"/>
              </a:buClr>
              <a:buNone/>
            </a:pPr>
            <a:r>
              <a:rPr lang="en-US" sz="2600" b="1" dirty="0">
                <a:solidFill>
                  <a:srgbClr val="C00000"/>
                </a:solidFill>
              </a:rPr>
              <a:t>D.</a:t>
            </a:r>
            <a:r>
              <a:rPr lang="en-US" sz="2600" dirty="0">
                <a:solidFill>
                  <a:srgbClr val="339966"/>
                </a:solidFill>
              </a:rPr>
              <a:t>	</a:t>
            </a:r>
            <a:r>
              <a:rPr lang="en-US" sz="2600" dirty="0"/>
              <a:t>General Motors builds $500 million worth of cars, </a:t>
            </a:r>
            <a:br>
              <a:rPr lang="en-US" sz="2600" dirty="0"/>
            </a:br>
            <a:r>
              <a:rPr lang="en-US" sz="2600" dirty="0"/>
              <a:t>but consumers only buy $470 million worth of them.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1" y="152400"/>
            <a:ext cx="8208963" cy="9540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400" spc="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ACTIVE LEARNING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r>
              <a:rPr lang="en-US" sz="7100" baseline="-10000" dirty="0">
                <a:solidFill>
                  <a:srgbClr val="C00000"/>
                </a:solidFill>
                <a:latin typeface="Century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b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</a:br>
            <a:r>
              <a:rPr lang="en-US" sz="3600" dirty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Answers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105400"/>
          </a:xfrm>
        </p:spPr>
        <p:txBody>
          <a:bodyPr>
            <a:normAutofit/>
          </a:bodyPr>
          <a:lstStyle/>
          <a:p>
            <a:pPr marL="463550" indent="-463550">
              <a:spcBef>
                <a:spcPct val="40000"/>
              </a:spcBef>
              <a:buClr>
                <a:srgbClr val="00AC56"/>
              </a:buClr>
              <a:buNone/>
            </a:pPr>
            <a:r>
              <a:rPr lang="en-US" sz="2600" b="1" dirty="0">
                <a:solidFill>
                  <a:srgbClr val="C00000"/>
                </a:solidFill>
              </a:rPr>
              <a:t>A.</a:t>
            </a:r>
            <a:r>
              <a:rPr lang="en-US" sz="2600" dirty="0">
                <a:solidFill>
                  <a:srgbClr val="C00000"/>
                </a:solidFill>
              </a:rPr>
              <a:t>	</a:t>
            </a:r>
            <a:r>
              <a:rPr lang="en-US" sz="2700" dirty="0">
                <a:solidFill>
                  <a:prstClr val="black"/>
                </a:solidFill>
              </a:rPr>
              <a:t>Debbie spends $200 to buy her husband dinner </a:t>
            </a:r>
            <a:br>
              <a:rPr lang="en-US" sz="2700" dirty="0">
                <a:solidFill>
                  <a:prstClr val="black"/>
                </a:solidFill>
              </a:rPr>
            </a:br>
            <a:r>
              <a:rPr lang="en-US" sz="2700" dirty="0">
                <a:solidFill>
                  <a:prstClr val="black"/>
                </a:solidFill>
              </a:rPr>
              <a:t>at the finest restaurant in Boston.</a:t>
            </a:r>
          </a:p>
          <a:p>
            <a:pPr marL="463550" indent="-463550">
              <a:spcBef>
                <a:spcPct val="40000"/>
              </a:spcBef>
              <a:buClr>
                <a:srgbClr val="00AC56"/>
              </a:buClr>
              <a:buNone/>
            </a:pPr>
            <a:r>
              <a:rPr lang="en-US" sz="2700" i="1" dirty="0">
                <a:solidFill>
                  <a:srgbClr val="CC0000"/>
                </a:solidFill>
              </a:rPr>
              <a:t>	</a:t>
            </a:r>
            <a:r>
              <a:rPr lang="en-US" sz="2700" i="1" dirty="0">
                <a:solidFill>
                  <a:srgbClr val="0000FF"/>
                </a:solidFill>
              </a:rPr>
              <a:t>Consumption and GDP rise by $200.  </a:t>
            </a:r>
          </a:p>
          <a:p>
            <a:pPr marL="463550" indent="-463550">
              <a:spcBef>
                <a:spcPct val="80000"/>
              </a:spcBef>
              <a:buClr>
                <a:srgbClr val="00AC56"/>
              </a:buClr>
              <a:buNone/>
            </a:pPr>
            <a:r>
              <a:rPr lang="en-US" sz="2600" b="1" dirty="0">
                <a:solidFill>
                  <a:srgbClr val="C00000"/>
                </a:solidFill>
              </a:rPr>
              <a:t>B.</a:t>
            </a:r>
            <a:r>
              <a:rPr lang="en-US" sz="2600" dirty="0">
                <a:solidFill>
                  <a:srgbClr val="339966"/>
                </a:solidFill>
              </a:rPr>
              <a:t>	</a:t>
            </a:r>
            <a:r>
              <a:rPr lang="en-US" sz="2700" dirty="0">
                <a:solidFill>
                  <a:prstClr val="black"/>
                </a:solidFill>
              </a:rPr>
              <a:t>Sarah spends $1800 on a new laptop to use in her publishing business.  The laptop was built in China.  </a:t>
            </a:r>
          </a:p>
          <a:p>
            <a:pPr marL="463550" indent="-463550">
              <a:spcBef>
                <a:spcPct val="40000"/>
              </a:spcBef>
              <a:buClr>
                <a:srgbClr val="00AC56"/>
              </a:buClr>
              <a:buNone/>
            </a:pPr>
            <a:r>
              <a:rPr lang="en-US" sz="2700" i="1" dirty="0">
                <a:solidFill>
                  <a:srgbClr val="CC0000"/>
                </a:solidFill>
              </a:rPr>
              <a:t>	</a:t>
            </a:r>
            <a:r>
              <a:rPr lang="en-US" sz="2700" i="1" dirty="0">
                <a:solidFill>
                  <a:srgbClr val="0000FF"/>
                </a:solidFill>
              </a:rPr>
              <a:t>Investment rises by $1800, net exports fall </a:t>
            </a:r>
            <a:br>
              <a:rPr lang="en-US" sz="2700" i="1" dirty="0">
                <a:solidFill>
                  <a:srgbClr val="0000FF"/>
                </a:solidFill>
              </a:rPr>
            </a:br>
            <a:r>
              <a:rPr lang="en-US" sz="2700" i="1" dirty="0">
                <a:solidFill>
                  <a:srgbClr val="0000FF"/>
                </a:solidFill>
              </a:rPr>
              <a:t>by $1800, GDP is unchanged.</a:t>
            </a:r>
            <a:endParaRPr lang="en-US" sz="27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 bldLvl="5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1" y="152400"/>
            <a:ext cx="8208963" cy="9540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400" spc="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ACTIVE LEARNING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r>
              <a:rPr lang="en-US" sz="7100" baseline="-10000" dirty="0">
                <a:solidFill>
                  <a:srgbClr val="C00000"/>
                </a:solidFill>
                <a:latin typeface="Century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b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</a:br>
            <a:r>
              <a:rPr lang="en-US" sz="3600" dirty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Answers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105400"/>
          </a:xfrm>
        </p:spPr>
        <p:txBody>
          <a:bodyPr>
            <a:normAutofit/>
          </a:bodyPr>
          <a:lstStyle/>
          <a:p>
            <a:pPr marL="463550" indent="-463550">
              <a:spcBef>
                <a:spcPct val="40000"/>
              </a:spcBef>
              <a:buClr>
                <a:srgbClr val="00AC56"/>
              </a:buClr>
              <a:buNone/>
            </a:pPr>
            <a:r>
              <a:rPr lang="en-US" sz="2600" b="1" dirty="0">
                <a:solidFill>
                  <a:srgbClr val="C00000"/>
                </a:solidFill>
              </a:rPr>
              <a:t>C.</a:t>
            </a:r>
            <a:r>
              <a:rPr lang="en-US" sz="2600" dirty="0">
                <a:solidFill>
                  <a:srgbClr val="339966"/>
                </a:solidFill>
              </a:rPr>
              <a:t>	</a:t>
            </a:r>
            <a:r>
              <a:rPr lang="en-US" sz="2700" dirty="0">
                <a:solidFill>
                  <a:prstClr val="black"/>
                </a:solidFill>
              </a:rPr>
              <a:t>Jane spends $1200 on a computer to use in her editing business.  She got last year’s model on sale for a great price from a local manufacturer. </a:t>
            </a:r>
          </a:p>
          <a:p>
            <a:pPr marL="463550" indent="-463550">
              <a:spcBef>
                <a:spcPct val="30000"/>
              </a:spcBef>
              <a:buClr>
                <a:srgbClr val="00AC56"/>
              </a:buClr>
              <a:buNone/>
            </a:pPr>
            <a:r>
              <a:rPr lang="en-US" sz="2700" i="1" dirty="0">
                <a:solidFill>
                  <a:srgbClr val="CC0000"/>
                </a:solidFill>
              </a:rPr>
              <a:t>	</a:t>
            </a:r>
            <a:r>
              <a:rPr lang="en-US" sz="2700" i="1" dirty="0">
                <a:solidFill>
                  <a:srgbClr val="0000FF"/>
                </a:solidFill>
              </a:rPr>
              <a:t>Current GDP and investment do not change, because the computer was built last year.</a:t>
            </a:r>
          </a:p>
          <a:p>
            <a:pPr marL="463550" indent="-463550">
              <a:spcBef>
                <a:spcPct val="75000"/>
              </a:spcBef>
              <a:buClr>
                <a:srgbClr val="00AC56"/>
              </a:buClr>
              <a:buNone/>
            </a:pPr>
            <a:r>
              <a:rPr lang="en-US" sz="2600" b="1" dirty="0">
                <a:solidFill>
                  <a:srgbClr val="C00000"/>
                </a:solidFill>
              </a:rPr>
              <a:t>D.</a:t>
            </a:r>
            <a:r>
              <a:rPr lang="en-US" sz="2600" dirty="0">
                <a:solidFill>
                  <a:srgbClr val="339966"/>
                </a:solidFill>
              </a:rPr>
              <a:t>	</a:t>
            </a:r>
            <a:r>
              <a:rPr lang="en-US" sz="2700" dirty="0">
                <a:solidFill>
                  <a:prstClr val="black"/>
                </a:solidFill>
              </a:rPr>
              <a:t>General Motors builds $500 million worth of cars, but consumers only buy $470 million of them.</a:t>
            </a:r>
          </a:p>
          <a:p>
            <a:pPr marL="463550" indent="-463550">
              <a:spcBef>
                <a:spcPct val="30000"/>
              </a:spcBef>
              <a:buClr>
                <a:srgbClr val="00AC56"/>
              </a:buClr>
              <a:buNone/>
            </a:pPr>
            <a:r>
              <a:rPr lang="en-US" sz="2700" i="1" dirty="0">
                <a:solidFill>
                  <a:srgbClr val="CC0000"/>
                </a:solidFill>
              </a:rPr>
              <a:t>	</a:t>
            </a:r>
            <a:r>
              <a:rPr lang="en-US" sz="2700" i="1" dirty="0">
                <a:solidFill>
                  <a:srgbClr val="0000FF"/>
                </a:solidFill>
              </a:rPr>
              <a:t>Consumption rises by $470 million, </a:t>
            </a:r>
            <a:br>
              <a:rPr lang="en-US" sz="2700" i="1" dirty="0">
                <a:solidFill>
                  <a:srgbClr val="0000FF"/>
                </a:solidFill>
              </a:rPr>
            </a:br>
            <a:r>
              <a:rPr lang="en-US" sz="2700" i="1" dirty="0">
                <a:solidFill>
                  <a:srgbClr val="0000FF"/>
                </a:solidFill>
              </a:rPr>
              <a:t>inventory investment rises by $30 million, </a:t>
            </a:r>
            <a:br>
              <a:rPr lang="en-US" sz="2700" i="1" dirty="0">
                <a:solidFill>
                  <a:srgbClr val="0000FF"/>
                </a:solidFill>
              </a:rPr>
            </a:br>
            <a:r>
              <a:rPr lang="en-US" sz="2700" i="1" dirty="0">
                <a:solidFill>
                  <a:srgbClr val="0000FF"/>
                </a:solidFill>
              </a:rPr>
              <a:t>and GDP rises by $500 million.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 bldLvl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 versus Nominal GDP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Inflation can distort economic variables like GDP, so we have two versions of GDP:  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CC0000"/>
                </a:solidFill>
              </a:rPr>
              <a:t>Nominal GDP</a:t>
            </a:r>
            <a:r>
              <a:rPr lang="en-US" dirty="0">
                <a:solidFill>
                  <a:srgbClr val="CC0000"/>
                </a:solidFill>
              </a:rPr>
              <a:t> </a:t>
            </a:r>
          </a:p>
          <a:p>
            <a:pPr lvl="1"/>
            <a:r>
              <a:rPr lang="en-US" dirty="0"/>
              <a:t>values output using current prices  </a:t>
            </a:r>
          </a:p>
          <a:p>
            <a:pPr lvl="1"/>
            <a:r>
              <a:rPr lang="en-US" u="sng" dirty="0"/>
              <a:t>not</a:t>
            </a:r>
            <a:r>
              <a:rPr lang="en-US" dirty="0"/>
              <a:t> corrected for inflation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CC0000"/>
                </a:solidFill>
              </a:rPr>
              <a:t>Real GDP</a:t>
            </a:r>
            <a:r>
              <a:rPr lang="en-US" dirty="0">
                <a:solidFill>
                  <a:srgbClr val="CC0000"/>
                </a:solidFill>
              </a:rPr>
              <a:t> </a:t>
            </a:r>
          </a:p>
          <a:p>
            <a:pPr lvl="1"/>
            <a:r>
              <a:rPr lang="en-US" dirty="0"/>
              <a:t>values output using the prices of a </a:t>
            </a:r>
            <a:r>
              <a:rPr lang="en-US" b="1" i="1" dirty="0">
                <a:solidFill>
                  <a:srgbClr val="800080"/>
                </a:solidFill>
              </a:rPr>
              <a:t>base year</a:t>
            </a:r>
          </a:p>
          <a:p>
            <a:pPr lvl="1"/>
            <a:r>
              <a:rPr lang="en-US" u="sng" dirty="0"/>
              <a:t>is</a:t>
            </a:r>
            <a:r>
              <a:rPr lang="en-US" dirty="0"/>
              <a:t> corrected for inflation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 bldLvl="4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24051" y="246064"/>
            <a:ext cx="6748463" cy="56832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400"/>
              <a:t>EXAMPLE: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24050" y="3722688"/>
            <a:ext cx="7024688" cy="2563812"/>
          </a:xfrm>
        </p:spPr>
        <p:txBody>
          <a:bodyPr/>
          <a:lstStyle/>
          <a:p>
            <a:pPr marL="0" indent="0">
              <a:spcBef>
                <a:spcPct val="60000"/>
              </a:spcBef>
              <a:buNone/>
              <a:tabLst>
                <a:tab pos="1146175" algn="l"/>
                <a:tab pos="5195888" algn="l"/>
              </a:tabLst>
            </a:pPr>
            <a:r>
              <a:rPr lang="en-US" sz="2600" dirty="0"/>
              <a:t>Compute nominal GDP in each year:</a:t>
            </a:r>
          </a:p>
          <a:p>
            <a:pPr marL="0" indent="0">
              <a:spcBef>
                <a:spcPct val="60000"/>
              </a:spcBef>
              <a:buNone/>
              <a:tabLst>
                <a:tab pos="1146175" algn="l"/>
                <a:tab pos="5195888" algn="l"/>
              </a:tabLst>
            </a:pPr>
            <a:r>
              <a:rPr lang="en-US" sz="2600" dirty="0"/>
              <a:t>2011:	Rs10 x 400  +   Rs 2 x 1000  	=   Rs6,000</a:t>
            </a:r>
          </a:p>
          <a:p>
            <a:pPr marL="0" indent="0">
              <a:spcBef>
                <a:spcPct val="60000"/>
              </a:spcBef>
              <a:buNone/>
              <a:tabLst>
                <a:tab pos="1146175" algn="l"/>
                <a:tab pos="5195888" algn="l"/>
              </a:tabLst>
            </a:pPr>
            <a:r>
              <a:rPr lang="en-US" sz="2600" dirty="0"/>
              <a:t>2012:	Rs11 x 500  + Rs2.50 x 1100 	=   Rs8,250</a:t>
            </a:r>
          </a:p>
          <a:p>
            <a:pPr marL="0" indent="0">
              <a:spcBef>
                <a:spcPct val="60000"/>
              </a:spcBef>
              <a:buNone/>
              <a:tabLst>
                <a:tab pos="1146175" algn="l"/>
                <a:tab pos="5195888" algn="l"/>
              </a:tabLst>
            </a:pPr>
            <a:r>
              <a:rPr lang="en-US" sz="2600" dirty="0"/>
              <a:t>2013:	Rs12 x 600  +   Rs 3 x 1200 	=  Rs10,800</a:t>
            </a:r>
          </a:p>
        </p:txBody>
      </p:sp>
      <p:graphicFrame>
        <p:nvGraphicFramePr>
          <p:cNvPr id="100399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02466"/>
              </p:ext>
            </p:extLst>
          </p:nvPr>
        </p:nvGraphicFramePr>
        <p:xfrm>
          <a:off x="2276475" y="996951"/>
          <a:ext cx="7691438" cy="2395538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8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Pizza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Latte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Rs10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Rs2.00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Rs11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Rs2.50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Rs12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Rs3.00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8785226" y="4600575"/>
            <a:ext cx="1355725" cy="685800"/>
            <a:chOff x="4574" y="2877"/>
            <a:chExt cx="854" cy="426"/>
          </a:xfrm>
        </p:grpSpPr>
        <p:sp>
          <p:nvSpPr>
            <p:cNvPr id="30767" name="Text Box 41"/>
            <p:cNvSpPr txBox="1">
              <a:spLocks noChangeArrowheads="1"/>
            </p:cNvSpPr>
            <p:nvPr/>
          </p:nvSpPr>
          <p:spPr bwMode="auto">
            <a:xfrm>
              <a:off x="4756" y="2918"/>
              <a:ext cx="672" cy="30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600">
                  <a:cs typeface="Arial" charset="0"/>
                </a:rPr>
                <a:t>37.5%</a:t>
              </a:r>
            </a:p>
          </p:txBody>
        </p:sp>
        <p:sp>
          <p:nvSpPr>
            <p:cNvPr id="30768" name="AutoShape 42"/>
            <p:cNvSpPr>
              <a:spLocks/>
            </p:cNvSpPr>
            <p:nvPr/>
          </p:nvSpPr>
          <p:spPr bwMode="auto">
            <a:xfrm>
              <a:off x="4574" y="2877"/>
              <a:ext cx="156" cy="426"/>
            </a:xfrm>
            <a:prstGeom prst="rightBrace">
              <a:avLst>
                <a:gd name="adj1" fmla="val 22756"/>
                <a:gd name="adj2" fmla="val 50000"/>
              </a:avLst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111659" name="Text Box 43"/>
          <p:cNvSpPr txBox="1">
            <a:spLocks noChangeArrowheads="1"/>
          </p:cNvSpPr>
          <p:nvPr/>
        </p:nvSpPr>
        <p:spPr bwMode="auto">
          <a:xfrm>
            <a:off x="8763000" y="3906839"/>
            <a:ext cx="15621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600" i="1" u="sng">
                <a:cs typeface="Arial" charset="0"/>
              </a:rPr>
              <a:t>Increase</a:t>
            </a:r>
            <a:r>
              <a:rPr lang="en-US" sz="2600" b="1" i="1" u="sng">
                <a:cs typeface="Arial" charset="0"/>
              </a:rPr>
              <a:t>: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8793164" y="5280025"/>
            <a:ext cx="1336675" cy="704850"/>
            <a:chOff x="4579" y="3302"/>
            <a:chExt cx="842" cy="432"/>
          </a:xfrm>
        </p:grpSpPr>
        <p:sp>
          <p:nvSpPr>
            <p:cNvPr id="30765" name="Text Box 45"/>
            <p:cNvSpPr txBox="1">
              <a:spLocks noChangeArrowheads="1"/>
            </p:cNvSpPr>
            <p:nvPr/>
          </p:nvSpPr>
          <p:spPr bwMode="auto">
            <a:xfrm>
              <a:off x="4766" y="3367"/>
              <a:ext cx="655" cy="30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600">
                  <a:cs typeface="Arial" charset="0"/>
                </a:rPr>
                <a:t>30.9%</a:t>
              </a:r>
            </a:p>
          </p:txBody>
        </p:sp>
        <p:sp>
          <p:nvSpPr>
            <p:cNvPr id="30766" name="AutoShape 46"/>
            <p:cNvSpPr>
              <a:spLocks/>
            </p:cNvSpPr>
            <p:nvPr/>
          </p:nvSpPr>
          <p:spPr bwMode="auto">
            <a:xfrm>
              <a:off x="4579" y="3302"/>
              <a:ext cx="156" cy="432"/>
            </a:xfrm>
            <a:prstGeom prst="rightBrace">
              <a:avLst>
                <a:gd name="adj1" fmla="val 23077"/>
                <a:gd name="adj2" fmla="val 50000"/>
              </a:avLst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bldLvl="5"/>
      <p:bldP spid="1116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24051" y="246064"/>
            <a:ext cx="6748463" cy="56832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400"/>
              <a:t>EXAMPLE: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95475" y="3525838"/>
            <a:ext cx="6592888" cy="1001712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  <a:tabLst>
                <a:tab pos="1146175" algn="l"/>
                <a:tab pos="4859338" algn="l"/>
              </a:tabLst>
            </a:pPr>
            <a:r>
              <a:rPr lang="en-US" sz="2600" dirty="0"/>
              <a:t>Compute real GDP in each year, </a:t>
            </a:r>
            <a:br>
              <a:rPr lang="en-US" sz="2600" dirty="0"/>
            </a:br>
            <a:r>
              <a:rPr lang="en-US" sz="2600" dirty="0"/>
              <a:t>using 2011 as the base year:</a:t>
            </a:r>
          </a:p>
        </p:txBody>
      </p:sp>
      <p:graphicFrame>
        <p:nvGraphicFramePr>
          <p:cNvPr id="102453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759088"/>
              </p:ext>
            </p:extLst>
          </p:nvPr>
        </p:nvGraphicFramePr>
        <p:xfrm>
          <a:off x="2276475" y="996951"/>
          <a:ext cx="8386838" cy="2395538"/>
        </p:xfrm>
        <a:graphic>
          <a:graphicData uri="http://schemas.openxmlformats.org/drawingml/2006/table">
            <a:tbl>
              <a:tblPr/>
              <a:tblGrid>
                <a:gridCol w="1677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7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7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Pizza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Latte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$2.00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Rs11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Rs2.50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Rs12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Rs3.00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8367714" y="4767264"/>
            <a:ext cx="1373187" cy="657225"/>
            <a:chOff x="4311" y="3003"/>
            <a:chExt cx="865" cy="414"/>
          </a:xfrm>
        </p:grpSpPr>
        <p:sp>
          <p:nvSpPr>
            <p:cNvPr id="31797" name="Text Box 41"/>
            <p:cNvSpPr txBox="1">
              <a:spLocks noChangeArrowheads="1"/>
            </p:cNvSpPr>
            <p:nvPr/>
          </p:nvSpPr>
          <p:spPr bwMode="auto">
            <a:xfrm>
              <a:off x="4504" y="3035"/>
              <a:ext cx="672" cy="308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600">
                  <a:cs typeface="Arial" charset="0"/>
                </a:rPr>
                <a:t>20.0%</a:t>
              </a:r>
            </a:p>
          </p:txBody>
        </p:sp>
        <p:sp>
          <p:nvSpPr>
            <p:cNvPr id="31798" name="AutoShape 42"/>
            <p:cNvSpPr>
              <a:spLocks/>
            </p:cNvSpPr>
            <p:nvPr/>
          </p:nvSpPr>
          <p:spPr bwMode="auto">
            <a:xfrm>
              <a:off x="4311" y="3003"/>
              <a:ext cx="156" cy="414"/>
            </a:xfrm>
            <a:prstGeom prst="rightBrace">
              <a:avLst>
                <a:gd name="adj1" fmla="val 22115"/>
                <a:gd name="adj2" fmla="val 50000"/>
              </a:avLst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113707" name="Text Box 43"/>
          <p:cNvSpPr txBox="1">
            <a:spLocks noChangeArrowheads="1"/>
          </p:cNvSpPr>
          <p:nvPr/>
        </p:nvSpPr>
        <p:spPr bwMode="auto">
          <a:xfrm>
            <a:off x="8367713" y="4087814"/>
            <a:ext cx="15621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600" i="1" u="sng">
                <a:cs typeface="Arial" charset="0"/>
              </a:rPr>
              <a:t>Increase</a:t>
            </a:r>
            <a:r>
              <a:rPr lang="en-US" sz="2600" b="1" i="1" u="sng">
                <a:cs typeface="Arial" charset="0"/>
              </a:rPr>
              <a:t>: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8383588" y="5427664"/>
            <a:ext cx="1350962" cy="657225"/>
            <a:chOff x="4321" y="3419"/>
            <a:chExt cx="851" cy="414"/>
          </a:xfrm>
        </p:grpSpPr>
        <p:sp>
          <p:nvSpPr>
            <p:cNvPr id="31795" name="Text Box 45"/>
            <p:cNvSpPr txBox="1">
              <a:spLocks noChangeArrowheads="1"/>
            </p:cNvSpPr>
            <p:nvPr/>
          </p:nvSpPr>
          <p:spPr bwMode="auto">
            <a:xfrm>
              <a:off x="4517" y="3484"/>
              <a:ext cx="655" cy="308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600">
                  <a:cs typeface="Arial" charset="0"/>
                </a:rPr>
                <a:t>16.7%</a:t>
              </a:r>
            </a:p>
          </p:txBody>
        </p:sp>
        <p:sp>
          <p:nvSpPr>
            <p:cNvPr id="31796" name="AutoShape 46"/>
            <p:cNvSpPr>
              <a:spLocks/>
            </p:cNvSpPr>
            <p:nvPr/>
          </p:nvSpPr>
          <p:spPr bwMode="auto">
            <a:xfrm>
              <a:off x="4321" y="3419"/>
              <a:ext cx="156" cy="414"/>
            </a:xfrm>
            <a:prstGeom prst="rightBrace">
              <a:avLst>
                <a:gd name="adj1" fmla="val 22115"/>
                <a:gd name="adj2" fmla="val 50000"/>
              </a:avLst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500313" y="2010570"/>
            <a:ext cx="6030913" cy="368300"/>
            <a:chOff x="394" y="1285"/>
            <a:chExt cx="3799" cy="232"/>
          </a:xfrm>
        </p:grpSpPr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1679" y="1285"/>
              <a:ext cx="497" cy="2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Rs10</a:t>
              </a:r>
              <a:endParaRPr lang="en-US" sz="2400" dirty="0">
                <a:cs typeface="Arial" charset="0"/>
              </a:endParaRPr>
            </a:p>
          </p:txBody>
        </p:sp>
        <p:sp>
          <p:nvSpPr>
            <p:cNvPr id="31793" name="Text Box 49"/>
            <p:cNvSpPr txBox="1">
              <a:spLocks noChangeArrowheads="1"/>
            </p:cNvSpPr>
            <p:nvPr/>
          </p:nvSpPr>
          <p:spPr bwMode="auto">
            <a:xfrm>
              <a:off x="3544" y="1288"/>
              <a:ext cx="649" cy="2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cs typeface="Arial" charset="0"/>
                </a:rPr>
                <a:t>R2.00</a:t>
              </a:r>
            </a:p>
          </p:txBody>
        </p:sp>
        <p:sp>
          <p:nvSpPr>
            <p:cNvPr id="31794" name="Line 50"/>
            <p:cNvSpPr>
              <a:spLocks noChangeShapeType="1"/>
            </p:cNvSpPr>
            <p:nvPr/>
          </p:nvSpPr>
          <p:spPr bwMode="auto">
            <a:xfrm flipV="1">
              <a:off x="394" y="1399"/>
              <a:ext cx="273" cy="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715" name="Rectangle 51"/>
          <p:cNvSpPr>
            <a:spLocks noChangeArrowheads="1"/>
          </p:cNvSpPr>
          <p:nvPr/>
        </p:nvSpPr>
        <p:spPr bwMode="auto">
          <a:xfrm>
            <a:off x="2823055" y="3994300"/>
            <a:ext cx="3435350" cy="384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13716" name="Rectangle 52"/>
          <p:cNvSpPr>
            <a:spLocks noChangeArrowheads="1"/>
          </p:cNvSpPr>
          <p:nvPr/>
        </p:nvSpPr>
        <p:spPr bwMode="auto">
          <a:xfrm>
            <a:off x="1943101" y="4564064"/>
            <a:ext cx="6588125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5000"/>
              </a:lnSpc>
              <a:spcBef>
                <a:spcPct val="50000"/>
              </a:spcBef>
              <a:buClr>
                <a:srgbClr val="00B85C"/>
              </a:buClr>
              <a:buSzPct val="120000"/>
              <a:tabLst>
                <a:tab pos="1146175" algn="l"/>
                <a:tab pos="4859338" algn="l"/>
              </a:tabLst>
            </a:pPr>
            <a:r>
              <a:rPr lang="en-US" sz="2600" dirty="0">
                <a:cs typeface="Arial" charset="0"/>
              </a:rPr>
              <a:t>2011:	Rs10 x 400  +  Rs2 x 1000  	=  Rs6,000</a:t>
            </a:r>
          </a:p>
          <a:p>
            <a:pPr>
              <a:lnSpc>
                <a:spcPct val="105000"/>
              </a:lnSpc>
              <a:spcBef>
                <a:spcPct val="50000"/>
              </a:spcBef>
              <a:buClr>
                <a:srgbClr val="00B85C"/>
              </a:buClr>
              <a:buSzPct val="120000"/>
              <a:tabLst>
                <a:tab pos="1146175" algn="l"/>
                <a:tab pos="4859338" algn="l"/>
              </a:tabLst>
            </a:pPr>
            <a:r>
              <a:rPr lang="en-US" sz="2600" dirty="0">
                <a:cs typeface="Arial" charset="0"/>
              </a:rPr>
              <a:t>2012:	Rs10 x 500  +  Rs2 x 1100 	=  Rs7,200</a:t>
            </a:r>
          </a:p>
          <a:p>
            <a:pPr>
              <a:lnSpc>
                <a:spcPct val="105000"/>
              </a:lnSpc>
              <a:spcBef>
                <a:spcPct val="50000"/>
              </a:spcBef>
              <a:buClr>
                <a:srgbClr val="00B85C"/>
              </a:buClr>
              <a:buSzPct val="120000"/>
              <a:tabLst>
                <a:tab pos="1146175" algn="l"/>
                <a:tab pos="4859338" algn="l"/>
              </a:tabLst>
            </a:pPr>
            <a:r>
              <a:rPr lang="en-US" sz="2600" dirty="0">
                <a:cs typeface="Arial" charset="0"/>
              </a:rPr>
              <a:t>2013:	Rs10 x 600  +  Rs2 x 1200 	=  Rs8,400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3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3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3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 bldLvl="4"/>
      <p:bldP spid="113707" grpId="0"/>
      <p:bldP spid="113715" grpId="0" animBg="1"/>
      <p:bldP spid="11371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24051" y="246064"/>
            <a:ext cx="6748463" cy="56832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400"/>
              <a:t>EXAMPLE: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90725" y="3590925"/>
            <a:ext cx="8059738" cy="2705100"/>
          </a:xfrm>
        </p:spPr>
        <p:txBody>
          <a:bodyPr/>
          <a:lstStyle/>
          <a:p>
            <a:pPr marL="344488" indent="-344488">
              <a:spcBef>
                <a:spcPct val="30000"/>
              </a:spcBef>
              <a:buNone/>
              <a:tabLst>
                <a:tab pos="4859338" algn="l"/>
              </a:tabLst>
            </a:pPr>
            <a:r>
              <a:rPr lang="en-US" sz="2700" dirty="0"/>
              <a:t>In each year,</a:t>
            </a:r>
          </a:p>
          <a:p>
            <a:pPr marL="344488" indent="-344488">
              <a:spcBef>
                <a:spcPct val="30000"/>
              </a:spcBef>
              <a:tabLst>
                <a:tab pos="4859338" algn="l"/>
              </a:tabLst>
            </a:pPr>
            <a:r>
              <a:rPr lang="en-US" sz="2700" dirty="0"/>
              <a:t>nominal GDP is measured using the (then) current prices.  </a:t>
            </a:r>
          </a:p>
          <a:p>
            <a:pPr marL="344488" indent="-344488">
              <a:spcBef>
                <a:spcPct val="30000"/>
              </a:spcBef>
              <a:tabLst>
                <a:tab pos="4859338" algn="l"/>
              </a:tabLst>
            </a:pPr>
            <a:r>
              <a:rPr lang="en-US" sz="2700" dirty="0"/>
              <a:t>real GDP is measured using constant prices from the base year (2011 in this example).</a:t>
            </a:r>
          </a:p>
        </p:txBody>
      </p:sp>
      <p:graphicFrame>
        <p:nvGraphicFramePr>
          <p:cNvPr id="104474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58319"/>
              </p:ext>
            </p:extLst>
          </p:nvPr>
        </p:nvGraphicFramePr>
        <p:xfrm>
          <a:off x="886265" y="844550"/>
          <a:ext cx="9537895" cy="2350453"/>
        </p:xfrm>
        <a:graphic>
          <a:graphicData uri="http://schemas.openxmlformats.org/drawingml/2006/table">
            <a:tbl>
              <a:tblPr/>
              <a:tblGrid>
                <a:gridCol w="131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0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6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Nominal </a:t>
                      </a:r>
                      <a:b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GDP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Real </a:t>
                      </a:r>
                      <a:b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GDP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6000</a:t>
                      </a:r>
                    </a:p>
                  </a:txBody>
                  <a:tcPr marR="2286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8250</a:t>
                      </a:r>
                    </a:p>
                  </a:txBody>
                  <a:tcPr marR="2286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10,800</a:t>
                      </a:r>
                    </a:p>
                  </a:txBody>
                  <a:tcPr marR="2286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8400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 bldLvl="4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24051" y="246064"/>
            <a:ext cx="6748463" cy="56832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400"/>
              <a:t>EXAMPLE: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95476" y="3448050"/>
            <a:ext cx="8050213" cy="1079500"/>
          </a:xfrm>
        </p:spPr>
        <p:txBody>
          <a:bodyPr/>
          <a:lstStyle/>
          <a:p>
            <a:pPr marL="285750" indent="-285750">
              <a:spcBef>
                <a:spcPct val="50000"/>
              </a:spcBef>
              <a:tabLst>
                <a:tab pos="4859338" algn="l"/>
              </a:tabLst>
            </a:pPr>
            <a:r>
              <a:rPr lang="en-US" sz="2600"/>
              <a:t>The change in nominal GDP reflects both prices and quantities.  </a:t>
            </a:r>
          </a:p>
        </p:txBody>
      </p:sp>
      <p:graphicFrame>
        <p:nvGraphicFramePr>
          <p:cNvPr id="106538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154970"/>
              </p:ext>
            </p:extLst>
          </p:nvPr>
        </p:nvGraphicFramePr>
        <p:xfrm>
          <a:off x="661184" y="844550"/>
          <a:ext cx="9706705" cy="2350453"/>
        </p:xfrm>
        <a:graphic>
          <a:graphicData uri="http://schemas.openxmlformats.org/drawingml/2006/table">
            <a:tbl>
              <a:tblPr/>
              <a:tblGrid>
                <a:gridCol w="133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8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3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Nominal </a:t>
                      </a:r>
                      <a:b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GDP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Real </a:t>
                      </a:r>
                      <a:b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GDP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6000</a:t>
                      </a:r>
                    </a:p>
                  </a:txBody>
                  <a:tcPr marR="2286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8250</a:t>
                      </a:r>
                    </a:p>
                  </a:txBody>
                  <a:tcPr marR="2286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10,800</a:t>
                      </a:r>
                    </a:p>
                  </a:txBody>
                  <a:tcPr marR="2286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8400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867525" y="1993900"/>
            <a:ext cx="1289050" cy="1111250"/>
            <a:chOff x="3366" y="1256"/>
            <a:chExt cx="812" cy="700"/>
          </a:xfrm>
        </p:grpSpPr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3370" y="1256"/>
              <a:ext cx="808" cy="331"/>
              <a:chOff x="4311" y="3003"/>
              <a:chExt cx="865" cy="414"/>
            </a:xfrm>
          </p:grpSpPr>
          <p:sp>
            <p:nvSpPr>
              <p:cNvPr id="33834" name="Text Box 44"/>
              <p:cNvSpPr txBox="1">
                <a:spLocks noChangeArrowheads="1"/>
              </p:cNvSpPr>
              <p:nvPr/>
            </p:nvSpPr>
            <p:spPr bwMode="auto">
              <a:xfrm>
                <a:off x="4504" y="3036"/>
                <a:ext cx="672" cy="376"/>
              </a:xfrm>
              <a:prstGeom prst="rect">
                <a:avLst/>
              </a:prstGeom>
              <a:solidFill>
                <a:srgbClr val="FF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45720" rIns="4572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500">
                    <a:cs typeface="Arial" charset="0"/>
                  </a:rPr>
                  <a:t>20.0%</a:t>
                </a:r>
              </a:p>
            </p:txBody>
          </p:sp>
          <p:sp>
            <p:nvSpPr>
              <p:cNvPr id="33835" name="AutoShape 45"/>
              <p:cNvSpPr>
                <a:spLocks/>
              </p:cNvSpPr>
              <p:nvPr/>
            </p:nvSpPr>
            <p:spPr bwMode="auto">
              <a:xfrm>
                <a:off x="4311" y="3003"/>
                <a:ext cx="156" cy="414"/>
              </a:xfrm>
              <a:prstGeom prst="rightBrace">
                <a:avLst>
                  <a:gd name="adj1" fmla="val 22115"/>
                  <a:gd name="adj2" fmla="val 50000"/>
                </a:avLst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3366" y="1586"/>
              <a:ext cx="812" cy="370"/>
              <a:chOff x="4321" y="3419"/>
              <a:chExt cx="851" cy="414"/>
            </a:xfrm>
          </p:grpSpPr>
          <p:sp>
            <p:nvSpPr>
              <p:cNvPr id="33832" name="Text Box 47"/>
              <p:cNvSpPr txBox="1">
                <a:spLocks noChangeArrowheads="1"/>
              </p:cNvSpPr>
              <p:nvPr/>
            </p:nvSpPr>
            <p:spPr bwMode="auto">
              <a:xfrm>
                <a:off x="4517" y="3484"/>
                <a:ext cx="655" cy="333"/>
              </a:xfrm>
              <a:prstGeom prst="rect">
                <a:avLst/>
              </a:prstGeom>
              <a:solidFill>
                <a:srgbClr val="FF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45720" rIns="4572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500">
                    <a:cs typeface="Arial" charset="0"/>
                  </a:rPr>
                  <a:t>16.7%</a:t>
                </a:r>
              </a:p>
            </p:txBody>
          </p:sp>
          <p:sp>
            <p:nvSpPr>
              <p:cNvPr id="33833" name="AutoShape 48"/>
              <p:cNvSpPr>
                <a:spLocks/>
              </p:cNvSpPr>
              <p:nvPr/>
            </p:nvSpPr>
            <p:spPr bwMode="auto">
              <a:xfrm>
                <a:off x="4321" y="3419"/>
                <a:ext cx="156" cy="414"/>
              </a:xfrm>
              <a:prstGeom prst="rightBrace">
                <a:avLst>
                  <a:gd name="adj1" fmla="val 22115"/>
                  <a:gd name="adj2" fmla="val 50000"/>
                </a:avLst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4459288" y="1957388"/>
            <a:ext cx="1293812" cy="1141412"/>
            <a:chOff x="1849" y="1233"/>
            <a:chExt cx="815" cy="719"/>
          </a:xfrm>
        </p:grpSpPr>
        <p:grpSp>
          <p:nvGrpSpPr>
            <p:cNvPr id="6" name="Group 50"/>
            <p:cNvGrpSpPr>
              <a:grpSpLocks/>
            </p:cNvGrpSpPr>
            <p:nvPr/>
          </p:nvGrpSpPr>
          <p:grpSpPr bwMode="auto">
            <a:xfrm>
              <a:off x="1849" y="1233"/>
              <a:ext cx="809" cy="366"/>
              <a:chOff x="4574" y="2877"/>
              <a:chExt cx="854" cy="426"/>
            </a:xfrm>
          </p:grpSpPr>
          <p:sp>
            <p:nvSpPr>
              <p:cNvPr id="33828" name="Text Box 51"/>
              <p:cNvSpPr txBox="1">
                <a:spLocks noChangeArrowheads="1"/>
              </p:cNvSpPr>
              <p:nvPr/>
            </p:nvSpPr>
            <p:spPr bwMode="auto">
              <a:xfrm>
                <a:off x="4756" y="2918"/>
                <a:ext cx="672" cy="347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45720" rIns="4572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500">
                    <a:cs typeface="Arial" charset="0"/>
                  </a:rPr>
                  <a:t>37.5%</a:t>
                </a:r>
              </a:p>
            </p:txBody>
          </p:sp>
          <p:sp>
            <p:nvSpPr>
              <p:cNvPr id="33829" name="AutoShape 52"/>
              <p:cNvSpPr>
                <a:spLocks/>
              </p:cNvSpPr>
              <p:nvPr/>
            </p:nvSpPr>
            <p:spPr bwMode="auto">
              <a:xfrm>
                <a:off x="4574" y="2877"/>
                <a:ext cx="156" cy="426"/>
              </a:xfrm>
              <a:prstGeom prst="rightBrace">
                <a:avLst>
                  <a:gd name="adj1" fmla="val 22756"/>
                  <a:gd name="adj2" fmla="val 50000"/>
                </a:avLst>
              </a:prstGeom>
              <a:noFill/>
              <a:ln w="190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7" name="Group 53"/>
            <p:cNvGrpSpPr>
              <a:grpSpLocks/>
            </p:cNvGrpSpPr>
            <p:nvPr/>
          </p:nvGrpSpPr>
          <p:grpSpPr bwMode="auto">
            <a:xfrm>
              <a:off x="1852" y="1597"/>
              <a:ext cx="812" cy="355"/>
              <a:chOff x="4579" y="3302"/>
              <a:chExt cx="842" cy="432"/>
            </a:xfrm>
          </p:grpSpPr>
          <p:sp>
            <p:nvSpPr>
              <p:cNvPr id="33826" name="Text Box 54"/>
              <p:cNvSpPr txBox="1">
                <a:spLocks noChangeArrowheads="1"/>
              </p:cNvSpPr>
              <p:nvPr/>
            </p:nvSpPr>
            <p:spPr bwMode="auto">
              <a:xfrm>
                <a:off x="4766" y="3366"/>
                <a:ext cx="655" cy="363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45720" rIns="4572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500">
                    <a:cs typeface="Arial" charset="0"/>
                  </a:rPr>
                  <a:t>30.9%</a:t>
                </a:r>
              </a:p>
            </p:txBody>
          </p:sp>
          <p:sp>
            <p:nvSpPr>
              <p:cNvPr id="33827" name="AutoShape 55"/>
              <p:cNvSpPr>
                <a:spLocks/>
              </p:cNvSpPr>
              <p:nvPr/>
            </p:nvSpPr>
            <p:spPr bwMode="auto">
              <a:xfrm>
                <a:off x="4579" y="3302"/>
                <a:ext cx="156" cy="432"/>
              </a:xfrm>
              <a:prstGeom prst="rightBrace">
                <a:avLst>
                  <a:gd name="adj1" fmla="val 23077"/>
                  <a:gd name="adj2" fmla="val 50000"/>
                </a:avLst>
              </a:prstGeom>
              <a:noFill/>
              <a:ln w="190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</p:grpSp>
      <p:sp>
        <p:nvSpPr>
          <p:cNvPr id="117816" name="Rectangle 56"/>
          <p:cNvSpPr>
            <a:spLocks noChangeArrowheads="1"/>
          </p:cNvSpPr>
          <p:nvPr/>
        </p:nvSpPr>
        <p:spPr bwMode="auto">
          <a:xfrm>
            <a:off x="1924050" y="4433888"/>
            <a:ext cx="8027988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105000"/>
              </a:lnSpc>
              <a:spcBef>
                <a:spcPct val="50000"/>
              </a:spcBef>
              <a:buClr>
                <a:srgbClr val="339966"/>
              </a:buClr>
              <a:buSzPct val="120000"/>
              <a:buFont typeface="Wingdings" pitchFamily="2" charset="2"/>
              <a:buChar char="§"/>
              <a:tabLst>
                <a:tab pos="4859338" algn="l"/>
              </a:tabLst>
            </a:pPr>
            <a:r>
              <a:rPr lang="en-US" sz="2600" dirty="0">
                <a:cs typeface="Arial" charset="0"/>
              </a:rPr>
              <a:t>The change in real GDP is the amount that </a:t>
            </a:r>
            <a:br>
              <a:rPr lang="en-US" sz="2600" dirty="0">
                <a:cs typeface="Arial" charset="0"/>
              </a:rPr>
            </a:br>
            <a:r>
              <a:rPr lang="en-US" sz="2600" dirty="0">
                <a:cs typeface="Arial" charset="0"/>
              </a:rPr>
              <a:t>GDP would change if prices were constant </a:t>
            </a:r>
            <a:br>
              <a:rPr lang="en-US" sz="2600" dirty="0">
                <a:cs typeface="Arial" charset="0"/>
              </a:rPr>
            </a:br>
            <a:r>
              <a:rPr lang="en-US" sz="2600" dirty="0">
                <a:cs typeface="Arial" charset="0"/>
              </a:rPr>
              <a:t>(i.e., if zero inflation). </a:t>
            </a:r>
          </a:p>
        </p:txBody>
      </p:sp>
      <p:sp>
        <p:nvSpPr>
          <p:cNvPr id="117817" name="Rectangle 57"/>
          <p:cNvSpPr>
            <a:spLocks noChangeArrowheads="1"/>
          </p:cNvSpPr>
          <p:nvPr/>
        </p:nvSpPr>
        <p:spPr bwMode="auto">
          <a:xfrm>
            <a:off x="1957389" y="5700714"/>
            <a:ext cx="80279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ctr">
              <a:lnSpc>
                <a:spcPct val="105000"/>
              </a:lnSpc>
              <a:spcBef>
                <a:spcPct val="25000"/>
              </a:spcBef>
              <a:buClr>
                <a:srgbClr val="00B85C"/>
              </a:buClr>
              <a:buSzPct val="120000"/>
              <a:tabLst>
                <a:tab pos="4859338" algn="l"/>
              </a:tabLst>
            </a:pPr>
            <a:r>
              <a:rPr lang="en-US" sz="2600" b="1" i="1">
                <a:solidFill>
                  <a:srgbClr val="CC0000"/>
                </a:solidFill>
                <a:cs typeface="Arial" charset="0"/>
              </a:rPr>
              <a:t>Hence, real GDP is corrected for inflation.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bldLvl="5"/>
      <p:bldP spid="117816" grpId="0"/>
      <p:bldP spid="1178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GDP Deflator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GDP deflator is a measure of the overall level of prices.  </a:t>
            </a:r>
          </a:p>
          <a:p>
            <a:pPr eaLnBrk="1" hangingPunct="1"/>
            <a:r>
              <a:rPr lang="en-US"/>
              <a:t>Definition: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1909764" y="4375151"/>
            <a:ext cx="8086725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itchFamily="2" charset="2"/>
              <a:buChar char="§"/>
            </a:pPr>
            <a:r>
              <a:rPr lang="en-US" sz="2800">
                <a:cs typeface="Arial" charset="0"/>
              </a:rPr>
              <a:t>One way to measure the economy’s </a:t>
            </a:r>
            <a:r>
              <a:rPr lang="en-US" sz="2800" b="1">
                <a:solidFill>
                  <a:srgbClr val="CC0000"/>
                </a:solidFill>
                <a:cs typeface="Arial" charset="0"/>
              </a:rPr>
              <a:t>inflation rate</a:t>
            </a:r>
            <a:r>
              <a:rPr lang="en-US" sz="2800">
                <a:cs typeface="Arial" charset="0"/>
              </a:rPr>
              <a:t> is to compute the percentage increase in the GDP deflator from one year to the next. 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805113" y="2878138"/>
            <a:ext cx="6578600" cy="1236662"/>
            <a:chOff x="471" y="1777"/>
            <a:chExt cx="4144" cy="779"/>
          </a:xfrm>
        </p:grpSpPr>
        <p:sp>
          <p:nvSpPr>
            <p:cNvPr id="121862" name="Text Box 6"/>
            <p:cNvSpPr txBox="1">
              <a:spLocks noChangeArrowheads="1"/>
            </p:cNvSpPr>
            <p:nvPr/>
          </p:nvSpPr>
          <p:spPr bwMode="auto">
            <a:xfrm>
              <a:off x="471" y="1777"/>
              <a:ext cx="4144" cy="77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7432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en-US" sz="2900">
                  <a:cs typeface="Arial" charset="0"/>
                </a:rPr>
                <a:t>GDP deflator  =  100 </a:t>
              </a:r>
              <a:r>
                <a:rPr lang="en-US" sz="2900">
                  <a:latin typeface="Tahoma" pitchFamily="34" charset="0"/>
                  <a:cs typeface="Arial" charset="0"/>
                </a:rPr>
                <a:t>x</a:t>
              </a:r>
              <a:r>
                <a:rPr lang="en-US" sz="2900">
                  <a:cs typeface="Arial" charset="0"/>
                </a:rPr>
                <a:t> 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935" y="1849"/>
              <a:ext cx="1578" cy="650"/>
              <a:chOff x="2942" y="1849"/>
              <a:chExt cx="1578" cy="650"/>
            </a:xfrm>
          </p:grpSpPr>
          <p:sp>
            <p:nvSpPr>
              <p:cNvPr id="35850" name="Text Box 7"/>
              <p:cNvSpPr txBox="1">
                <a:spLocks noChangeArrowheads="1"/>
              </p:cNvSpPr>
              <p:nvPr/>
            </p:nvSpPr>
            <p:spPr bwMode="auto">
              <a:xfrm>
                <a:off x="2942" y="1849"/>
                <a:ext cx="1574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900" dirty="0">
                    <a:cs typeface="Arial" charset="0"/>
                  </a:rPr>
                  <a:t>nominal GDP</a:t>
                </a:r>
              </a:p>
            </p:txBody>
          </p:sp>
          <p:sp>
            <p:nvSpPr>
              <p:cNvPr id="35851" name="Text Box 8"/>
              <p:cNvSpPr txBox="1">
                <a:spLocks noChangeArrowheads="1"/>
              </p:cNvSpPr>
              <p:nvPr/>
            </p:nvSpPr>
            <p:spPr bwMode="auto">
              <a:xfrm>
                <a:off x="2946" y="2163"/>
                <a:ext cx="1574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900">
                    <a:cs typeface="Arial" charset="0"/>
                  </a:rPr>
                  <a:t>real GDP</a:t>
                </a:r>
              </a:p>
            </p:txBody>
          </p:sp>
          <p:sp>
            <p:nvSpPr>
              <p:cNvPr id="35852" name="Line 9"/>
              <p:cNvSpPr>
                <a:spLocks noChangeShapeType="1"/>
              </p:cNvSpPr>
              <p:nvPr/>
            </p:nvSpPr>
            <p:spPr bwMode="auto">
              <a:xfrm>
                <a:off x="3035" y="2185"/>
                <a:ext cx="1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bldLvl="4"/>
      <p:bldP spid="12186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361" y="794602"/>
            <a:ext cx="10169611" cy="9144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100" i="1" dirty="0">
                <a:solidFill>
                  <a:srgbClr val="6C45BB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3100" i="1">
                <a:solidFill>
                  <a:srgbClr val="6C45BB"/>
                </a:solidFill>
                <a:latin typeface="Arial" pitchFamily="34" charset="0"/>
                <a:cs typeface="Arial" pitchFamily="34" charset="0"/>
              </a:rPr>
              <a:t>this class, </a:t>
            </a:r>
            <a:br>
              <a:rPr lang="en-US" sz="3100" i="1" dirty="0">
                <a:solidFill>
                  <a:srgbClr val="6C45BB"/>
                </a:solidFill>
                <a:latin typeface="Arial" pitchFamily="34" charset="0"/>
                <a:cs typeface="Arial" pitchFamily="34" charset="0"/>
              </a:rPr>
            </a:br>
            <a:r>
              <a:rPr lang="en-US" sz="3100" i="1" dirty="0">
                <a:solidFill>
                  <a:srgbClr val="6C45BB"/>
                </a:solidFill>
                <a:latin typeface="Arial" pitchFamily="34" charset="0"/>
                <a:cs typeface="Arial" pitchFamily="34" charset="0"/>
              </a:rPr>
              <a:t>look for the answers to these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361" y="2576384"/>
            <a:ext cx="10169611" cy="3622398"/>
          </a:xfrm>
        </p:spPr>
        <p:txBody>
          <a:bodyPr/>
          <a:lstStyle/>
          <a:p>
            <a:pPr marL="285750" indent="-285750">
              <a:buClr>
                <a:srgbClr val="6C45BB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What is Gross Domestic Product (GDP)? </a:t>
            </a:r>
          </a:p>
          <a:p>
            <a:pPr marL="285750" indent="-285750">
              <a:buClr>
                <a:srgbClr val="6C45BB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How is GDP related to a nation’s total income and spending? </a:t>
            </a:r>
          </a:p>
          <a:p>
            <a:pPr marL="285750" indent="-285750">
              <a:buClr>
                <a:srgbClr val="6C45BB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What are the components of GDP?  </a:t>
            </a:r>
          </a:p>
          <a:p>
            <a:pPr marL="285750" indent="-285750">
              <a:buClr>
                <a:srgbClr val="6C45BB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How is GDP corrected for inflation?</a:t>
            </a:r>
          </a:p>
          <a:p>
            <a:pPr marL="285750" indent="-285750">
              <a:buClr>
                <a:srgbClr val="6C45BB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Does GDP measure society’s well-being?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24051" y="246064"/>
            <a:ext cx="6748463" cy="56832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400"/>
              <a:t>EXAMPLE: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57376" y="3644901"/>
            <a:ext cx="8145463" cy="542925"/>
          </a:xfrm>
        </p:spPr>
        <p:txBody>
          <a:bodyPr/>
          <a:lstStyle/>
          <a:p>
            <a:pPr marL="285750" indent="-285750">
              <a:spcBef>
                <a:spcPct val="50000"/>
              </a:spcBef>
              <a:buNone/>
              <a:tabLst>
                <a:tab pos="4859338" algn="l"/>
              </a:tabLst>
            </a:pPr>
            <a:r>
              <a:rPr lang="en-US" sz="2400"/>
              <a:t>Compute the GDP deflator in each year:</a:t>
            </a:r>
          </a:p>
        </p:txBody>
      </p:sp>
      <p:graphicFrame>
        <p:nvGraphicFramePr>
          <p:cNvPr id="1228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112171"/>
              </p:ext>
            </p:extLst>
          </p:nvPr>
        </p:nvGraphicFramePr>
        <p:xfrm>
          <a:off x="2074863" y="933450"/>
          <a:ext cx="7789862" cy="2288604"/>
        </p:xfrm>
        <a:graphic>
          <a:graphicData uri="http://schemas.openxmlformats.org/drawingml/2006/table">
            <a:tbl>
              <a:tblPr/>
              <a:tblGrid>
                <a:gridCol w="110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Nominal </a:t>
                      </a:r>
                      <a:b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GDP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Real </a:t>
                      </a:r>
                      <a:b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GDP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GDP </a:t>
                      </a:r>
                      <a:b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Deflator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6000</a:t>
                      </a:r>
                    </a:p>
                  </a:txBody>
                  <a:tcPr marR="2286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8250</a:t>
                      </a:r>
                    </a:p>
                  </a:txBody>
                  <a:tcPr marR="2286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10,800</a:t>
                      </a:r>
                    </a:p>
                  </a:txBody>
                  <a:tcPr marR="2286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8400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198689" y="1836739"/>
            <a:ext cx="6269037" cy="2981325"/>
            <a:chOff x="425" y="1157"/>
            <a:chExt cx="3949" cy="1878"/>
          </a:xfrm>
        </p:grpSpPr>
        <p:sp>
          <p:nvSpPr>
            <p:cNvPr id="36905" name="Rectangle 43"/>
            <p:cNvSpPr>
              <a:spLocks noChangeArrowheads="1"/>
            </p:cNvSpPr>
            <p:nvPr/>
          </p:nvSpPr>
          <p:spPr bwMode="auto">
            <a:xfrm>
              <a:off x="425" y="2693"/>
              <a:ext cx="3949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5000"/>
                </a:lnSpc>
                <a:spcBef>
                  <a:spcPct val="50000"/>
                </a:spcBef>
                <a:buClr>
                  <a:srgbClr val="00B85C"/>
                </a:buClr>
                <a:buSzPct val="120000"/>
                <a:tabLst>
                  <a:tab pos="1200150" algn="l"/>
                </a:tabLst>
              </a:pPr>
              <a:r>
                <a:rPr lang="en-US" sz="2400" dirty="0">
                  <a:cs typeface="Arial" charset="0"/>
                </a:rPr>
                <a:t>2011:	100 x (6000/6000)  = 	</a:t>
              </a:r>
              <a:r>
                <a:rPr lang="en-US" sz="2400" dirty="0">
                  <a:solidFill>
                    <a:srgbClr val="FF0000"/>
                  </a:solidFill>
                  <a:cs typeface="Arial" charset="0"/>
                </a:rPr>
                <a:t>100.0</a:t>
              </a:r>
            </a:p>
          </p:txBody>
        </p:sp>
        <p:sp>
          <p:nvSpPr>
            <p:cNvPr id="36906" name="Rectangle 44"/>
            <p:cNvSpPr>
              <a:spLocks noChangeArrowheads="1"/>
            </p:cNvSpPr>
            <p:nvPr/>
          </p:nvSpPr>
          <p:spPr bwMode="auto">
            <a:xfrm>
              <a:off x="3341" y="1157"/>
              <a:ext cx="70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05000"/>
                </a:lnSpc>
                <a:spcBef>
                  <a:spcPct val="50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cs typeface="Arial" charset="0"/>
                </a:rPr>
                <a:t>100.0</a:t>
              </a:r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2206625" y="2333626"/>
            <a:ext cx="6269038" cy="3070225"/>
            <a:chOff x="430" y="1463"/>
            <a:chExt cx="3949" cy="1934"/>
          </a:xfrm>
        </p:grpSpPr>
        <p:sp>
          <p:nvSpPr>
            <p:cNvPr id="36903" name="Rectangle 46"/>
            <p:cNvSpPr>
              <a:spLocks noChangeArrowheads="1"/>
            </p:cNvSpPr>
            <p:nvPr/>
          </p:nvSpPr>
          <p:spPr bwMode="auto">
            <a:xfrm>
              <a:off x="430" y="3055"/>
              <a:ext cx="3949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5000"/>
                </a:lnSpc>
                <a:spcBef>
                  <a:spcPct val="50000"/>
                </a:spcBef>
                <a:buClr>
                  <a:srgbClr val="00B85C"/>
                </a:buClr>
                <a:buSzPct val="120000"/>
                <a:tabLst>
                  <a:tab pos="1200150" algn="l"/>
                </a:tabLst>
              </a:pPr>
              <a:r>
                <a:rPr lang="en-US" sz="2400" dirty="0">
                  <a:cs typeface="Arial" charset="0"/>
                </a:rPr>
                <a:t>2012:	100 x (8250/7200)  = 	</a:t>
              </a:r>
              <a:r>
                <a:rPr lang="en-US" sz="2400" dirty="0">
                  <a:solidFill>
                    <a:srgbClr val="FF0000"/>
                  </a:solidFill>
                  <a:cs typeface="Arial" charset="0"/>
                </a:rPr>
                <a:t>114.6</a:t>
              </a:r>
            </a:p>
          </p:txBody>
        </p:sp>
        <p:sp>
          <p:nvSpPr>
            <p:cNvPr id="36904" name="Rectangle 47"/>
            <p:cNvSpPr>
              <a:spLocks noChangeArrowheads="1"/>
            </p:cNvSpPr>
            <p:nvPr/>
          </p:nvSpPr>
          <p:spPr bwMode="auto">
            <a:xfrm>
              <a:off x="3339" y="1463"/>
              <a:ext cx="70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05000"/>
                </a:lnSpc>
                <a:spcBef>
                  <a:spcPct val="50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cs typeface="Arial" charset="0"/>
                </a:rPr>
                <a:t>114.6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2203450" y="2808289"/>
            <a:ext cx="6269038" cy="3214687"/>
            <a:chOff x="428" y="1769"/>
            <a:chExt cx="3949" cy="2025"/>
          </a:xfrm>
        </p:grpSpPr>
        <p:sp>
          <p:nvSpPr>
            <p:cNvPr id="36901" name="Rectangle 49"/>
            <p:cNvSpPr>
              <a:spLocks noChangeArrowheads="1"/>
            </p:cNvSpPr>
            <p:nvPr/>
          </p:nvSpPr>
          <p:spPr bwMode="auto">
            <a:xfrm>
              <a:off x="428" y="3452"/>
              <a:ext cx="3949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5000"/>
                </a:lnSpc>
                <a:spcBef>
                  <a:spcPct val="50000"/>
                </a:spcBef>
                <a:buClr>
                  <a:srgbClr val="00B85C"/>
                </a:buClr>
                <a:buSzPct val="120000"/>
                <a:tabLst>
                  <a:tab pos="1081088" algn="l"/>
                </a:tabLst>
              </a:pPr>
              <a:r>
                <a:rPr lang="en-US" sz="2400" dirty="0">
                  <a:cs typeface="Arial" charset="0"/>
                </a:rPr>
                <a:t>2013:	100 x (10,800/8400) = 	</a:t>
              </a:r>
              <a:r>
                <a:rPr lang="en-US" sz="2400" dirty="0">
                  <a:solidFill>
                    <a:srgbClr val="FF0000"/>
                  </a:solidFill>
                  <a:cs typeface="Arial" charset="0"/>
                </a:rPr>
                <a:t>128.6</a:t>
              </a:r>
            </a:p>
          </p:txBody>
        </p:sp>
        <p:sp>
          <p:nvSpPr>
            <p:cNvPr id="36902" name="Rectangle 50"/>
            <p:cNvSpPr>
              <a:spLocks noChangeArrowheads="1"/>
            </p:cNvSpPr>
            <p:nvPr/>
          </p:nvSpPr>
          <p:spPr bwMode="auto">
            <a:xfrm>
              <a:off x="3337" y="1769"/>
              <a:ext cx="70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05000"/>
                </a:lnSpc>
                <a:spcBef>
                  <a:spcPct val="50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cs typeface="Arial" charset="0"/>
                </a:rPr>
                <a:t>128.6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7862888" y="2016126"/>
            <a:ext cx="1282700" cy="525463"/>
            <a:chOff x="4028" y="1270"/>
            <a:chExt cx="808" cy="331"/>
          </a:xfrm>
        </p:grpSpPr>
        <p:sp>
          <p:nvSpPr>
            <p:cNvPr id="36899" name="Text Box 52"/>
            <p:cNvSpPr txBox="1">
              <a:spLocks noChangeArrowheads="1"/>
            </p:cNvSpPr>
            <p:nvPr/>
          </p:nvSpPr>
          <p:spPr bwMode="auto">
            <a:xfrm>
              <a:off x="4208" y="1282"/>
              <a:ext cx="628" cy="29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dirty="0">
                  <a:cs typeface="Arial" charset="0"/>
                </a:rPr>
                <a:t>14.6%</a:t>
              </a:r>
            </a:p>
          </p:txBody>
        </p:sp>
        <p:sp>
          <p:nvSpPr>
            <p:cNvPr id="36900" name="AutoShape 53"/>
            <p:cNvSpPr>
              <a:spLocks/>
            </p:cNvSpPr>
            <p:nvPr/>
          </p:nvSpPr>
          <p:spPr bwMode="auto">
            <a:xfrm>
              <a:off x="4028" y="1270"/>
              <a:ext cx="146" cy="331"/>
            </a:xfrm>
            <a:prstGeom prst="rightBrace">
              <a:avLst>
                <a:gd name="adj1" fmla="val 18893"/>
                <a:gd name="adj2" fmla="val 50000"/>
              </a:avLst>
            </a:prstGeom>
            <a:noFill/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7867650" y="2540000"/>
            <a:ext cx="1289050" cy="558800"/>
            <a:chOff x="4024" y="1600"/>
            <a:chExt cx="812" cy="352"/>
          </a:xfrm>
        </p:grpSpPr>
        <p:sp>
          <p:nvSpPr>
            <p:cNvPr id="36897" name="Text Box 55"/>
            <p:cNvSpPr txBox="1">
              <a:spLocks noChangeArrowheads="1"/>
            </p:cNvSpPr>
            <p:nvPr/>
          </p:nvSpPr>
          <p:spPr bwMode="auto">
            <a:xfrm>
              <a:off x="4211" y="1654"/>
              <a:ext cx="625" cy="29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>
                  <a:cs typeface="Arial" charset="0"/>
                </a:rPr>
                <a:t>12.2%</a:t>
              </a:r>
            </a:p>
          </p:txBody>
        </p:sp>
        <p:sp>
          <p:nvSpPr>
            <p:cNvPr id="36898" name="AutoShape 56"/>
            <p:cNvSpPr>
              <a:spLocks/>
            </p:cNvSpPr>
            <p:nvPr/>
          </p:nvSpPr>
          <p:spPr bwMode="auto">
            <a:xfrm>
              <a:off x="4024" y="1600"/>
              <a:ext cx="149" cy="341"/>
            </a:xfrm>
            <a:prstGeom prst="rightBrace">
              <a:avLst>
                <a:gd name="adj1" fmla="val 19072"/>
                <a:gd name="adj2" fmla="val 50000"/>
              </a:avLst>
            </a:prstGeom>
            <a:noFill/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bldLvl="4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1" y="152400"/>
            <a:ext cx="8208963" cy="9540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400" spc="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ACTIVE LEARNING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r>
              <a:rPr lang="en-US" sz="7100" baseline="-10000" dirty="0">
                <a:solidFill>
                  <a:srgbClr val="C00000"/>
                </a:solidFill>
                <a:latin typeface="Century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b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</a:br>
            <a:r>
              <a:rPr lang="en-US" sz="3600" dirty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Computing GDP</a:t>
            </a:r>
          </a:p>
        </p:txBody>
      </p:sp>
      <p:sp>
        <p:nvSpPr>
          <p:cNvPr id="8" name="Rectangle 49"/>
          <p:cNvSpPr>
            <a:spLocks noChangeArrowheads="1"/>
          </p:cNvSpPr>
          <p:nvPr/>
        </p:nvSpPr>
        <p:spPr bwMode="auto">
          <a:xfrm>
            <a:off x="2103438" y="3759201"/>
            <a:ext cx="8229600" cy="258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5000"/>
              </a:lnSpc>
              <a:spcBef>
                <a:spcPct val="40000"/>
              </a:spcBef>
              <a:buClr>
                <a:srgbClr val="003399"/>
              </a:buClr>
              <a:buSzPct val="120000"/>
              <a:buFont typeface="Wingdings" pitchFamily="2" charset="2"/>
              <a:buNone/>
            </a:pPr>
            <a:r>
              <a:rPr lang="en-US" sz="2800" dirty="0"/>
              <a:t>Use the above data to solve these problems:</a:t>
            </a:r>
          </a:p>
          <a:p>
            <a:pPr marL="681038" lvl="1" indent="-514350">
              <a:lnSpc>
                <a:spcPct val="105000"/>
              </a:lnSpc>
              <a:spcBef>
                <a:spcPct val="40000"/>
              </a:spcBef>
              <a:buClr>
                <a:srgbClr val="003399"/>
              </a:buClr>
              <a:buSzPct val="120000"/>
            </a:pPr>
            <a:r>
              <a:rPr lang="en-US" sz="2600" b="1" dirty="0">
                <a:solidFill>
                  <a:srgbClr val="C00000"/>
                </a:solidFill>
              </a:rPr>
              <a:t>A.  </a:t>
            </a:r>
            <a:r>
              <a:rPr lang="en-US" sz="2800" dirty="0"/>
              <a:t>Compute nominal GDP in 2011.</a:t>
            </a:r>
          </a:p>
          <a:p>
            <a:pPr marL="681038" lvl="1" indent="-514350">
              <a:lnSpc>
                <a:spcPct val="105000"/>
              </a:lnSpc>
              <a:spcBef>
                <a:spcPct val="40000"/>
              </a:spcBef>
              <a:buClr>
                <a:srgbClr val="003399"/>
              </a:buClr>
              <a:buSzPct val="120000"/>
            </a:pPr>
            <a:r>
              <a:rPr lang="en-US" sz="2600" b="1" dirty="0">
                <a:solidFill>
                  <a:srgbClr val="C00000"/>
                </a:solidFill>
              </a:rPr>
              <a:t>B. </a:t>
            </a:r>
            <a:r>
              <a:rPr lang="en-US" sz="2600" b="1" dirty="0">
                <a:solidFill>
                  <a:srgbClr val="339966"/>
                </a:solidFill>
              </a:rPr>
              <a:t>	</a:t>
            </a:r>
            <a:r>
              <a:rPr lang="en-US" sz="2800" dirty="0"/>
              <a:t>Compute real GDP in 2012. </a:t>
            </a:r>
          </a:p>
          <a:p>
            <a:pPr marL="681038" lvl="1" indent="-514350">
              <a:lnSpc>
                <a:spcPct val="105000"/>
              </a:lnSpc>
              <a:spcBef>
                <a:spcPct val="40000"/>
              </a:spcBef>
              <a:buClr>
                <a:srgbClr val="003399"/>
              </a:buClr>
              <a:buSzPct val="120000"/>
            </a:pPr>
            <a:r>
              <a:rPr lang="en-US" sz="2600" b="1" dirty="0">
                <a:solidFill>
                  <a:srgbClr val="C00000"/>
                </a:solidFill>
              </a:rPr>
              <a:t>C. </a:t>
            </a:r>
            <a:r>
              <a:rPr lang="en-US" sz="2600" b="1" dirty="0">
                <a:solidFill>
                  <a:srgbClr val="339966"/>
                </a:solidFill>
              </a:rPr>
              <a:t>	</a:t>
            </a:r>
            <a:r>
              <a:rPr lang="en-US" sz="2800" dirty="0"/>
              <a:t>Compute the GDP deflator in 2013. </a:t>
            </a:r>
          </a:p>
        </p:txBody>
      </p:sp>
      <p:graphicFrame>
        <p:nvGraphicFramePr>
          <p:cNvPr id="9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88845"/>
              </p:ext>
            </p:extLst>
          </p:nvPr>
        </p:nvGraphicFramePr>
        <p:xfrm>
          <a:off x="1364566" y="1535113"/>
          <a:ext cx="9762979" cy="1950720"/>
        </p:xfrm>
        <a:graphic>
          <a:graphicData uri="http://schemas.openxmlformats.org/drawingml/2006/table">
            <a:tbl>
              <a:tblPr/>
              <a:tblGrid>
                <a:gridCol w="159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0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7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4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2011 (base yr)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2012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2013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</a:t>
                      </a:r>
                      <a:endParaRPr kumimoji="0" lang="en-US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  <a:endParaRPr kumimoji="0" lang="en-US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</a:t>
                      </a:r>
                      <a:endParaRPr kumimoji="0" lang="en-US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  <a:endParaRPr kumimoji="0" lang="en-US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</a:t>
                      </a:r>
                      <a:endParaRPr kumimoji="0" lang="en-US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  <a:endParaRPr kumimoji="0" lang="en-US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Good A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Rs30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900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Rs31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1000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Rs36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1050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Good B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Rs100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192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Rs102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Rs100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205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1" y="152400"/>
            <a:ext cx="8208963" cy="9540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400" spc="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ACTIVE LEARNING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r>
              <a:rPr lang="en-US" sz="7100" baseline="-10000" dirty="0">
                <a:solidFill>
                  <a:srgbClr val="C00000"/>
                </a:solidFill>
                <a:latin typeface="Century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b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</a:br>
            <a:r>
              <a:rPr lang="en-US" sz="3600" dirty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Answers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103439" y="3670300"/>
            <a:ext cx="7869237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40000"/>
              </a:spcBef>
              <a:buClr>
                <a:srgbClr val="003399"/>
              </a:buClr>
              <a:buSzPct val="120000"/>
            </a:pPr>
            <a:r>
              <a:rPr lang="en-US" sz="2600" b="1" dirty="0">
                <a:solidFill>
                  <a:srgbClr val="C00000"/>
                </a:solidFill>
              </a:rPr>
              <a:t>A.</a:t>
            </a:r>
            <a:r>
              <a:rPr lang="en-US" sz="2600" b="1" dirty="0">
                <a:solidFill>
                  <a:srgbClr val="339966"/>
                </a:solidFill>
              </a:rPr>
              <a:t>	</a:t>
            </a:r>
            <a:r>
              <a:rPr lang="en-US" sz="2800" dirty="0"/>
              <a:t>Compute nominal GDP in 2011.</a:t>
            </a:r>
          </a:p>
          <a:p>
            <a:pPr marL="457200" indent="-457200">
              <a:lnSpc>
                <a:spcPct val="105000"/>
              </a:lnSpc>
              <a:spcBef>
                <a:spcPct val="35000"/>
              </a:spcBef>
              <a:buClr>
                <a:srgbClr val="003399"/>
              </a:buClr>
              <a:buSzPct val="120000"/>
            </a:pPr>
            <a:r>
              <a:rPr lang="en-US" sz="2800" dirty="0"/>
              <a:t>	Rs</a:t>
            </a:r>
            <a:r>
              <a:rPr lang="en-US" sz="2800" dirty="0">
                <a:solidFill>
                  <a:srgbClr val="0000FF"/>
                </a:solidFill>
              </a:rPr>
              <a:t>30 x 900  +  Rs100 x 192  =  Rs</a:t>
            </a:r>
            <a:r>
              <a:rPr lang="en-US" sz="2800" u="sng" dirty="0">
                <a:solidFill>
                  <a:srgbClr val="0000FF"/>
                </a:solidFill>
              </a:rPr>
              <a:t>46,200</a:t>
            </a:r>
          </a:p>
          <a:p>
            <a:pPr marL="457200" indent="-457200">
              <a:lnSpc>
                <a:spcPct val="105000"/>
              </a:lnSpc>
              <a:spcBef>
                <a:spcPct val="80000"/>
              </a:spcBef>
              <a:buClr>
                <a:srgbClr val="003399"/>
              </a:buClr>
              <a:buSzPct val="120000"/>
            </a:pPr>
            <a:r>
              <a:rPr lang="en-US" sz="2600" b="1" dirty="0">
                <a:solidFill>
                  <a:srgbClr val="C00000"/>
                </a:solidFill>
              </a:rPr>
              <a:t>B.</a:t>
            </a:r>
            <a:r>
              <a:rPr lang="en-US" sz="2600" b="1" dirty="0">
                <a:solidFill>
                  <a:srgbClr val="339966"/>
                </a:solidFill>
              </a:rPr>
              <a:t>	</a:t>
            </a:r>
            <a:r>
              <a:rPr lang="en-US" sz="2800" dirty="0"/>
              <a:t>Compute real GDP in 2012. </a:t>
            </a:r>
          </a:p>
          <a:p>
            <a:pPr marL="457200" indent="-457200">
              <a:lnSpc>
                <a:spcPct val="105000"/>
              </a:lnSpc>
              <a:spcBef>
                <a:spcPct val="35000"/>
              </a:spcBef>
              <a:buClr>
                <a:srgbClr val="003399"/>
              </a:buClr>
              <a:buSzPct val="120000"/>
            </a:pPr>
            <a:r>
              <a:rPr lang="en-US" sz="2800" dirty="0"/>
              <a:t>	Rs</a:t>
            </a:r>
            <a:r>
              <a:rPr lang="en-US" sz="2800" dirty="0">
                <a:solidFill>
                  <a:srgbClr val="0000FF"/>
                </a:solidFill>
              </a:rPr>
              <a:t>30 x 1000  +  Rs100 x 200  = Rs </a:t>
            </a:r>
            <a:r>
              <a:rPr lang="en-US" sz="2800" u="sng" dirty="0">
                <a:solidFill>
                  <a:srgbClr val="0000FF"/>
                </a:solidFill>
              </a:rPr>
              <a:t>50,000</a:t>
            </a:r>
          </a:p>
        </p:txBody>
      </p:sp>
      <p:graphicFrame>
        <p:nvGraphicFramePr>
          <p:cNvPr id="6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48669"/>
              </p:ext>
            </p:extLst>
          </p:nvPr>
        </p:nvGraphicFramePr>
        <p:xfrm>
          <a:off x="1125415" y="1323340"/>
          <a:ext cx="9973995" cy="1950720"/>
        </p:xfrm>
        <a:graphic>
          <a:graphicData uri="http://schemas.openxmlformats.org/drawingml/2006/table">
            <a:tbl>
              <a:tblPr/>
              <a:tblGrid>
                <a:gridCol w="1632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7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3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2011 (base yr)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2012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2013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</a:t>
                      </a:r>
                      <a:endParaRPr kumimoji="0" lang="en-US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  <a:endParaRPr kumimoji="0" lang="en-US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</a:t>
                      </a:r>
                      <a:endParaRPr kumimoji="0" lang="en-US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  <a:endParaRPr kumimoji="0" lang="en-US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</a:t>
                      </a:r>
                      <a:endParaRPr kumimoji="0" lang="en-US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  <a:endParaRPr kumimoji="0" lang="en-US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Good A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Rs30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900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Rs31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1,000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Rs36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1050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Good B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Rs100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192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Rs102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Rs100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205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1" y="152400"/>
            <a:ext cx="8208963" cy="9540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400" spc="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ACTIVE LEARNING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r>
              <a:rPr lang="en-US" sz="7100" baseline="-10000" dirty="0">
                <a:solidFill>
                  <a:srgbClr val="C00000"/>
                </a:solidFill>
                <a:latin typeface="Century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b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</a:br>
            <a:r>
              <a:rPr lang="en-US" sz="3600" dirty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Answers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136775" y="3670300"/>
            <a:ext cx="8224838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3399"/>
              </a:buClr>
              <a:buSzPct val="120000"/>
            </a:pPr>
            <a:r>
              <a:rPr lang="en-US" sz="2600" b="1" dirty="0">
                <a:solidFill>
                  <a:srgbClr val="C00000"/>
                </a:solidFill>
              </a:rPr>
              <a:t>C.</a:t>
            </a:r>
            <a:r>
              <a:rPr lang="en-US" sz="2600" b="1" dirty="0">
                <a:solidFill>
                  <a:srgbClr val="339966"/>
                </a:solidFill>
              </a:rPr>
              <a:t>	</a:t>
            </a:r>
            <a:r>
              <a:rPr lang="en-US" sz="2700" dirty="0"/>
              <a:t>Compute the GDP deflator in 2013. </a:t>
            </a:r>
          </a:p>
          <a:p>
            <a:pPr marL="457200" indent="-457200">
              <a:lnSpc>
                <a:spcPct val="105000"/>
              </a:lnSpc>
              <a:spcBef>
                <a:spcPct val="40000"/>
              </a:spcBef>
              <a:buClr>
                <a:srgbClr val="003399"/>
              </a:buClr>
              <a:buSzPct val="120000"/>
            </a:pPr>
            <a:r>
              <a:rPr lang="en-US" sz="2600" dirty="0">
                <a:solidFill>
                  <a:srgbClr val="FF0000"/>
                </a:solidFill>
              </a:rPr>
              <a:t>  </a:t>
            </a:r>
            <a:r>
              <a:rPr lang="en-US" sz="2600" dirty="0">
                <a:solidFill>
                  <a:srgbClr val="0000FF"/>
                </a:solidFill>
              </a:rPr>
              <a:t>Nom GDP  =  Rs36 x 1050  +  Rs100 x 205  =  Rs</a:t>
            </a:r>
            <a:r>
              <a:rPr lang="en-US" sz="2600" u="sng" dirty="0">
                <a:solidFill>
                  <a:srgbClr val="0000FF"/>
                </a:solidFill>
              </a:rPr>
              <a:t>58,300</a:t>
            </a:r>
            <a:endParaRPr lang="en-US" sz="2600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3399"/>
              </a:buClr>
              <a:buSzPct val="120000"/>
            </a:pPr>
            <a:r>
              <a:rPr lang="en-US" sz="2600" dirty="0">
                <a:solidFill>
                  <a:srgbClr val="0000FF"/>
                </a:solidFill>
              </a:rPr>
              <a:t>  Real GDP  =  Rs30 x 1050  +  Rs100 x 205  =  Rs</a:t>
            </a:r>
            <a:r>
              <a:rPr lang="en-US" sz="2600" u="sng" dirty="0">
                <a:solidFill>
                  <a:srgbClr val="0000FF"/>
                </a:solidFill>
              </a:rPr>
              <a:t>52,000</a:t>
            </a:r>
            <a:endParaRPr lang="en-US" sz="2600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3399"/>
              </a:buClr>
              <a:buSzPct val="120000"/>
            </a:pPr>
            <a:r>
              <a:rPr lang="en-US" sz="2600" dirty="0">
                <a:solidFill>
                  <a:srgbClr val="0000FF"/>
                </a:solidFill>
              </a:rPr>
              <a:t>  GDP deflator = 100 x (Nom GDP)/(Real GDP)</a:t>
            </a:r>
          </a:p>
          <a:p>
            <a:pPr marL="457200" indent="-457200">
              <a:lnSpc>
                <a:spcPct val="105000"/>
              </a:lnSpc>
              <a:spcBef>
                <a:spcPct val="20000"/>
              </a:spcBef>
              <a:buClr>
                <a:srgbClr val="003399"/>
              </a:buClr>
              <a:buSzPct val="120000"/>
            </a:pPr>
            <a:r>
              <a:rPr lang="en-US" sz="2600" dirty="0">
                <a:solidFill>
                  <a:srgbClr val="0000FF"/>
                </a:solidFill>
              </a:rPr>
              <a:t>			    = 100 x (Rs58,300)/(Rs52,000) =  </a:t>
            </a:r>
            <a:r>
              <a:rPr lang="en-US" sz="2600" u="sng" dirty="0">
                <a:solidFill>
                  <a:srgbClr val="0000FF"/>
                </a:solidFill>
              </a:rPr>
              <a:t>112.1</a:t>
            </a:r>
          </a:p>
        </p:txBody>
      </p:sp>
      <p:graphicFrame>
        <p:nvGraphicFramePr>
          <p:cNvPr id="6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51162"/>
              </p:ext>
            </p:extLst>
          </p:nvPr>
        </p:nvGraphicFramePr>
        <p:xfrm>
          <a:off x="1266092" y="1535113"/>
          <a:ext cx="9889585" cy="1950720"/>
        </p:xfrm>
        <a:graphic>
          <a:graphicData uri="http://schemas.openxmlformats.org/drawingml/2006/table">
            <a:tbl>
              <a:tblPr/>
              <a:tblGrid>
                <a:gridCol w="1618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5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17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2011 (base yr)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2012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2013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</a:t>
                      </a:r>
                      <a:endParaRPr kumimoji="0" lang="en-US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  <a:endParaRPr kumimoji="0" lang="en-US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</a:t>
                      </a:r>
                      <a:endParaRPr kumimoji="0" lang="en-US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  <a:endParaRPr kumimoji="0" lang="en-US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</a:t>
                      </a:r>
                      <a:endParaRPr kumimoji="0" lang="en-US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  <a:endParaRPr kumimoji="0" lang="en-US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Good A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Rs30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900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Rs31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1,000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Rs36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1050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Good B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Rs100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192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Rs102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Rs100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205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1828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GDP and Economic Well-Being</a:t>
            </a:r>
          </a:p>
        </p:txBody>
      </p:sp>
      <p:sp>
        <p:nvSpPr>
          <p:cNvPr id="4096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b="1" i="1" dirty="0">
                <a:solidFill>
                  <a:srgbClr val="660066"/>
                </a:solidFill>
              </a:rPr>
              <a:t>Real GDP per capita is the main indicator of the average person’s standard of living.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/>
              <a:t>But GDP is not a perfect measure of </a:t>
            </a:r>
            <a:br>
              <a:rPr lang="en-US" dirty="0"/>
            </a:br>
            <a:r>
              <a:rPr lang="en-US" dirty="0"/>
              <a:t>well-being.  </a:t>
            </a:r>
          </a:p>
          <a:p>
            <a:pPr marL="45720" indent="0" eaLnBrk="1" hangingPunct="1">
              <a:spcBef>
                <a:spcPct val="50000"/>
              </a:spcBef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uild="p" bldLvl="4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GDP Does Not Value: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/>
              <a:t>the quality of the environment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leisure time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non-market activity, such as the child care </a:t>
            </a:r>
            <a:br>
              <a:rPr lang="en-US"/>
            </a:br>
            <a:r>
              <a:rPr lang="en-US"/>
              <a:t>a parent provides his or her child at home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an equitable distribution of income</a:t>
            </a: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 bldLvl="4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Then Why Do We Care About GDP?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/>
              <a:t>Having a large GDP enables a country to afford better schools, a cleaner environment, </a:t>
            </a:r>
            <a:br>
              <a:rPr lang="en-US"/>
            </a:br>
            <a:r>
              <a:rPr lang="en-US"/>
              <a:t>health care, etc</a:t>
            </a:r>
            <a:r>
              <a:rPr lang="en-US" i="1"/>
              <a:t>.  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Many indicators of the quality of life are positively correlated with GDP.  For example…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build="p" bldLvl="4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66901" y="125413"/>
            <a:ext cx="8410575" cy="558800"/>
          </a:xfrm>
        </p:spPr>
        <p:txBody>
          <a:bodyPr/>
          <a:lstStyle/>
          <a:p>
            <a:pPr eaLnBrk="1" hangingPunct="1"/>
            <a:r>
              <a:rPr lang="en-US" sz="3000"/>
              <a:t>GDP and Life Expectancy in 12 countries</a:t>
            </a:r>
          </a:p>
        </p:txBody>
      </p:sp>
      <p:sp>
        <p:nvSpPr>
          <p:cNvPr id="45059" name="Rectangle 7"/>
          <p:cNvSpPr>
            <a:spLocks noChangeArrowheads="1"/>
          </p:cNvSpPr>
          <p:nvPr/>
        </p:nvSpPr>
        <p:spPr bwMode="auto">
          <a:xfrm>
            <a:off x="9826626" y="6375400"/>
            <a:ext cx="684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BC4EBED-9126-48A5-9D80-C0B44E7F4030}" type="slidenum">
              <a:rPr lang="en-US" sz="1700">
                <a:solidFill>
                  <a:srgbClr val="777777"/>
                </a:solidFill>
              </a:rPr>
              <a:pPr algn="r"/>
              <a:t>37</a:t>
            </a:fld>
            <a:endParaRPr lang="en-US" sz="1700">
              <a:solidFill>
                <a:srgbClr val="777777"/>
              </a:solidFill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 rot="-5400000">
            <a:off x="248445" y="2964657"/>
            <a:ext cx="37814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b="1">
                <a:cs typeface="Arial" charset="0"/>
              </a:rPr>
              <a:t>Life expectancy (years)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486150" y="6240463"/>
            <a:ext cx="627538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b="1">
                <a:cs typeface="Arial" charset="0"/>
              </a:rPr>
              <a:t>Real GDP per capita</a:t>
            </a:r>
          </a:p>
        </p:txBody>
      </p:sp>
      <p:pic>
        <p:nvPicPr>
          <p:cNvPr id="4506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3325" y="604838"/>
            <a:ext cx="7837488" cy="568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8607426" y="1597026"/>
            <a:ext cx="6826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U.S.</a:t>
            </a:r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6383338" y="1922464"/>
            <a:ext cx="12620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Germany</a:t>
            </a:r>
          </a:p>
        </p:txBody>
      </p:sp>
      <p:sp>
        <p:nvSpPr>
          <p:cNvPr id="45065" name="Text Box 8"/>
          <p:cNvSpPr txBox="1">
            <a:spLocks noChangeArrowheads="1"/>
          </p:cNvSpPr>
          <p:nvPr/>
        </p:nvSpPr>
        <p:spPr bwMode="auto">
          <a:xfrm>
            <a:off x="7218364" y="1235076"/>
            <a:ext cx="9223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Japan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4524375" y="1871664"/>
            <a:ext cx="10731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Mexico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4756151" y="3270251"/>
            <a:ext cx="10382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Russia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4254501" y="2351089"/>
            <a:ext cx="8477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Brazil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3898901" y="1460501"/>
            <a:ext cx="8175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China</a:t>
            </a:r>
          </a:p>
        </p:txBody>
      </p:sp>
      <p:sp>
        <p:nvSpPr>
          <p:cNvPr id="45070" name="Line 18"/>
          <p:cNvSpPr>
            <a:spLocks noChangeShapeType="1"/>
          </p:cNvSpPr>
          <p:nvPr/>
        </p:nvSpPr>
        <p:spPr bwMode="auto">
          <a:xfrm flipV="1">
            <a:off x="4078288" y="1774825"/>
            <a:ext cx="177800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1" name="Text Box 16"/>
          <p:cNvSpPr txBox="1">
            <a:spLocks noChangeArrowheads="1"/>
          </p:cNvSpPr>
          <p:nvPr/>
        </p:nvSpPr>
        <p:spPr bwMode="auto">
          <a:xfrm>
            <a:off x="3933825" y="3489326"/>
            <a:ext cx="7508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India</a:t>
            </a:r>
          </a:p>
        </p:txBody>
      </p:sp>
      <p:sp>
        <p:nvSpPr>
          <p:cNvPr id="45072" name="Text Box 17"/>
          <p:cNvSpPr txBox="1">
            <a:spLocks noChangeArrowheads="1"/>
          </p:cNvSpPr>
          <p:nvPr/>
        </p:nvSpPr>
        <p:spPr bwMode="auto">
          <a:xfrm>
            <a:off x="2854325" y="1098551"/>
            <a:ext cx="13843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Indonesia</a:t>
            </a:r>
          </a:p>
        </p:txBody>
      </p:sp>
      <p:sp>
        <p:nvSpPr>
          <p:cNvPr id="45073" name="Line 21"/>
          <p:cNvSpPr>
            <a:spLocks noChangeShapeType="1"/>
          </p:cNvSpPr>
          <p:nvPr/>
        </p:nvSpPr>
        <p:spPr bwMode="auto">
          <a:xfrm>
            <a:off x="3686176" y="3362326"/>
            <a:ext cx="295275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4" name="Line 22"/>
          <p:cNvSpPr>
            <a:spLocks noChangeShapeType="1"/>
          </p:cNvSpPr>
          <p:nvPr/>
        </p:nvSpPr>
        <p:spPr bwMode="auto">
          <a:xfrm flipH="1" flipV="1">
            <a:off x="3400426" y="1423989"/>
            <a:ext cx="238125" cy="1195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5" name="Text Box 14"/>
          <p:cNvSpPr txBox="1">
            <a:spLocks noChangeArrowheads="1"/>
          </p:cNvSpPr>
          <p:nvPr/>
        </p:nvSpPr>
        <p:spPr bwMode="auto">
          <a:xfrm>
            <a:off x="3976689" y="2790826"/>
            <a:ext cx="12160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Pakistan</a:t>
            </a:r>
          </a:p>
        </p:txBody>
      </p:sp>
      <p:sp>
        <p:nvSpPr>
          <p:cNvPr id="45076" name="Text Box 15"/>
          <p:cNvSpPr txBox="1">
            <a:spLocks noChangeArrowheads="1"/>
          </p:cNvSpPr>
          <p:nvPr/>
        </p:nvSpPr>
        <p:spPr bwMode="auto">
          <a:xfrm>
            <a:off x="3619500" y="3927476"/>
            <a:ext cx="15176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Bangladesh</a:t>
            </a:r>
          </a:p>
        </p:txBody>
      </p:sp>
      <p:sp>
        <p:nvSpPr>
          <p:cNvPr id="45077" name="Line 25"/>
          <p:cNvSpPr>
            <a:spLocks noChangeShapeType="1"/>
          </p:cNvSpPr>
          <p:nvPr/>
        </p:nvSpPr>
        <p:spPr bwMode="auto">
          <a:xfrm flipV="1">
            <a:off x="3524251" y="2974975"/>
            <a:ext cx="5048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8" name="Line 26"/>
          <p:cNvSpPr>
            <a:spLocks noChangeShapeType="1"/>
          </p:cNvSpPr>
          <p:nvPr/>
        </p:nvSpPr>
        <p:spPr bwMode="auto">
          <a:xfrm>
            <a:off x="4652964" y="3282951"/>
            <a:ext cx="160337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9" name="Line 27"/>
          <p:cNvSpPr>
            <a:spLocks noChangeShapeType="1"/>
          </p:cNvSpPr>
          <p:nvPr/>
        </p:nvSpPr>
        <p:spPr bwMode="auto">
          <a:xfrm>
            <a:off x="3471863" y="3492500"/>
            <a:ext cx="27305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0" name="Text Box 15"/>
          <p:cNvSpPr txBox="1">
            <a:spLocks noChangeArrowheads="1"/>
          </p:cNvSpPr>
          <p:nvPr/>
        </p:nvSpPr>
        <p:spPr bwMode="auto">
          <a:xfrm>
            <a:off x="3395663" y="4781551"/>
            <a:ext cx="8763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Nigeria</a:t>
            </a:r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66901" y="125413"/>
            <a:ext cx="8410575" cy="558800"/>
          </a:xfrm>
        </p:spPr>
        <p:txBody>
          <a:bodyPr/>
          <a:lstStyle/>
          <a:p>
            <a:pPr eaLnBrk="1" hangingPunct="1"/>
            <a:r>
              <a:rPr lang="en-US" sz="3000"/>
              <a:t>GDP and Literacy in 12 countries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9826626" y="6375400"/>
            <a:ext cx="684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48B5B3F-6A4C-4FC3-A769-40BC53A94C6C}" type="slidenum">
              <a:rPr lang="en-US" sz="1700">
                <a:solidFill>
                  <a:srgbClr val="777777"/>
                </a:solidFill>
              </a:rPr>
              <a:pPr algn="r"/>
              <a:t>38</a:t>
            </a:fld>
            <a:endParaRPr lang="en-US" sz="1700">
              <a:solidFill>
                <a:srgbClr val="777777"/>
              </a:solidFill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 rot="-5400000">
            <a:off x="742157" y="2713832"/>
            <a:ext cx="2954337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b="1">
                <a:cs typeface="Arial" charset="0"/>
              </a:rPr>
              <a:t>Adult Literacy </a:t>
            </a:r>
            <a:br>
              <a:rPr lang="en-US" sz="2300" b="1">
                <a:cs typeface="Arial" charset="0"/>
              </a:rPr>
            </a:br>
            <a:r>
              <a:rPr lang="en-US" sz="2300" b="1">
                <a:cs typeface="Arial" charset="0"/>
              </a:rPr>
              <a:t>(% of population)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543300" y="6254751"/>
            <a:ext cx="62753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b="1">
                <a:cs typeface="Arial" charset="0"/>
              </a:rPr>
              <a:t>Real GDP per capita</a:t>
            </a:r>
          </a:p>
        </p:txBody>
      </p:sp>
      <p:pic>
        <p:nvPicPr>
          <p:cNvPr id="4608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5564" y="590550"/>
            <a:ext cx="7858125" cy="57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88401" y="952501"/>
            <a:ext cx="6826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U.S.</a:t>
            </a:r>
          </a:p>
        </p:txBody>
      </p:sp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6151563" y="1144589"/>
            <a:ext cx="12620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Germany</a:t>
            </a:r>
          </a:p>
        </p:txBody>
      </p:sp>
      <p:sp>
        <p:nvSpPr>
          <p:cNvPr id="46089" name="Text Box 8"/>
          <p:cNvSpPr txBox="1">
            <a:spLocks noChangeArrowheads="1"/>
          </p:cNvSpPr>
          <p:nvPr/>
        </p:nvSpPr>
        <p:spPr bwMode="auto">
          <a:xfrm>
            <a:off x="7669214" y="1193801"/>
            <a:ext cx="9223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Japan</a:t>
            </a:r>
          </a:p>
        </p:txBody>
      </p:sp>
      <p:sp>
        <p:nvSpPr>
          <p:cNvPr id="46090" name="Line 13"/>
          <p:cNvSpPr>
            <a:spLocks noChangeShapeType="1"/>
          </p:cNvSpPr>
          <p:nvPr/>
        </p:nvSpPr>
        <p:spPr bwMode="auto">
          <a:xfrm>
            <a:off x="7500938" y="982664"/>
            <a:ext cx="246062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1" name="Line 14"/>
          <p:cNvSpPr>
            <a:spLocks noChangeShapeType="1"/>
          </p:cNvSpPr>
          <p:nvPr/>
        </p:nvSpPr>
        <p:spPr bwMode="auto">
          <a:xfrm flipH="1">
            <a:off x="6954839" y="996951"/>
            <a:ext cx="149225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2" name="Text Box 10"/>
          <p:cNvSpPr txBox="1">
            <a:spLocks noChangeArrowheads="1"/>
          </p:cNvSpPr>
          <p:nvPr/>
        </p:nvSpPr>
        <p:spPr bwMode="auto">
          <a:xfrm>
            <a:off x="4797425" y="1435101"/>
            <a:ext cx="10731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Mexico</a:t>
            </a:r>
          </a:p>
        </p:txBody>
      </p:sp>
      <p:sp>
        <p:nvSpPr>
          <p:cNvPr id="46093" name="Text Box 11"/>
          <p:cNvSpPr txBox="1">
            <a:spLocks noChangeArrowheads="1"/>
          </p:cNvSpPr>
          <p:nvPr/>
        </p:nvSpPr>
        <p:spPr bwMode="auto">
          <a:xfrm>
            <a:off x="4794251" y="885826"/>
            <a:ext cx="10382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Russia</a:t>
            </a:r>
          </a:p>
        </p:txBody>
      </p:sp>
      <p:sp>
        <p:nvSpPr>
          <p:cNvPr id="46094" name="Text Box 12"/>
          <p:cNvSpPr txBox="1">
            <a:spLocks noChangeArrowheads="1"/>
          </p:cNvSpPr>
          <p:nvPr/>
        </p:nvSpPr>
        <p:spPr bwMode="auto">
          <a:xfrm>
            <a:off x="4622801" y="1946276"/>
            <a:ext cx="8477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Brazil</a:t>
            </a:r>
          </a:p>
        </p:txBody>
      </p:sp>
      <p:sp>
        <p:nvSpPr>
          <p:cNvPr id="46095" name="Text Box 13"/>
          <p:cNvSpPr txBox="1">
            <a:spLocks noChangeArrowheads="1"/>
          </p:cNvSpPr>
          <p:nvPr/>
        </p:nvSpPr>
        <p:spPr bwMode="auto">
          <a:xfrm>
            <a:off x="3660776" y="922339"/>
            <a:ext cx="8175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China</a:t>
            </a:r>
          </a:p>
        </p:txBody>
      </p:sp>
      <p:sp>
        <p:nvSpPr>
          <p:cNvPr id="46096" name="Line 19"/>
          <p:cNvSpPr>
            <a:spLocks noChangeShapeType="1"/>
          </p:cNvSpPr>
          <p:nvPr/>
        </p:nvSpPr>
        <p:spPr bwMode="auto">
          <a:xfrm>
            <a:off x="4111625" y="1222376"/>
            <a:ext cx="120650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7" name="Line 20"/>
          <p:cNvSpPr>
            <a:spLocks noChangeShapeType="1"/>
          </p:cNvSpPr>
          <p:nvPr/>
        </p:nvSpPr>
        <p:spPr bwMode="auto">
          <a:xfrm>
            <a:off x="4552951" y="1762126"/>
            <a:ext cx="176213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8" name="Text Box 16"/>
          <p:cNvSpPr txBox="1">
            <a:spLocks noChangeArrowheads="1"/>
          </p:cNvSpPr>
          <p:nvPr/>
        </p:nvSpPr>
        <p:spPr bwMode="auto">
          <a:xfrm>
            <a:off x="3911600" y="3773489"/>
            <a:ext cx="7508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India</a:t>
            </a:r>
          </a:p>
        </p:txBody>
      </p:sp>
      <p:sp>
        <p:nvSpPr>
          <p:cNvPr id="46099" name="Text Box 17"/>
          <p:cNvSpPr txBox="1">
            <a:spLocks noChangeArrowheads="1"/>
          </p:cNvSpPr>
          <p:nvPr/>
        </p:nvSpPr>
        <p:spPr bwMode="auto">
          <a:xfrm>
            <a:off x="3578225" y="2262189"/>
            <a:ext cx="13843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Indonesia</a:t>
            </a:r>
          </a:p>
        </p:txBody>
      </p:sp>
      <p:sp>
        <p:nvSpPr>
          <p:cNvPr id="46100" name="Line 23"/>
          <p:cNvSpPr>
            <a:spLocks noChangeShapeType="1"/>
          </p:cNvSpPr>
          <p:nvPr/>
        </p:nvSpPr>
        <p:spPr bwMode="auto">
          <a:xfrm>
            <a:off x="3960813" y="1716089"/>
            <a:ext cx="1778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1" name="Text Box 15"/>
          <p:cNvSpPr txBox="1">
            <a:spLocks noChangeArrowheads="1"/>
          </p:cNvSpPr>
          <p:nvPr/>
        </p:nvSpPr>
        <p:spPr bwMode="auto">
          <a:xfrm>
            <a:off x="3662363" y="3130551"/>
            <a:ext cx="8763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Nigeria</a:t>
            </a:r>
          </a:p>
        </p:txBody>
      </p:sp>
      <p:sp>
        <p:nvSpPr>
          <p:cNvPr id="46102" name="Text Box 14"/>
          <p:cNvSpPr txBox="1">
            <a:spLocks noChangeArrowheads="1"/>
          </p:cNvSpPr>
          <p:nvPr/>
        </p:nvSpPr>
        <p:spPr bwMode="auto">
          <a:xfrm>
            <a:off x="3721101" y="4492626"/>
            <a:ext cx="12160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Pakistan</a:t>
            </a:r>
          </a:p>
        </p:txBody>
      </p:sp>
      <p:sp>
        <p:nvSpPr>
          <p:cNvPr id="46103" name="Text Box 15"/>
          <p:cNvSpPr txBox="1">
            <a:spLocks noChangeArrowheads="1"/>
          </p:cNvSpPr>
          <p:nvPr/>
        </p:nvSpPr>
        <p:spPr bwMode="auto">
          <a:xfrm>
            <a:off x="3716338" y="5032376"/>
            <a:ext cx="15176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Bangladesh</a:t>
            </a:r>
          </a:p>
        </p:txBody>
      </p:sp>
    </p:spTree>
  </p:cSld>
  <p:clrMapOvr>
    <a:masterClrMapping/>
  </p:clrMapOvr>
  <p:transition>
    <p:pull dir="l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66901" y="125413"/>
            <a:ext cx="8410575" cy="558800"/>
          </a:xfrm>
        </p:spPr>
        <p:txBody>
          <a:bodyPr/>
          <a:lstStyle/>
          <a:p>
            <a:pPr eaLnBrk="1" hangingPunct="1"/>
            <a:r>
              <a:rPr lang="en-US" sz="3000"/>
              <a:t>GDP and Internet Usage in 12 countries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9826626" y="6375400"/>
            <a:ext cx="684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7935599-8127-4B20-9659-DB4272BB7939}" type="slidenum">
              <a:rPr lang="en-US" sz="1700">
                <a:solidFill>
                  <a:srgbClr val="777777"/>
                </a:solidFill>
              </a:rPr>
              <a:pPr algn="r"/>
              <a:t>39</a:t>
            </a:fld>
            <a:endParaRPr lang="en-US" sz="1700">
              <a:solidFill>
                <a:srgbClr val="777777"/>
              </a:solidFill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 rot="-5400000">
            <a:off x="672306" y="2804319"/>
            <a:ext cx="3017838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b="1">
                <a:cs typeface="Arial" charset="0"/>
              </a:rPr>
              <a:t>Internet Usage </a:t>
            </a:r>
            <a:br>
              <a:rPr lang="en-US" sz="2300" b="1">
                <a:cs typeface="Arial" charset="0"/>
              </a:rPr>
            </a:br>
            <a:r>
              <a:rPr lang="en-US" sz="2300" b="1">
                <a:cs typeface="Arial" charset="0"/>
              </a:rPr>
              <a:t>(% of population)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557589" y="6283326"/>
            <a:ext cx="6275387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b="1">
                <a:cs typeface="Arial" charset="0"/>
              </a:rPr>
              <a:t>Real GDP per capita</a:t>
            </a:r>
          </a:p>
        </p:txBody>
      </p:sp>
      <p:pic>
        <p:nvPicPr>
          <p:cNvPr id="4711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5889" y="636589"/>
            <a:ext cx="7800975" cy="56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8509001" y="1476376"/>
            <a:ext cx="6826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U.S.</a:t>
            </a:r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7161213" y="2620964"/>
            <a:ext cx="12620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Germany</a:t>
            </a:r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>
            <a:off x="7304089" y="1263651"/>
            <a:ext cx="9223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Japan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5022850" y="4237039"/>
            <a:ext cx="10731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Mexico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5043489" y="4675189"/>
            <a:ext cx="10382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Russia</a:t>
            </a:r>
          </a:p>
        </p:txBody>
      </p:sp>
      <p:sp>
        <p:nvSpPr>
          <p:cNvPr id="47116" name="Line 15"/>
          <p:cNvSpPr>
            <a:spLocks noChangeShapeType="1"/>
          </p:cNvSpPr>
          <p:nvPr/>
        </p:nvSpPr>
        <p:spPr bwMode="auto">
          <a:xfrm flipV="1">
            <a:off x="4830764" y="4413251"/>
            <a:ext cx="255587" cy="10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7" name="Line 16"/>
          <p:cNvSpPr>
            <a:spLocks noChangeShapeType="1"/>
          </p:cNvSpPr>
          <p:nvPr/>
        </p:nvSpPr>
        <p:spPr bwMode="auto">
          <a:xfrm>
            <a:off x="4854576" y="4749800"/>
            <a:ext cx="2317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8" name="Text Box 12"/>
          <p:cNvSpPr txBox="1">
            <a:spLocks noChangeArrowheads="1"/>
          </p:cNvSpPr>
          <p:nvPr/>
        </p:nvSpPr>
        <p:spPr bwMode="auto">
          <a:xfrm>
            <a:off x="4533901" y="3705226"/>
            <a:ext cx="8477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Brazil</a:t>
            </a:r>
          </a:p>
        </p:txBody>
      </p:sp>
      <p:sp>
        <p:nvSpPr>
          <p:cNvPr id="47119" name="Text Box 13"/>
          <p:cNvSpPr txBox="1">
            <a:spLocks noChangeArrowheads="1"/>
          </p:cNvSpPr>
          <p:nvPr/>
        </p:nvSpPr>
        <p:spPr bwMode="auto">
          <a:xfrm>
            <a:off x="4568826" y="4967289"/>
            <a:ext cx="8175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China</a:t>
            </a:r>
          </a:p>
        </p:txBody>
      </p:sp>
      <p:sp>
        <p:nvSpPr>
          <p:cNvPr id="47120" name="Line 19"/>
          <p:cNvSpPr>
            <a:spLocks noChangeShapeType="1"/>
          </p:cNvSpPr>
          <p:nvPr/>
        </p:nvSpPr>
        <p:spPr bwMode="auto">
          <a:xfrm flipV="1">
            <a:off x="4481513" y="4000500"/>
            <a:ext cx="3619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1" name="Line 20"/>
          <p:cNvSpPr>
            <a:spLocks noChangeShapeType="1"/>
          </p:cNvSpPr>
          <p:nvPr/>
        </p:nvSpPr>
        <p:spPr bwMode="auto">
          <a:xfrm>
            <a:off x="4310063" y="5091114"/>
            <a:ext cx="28575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2" name="Text Box 16"/>
          <p:cNvSpPr txBox="1">
            <a:spLocks noChangeArrowheads="1"/>
          </p:cNvSpPr>
          <p:nvPr/>
        </p:nvSpPr>
        <p:spPr bwMode="auto">
          <a:xfrm>
            <a:off x="4038600" y="5251451"/>
            <a:ext cx="7508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India</a:t>
            </a:r>
          </a:p>
        </p:txBody>
      </p:sp>
      <p:sp>
        <p:nvSpPr>
          <p:cNvPr id="47123" name="Text Box 17"/>
          <p:cNvSpPr txBox="1">
            <a:spLocks noChangeArrowheads="1"/>
          </p:cNvSpPr>
          <p:nvPr/>
        </p:nvSpPr>
        <p:spPr bwMode="auto">
          <a:xfrm>
            <a:off x="3067050" y="3971926"/>
            <a:ext cx="1346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Indonesia</a:t>
            </a:r>
          </a:p>
        </p:txBody>
      </p:sp>
      <p:sp>
        <p:nvSpPr>
          <p:cNvPr id="47124" name="Line 23"/>
          <p:cNvSpPr>
            <a:spLocks noChangeShapeType="1"/>
          </p:cNvSpPr>
          <p:nvPr/>
        </p:nvSpPr>
        <p:spPr bwMode="auto">
          <a:xfrm flipV="1">
            <a:off x="3870325" y="5421313"/>
            <a:ext cx="236538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5" name="Line 24"/>
          <p:cNvSpPr>
            <a:spLocks noChangeShapeType="1"/>
          </p:cNvSpPr>
          <p:nvPr/>
        </p:nvSpPr>
        <p:spPr bwMode="auto">
          <a:xfrm flipH="1" flipV="1">
            <a:off x="3749676" y="4286251"/>
            <a:ext cx="68263" cy="78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6" name="Text Box 15"/>
          <p:cNvSpPr txBox="1">
            <a:spLocks noChangeArrowheads="1"/>
          </p:cNvSpPr>
          <p:nvPr/>
        </p:nvSpPr>
        <p:spPr bwMode="auto">
          <a:xfrm>
            <a:off x="1787525" y="5124451"/>
            <a:ext cx="8763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Nigeria</a:t>
            </a:r>
          </a:p>
        </p:txBody>
      </p:sp>
      <p:sp>
        <p:nvSpPr>
          <p:cNvPr id="47127" name="Line 26"/>
          <p:cNvSpPr>
            <a:spLocks noChangeShapeType="1"/>
          </p:cNvSpPr>
          <p:nvPr/>
        </p:nvSpPr>
        <p:spPr bwMode="auto">
          <a:xfrm flipH="1" flipV="1">
            <a:off x="2674938" y="5319714"/>
            <a:ext cx="677862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8" name="Text Box 15"/>
          <p:cNvSpPr txBox="1">
            <a:spLocks noChangeArrowheads="1"/>
          </p:cNvSpPr>
          <p:nvPr/>
        </p:nvSpPr>
        <p:spPr bwMode="auto">
          <a:xfrm>
            <a:off x="3111500" y="6299201"/>
            <a:ext cx="15176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>
                <a:cs typeface="Arial" charset="0"/>
              </a:rPr>
              <a:t>Bangladesh</a:t>
            </a:r>
          </a:p>
        </p:txBody>
      </p:sp>
      <p:sp>
        <p:nvSpPr>
          <p:cNvPr id="47129" name="Line 28"/>
          <p:cNvSpPr>
            <a:spLocks noChangeShapeType="1"/>
          </p:cNvSpPr>
          <p:nvPr/>
        </p:nvSpPr>
        <p:spPr bwMode="auto">
          <a:xfrm>
            <a:off x="3602039" y="5694363"/>
            <a:ext cx="153987" cy="658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0" name="Text Box 14"/>
          <p:cNvSpPr txBox="1">
            <a:spLocks noChangeArrowheads="1"/>
          </p:cNvSpPr>
          <p:nvPr/>
        </p:nvSpPr>
        <p:spPr bwMode="auto">
          <a:xfrm>
            <a:off x="1639001" y="4493451"/>
            <a:ext cx="12160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 dirty="0">
                <a:cs typeface="Arial" charset="0"/>
              </a:rPr>
              <a:t>Pakistan</a:t>
            </a:r>
          </a:p>
        </p:txBody>
      </p:sp>
      <p:sp>
        <p:nvSpPr>
          <p:cNvPr id="47131" name="Line 30"/>
          <p:cNvSpPr>
            <a:spLocks noChangeShapeType="1"/>
          </p:cNvSpPr>
          <p:nvPr/>
        </p:nvSpPr>
        <p:spPr bwMode="auto">
          <a:xfrm flipH="1" flipV="1">
            <a:off x="2782889" y="4695825"/>
            <a:ext cx="77787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pull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Micro vs. Macro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b="1" i="1" dirty="0">
                <a:solidFill>
                  <a:srgbClr val="CC0000"/>
                </a:solidFill>
              </a:rPr>
              <a:t>Microeconomics</a:t>
            </a:r>
            <a:r>
              <a:rPr lang="en-US" dirty="0"/>
              <a:t>:  </a:t>
            </a:r>
            <a:br>
              <a:rPr lang="en-US" dirty="0"/>
            </a:br>
            <a:r>
              <a:rPr lang="en-US" dirty="0"/>
              <a:t>The study of how individual households and firms make decisions, interact with one another in markets.</a:t>
            </a:r>
          </a:p>
          <a:p>
            <a:pPr eaLnBrk="1" hangingPunct="1">
              <a:spcBef>
                <a:spcPct val="60000"/>
              </a:spcBef>
            </a:pPr>
            <a:r>
              <a:rPr lang="en-US" b="1" i="1" dirty="0">
                <a:solidFill>
                  <a:srgbClr val="CC0000"/>
                </a:solidFill>
              </a:rPr>
              <a:t>Macroeconomics</a:t>
            </a:r>
            <a:r>
              <a:rPr lang="en-US" dirty="0"/>
              <a:t>:  </a:t>
            </a:r>
            <a:br>
              <a:rPr lang="en-US" dirty="0"/>
            </a:br>
            <a:r>
              <a:rPr lang="en-US" dirty="0"/>
              <a:t>The study of the economy as a whole.</a:t>
            </a:r>
          </a:p>
          <a:p>
            <a:pPr eaLnBrk="1" hangingPunct="1">
              <a:spcBef>
                <a:spcPct val="60000"/>
              </a:spcBef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bldLvl="4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1471749" y="265176"/>
            <a:ext cx="304800" cy="6364224"/>
          </a:xfrm>
          <a:prstGeom prst="rect">
            <a:avLst/>
          </a:prstGeom>
          <a:solidFill>
            <a:srgbClr val="AE123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2046949" y="329991"/>
            <a:ext cx="8458200" cy="725488"/>
          </a:xfrm>
          <a:solidFill>
            <a:schemeClr val="bg1">
              <a:alpha val="50000"/>
            </a:schemeClr>
          </a:solidFill>
        </p:spPr>
        <p:txBody>
          <a:bodyPr vert="horz" lIns="91440" tIns="45720" rIns="91440" bIns="0" rtlCol="0" anchor="b">
            <a:noAutofit/>
          </a:bodyPr>
          <a:lstStyle/>
          <a:p>
            <a:pPr algn="l" eaLnBrk="1" hangingPunct="1">
              <a:lnSpc>
                <a:spcPct val="105000"/>
              </a:lnSpc>
              <a:defRPr/>
            </a:pPr>
            <a:r>
              <a:rPr lang="en-US" sz="3000" spc="500" dirty="0">
                <a:solidFill>
                  <a:srgbClr val="960000"/>
                </a:solidFill>
                <a:latin typeface="Arial" pitchFamily="34" charset="0"/>
                <a:cs typeface="Arial" pitchFamily="34" charset="0"/>
              </a:rPr>
              <a:t>SUMMARY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257800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sz="2700" dirty="0"/>
              <a:t>Gross Domestic Product (GDP) measures a country’s total income and expenditure.</a:t>
            </a: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sz="2700" dirty="0"/>
              <a:t>The four spending components of GDP include:  Consumption, Investment, Government Purchases, and Net Exports.</a:t>
            </a: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sz="2700" dirty="0"/>
              <a:t>Nominal GDP is measured using current prices.  Real GDP is measured using the prices of a constant base year and is corrected for inflation.  </a:t>
            </a: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sz="2700" dirty="0"/>
              <a:t>GDP is the main indicator of a country’s economic well-being, even though it is not perfect.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Income and Expenditure</a:t>
            </a:r>
          </a:p>
        </p:txBody>
      </p:sp>
      <p:sp>
        <p:nvSpPr>
          <p:cNvPr id="922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CC0000"/>
                </a:solidFill>
              </a:rPr>
              <a:t>Gross Domestic Product (GDP)</a:t>
            </a:r>
            <a:r>
              <a:rPr lang="en-US" dirty="0"/>
              <a:t> measures </a:t>
            </a:r>
            <a:br>
              <a:rPr lang="en-US" dirty="0"/>
            </a:br>
            <a:r>
              <a:rPr lang="en-US" dirty="0"/>
              <a:t>total income of everyone in the economy.  </a:t>
            </a:r>
          </a:p>
          <a:p>
            <a:pPr eaLnBrk="1" hangingPunct="1"/>
            <a:r>
              <a:rPr lang="en-US" dirty="0"/>
              <a:t>GDP also measures total expenditure on the economy’s output of goods &amp; services.  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2482850" y="3603626"/>
            <a:ext cx="7194550" cy="2339975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50000">
                <a:srgbClr val="FFFFCC"/>
              </a:gs>
              <a:gs pos="100000">
                <a:srgbClr val="FFCC99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sz="2800" i="1" dirty="0">
                <a:cs typeface="Arial" charset="0"/>
              </a:rPr>
              <a:t>For the economy as a whole, </a:t>
            </a:r>
            <a:br>
              <a:rPr lang="en-US" sz="2800" i="1" dirty="0">
                <a:cs typeface="Arial" charset="0"/>
              </a:rPr>
            </a:br>
            <a:r>
              <a:rPr lang="en-US" sz="2800" b="1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income equals expenditure</a:t>
            </a:r>
            <a:r>
              <a:rPr lang="en-US" sz="2800" i="1" dirty="0">
                <a:cs typeface="Arial" charset="0"/>
              </a:rPr>
              <a:t> </a:t>
            </a:r>
            <a:br>
              <a:rPr lang="en-US" sz="2800" i="1" dirty="0">
                <a:cs typeface="Arial" charset="0"/>
              </a:rPr>
            </a:br>
            <a:r>
              <a:rPr lang="en-US" sz="2800" i="1" dirty="0">
                <a:cs typeface="Arial" charset="0"/>
              </a:rPr>
              <a:t>because every rupee a buyer spends </a:t>
            </a:r>
            <a:br>
              <a:rPr lang="en-US" sz="2800" i="1" dirty="0">
                <a:cs typeface="Arial" charset="0"/>
              </a:rPr>
            </a:br>
            <a:r>
              <a:rPr lang="en-US" sz="2800" i="1" dirty="0">
                <a:cs typeface="Arial" charset="0"/>
              </a:rPr>
              <a:t>is a rupee of income for the seller.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 bldLvl="4"/>
      <p:bldP spid="675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Circular-Flow Diagram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a simple depiction of the </a:t>
            </a:r>
            <a:r>
              <a:rPr lang="en-US" dirty="0" err="1"/>
              <a:t>macroeconomy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/>
              <a:t>illustrates GDP as spending, revenue, </a:t>
            </a:r>
            <a:br>
              <a:rPr lang="en-US" dirty="0"/>
            </a:br>
            <a:r>
              <a:rPr lang="en-US" dirty="0"/>
              <a:t>factor payments, and income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Preliminaries: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b="1" dirty="0">
                <a:solidFill>
                  <a:srgbClr val="800080"/>
                </a:solidFill>
              </a:rPr>
              <a:t>Factors of production</a:t>
            </a:r>
            <a:r>
              <a:rPr lang="en-US" dirty="0"/>
              <a:t> are inputs like labor, land, capital, and natural resources.  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b="1" dirty="0">
                <a:solidFill>
                  <a:srgbClr val="800080"/>
                </a:solidFill>
              </a:rPr>
              <a:t>Factor payments</a:t>
            </a:r>
            <a:r>
              <a:rPr lang="en-US" dirty="0"/>
              <a:t> are payments to the factors of production (e.g., wages, rent).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bldLvl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1722439" y="2933701"/>
            <a:ext cx="2035175" cy="9810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8104189" y="2921001"/>
            <a:ext cx="2251075" cy="98901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31763"/>
            <a:ext cx="8229600" cy="565150"/>
          </a:xfrm>
        </p:spPr>
        <p:txBody>
          <a:bodyPr/>
          <a:lstStyle/>
          <a:p>
            <a:pPr algn="l" eaLnBrk="1" hangingPunct="1"/>
            <a:r>
              <a:rPr lang="en-US" sz="2700"/>
              <a:t>The Circular-Flow Diagram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4343401" y="881063"/>
            <a:ext cx="5954713" cy="187897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290513" indent="-231775">
              <a:spcBef>
                <a:spcPct val="15000"/>
              </a:spcBef>
              <a:buClr>
                <a:srgbClr val="CC0000"/>
              </a:buClr>
              <a:defRPr/>
            </a:pPr>
            <a:r>
              <a:rPr lang="en-US" sz="2700" b="1" dirty="0">
                <a:cs typeface="Arial" charset="0"/>
              </a:rPr>
              <a:t>Households</a:t>
            </a:r>
            <a:r>
              <a:rPr lang="en-US" sz="2700" dirty="0">
                <a:cs typeface="Arial" charset="0"/>
              </a:rPr>
              <a:t>:</a:t>
            </a:r>
          </a:p>
          <a:p>
            <a:pPr marL="290513" indent="-231775">
              <a:spcBef>
                <a:spcPct val="15000"/>
              </a:spcBef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en-US" sz="2700" dirty="0">
                <a:cs typeface="Arial" charset="0"/>
              </a:rPr>
              <a:t>own the factors of production, </a:t>
            </a:r>
            <a:br>
              <a:rPr lang="en-US" sz="2700" dirty="0">
                <a:cs typeface="Arial" charset="0"/>
              </a:rPr>
            </a:br>
            <a:r>
              <a:rPr lang="en-US" sz="2700" dirty="0">
                <a:cs typeface="Arial" charset="0"/>
              </a:rPr>
              <a:t>sell/rent them to firms for income</a:t>
            </a:r>
          </a:p>
          <a:p>
            <a:pPr marL="290513" indent="-231775">
              <a:spcBef>
                <a:spcPct val="15000"/>
              </a:spcBef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en-US" sz="2700" dirty="0">
                <a:cs typeface="Arial" charset="0"/>
              </a:rPr>
              <a:t>buy and consume goods &amp; services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148639" y="2968626"/>
            <a:ext cx="2162175" cy="893763"/>
            <a:chOff x="4173" y="1870"/>
            <a:chExt cx="1362" cy="563"/>
          </a:xfrm>
        </p:grpSpPr>
        <p:sp>
          <p:nvSpPr>
            <p:cNvPr id="11277" name="Rectangle 6"/>
            <p:cNvSpPr>
              <a:spLocks noChangeArrowheads="1"/>
            </p:cNvSpPr>
            <p:nvPr/>
          </p:nvSpPr>
          <p:spPr bwMode="auto">
            <a:xfrm>
              <a:off x="4173" y="1870"/>
              <a:ext cx="1362" cy="563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1278" name="Text Box 7"/>
            <p:cNvSpPr txBox="1">
              <a:spLocks noChangeArrowheads="1"/>
            </p:cNvSpPr>
            <p:nvPr/>
          </p:nvSpPr>
          <p:spPr bwMode="auto">
            <a:xfrm>
              <a:off x="4202" y="1998"/>
              <a:ext cx="1309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700">
                  <a:cs typeface="Arial" charset="0"/>
                </a:rPr>
                <a:t>Households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765300" y="2978151"/>
            <a:ext cx="1944688" cy="893763"/>
            <a:chOff x="131" y="1876"/>
            <a:chExt cx="1225" cy="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75" name="Rectangle 9"/>
            <p:cNvSpPr>
              <a:spLocks noChangeArrowheads="1"/>
            </p:cNvSpPr>
            <p:nvPr/>
          </p:nvSpPr>
          <p:spPr bwMode="auto">
            <a:xfrm>
              <a:off x="131" y="1876"/>
              <a:ext cx="1225" cy="563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1276" name="Text Box 10"/>
            <p:cNvSpPr txBox="1">
              <a:spLocks noChangeArrowheads="1"/>
            </p:cNvSpPr>
            <p:nvPr/>
          </p:nvSpPr>
          <p:spPr bwMode="auto">
            <a:xfrm>
              <a:off x="246" y="1989"/>
              <a:ext cx="1021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700">
                  <a:cs typeface="Arial" charset="0"/>
                </a:rPr>
                <a:t>Firms</a:t>
              </a:r>
            </a:p>
          </p:txBody>
        </p:sp>
      </p:grpSp>
      <p:sp>
        <p:nvSpPr>
          <p:cNvPr id="187401" name="Text Box 9"/>
          <p:cNvSpPr txBox="1">
            <a:spLocks noChangeArrowheads="1"/>
          </p:cNvSpPr>
          <p:nvPr/>
        </p:nvSpPr>
        <p:spPr bwMode="auto">
          <a:xfrm>
            <a:off x="1746250" y="4068763"/>
            <a:ext cx="5075238" cy="2294474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290513" indent="-231775">
              <a:spcBef>
                <a:spcPct val="15000"/>
              </a:spcBef>
              <a:buClr>
                <a:srgbClr val="CC0000"/>
              </a:buClr>
              <a:defRPr/>
            </a:pPr>
            <a:r>
              <a:rPr lang="en-US" sz="2700" b="1" dirty="0">
                <a:cs typeface="Arial" charset="0"/>
              </a:rPr>
              <a:t>Firms</a:t>
            </a:r>
            <a:r>
              <a:rPr lang="en-US" sz="2700" dirty="0">
                <a:cs typeface="Arial" charset="0"/>
              </a:rPr>
              <a:t>:</a:t>
            </a:r>
          </a:p>
          <a:p>
            <a:pPr marL="290513" indent="-231775">
              <a:spcBef>
                <a:spcPct val="15000"/>
              </a:spcBef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en-US" sz="2700" dirty="0">
                <a:cs typeface="Arial" charset="0"/>
              </a:rPr>
              <a:t>buy/hire factors of production, </a:t>
            </a:r>
            <a:br>
              <a:rPr lang="en-US" sz="2700" dirty="0">
                <a:cs typeface="Arial" charset="0"/>
              </a:rPr>
            </a:br>
            <a:r>
              <a:rPr lang="en-US" sz="2700" dirty="0">
                <a:cs typeface="Arial" charset="0"/>
              </a:rPr>
              <a:t>use them to produce goods and services</a:t>
            </a:r>
          </a:p>
          <a:p>
            <a:pPr marL="290513" indent="-231775">
              <a:spcBef>
                <a:spcPct val="15000"/>
              </a:spcBef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en-US" sz="2700" dirty="0">
                <a:cs typeface="Arial" charset="0"/>
              </a:rPr>
              <a:t>sell goods &amp; services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nimBg="1"/>
      <p:bldP spid="185346" grpId="0" animBg="1"/>
      <p:bldP spid="185346" grpId="1" animBg="1"/>
      <p:bldP spid="185348" grpId="0" animBg="1"/>
      <p:bldP spid="185348" grpId="1" animBg="1"/>
      <p:bldP spid="18740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41288"/>
            <a:ext cx="8229600" cy="552450"/>
          </a:xfrm>
        </p:spPr>
        <p:txBody>
          <a:bodyPr/>
          <a:lstStyle/>
          <a:p>
            <a:pPr algn="l" eaLnBrk="1" hangingPunct="1"/>
            <a:r>
              <a:rPr lang="en-US" sz="2700"/>
              <a:t>The Circular-Flow Diagram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81564" y="4435475"/>
            <a:ext cx="2422525" cy="1689100"/>
            <a:chOff x="2115" y="2794"/>
            <a:chExt cx="1526" cy="1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343" name="Oval 4"/>
            <p:cNvSpPr>
              <a:spLocks noChangeArrowheads="1"/>
            </p:cNvSpPr>
            <p:nvPr/>
          </p:nvSpPr>
          <p:spPr bwMode="auto">
            <a:xfrm>
              <a:off x="2138" y="2794"/>
              <a:ext cx="1462" cy="1064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2344" name="Text Box 5"/>
            <p:cNvSpPr txBox="1">
              <a:spLocks noChangeArrowheads="1"/>
            </p:cNvSpPr>
            <p:nvPr/>
          </p:nvSpPr>
          <p:spPr bwMode="auto">
            <a:xfrm>
              <a:off x="2115" y="2930"/>
              <a:ext cx="1526" cy="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600">
                  <a:cs typeface="Arial" charset="0"/>
                </a:rPr>
                <a:t>Markets for Factors of Production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148639" y="2968626"/>
            <a:ext cx="2162175" cy="893763"/>
            <a:chOff x="4173" y="1870"/>
            <a:chExt cx="1362" cy="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341" name="Rectangle 7"/>
            <p:cNvSpPr>
              <a:spLocks noChangeArrowheads="1"/>
            </p:cNvSpPr>
            <p:nvPr/>
          </p:nvSpPr>
          <p:spPr bwMode="auto">
            <a:xfrm>
              <a:off x="4173" y="1870"/>
              <a:ext cx="1362" cy="563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2342" name="Text Box 8"/>
            <p:cNvSpPr txBox="1">
              <a:spLocks noChangeArrowheads="1"/>
            </p:cNvSpPr>
            <p:nvPr/>
          </p:nvSpPr>
          <p:spPr bwMode="auto">
            <a:xfrm>
              <a:off x="4202" y="1998"/>
              <a:ext cx="1309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700">
                  <a:cs typeface="Arial" charset="0"/>
                </a:rPr>
                <a:t>Households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765300" y="2978151"/>
            <a:ext cx="1944688" cy="893763"/>
            <a:chOff x="131" y="1876"/>
            <a:chExt cx="1225" cy="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339" name="Rectangle 10"/>
            <p:cNvSpPr>
              <a:spLocks noChangeArrowheads="1"/>
            </p:cNvSpPr>
            <p:nvPr/>
          </p:nvSpPr>
          <p:spPr bwMode="auto">
            <a:xfrm>
              <a:off x="131" y="1876"/>
              <a:ext cx="1225" cy="563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2340" name="Text Box 11"/>
            <p:cNvSpPr txBox="1">
              <a:spLocks noChangeArrowheads="1"/>
            </p:cNvSpPr>
            <p:nvPr/>
          </p:nvSpPr>
          <p:spPr bwMode="auto">
            <a:xfrm>
              <a:off x="246" y="1989"/>
              <a:ext cx="1021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700">
                  <a:cs typeface="Arial" charset="0"/>
                </a:rPr>
                <a:t>Firms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7243763" y="3860801"/>
            <a:ext cx="2900362" cy="2098675"/>
            <a:chOff x="3603" y="2432"/>
            <a:chExt cx="1827" cy="1322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 rot="5400000">
              <a:off x="3866" y="2169"/>
              <a:ext cx="1048" cy="1573"/>
              <a:chOff x="3840" y="1040"/>
              <a:chExt cx="1008" cy="752"/>
            </a:xfrm>
          </p:grpSpPr>
          <p:sp>
            <p:nvSpPr>
              <p:cNvPr id="12335" name="Line 14"/>
              <p:cNvSpPr>
                <a:spLocks noChangeShapeType="1"/>
              </p:cNvSpPr>
              <p:nvPr/>
            </p:nvSpPr>
            <p:spPr bwMode="auto">
              <a:xfrm flipH="1">
                <a:off x="3840" y="1040"/>
                <a:ext cx="1008" cy="0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6" name="Line 15"/>
              <p:cNvSpPr>
                <a:spLocks noChangeShapeType="1"/>
              </p:cNvSpPr>
              <p:nvPr/>
            </p:nvSpPr>
            <p:spPr bwMode="auto">
              <a:xfrm>
                <a:off x="4830" y="1041"/>
                <a:ext cx="0" cy="751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34" name="Text Box 16"/>
            <p:cNvSpPr txBox="1">
              <a:spLocks noChangeArrowheads="1"/>
            </p:cNvSpPr>
            <p:nvPr/>
          </p:nvSpPr>
          <p:spPr bwMode="auto">
            <a:xfrm>
              <a:off x="3821" y="3456"/>
              <a:ext cx="160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>
                  <a:cs typeface="Arial" charset="0"/>
                </a:rPr>
                <a:t>Income (=GDP)</a:t>
              </a: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2008189" y="3890964"/>
            <a:ext cx="2947987" cy="2433637"/>
            <a:chOff x="305" y="2451"/>
            <a:chExt cx="1857" cy="1533"/>
          </a:xfrm>
        </p:grpSpPr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454" y="2451"/>
              <a:ext cx="1708" cy="1029"/>
              <a:chOff x="454" y="2451"/>
              <a:chExt cx="1684" cy="1029"/>
            </a:xfrm>
          </p:grpSpPr>
          <p:sp>
            <p:nvSpPr>
              <p:cNvPr id="12331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454" y="3480"/>
                <a:ext cx="1684" cy="0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2" name="Line 20"/>
              <p:cNvSpPr>
                <a:spLocks noChangeShapeType="1"/>
              </p:cNvSpPr>
              <p:nvPr/>
            </p:nvSpPr>
            <p:spPr bwMode="auto">
              <a:xfrm rot="10800000">
                <a:off x="472" y="2451"/>
                <a:ext cx="0" cy="1029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30" name="Text Box 21"/>
            <p:cNvSpPr txBox="1">
              <a:spLocks noChangeArrowheads="1"/>
            </p:cNvSpPr>
            <p:nvPr/>
          </p:nvSpPr>
          <p:spPr bwMode="auto">
            <a:xfrm>
              <a:off x="305" y="3470"/>
              <a:ext cx="1408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en-US" sz="2500">
                  <a:cs typeface="Arial" charset="0"/>
                </a:rPr>
                <a:t>Wages, rent, profit (=GDP)</a:t>
              </a:r>
            </a:p>
          </p:txBody>
        </p:sp>
      </p:grp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2682875" y="3876676"/>
            <a:ext cx="2222500" cy="1285875"/>
            <a:chOff x="730" y="2442"/>
            <a:chExt cx="1400" cy="810"/>
          </a:xfrm>
        </p:grpSpPr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730" y="2442"/>
              <a:ext cx="1400" cy="810"/>
              <a:chOff x="986" y="2478"/>
              <a:chExt cx="879" cy="774"/>
            </a:xfrm>
          </p:grpSpPr>
          <p:sp>
            <p:nvSpPr>
              <p:cNvPr id="12327" name="Line 24"/>
              <p:cNvSpPr>
                <a:spLocks noChangeShapeType="1"/>
              </p:cNvSpPr>
              <p:nvPr/>
            </p:nvSpPr>
            <p:spPr bwMode="auto">
              <a:xfrm rot="5400000" flipH="1" flipV="1">
                <a:off x="600" y="2865"/>
                <a:ext cx="774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8" name="Line 25"/>
              <p:cNvSpPr>
                <a:spLocks noChangeShapeType="1"/>
              </p:cNvSpPr>
              <p:nvPr/>
            </p:nvSpPr>
            <p:spPr bwMode="auto">
              <a:xfrm rot="5400000" flipV="1">
                <a:off x="1426" y="2794"/>
                <a:ext cx="0" cy="879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26" name="Text Box 26"/>
            <p:cNvSpPr txBox="1">
              <a:spLocks noChangeArrowheads="1"/>
            </p:cNvSpPr>
            <p:nvPr/>
          </p:nvSpPr>
          <p:spPr bwMode="auto">
            <a:xfrm>
              <a:off x="758" y="2736"/>
              <a:ext cx="1262" cy="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500">
                  <a:cs typeface="Arial" charset="0"/>
                </a:rPr>
                <a:t>Factors of production</a:t>
              </a:r>
            </a:p>
          </p:txBody>
        </p:sp>
      </p:grpSp>
      <p:grpSp>
        <p:nvGrpSpPr>
          <p:cNvPr id="12" name="Group 27"/>
          <p:cNvGrpSpPr>
            <a:grpSpLocks/>
          </p:cNvGrpSpPr>
          <p:nvPr/>
        </p:nvGrpSpPr>
        <p:grpSpPr bwMode="auto">
          <a:xfrm>
            <a:off x="7256463" y="3860800"/>
            <a:ext cx="2125662" cy="1301750"/>
            <a:chOff x="3611" y="2432"/>
            <a:chExt cx="1339" cy="820"/>
          </a:xfrm>
        </p:grpSpPr>
        <p:grpSp>
          <p:nvGrpSpPr>
            <p:cNvPr id="13" name="Group 28"/>
            <p:cNvGrpSpPr>
              <a:grpSpLocks/>
            </p:cNvGrpSpPr>
            <p:nvPr/>
          </p:nvGrpSpPr>
          <p:grpSpPr bwMode="auto">
            <a:xfrm>
              <a:off x="3611" y="2432"/>
              <a:ext cx="1339" cy="820"/>
              <a:chOff x="3611" y="2456"/>
              <a:chExt cx="1339" cy="796"/>
            </a:xfrm>
          </p:grpSpPr>
          <p:sp>
            <p:nvSpPr>
              <p:cNvPr id="12323" name="Line 29"/>
              <p:cNvSpPr>
                <a:spLocks noChangeShapeType="1"/>
              </p:cNvSpPr>
              <p:nvPr/>
            </p:nvSpPr>
            <p:spPr bwMode="auto">
              <a:xfrm flipH="1" flipV="1">
                <a:off x="3611" y="3248"/>
                <a:ext cx="1339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4" name="Line 30"/>
              <p:cNvSpPr>
                <a:spLocks noChangeShapeType="1"/>
              </p:cNvSpPr>
              <p:nvPr/>
            </p:nvSpPr>
            <p:spPr bwMode="auto">
              <a:xfrm flipV="1">
                <a:off x="4931" y="2456"/>
                <a:ext cx="0" cy="796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22" name="Text Box 31"/>
            <p:cNvSpPr txBox="1">
              <a:spLocks noChangeArrowheads="1"/>
            </p:cNvSpPr>
            <p:nvPr/>
          </p:nvSpPr>
          <p:spPr bwMode="auto">
            <a:xfrm>
              <a:off x="3682" y="2749"/>
              <a:ext cx="1262" cy="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2500">
                  <a:cs typeface="Arial" charset="0"/>
                </a:rPr>
                <a:t>Labor, land, capital</a:t>
              </a:r>
            </a:p>
          </p:txBody>
        </p:sp>
      </p:grpSp>
      <p:grpSp>
        <p:nvGrpSpPr>
          <p:cNvPr id="14" name="Group 32"/>
          <p:cNvGrpSpPr>
            <a:grpSpLocks/>
          </p:cNvGrpSpPr>
          <p:nvPr/>
        </p:nvGrpSpPr>
        <p:grpSpPr bwMode="auto">
          <a:xfrm>
            <a:off x="7186613" y="893763"/>
            <a:ext cx="3167062" cy="2068512"/>
            <a:chOff x="3567" y="563"/>
            <a:chExt cx="1995" cy="1303"/>
          </a:xfrm>
        </p:grpSpPr>
        <p:grpSp>
          <p:nvGrpSpPr>
            <p:cNvPr id="15" name="Group 33"/>
            <p:cNvGrpSpPr>
              <a:grpSpLocks/>
            </p:cNvGrpSpPr>
            <p:nvPr/>
          </p:nvGrpSpPr>
          <p:grpSpPr bwMode="auto">
            <a:xfrm>
              <a:off x="3567" y="852"/>
              <a:ext cx="1621" cy="1014"/>
              <a:chOff x="3527" y="852"/>
              <a:chExt cx="1661" cy="998"/>
            </a:xfrm>
          </p:grpSpPr>
          <p:sp>
            <p:nvSpPr>
              <p:cNvPr id="12319" name="Line 34"/>
              <p:cNvSpPr>
                <a:spLocks noChangeShapeType="1"/>
              </p:cNvSpPr>
              <p:nvPr/>
            </p:nvSpPr>
            <p:spPr bwMode="auto">
              <a:xfrm flipH="1">
                <a:off x="3527" y="861"/>
                <a:ext cx="1661" cy="0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0" name="Line 35"/>
              <p:cNvSpPr>
                <a:spLocks noChangeShapeType="1"/>
              </p:cNvSpPr>
              <p:nvPr/>
            </p:nvSpPr>
            <p:spPr bwMode="auto">
              <a:xfrm>
                <a:off x="5168" y="852"/>
                <a:ext cx="0" cy="998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18" name="Text Box 36"/>
            <p:cNvSpPr txBox="1">
              <a:spLocks noChangeArrowheads="1"/>
            </p:cNvSpPr>
            <p:nvPr/>
          </p:nvSpPr>
          <p:spPr bwMode="auto">
            <a:xfrm>
              <a:off x="3743" y="563"/>
              <a:ext cx="181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>
                  <a:cs typeface="Arial" charset="0"/>
                </a:rPr>
                <a:t>Spending (=GDP)</a:t>
              </a:r>
            </a:p>
          </p:txBody>
        </p:sp>
      </p:grpSp>
      <p:grpSp>
        <p:nvGrpSpPr>
          <p:cNvPr id="16" name="Group 37"/>
          <p:cNvGrpSpPr>
            <a:grpSpLocks/>
          </p:cNvGrpSpPr>
          <p:nvPr/>
        </p:nvGrpSpPr>
        <p:grpSpPr bwMode="auto">
          <a:xfrm>
            <a:off x="7232650" y="1662113"/>
            <a:ext cx="2128838" cy="1295400"/>
            <a:chOff x="3596" y="1047"/>
            <a:chExt cx="1341" cy="816"/>
          </a:xfrm>
        </p:grpSpPr>
        <p:grpSp>
          <p:nvGrpSpPr>
            <p:cNvPr id="17" name="Group 38"/>
            <p:cNvGrpSpPr>
              <a:grpSpLocks/>
            </p:cNvGrpSpPr>
            <p:nvPr/>
          </p:nvGrpSpPr>
          <p:grpSpPr bwMode="auto">
            <a:xfrm>
              <a:off x="3596" y="1047"/>
              <a:ext cx="1341" cy="816"/>
              <a:chOff x="3596" y="1047"/>
              <a:chExt cx="1341" cy="816"/>
            </a:xfrm>
          </p:grpSpPr>
          <p:sp>
            <p:nvSpPr>
              <p:cNvPr id="12315" name="Line 39"/>
              <p:cNvSpPr>
                <a:spLocks noChangeShapeType="1"/>
              </p:cNvSpPr>
              <p:nvPr/>
            </p:nvSpPr>
            <p:spPr bwMode="auto">
              <a:xfrm rot="-5400000" flipH="1" flipV="1">
                <a:off x="4510" y="1455"/>
                <a:ext cx="816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6" name="Line 40"/>
              <p:cNvSpPr>
                <a:spLocks noChangeShapeType="1"/>
              </p:cNvSpPr>
              <p:nvPr/>
            </p:nvSpPr>
            <p:spPr bwMode="auto">
              <a:xfrm rot="16200000" flipV="1">
                <a:off x="4267" y="388"/>
                <a:ext cx="0" cy="1341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14" name="Text Box 41"/>
            <p:cNvSpPr txBox="1">
              <a:spLocks noChangeArrowheads="1"/>
            </p:cNvSpPr>
            <p:nvPr/>
          </p:nvSpPr>
          <p:spPr bwMode="auto">
            <a:xfrm>
              <a:off x="4095" y="1064"/>
              <a:ext cx="825" cy="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2500">
                  <a:cs typeface="Arial" charset="0"/>
                </a:rPr>
                <a:t>G &amp; S bought</a:t>
              </a:r>
            </a:p>
          </p:txBody>
        </p:sp>
      </p:grpSp>
      <p:grpSp>
        <p:nvGrpSpPr>
          <p:cNvPr id="18" name="Group 42"/>
          <p:cNvGrpSpPr>
            <a:grpSpLocks/>
          </p:cNvGrpSpPr>
          <p:nvPr/>
        </p:nvGrpSpPr>
        <p:grpSpPr bwMode="auto">
          <a:xfrm>
            <a:off x="2641601" y="1606550"/>
            <a:ext cx="2259013" cy="1366838"/>
            <a:chOff x="704" y="1012"/>
            <a:chExt cx="1423" cy="861"/>
          </a:xfrm>
        </p:grpSpPr>
        <p:grpSp>
          <p:nvGrpSpPr>
            <p:cNvPr id="19" name="Group 43"/>
            <p:cNvGrpSpPr>
              <a:grpSpLocks/>
            </p:cNvGrpSpPr>
            <p:nvPr/>
          </p:nvGrpSpPr>
          <p:grpSpPr bwMode="auto">
            <a:xfrm>
              <a:off x="704" y="1012"/>
              <a:ext cx="1423" cy="861"/>
              <a:chOff x="704" y="1012"/>
              <a:chExt cx="1423" cy="885"/>
            </a:xfrm>
          </p:grpSpPr>
          <p:sp>
            <p:nvSpPr>
              <p:cNvPr id="12311" name="Line 44"/>
              <p:cNvSpPr>
                <a:spLocks noChangeShapeType="1"/>
              </p:cNvSpPr>
              <p:nvPr/>
            </p:nvSpPr>
            <p:spPr bwMode="auto">
              <a:xfrm rot="10800000" flipH="1" flipV="1">
                <a:off x="704" y="1024"/>
                <a:ext cx="1423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2" name="Line 45"/>
              <p:cNvSpPr>
                <a:spLocks noChangeShapeType="1"/>
              </p:cNvSpPr>
              <p:nvPr/>
            </p:nvSpPr>
            <p:spPr bwMode="auto">
              <a:xfrm rot="10800000" flipV="1">
                <a:off x="721" y="1012"/>
                <a:ext cx="0" cy="885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10" name="Text Box 46"/>
            <p:cNvSpPr txBox="1">
              <a:spLocks noChangeArrowheads="1"/>
            </p:cNvSpPr>
            <p:nvPr/>
          </p:nvSpPr>
          <p:spPr bwMode="auto">
            <a:xfrm>
              <a:off x="745" y="1023"/>
              <a:ext cx="825" cy="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500">
                  <a:cs typeface="Arial" charset="0"/>
                </a:rPr>
                <a:t>G &amp; S sold</a:t>
              </a:r>
            </a:p>
          </p:txBody>
        </p:sp>
      </p:grpSp>
      <p:grpSp>
        <p:nvGrpSpPr>
          <p:cNvPr id="20" name="Group 47"/>
          <p:cNvGrpSpPr>
            <a:grpSpLocks/>
          </p:cNvGrpSpPr>
          <p:nvPr/>
        </p:nvGrpSpPr>
        <p:grpSpPr bwMode="auto">
          <a:xfrm>
            <a:off x="2117726" y="869950"/>
            <a:ext cx="2887663" cy="2097088"/>
            <a:chOff x="374" y="548"/>
            <a:chExt cx="1819" cy="1321"/>
          </a:xfrm>
        </p:grpSpPr>
        <p:grpSp>
          <p:nvGrpSpPr>
            <p:cNvPr id="21" name="Group 48"/>
            <p:cNvGrpSpPr>
              <a:grpSpLocks/>
            </p:cNvGrpSpPr>
            <p:nvPr/>
          </p:nvGrpSpPr>
          <p:grpSpPr bwMode="auto">
            <a:xfrm rot="-5400000">
              <a:off x="796" y="500"/>
              <a:ext cx="1055" cy="1683"/>
              <a:chOff x="3840" y="1040"/>
              <a:chExt cx="1008" cy="752"/>
            </a:xfrm>
          </p:grpSpPr>
          <p:sp>
            <p:nvSpPr>
              <p:cNvPr id="12307" name="Line 49"/>
              <p:cNvSpPr>
                <a:spLocks noChangeShapeType="1"/>
              </p:cNvSpPr>
              <p:nvPr/>
            </p:nvSpPr>
            <p:spPr bwMode="auto">
              <a:xfrm flipH="1">
                <a:off x="3840" y="1040"/>
                <a:ext cx="1008" cy="0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8" name="Line 50"/>
              <p:cNvSpPr>
                <a:spLocks noChangeShapeType="1"/>
              </p:cNvSpPr>
              <p:nvPr/>
            </p:nvSpPr>
            <p:spPr bwMode="auto">
              <a:xfrm>
                <a:off x="4830" y="1041"/>
                <a:ext cx="0" cy="751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Text Box 51"/>
            <p:cNvSpPr txBox="1">
              <a:spLocks noChangeArrowheads="1"/>
            </p:cNvSpPr>
            <p:nvPr/>
          </p:nvSpPr>
          <p:spPr bwMode="auto">
            <a:xfrm>
              <a:off x="374" y="548"/>
              <a:ext cx="181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>
                  <a:cs typeface="Arial" charset="0"/>
                </a:rPr>
                <a:t>Revenue (=GDP)</a:t>
              </a:r>
            </a:p>
          </p:txBody>
        </p:sp>
      </p:grp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4910139" y="815975"/>
            <a:ext cx="2320925" cy="1689100"/>
            <a:chOff x="2133" y="514"/>
            <a:chExt cx="1462" cy="1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305" name="Oval 53"/>
            <p:cNvSpPr>
              <a:spLocks noChangeArrowheads="1"/>
            </p:cNvSpPr>
            <p:nvPr/>
          </p:nvSpPr>
          <p:spPr bwMode="auto">
            <a:xfrm>
              <a:off x="2133" y="514"/>
              <a:ext cx="1462" cy="1064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2306" name="Text Box 54"/>
            <p:cNvSpPr txBox="1">
              <a:spLocks noChangeArrowheads="1"/>
            </p:cNvSpPr>
            <p:nvPr/>
          </p:nvSpPr>
          <p:spPr bwMode="auto">
            <a:xfrm>
              <a:off x="2190" y="671"/>
              <a:ext cx="1371" cy="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600" dirty="0">
                  <a:cs typeface="Arial" charset="0"/>
                </a:rPr>
                <a:t>Markets for Goods &amp; Services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What This Diagram Omits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dirty="0"/>
              <a:t>The government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dirty="0"/>
              <a:t>collects taxes, buys goods &amp; services</a:t>
            </a:r>
          </a:p>
          <a:p>
            <a:pPr eaLnBrk="1" hangingPunct="1">
              <a:spcBef>
                <a:spcPct val="55000"/>
              </a:spcBef>
            </a:pPr>
            <a:r>
              <a:rPr lang="en-US" dirty="0"/>
              <a:t>The financial system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dirty="0"/>
              <a:t>matches savers’ supply of funds with </a:t>
            </a:r>
            <a:br>
              <a:rPr lang="en-US" dirty="0"/>
            </a:br>
            <a:r>
              <a:rPr lang="en-US" dirty="0"/>
              <a:t>borrowers’ demand for loans</a:t>
            </a:r>
          </a:p>
          <a:p>
            <a:pPr eaLnBrk="1" hangingPunct="1">
              <a:spcBef>
                <a:spcPct val="55000"/>
              </a:spcBef>
            </a:pPr>
            <a:r>
              <a:rPr lang="en-US" dirty="0"/>
              <a:t>The foreign sector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en-US" dirty="0"/>
              <a:t>trades goods &amp; services, financial assets, and currencies with the country’s residents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theme/theme1.xml><?xml version="1.0" encoding="utf-8"?>
<a:theme xmlns:a="http://schemas.openxmlformats.org/drawingml/2006/main" name="Basis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501</TotalTime>
  <Words>2396</Words>
  <Application>Microsoft Office PowerPoint</Application>
  <PresentationFormat>Widescreen</PresentationFormat>
  <Paragraphs>471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Century</vt:lpstr>
      <vt:lpstr>Corbel</vt:lpstr>
      <vt:lpstr>Tahoma</vt:lpstr>
      <vt:lpstr>Wingdings</vt:lpstr>
      <vt:lpstr>Basis</vt:lpstr>
      <vt:lpstr> DMS 201 : Introduction to Management  Module-II: Financial Management  Dr. Parvati Neelakantan</vt:lpstr>
      <vt:lpstr>   PART 1: BUSINESS ENVIRONMENT  Lecture 4: Measuring a nation’s income</vt:lpstr>
      <vt:lpstr>In this class,  look for the answers to these questions:</vt:lpstr>
      <vt:lpstr>Micro vs. Macro</vt:lpstr>
      <vt:lpstr>Income and Expenditure</vt:lpstr>
      <vt:lpstr>The Circular-Flow Diagram</vt:lpstr>
      <vt:lpstr>The Circular-Flow Diagram</vt:lpstr>
      <vt:lpstr>The Circular-Flow Diagram</vt:lpstr>
      <vt:lpstr>What This Diagram Omits</vt:lpstr>
      <vt:lpstr>Gross Domestic Product (GDP) Is…</vt:lpstr>
      <vt:lpstr>Gross Domestic Product (GDP) Is…</vt:lpstr>
      <vt:lpstr>Gross Domestic Product (GDP) Is…</vt:lpstr>
      <vt:lpstr>Gross Domestic Product (GDP) Is…</vt:lpstr>
      <vt:lpstr>Gross Domestic Product (GDP) Is…</vt:lpstr>
      <vt:lpstr>Gross Domestic Product (GDP) Is…</vt:lpstr>
      <vt:lpstr>The Components of GDP</vt:lpstr>
      <vt:lpstr>Consumption (C)</vt:lpstr>
      <vt:lpstr>Investment (I)</vt:lpstr>
      <vt:lpstr>Government Purchases (G)</vt:lpstr>
      <vt:lpstr>Net Exports (NX)</vt:lpstr>
      <vt:lpstr>ACTIVE LEARNING   1    GDP and its components</vt:lpstr>
      <vt:lpstr>ACTIVE LEARNING   1    Answers</vt:lpstr>
      <vt:lpstr>ACTIVE LEARNING   1    Answers</vt:lpstr>
      <vt:lpstr>Real versus Nominal GDP</vt:lpstr>
      <vt:lpstr>EXAMPLE:</vt:lpstr>
      <vt:lpstr>EXAMPLE:</vt:lpstr>
      <vt:lpstr>EXAMPLE:</vt:lpstr>
      <vt:lpstr>EXAMPLE:</vt:lpstr>
      <vt:lpstr>The GDP Deflator</vt:lpstr>
      <vt:lpstr>EXAMPLE:</vt:lpstr>
      <vt:lpstr>ACTIVE LEARNING   1    Computing GDP</vt:lpstr>
      <vt:lpstr>ACTIVE LEARNING   1    Answers</vt:lpstr>
      <vt:lpstr>ACTIVE LEARNING   1    Answers</vt:lpstr>
      <vt:lpstr>GDP and Economic Well-Being</vt:lpstr>
      <vt:lpstr>GDP Does Not Value:</vt:lpstr>
      <vt:lpstr>Then Why Do We Care About GDP?</vt:lpstr>
      <vt:lpstr>GDP and Life Expectancy in 12 countries</vt:lpstr>
      <vt:lpstr>GDP and Literacy in 12 countries</vt:lpstr>
      <vt:lpstr>GDP and Internet Usage in 12 countries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Principals of economics</dc:title>
  <dc:creator>Parvati Neelakantan</dc:creator>
  <cp:lastModifiedBy>Parvati Neelakantan</cp:lastModifiedBy>
  <cp:revision>21</cp:revision>
  <dcterms:created xsi:type="dcterms:W3CDTF">2024-01-31T06:55:02Z</dcterms:created>
  <dcterms:modified xsi:type="dcterms:W3CDTF">2024-02-19T04:31:23Z</dcterms:modified>
</cp:coreProperties>
</file>