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339" r:id="rId3"/>
    <p:sldId id="280" r:id="rId4"/>
    <p:sldId id="295" r:id="rId5"/>
    <p:sldId id="296" r:id="rId6"/>
    <p:sldId id="297" r:id="rId7"/>
    <p:sldId id="298" r:id="rId8"/>
    <p:sldId id="277" r:id="rId9"/>
    <p:sldId id="287" r:id="rId10"/>
    <p:sldId id="328" r:id="rId11"/>
    <p:sldId id="330" r:id="rId12"/>
    <p:sldId id="325" r:id="rId13"/>
    <p:sldId id="326" r:id="rId14"/>
    <p:sldId id="329" r:id="rId15"/>
    <p:sldId id="306" r:id="rId16"/>
    <p:sldId id="307" r:id="rId17"/>
    <p:sldId id="308" r:id="rId18"/>
    <p:sldId id="309" r:id="rId19"/>
    <p:sldId id="283" r:id="rId20"/>
    <p:sldId id="281" r:id="rId21"/>
    <p:sldId id="311" r:id="rId22"/>
    <p:sldId id="314" r:id="rId23"/>
    <p:sldId id="315" r:id="rId24"/>
    <p:sldId id="316" r:id="rId25"/>
    <p:sldId id="340" r:id="rId26"/>
    <p:sldId id="321" r:id="rId27"/>
    <p:sldId id="322"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5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0" autoAdjust="0"/>
    <p:restoredTop sz="75392" autoAdjust="0"/>
  </p:normalViewPr>
  <p:slideViewPr>
    <p:cSldViewPr snapToGrid="0">
      <p:cViewPr varScale="1">
        <p:scale>
          <a:sx n="83" d="100"/>
          <a:sy n="83" d="100"/>
        </p:scale>
        <p:origin x="14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E59DA-34AD-402B-820A-E9CCE8DB733E}" type="datetimeFigureOut">
              <a:rPr lang="en-IE" smtClean="0"/>
              <a:t>19/02/2024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1D0F1-618B-4032-80AE-F013B227E91A}" type="slidenum">
              <a:rPr lang="en-IE" smtClean="0"/>
              <a:t>‹#›</a:t>
            </a:fld>
            <a:endParaRPr lang="en-IE"/>
          </a:p>
        </p:txBody>
      </p:sp>
    </p:spTree>
    <p:extLst>
      <p:ext uri="{BB962C8B-B14F-4D97-AF65-F5344CB8AC3E}">
        <p14:creationId xmlns:p14="http://schemas.microsoft.com/office/powerpoint/2010/main" val="1571740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AA24F5-E131-4EBA-BC25-A81BE41A1852}"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12</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13</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14</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79A5EC-D45E-4979-B3A6-B1A03E63E957}" type="slidenum">
              <a:rPr lang="en-US" smtClean="0"/>
              <a:pPr eaLnBrk="1" hangingPunct="1"/>
              <a:t>15</a:t>
            </a:fld>
            <a:endParaRPr lang="en-US"/>
          </a:p>
        </p:txBody>
      </p:sp>
      <p:sp>
        <p:nvSpPr>
          <p:cNvPr id="563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788D2B4-C70E-4CD5-B5DE-C9F015465C12}" type="slidenum">
              <a:rPr lang="en-US" sz="1200">
                <a:cs typeface="Arial" charset="0"/>
              </a:rPr>
              <a:pPr algn="r" eaLnBrk="1" hangingPunct="1"/>
              <a:t>15</a:t>
            </a:fld>
            <a:endParaRPr lang="en-US" sz="1200">
              <a:cs typeface="Arial" charset="0"/>
            </a:endParaRPr>
          </a:p>
        </p:txBody>
      </p:sp>
      <p:sp>
        <p:nvSpPr>
          <p:cNvPr id="56324" name="Rectangle 2"/>
          <p:cNvSpPr>
            <a:spLocks noGrp="1" noRot="1" noChangeAspect="1" noChangeArrowheads="1" noTextEdit="1"/>
          </p:cNvSpPr>
          <p:nvPr>
            <p:ph type="sldImg"/>
          </p:nvPr>
        </p:nvSpPr>
        <p:spPr>
          <a:xfrm>
            <a:off x="381000" y="534988"/>
            <a:ext cx="6096000" cy="3429000"/>
          </a:xfrm>
          <a:ln/>
        </p:spPr>
      </p:sp>
      <p:sp>
        <p:nvSpPr>
          <p:cNvPr id="5632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834155-8C75-47A6-801A-BAFEDCA30F46}" type="slidenum">
              <a:rPr lang="en-US" smtClean="0"/>
              <a:pPr eaLnBrk="1" hangingPunct="1"/>
              <a:t>16</a:t>
            </a:fld>
            <a:endParaRPr lang="en-US"/>
          </a:p>
        </p:txBody>
      </p:sp>
      <p:sp>
        <p:nvSpPr>
          <p:cNvPr id="573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F3FEABD-CCF1-4274-A4C7-3E553E729517}" type="slidenum">
              <a:rPr lang="en-US" sz="1200">
                <a:cs typeface="Arial" charset="0"/>
              </a:rPr>
              <a:pPr algn="r" eaLnBrk="1" hangingPunct="1"/>
              <a:t>16</a:t>
            </a:fld>
            <a:endParaRPr lang="en-US" sz="1200">
              <a:cs typeface="Arial" charset="0"/>
            </a:endParaRPr>
          </a:p>
        </p:txBody>
      </p:sp>
      <p:sp>
        <p:nvSpPr>
          <p:cNvPr id="57348" name="Rectangle 2"/>
          <p:cNvSpPr>
            <a:spLocks noGrp="1" noRot="1" noChangeAspect="1" noChangeArrowheads="1" noTextEdit="1"/>
          </p:cNvSpPr>
          <p:nvPr>
            <p:ph type="sldImg"/>
          </p:nvPr>
        </p:nvSpPr>
        <p:spPr>
          <a:xfrm>
            <a:off x="381000" y="534988"/>
            <a:ext cx="6096000" cy="3429000"/>
          </a:xfrm>
          <a:ln/>
        </p:spPr>
      </p:sp>
      <p:sp>
        <p:nvSpPr>
          <p:cNvPr id="5734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A46058A-8B54-4ED0-80A7-B97627FAD305}" type="slidenum">
              <a:rPr lang="en-US" smtClean="0"/>
              <a:pPr eaLnBrk="1" hangingPunct="1"/>
              <a:t>17</a:t>
            </a:fld>
            <a:endParaRPr lang="en-US"/>
          </a:p>
        </p:txBody>
      </p:sp>
      <p:sp>
        <p:nvSpPr>
          <p:cNvPr id="583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5F3CA2F6-FE9F-433E-910B-2CD902312F8C}" type="slidenum">
              <a:rPr lang="en-US" sz="1200">
                <a:cs typeface="Arial" charset="0"/>
              </a:rPr>
              <a:pPr algn="r" eaLnBrk="1" hangingPunct="1"/>
              <a:t>17</a:t>
            </a:fld>
            <a:endParaRPr lang="en-US" sz="1200">
              <a:cs typeface="Arial" charset="0"/>
            </a:endParaRPr>
          </a:p>
        </p:txBody>
      </p:sp>
      <p:sp>
        <p:nvSpPr>
          <p:cNvPr id="58372" name="Rectangle 2"/>
          <p:cNvSpPr>
            <a:spLocks noGrp="1" noRot="1" noChangeAspect="1" noChangeArrowheads="1" noTextEdit="1"/>
          </p:cNvSpPr>
          <p:nvPr>
            <p:ph type="sldImg"/>
          </p:nvPr>
        </p:nvSpPr>
        <p:spPr>
          <a:xfrm>
            <a:off x="381000" y="534988"/>
            <a:ext cx="6096000" cy="3429000"/>
          </a:xfrm>
          <a:ln/>
        </p:spPr>
      </p:sp>
      <p:sp>
        <p:nvSpPr>
          <p:cNvPr id="5837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383E32-F085-40A7-90B0-931719063CCD}" type="slidenum">
              <a:rPr lang="en-US" smtClean="0"/>
              <a:pPr eaLnBrk="1" hangingPunct="1"/>
              <a:t>18</a:t>
            </a:fld>
            <a:endParaRPr lang="en-US"/>
          </a:p>
        </p:txBody>
      </p:sp>
      <p:sp>
        <p:nvSpPr>
          <p:cNvPr id="593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E74CE66-96EC-4E7F-8FC3-EEB7FADFABB0}" type="slidenum">
              <a:rPr lang="en-US" sz="1200">
                <a:cs typeface="Arial" charset="0"/>
              </a:rPr>
              <a:pPr algn="r" eaLnBrk="1" hangingPunct="1"/>
              <a:t>18</a:t>
            </a:fld>
            <a:endParaRPr lang="en-US" sz="1200">
              <a:cs typeface="Arial"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19</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20</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3C501D-D045-461D-A632-BD01F2685AB9}" type="slidenum">
              <a:rPr lang="en-US" smtClean="0"/>
              <a:pPr eaLnBrk="1" hangingPunct="1"/>
              <a:t>21</a:t>
            </a:fld>
            <a:endParaRPr lang="en-US"/>
          </a:p>
        </p:txBody>
      </p:sp>
      <p:sp>
        <p:nvSpPr>
          <p:cNvPr id="614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6FE3657-A61D-4214-8E83-A791E27EBC88}" type="slidenum">
              <a:rPr lang="en-US" sz="1200">
                <a:cs typeface="Arial" charset="0"/>
              </a:rPr>
              <a:pPr algn="r" eaLnBrk="1" hangingPunct="1"/>
              <a:t>21</a:t>
            </a:fld>
            <a:endParaRPr lang="en-US" sz="1200">
              <a:cs typeface="Arial"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618DC69-ADE9-4408-8D55-7246FEB59EE9}" type="slidenum">
              <a:rPr lang="en-US" smtClean="0"/>
              <a:pPr eaLnBrk="1" hangingPunct="1"/>
              <a:t>4</a:t>
            </a:fld>
            <a:endParaRPr lang="en-US"/>
          </a:p>
        </p:txBody>
      </p:sp>
      <p:sp>
        <p:nvSpPr>
          <p:cNvPr id="450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07CD550-00C6-44A6-A785-5B803ECFB246}" type="slidenum">
              <a:rPr lang="en-US" sz="1200">
                <a:cs typeface="Arial" charset="0"/>
              </a:rPr>
              <a:pPr algn="r" eaLnBrk="1" hangingPunct="1"/>
              <a:t>4</a:t>
            </a:fld>
            <a:endParaRPr lang="en-US" sz="1200">
              <a:cs typeface="Arial" charset="0"/>
            </a:endParaRPr>
          </a:p>
        </p:txBody>
      </p:sp>
      <p:sp>
        <p:nvSpPr>
          <p:cNvPr id="45060" name="Rectangle 2"/>
          <p:cNvSpPr>
            <a:spLocks noGrp="1" noRot="1" noChangeAspect="1" noChangeArrowheads="1" noTextEdit="1"/>
          </p:cNvSpPr>
          <p:nvPr>
            <p:ph type="sldImg"/>
          </p:nvPr>
        </p:nvSpPr>
        <p:spPr>
          <a:xfrm>
            <a:off x="381000" y="534988"/>
            <a:ext cx="6096000" cy="3429000"/>
          </a:xfrm>
          <a:ln/>
        </p:spPr>
      </p:sp>
      <p:sp>
        <p:nvSpPr>
          <p:cNvPr id="4506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3854C5-880F-43B8-9F34-A4042CA8FDB7}" type="slidenum">
              <a:rPr lang="en-US" smtClean="0"/>
              <a:pPr eaLnBrk="1" hangingPunct="1"/>
              <a:t>22</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5898122-7C87-4269-B041-A714EC895D37}" type="slidenum">
              <a:rPr lang="en-US" sz="1200">
                <a:cs typeface="Arial" charset="0"/>
              </a:rPr>
              <a:pPr algn="r" eaLnBrk="1" hangingPunct="1"/>
              <a:t>22</a:t>
            </a:fld>
            <a:endParaRPr lang="en-US" sz="1200">
              <a:cs typeface="Arial" charset="0"/>
            </a:endParaRPr>
          </a:p>
        </p:txBody>
      </p:sp>
      <p:sp>
        <p:nvSpPr>
          <p:cNvPr id="64516" name="Rectangle 2"/>
          <p:cNvSpPr>
            <a:spLocks noGrp="1" noRot="1" noChangeAspect="1" noChangeArrowheads="1" noTextEdit="1"/>
          </p:cNvSpPr>
          <p:nvPr>
            <p:ph type="sldImg"/>
          </p:nvPr>
        </p:nvSpPr>
        <p:spPr>
          <a:xfrm>
            <a:off x="381000" y="534988"/>
            <a:ext cx="6096000" cy="3429000"/>
          </a:xfrm>
          <a:ln/>
        </p:spPr>
      </p:sp>
      <p:sp>
        <p:nvSpPr>
          <p:cNvPr id="6451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796814-EF4D-4A35-B43A-846B2C30E608}" type="slidenum">
              <a:rPr lang="en-US" smtClean="0"/>
              <a:pPr eaLnBrk="1" hangingPunct="1"/>
              <a:t>23</a:t>
            </a:fld>
            <a:endParaRPr lang="en-US"/>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734F5B7-A02A-4080-926F-F19827B414A6}" type="slidenum">
              <a:rPr lang="en-US" sz="1200">
                <a:cs typeface="Arial" charset="0"/>
              </a:rPr>
              <a:pPr algn="r" eaLnBrk="1" hangingPunct="1"/>
              <a:t>23</a:t>
            </a:fld>
            <a:endParaRPr lang="en-US" sz="1200">
              <a:cs typeface="Arial" charset="0"/>
            </a:endParaRPr>
          </a:p>
        </p:txBody>
      </p:sp>
      <p:sp>
        <p:nvSpPr>
          <p:cNvPr id="65540" name="Rectangle 2"/>
          <p:cNvSpPr>
            <a:spLocks noGrp="1" noRot="1" noChangeAspect="1" noChangeArrowheads="1" noTextEdit="1"/>
          </p:cNvSpPr>
          <p:nvPr>
            <p:ph type="sldImg"/>
          </p:nvPr>
        </p:nvSpPr>
        <p:spPr>
          <a:xfrm>
            <a:off x="381000" y="534988"/>
            <a:ext cx="6096000" cy="3429000"/>
          </a:xfrm>
          <a:ln/>
        </p:spPr>
      </p:sp>
      <p:sp>
        <p:nvSpPr>
          <p:cNvPr id="655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38733C-B16B-409A-9D93-A4184E62B827}" type="slidenum">
              <a:rPr lang="en-US" smtClean="0"/>
              <a:pPr eaLnBrk="1" hangingPunct="1"/>
              <a:t>24</a:t>
            </a:fld>
            <a:endParaRPr lang="en-US"/>
          </a:p>
        </p:txBody>
      </p:sp>
      <p:sp>
        <p:nvSpPr>
          <p:cNvPr id="665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67771B5-B657-434A-91F7-19B61C566F26}" type="slidenum">
              <a:rPr lang="en-US" sz="1200">
                <a:cs typeface="Arial" charset="0"/>
              </a:rPr>
              <a:pPr algn="r" eaLnBrk="1" hangingPunct="1"/>
              <a:t>24</a:t>
            </a:fld>
            <a:endParaRPr lang="en-US" sz="1200">
              <a:cs typeface="Arial" charset="0"/>
            </a:endParaRPr>
          </a:p>
        </p:txBody>
      </p:sp>
      <p:sp>
        <p:nvSpPr>
          <p:cNvPr id="66564" name="Rectangle 2"/>
          <p:cNvSpPr>
            <a:spLocks noGrp="1" noRot="1" noChangeAspect="1" noChangeArrowheads="1" noTextEdit="1"/>
          </p:cNvSpPr>
          <p:nvPr>
            <p:ph type="sldImg"/>
          </p:nvPr>
        </p:nvSpPr>
        <p:spPr>
          <a:xfrm>
            <a:off x="381000" y="534988"/>
            <a:ext cx="6096000" cy="3429000"/>
          </a:xfrm>
          <a:ln/>
        </p:spPr>
      </p:sp>
      <p:sp>
        <p:nvSpPr>
          <p:cNvPr id="6656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DC8627-C0F0-46D8-93F5-B3452BA73DD4}" type="slidenum">
              <a:rPr lang="en-US" smtClean="0"/>
              <a:pPr eaLnBrk="1" hangingPunct="1"/>
              <a:t>26</a:t>
            </a:fld>
            <a:endParaRPr lang="en-US"/>
          </a:p>
        </p:txBody>
      </p:sp>
      <p:sp>
        <p:nvSpPr>
          <p:cNvPr id="716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99DB840-F7B0-413E-892A-5A9714A32EE9}" type="slidenum">
              <a:rPr lang="en-US" sz="1200">
                <a:cs typeface="Arial" charset="0"/>
              </a:rPr>
              <a:pPr algn="r" eaLnBrk="1" hangingPunct="1"/>
              <a:t>26</a:t>
            </a:fld>
            <a:endParaRPr lang="en-US" sz="1200">
              <a:cs typeface="Arial" charset="0"/>
            </a:endParaRPr>
          </a:p>
        </p:txBody>
      </p:sp>
      <p:sp>
        <p:nvSpPr>
          <p:cNvPr id="71684" name="Rectangle 2"/>
          <p:cNvSpPr>
            <a:spLocks noGrp="1" noRot="1" noChangeAspect="1" noChangeArrowheads="1" noTextEdit="1"/>
          </p:cNvSpPr>
          <p:nvPr>
            <p:ph type="sldImg"/>
          </p:nvPr>
        </p:nvSpPr>
        <p:spPr>
          <a:xfrm>
            <a:off x="381000" y="534988"/>
            <a:ext cx="6096000" cy="3429000"/>
          </a:xfrm>
          <a:ln/>
        </p:spPr>
      </p:sp>
      <p:sp>
        <p:nvSpPr>
          <p:cNvPr id="716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E2FF1C-C58C-45A2-BCA3-09CD854263AC}" type="slidenum">
              <a:rPr lang="en-US" smtClean="0"/>
              <a:pPr eaLnBrk="1" hangingPunct="1"/>
              <a:t>27</a:t>
            </a:fld>
            <a:endParaRPr lang="en-US"/>
          </a:p>
        </p:txBody>
      </p:sp>
      <p:sp>
        <p:nvSpPr>
          <p:cNvPr id="727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7A1AAB8-6675-43DA-B5BA-84B4B21E67B3}" type="slidenum">
              <a:rPr lang="en-US" sz="1200">
                <a:cs typeface="Arial" charset="0"/>
              </a:rPr>
              <a:pPr algn="r" eaLnBrk="1" hangingPunct="1"/>
              <a:t>27</a:t>
            </a:fld>
            <a:endParaRPr lang="en-US" sz="1200">
              <a:cs typeface="Arial" charset="0"/>
            </a:endParaRPr>
          </a:p>
        </p:txBody>
      </p:sp>
      <p:sp>
        <p:nvSpPr>
          <p:cNvPr id="7270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Arial" charset="0"/>
            </a:endParaRPr>
          </a:p>
        </p:txBody>
      </p:sp>
      <p:sp>
        <p:nvSpPr>
          <p:cNvPr id="7270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US" sz="1000" i="1">
                <a:latin typeface="Times New Roman" pitchFamily="18" charset="0"/>
                <a:cs typeface="Arial" charset="0"/>
              </a:rPr>
              <a:t>31</a:t>
            </a:r>
          </a:p>
        </p:txBody>
      </p:sp>
      <p:sp>
        <p:nvSpPr>
          <p:cNvPr id="7271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Arial" charset="0"/>
            </a:endParaRPr>
          </a:p>
        </p:txBody>
      </p:sp>
      <p:sp>
        <p:nvSpPr>
          <p:cNvPr id="7271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Arial" charset="0"/>
            </a:endParaRPr>
          </a:p>
        </p:txBody>
      </p:sp>
      <p:sp>
        <p:nvSpPr>
          <p:cNvPr id="72712"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72713" name="Rectangle 7"/>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28</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CE400E-2099-4606-A5DA-2399FE61E6C7}" type="slidenum">
              <a:rPr lang="en-US" smtClean="0"/>
              <a:pPr eaLnBrk="1" hangingPunct="1"/>
              <a:t>5</a:t>
            </a:fld>
            <a:endParaRPr lang="en-US"/>
          </a:p>
        </p:txBody>
      </p:sp>
      <p:sp>
        <p:nvSpPr>
          <p:cNvPr id="460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342089A-CD5E-435F-A6E1-F9FBF07EE10F}" type="slidenum">
              <a:rPr lang="en-US" sz="1200">
                <a:cs typeface="Arial" charset="0"/>
              </a:rPr>
              <a:pPr algn="r" eaLnBrk="1" hangingPunct="1"/>
              <a:t>5</a:t>
            </a:fld>
            <a:endParaRPr lang="en-US" sz="1200">
              <a:cs typeface="Arial" charset="0"/>
            </a:endParaRPr>
          </a:p>
        </p:txBody>
      </p:sp>
      <p:sp>
        <p:nvSpPr>
          <p:cNvPr id="46084" name="Rectangle 2"/>
          <p:cNvSpPr>
            <a:spLocks noGrp="1" noRot="1" noChangeAspect="1" noChangeArrowheads="1" noTextEdit="1"/>
          </p:cNvSpPr>
          <p:nvPr>
            <p:ph type="sldImg"/>
          </p:nvPr>
        </p:nvSpPr>
        <p:spPr>
          <a:xfrm>
            <a:off x="381000" y="534988"/>
            <a:ext cx="6096000" cy="3429000"/>
          </a:xfrm>
          <a:ln/>
        </p:spPr>
      </p:sp>
      <p:sp>
        <p:nvSpPr>
          <p:cNvPr id="460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E1F67F-59FB-49D1-9BE6-BEF592933370}" type="slidenum">
              <a:rPr lang="en-US" smtClean="0"/>
              <a:pPr eaLnBrk="1" hangingPunct="1"/>
              <a:t>6</a:t>
            </a:fld>
            <a:endParaRPr lang="en-US"/>
          </a:p>
        </p:txBody>
      </p:sp>
      <p:sp>
        <p:nvSpPr>
          <p:cNvPr id="471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9FA5BFD-9EA8-4E3D-AEB2-7875721D0C8E}" type="slidenum">
              <a:rPr lang="en-US" sz="1200">
                <a:cs typeface="Arial" charset="0"/>
              </a:rPr>
              <a:pPr algn="r" eaLnBrk="1" hangingPunct="1"/>
              <a:t>6</a:t>
            </a:fld>
            <a:endParaRPr lang="en-US" sz="1200">
              <a:cs typeface="Arial" charset="0"/>
            </a:endParaRPr>
          </a:p>
        </p:txBody>
      </p:sp>
      <p:sp>
        <p:nvSpPr>
          <p:cNvPr id="47108" name="Rectangle 2"/>
          <p:cNvSpPr>
            <a:spLocks noGrp="1" noRot="1" noChangeAspect="1" noChangeArrowheads="1" noTextEdit="1"/>
          </p:cNvSpPr>
          <p:nvPr>
            <p:ph type="sldImg"/>
          </p:nvPr>
        </p:nvSpPr>
        <p:spPr>
          <a:xfrm>
            <a:off x="381000" y="534988"/>
            <a:ext cx="6096000" cy="3429000"/>
          </a:xfrm>
          <a:ln/>
        </p:spPr>
      </p:sp>
      <p:sp>
        <p:nvSpPr>
          <p:cNvPr id="471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D29D13-9F65-469B-9B0E-65E4F4CA015C}" type="slidenum">
              <a:rPr lang="en-US" smtClean="0"/>
              <a:pPr eaLnBrk="1" hangingPunct="1"/>
              <a:t>7</a:t>
            </a:fld>
            <a:endParaRPr lang="en-US"/>
          </a:p>
        </p:txBody>
      </p:sp>
      <p:sp>
        <p:nvSpPr>
          <p:cNvPr id="481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D999905-E92D-41CC-8CC8-59C3D7AAF36D}" type="slidenum">
              <a:rPr lang="en-US" sz="1200">
                <a:cs typeface="Arial" charset="0"/>
              </a:rPr>
              <a:pPr algn="r" eaLnBrk="1" hangingPunct="1"/>
              <a:t>7</a:t>
            </a:fld>
            <a:endParaRPr lang="en-US" sz="1200">
              <a:cs typeface="Arial" charset="0"/>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8</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9</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10</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AD001C-DAA1-408B-88DC-A788F73A0AB0}" type="slidenum">
              <a:rPr lang="en-US" smtClean="0"/>
              <a:pPr eaLnBrk="1" hangingPunct="1"/>
              <a:t>11</a:t>
            </a:fld>
            <a:endParaRPr lang="en-US"/>
          </a:p>
        </p:txBody>
      </p:sp>
      <p:sp>
        <p:nvSpPr>
          <p:cNvPr id="122883" name="Rectangle 2"/>
          <p:cNvSpPr>
            <a:spLocks noGrp="1" noRot="1" noChangeAspect="1" noChangeArrowheads="1" noTextEdit="1"/>
          </p:cNvSpPr>
          <p:nvPr>
            <p:ph type="sldImg"/>
          </p:nvPr>
        </p:nvSpPr>
        <p:spPr>
          <a:xfrm>
            <a:off x="984250" y="533400"/>
            <a:ext cx="4738688" cy="2667000"/>
          </a:xfrm>
          <a:ln/>
        </p:spPr>
      </p:sp>
      <p:sp>
        <p:nvSpPr>
          <p:cNvPr id="122884"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C6EE7958-6E50-4FF4-91CE-E0D5C0AFA366}" type="datetimeFigureOut">
              <a:rPr lang="en-IE" smtClean="0"/>
              <a:t>19/02/2024</a:t>
            </a:fld>
            <a:endParaRPr lang="en-IE"/>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E"/>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626AEC0-7FEF-4AA6-82EF-8A4E75DCC699}" type="slidenum">
              <a:rPr lang="en-IE" smtClean="0"/>
              <a:t>‹#›</a:t>
            </a:fld>
            <a:endParaRPr lang="en-IE"/>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10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19/02/2024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119822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19/02/2024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341601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19/02/2024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65949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958-6E50-4FF4-91CE-E0D5C0AFA366}" type="datetimeFigureOut">
              <a:rPr lang="en-IE" smtClean="0"/>
              <a:t>19/02/2024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7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E7958-6E50-4FF4-91CE-E0D5C0AFA366}" type="datetimeFigureOut">
              <a:rPr lang="en-IE" smtClean="0"/>
              <a:t>19/02/2024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57367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E7958-6E50-4FF4-91CE-E0D5C0AFA366}" type="datetimeFigureOut">
              <a:rPr lang="en-IE" smtClean="0"/>
              <a:t>19/02/2024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156188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E7958-6E50-4FF4-91CE-E0D5C0AFA366}" type="datetimeFigureOut">
              <a:rPr lang="en-IE" smtClean="0"/>
              <a:t>19/02/2024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37796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E7958-6E50-4FF4-91CE-E0D5C0AFA366}" type="datetimeFigureOut">
              <a:rPr lang="en-IE" smtClean="0"/>
              <a:t>19/02/2024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20540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958-6E50-4FF4-91CE-E0D5C0AFA366}" type="datetimeFigureOut">
              <a:rPr lang="en-IE" smtClean="0"/>
              <a:t>19/02/2024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367210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958-6E50-4FF4-91CE-E0D5C0AFA366}" type="datetimeFigureOut">
              <a:rPr lang="en-IE" smtClean="0"/>
              <a:t>19/02/2024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90289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6EE7958-6E50-4FF4-91CE-E0D5C0AFA366}" type="datetimeFigureOut">
              <a:rPr lang="en-IE" smtClean="0"/>
              <a:t>19/02/2024</a:t>
            </a:fld>
            <a:endParaRPr lang="en-I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626AEC0-7FEF-4AA6-82EF-8A4E75DCC699}" type="slidenum">
              <a:rPr lang="en-IE" smtClean="0"/>
              <a:t>‹#›</a:t>
            </a:fld>
            <a:endParaRPr lang="en-IE"/>
          </a:p>
        </p:txBody>
      </p:sp>
    </p:spTree>
    <p:extLst>
      <p:ext uri="{BB962C8B-B14F-4D97-AF65-F5344CB8AC3E}">
        <p14:creationId xmlns:p14="http://schemas.microsoft.com/office/powerpoint/2010/main" val="5213678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hyperlink" Target="../../../../../../Program%20Files/TurningPoint/2003/Questions.html"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hyperlink" Target="../../../../../../Program%20Files/TurningPoint/2003/Questions.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hyperlink" Target="../../../../../../Program%20Files/TurningPoint/2003/Questions.html"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hyperlink" Target="../../../../../../Program%20Files/TurningPoint/2003/Question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hyperlink" Target="../../../../../../Program%20Files/TurningPoint/2003/Questions.html"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hyperlink" Target="../../../../../../Program%20Files/TurningPoint/2003/Questions.html"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hyperlink" Target="../../../Program%20Files/TurningPoint/2003/Questions.html" TargetMode="External"/><Relationship Id="rId4" Type="http://schemas.openxmlformats.org/officeDocument/2006/relationships/hyperlink" Target="../../../../../../Program%20Files/TurningPoint/2003/Questions.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hyperlink" Target="../../../../../../Program%20Files/TurningPoint/2003/Question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hyperlink" Target="../../../../../../Program%20Files/TurningPoint/2003/Questions.html"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hyperlink" Target="../../../../../../Program%20Files/TurningPoint/2003/Questions.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hyperlink" Target="../../../../../../Program%20Files/TurningPoint/2003/Questions.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hyperlink" Target="../../../../../../Program%20Files/TurningPoint/2003/Questions.html"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hyperlink" Target="../../../../../../Program%20Files/TurningPoint/2003/Questions.html"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hyperlink" Target="../../../../../../Program%20Files/TurningPoint/2003/Questions.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ACF3-CE9B-D00D-1171-4255F53814B6}"/>
              </a:ext>
            </a:extLst>
          </p:cNvPr>
          <p:cNvSpPr>
            <a:spLocks noGrp="1"/>
          </p:cNvSpPr>
          <p:nvPr>
            <p:ph type="ctrTitle"/>
          </p:nvPr>
        </p:nvSpPr>
        <p:spPr>
          <a:xfrm>
            <a:off x="1112520" y="1261580"/>
            <a:ext cx="9966960" cy="4909398"/>
          </a:xfrm>
        </p:spPr>
        <p:txBody>
          <a:bodyPr>
            <a:normAutofit fontScale="90000"/>
          </a:bodyPr>
          <a:lstStyle/>
          <a:p>
            <a:br>
              <a:rPr lang="en-GB" sz="5400" dirty="0"/>
            </a:br>
            <a:r>
              <a:rPr lang="en-US" sz="5400" dirty="0"/>
              <a:t>DMS 201 : Introduction to Management</a:t>
            </a:r>
            <a:br>
              <a:rPr lang="en-US" sz="5400" dirty="0"/>
            </a:br>
            <a:br>
              <a:rPr lang="en-US" sz="5400" dirty="0"/>
            </a:br>
            <a:r>
              <a:rPr lang="en-GB" sz="5400" dirty="0"/>
              <a:t>Module-II: Financial Management</a:t>
            </a:r>
            <a:br>
              <a:rPr lang="en-GB" sz="5400" dirty="0"/>
            </a:br>
            <a:br>
              <a:rPr lang="en-GB" sz="5400" dirty="0"/>
            </a:br>
            <a:r>
              <a:rPr lang="en-GB" sz="2000" dirty="0" err="1"/>
              <a:t>Dr.</a:t>
            </a:r>
            <a:r>
              <a:rPr lang="en-GB" sz="2000" dirty="0"/>
              <a:t> Parvati Neelakantan</a:t>
            </a:r>
            <a:endParaRPr lang="en-IE" sz="5400" dirty="0"/>
          </a:p>
        </p:txBody>
      </p:sp>
    </p:spTree>
    <p:extLst>
      <p:ext uri="{BB962C8B-B14F-4D97-AF65-F5344CB8AC3E}">
        <p14:creationId xmlns:p14="http://schemas.microsoft.com/office/powerpoint/2010/main" val="85985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2057401" y="152400"/>
            <a:ext cx="8208963" cy="954088"/>
          </a:xfrm>
        </p:spPr>
        <p:txBody>
          <a:bodyPr>
            <a:normAutofit fontScale="90000"/>
          </a:bodyPr>
          <a:lstStyle/>
          <a:p>
            <a:pPr algn="l" eaLnBrk="1" hangingPunct="1">
              <a:defRPr/>
            </a:pPr>
            <a:r>
              <a:rPr lang="en-US" sz="240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1</a:t>
            </a:r>
            <a:r>
              <a:rPr lang="en-US" sz="2400" dirty="0">
                <a:solidFill>
                  <a:srgbClr val="996633"/>
                </a:solidFill>
                <a:effectLst>
                  <a:outerShdw blurRad="38100" dist="38100" dir="2700000" algn="tl">
                    <a:srgbClr val="C0C0C0"/>
                  </a:outerShdw>
                </a:effectLst>
                <a:latin typeface="Tahoma" pitchFamily="34" charset="0"/>
                <a:cs typeface="Arial" charset="0"/>
              </a:rPr>
              <a:t>   </a:t>
            </a:r>
            <a:br>
              <a:rPr lang="en-US" sz="240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Answers</a:t>
            </a:r>
          </a:p>
        </p:txBody>
      </p:sp>
      <p:graphicFrame>
        <p:nvGraphicFramePr>
          <p:cNvPr id="5" name="Group 139"/>
          <p:cNvGraphicFramePr>
            <a:graphicFrameLocks noGrp="1"/>
          </p:cNvGraphicFramePr>
          <p:nvPr>
            <p:extLst>
              <p:ext uri="{D42A27DB-BD31-4B8C-83A1-F6EECF244321}">
                <p14:modId xmlns:p14="http://schemas.microsoft.com/office/powerpoint/2010/main" val="1299964194"/>
              </p:ext>
            </p:extLst>
          </p:nvPr>
        </p:nvGraphicFramePr>
        <p:xfrm>
          <a:off x="6324601" y="868364"/>
          <a:ext cx="3800475" cy="3061780"/>
        </p:xfrm>
        <a:graphic>
          <a:graphicData uri="http://schemas.openxmlformats.org/drawingml/2006/table">
            <a:tbl>
              <a:tblPr/>
              <a:tblGrid>
                <a:gridCol w="1196975">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10033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price of wheat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price of 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826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842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842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6" name="Rectangle 32"/>
          <p:cNvSpPr>
            <a:spLocks noChangeArrowheads="1"/>
          </p:cNvSpPr>
          <p:nvPr/>
        </p:nvSpPr>
        <p:spPr bwMode="auto">
          <a:xfrm>
            <a:off x="2005014" y="1298575"/>
            <a:ext cx="414813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30000"/>
              </a:spcBef>
              <a:buClr>
                <a:srgbClr val="339966"/>
              </a:buClr>
              <a:buSzPct val="120000"/>
              <a:buFont typeface="Wingdings" pitchFamily="2" charset="2"/>
              <a:buNone/>
            </a:pPr>
            <a:r>
              <a:rPr lang="en-US" sz="2600" dirty="0"/>
              <a:t>CPI basket:  </a:t>
            </a:r>
            <a:br>
              <a:rPr lang="en-US" sz="2600" dirty="0"/>
            </a:br>
            <a:r>
              <a:rPr lang="en-US" sz="2600" dirty="0"/>
              <a:t>   {10 Kgs wheat, </a:t>
            </a:r>
            <a:br>
              <a:rPr lang="en-US" sz="2600" dirty="0"/>
            </a:br>
            <a:r>
              <a:rPr lang="en-US" sz="2600" dirty="0"/>
              <a:t>     20 Kgs rice}</a:t>
            </a:r>
          </a:p>
          <a:p>
            <a:pPr>
              <a:lnSpc>
                <a:spcPct val="110000"/>
              </a:lnSpc>
              <a:spcBef>
                <a:spcPct val="30000"/>
              </a:spcBef>
              <a:buClr>
                <a:srgbClr val="339966"/>
              </a:buClr>
              <a:buSzPct val="120000"/>
              <a:buFont typeface="Wingdings" pitchFamily="2" charset="2"/>
              <a:buNone/>
            </a:pPr>
            <a:r>
              <a:rPr lang="en-US" sz="2600" dirty="0"/>
              <a:t>The CPI basket cost $120 </a:t>
            </a:r>
            <a:br>
              <a:rPr lang="en-US" sz="2600" dirty="0"/>
            </a:br>
            <a:r>
              <a:rPr lang="en-US" sz="2600" dirty="0"/>
              <a:t>in 2010, the base year.</a:t>
            </a:r>
          </a:p>
        </p:txBody>
      </p:sp>
      <p:sp>
        <p:nvSpPr>
          <p:cNvPr id="8" name="Rectangle 33"/>
          <p:cNvSpPr>
            <a:spLocks noChangeArrowheads="1"/>
          </p:cNvSpPr>
          <p:nvPr/>
        </p:nvSpPr>
        <p:spPr bwMode="auto">
          <a:xfrm>
            <a:off x="2073275" y="3786189"/>
            <a:ext cx="8091488"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1175" indent="-511175">
              <a:lnSpc>
                <a:spcPct val="105000"/>
              </a:lnSpc>
              <a:spcBef>
                <a:spcPct val="50000"/>
              </a:spcBef>
              <a:buClr>
                <a:srgbClr val="990099"/>
              </a:buClr>
            </a:pPr>
            <a:r>
              <a:rPr lang="en-US" sz="2600" b="1" dirty="0">
                <a:solidFill>
                  <a:srgbClr val="C00000"/>
                </a:solidFill>
                <a:cs typeface="Arial" charset="0"/>
              </a:rPr>
              <a:t>B.</a:t>
            </a:r>
            <a:r>
              <a:rPr lang="en-US" sz="2600" b="1" dirty="0">
                <a:solidFill>
                  <a:srgbClr val="339966"/>
                </a:solidFill>
                <a:cs typeface="Arial" charset="0"/>
              </a:rPr>
              <a:t>	</a:t>
            </a:r>
            <a:r>
              <a:rPr lang="en-US" sz="2700" dirty="0">
                <a:cs typeface="Arial" charset="0"/>
              </a:rPr>
              <a:t>What was the inflation rate from 2011–2012?</a:t>
            </a:r>
          </a:p>
        </p:txBody>
      </p:sp>
      <p:sp>
        <p:nvSpPr>
          <p:cNvPr id="9" name="Rectangle 34"/>
          <p:cNvSpPr>
            <a:spLocks noChangeArrowheads="1"/>
          </p:cNvSpPr>
          <p:nvPr/>
        </p:nvSpPr>
        <p:spPr bwMode="auto">
          <a:xfrm>
            <a:off x="2640014" y="4321175"/>
            <a:ext cx="7146925"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1175" indent="-511175">
              <a:lnSpc>
                <a:spcPct val="110000"/>
              </a:lnSpc>
              <a:spcBef>
                <a:spcPct val="30000"/>
              </a:spcBef>
              <a:buClr>
                <a:srgbClr val="990099"/>
              </a:buClr>
            </a:pPr>
            <a:r>
              <a:rPr lang="en-US" sz="2700" dirty="0">
                <a:cs typeface="Arial" charset="0"/>
              </a:rPr>
              <a:t>Cost of CPI basket in 2012</a:t>
            </a:r>
            <a:br>
              <a:rPr lang="en-US" sz="2700" dirty="0">
                <a:cs typeface="Arial" charset="0"/>
              </a:rPr>
            </a:br>
            <a:r>
              <a:rPr lang="en-US" sz="2700" dirty="0">
                <a:cs typeface="Arial" charset="0"/>
              </a:rPr>
              <a:t>= ($9 x 10) + ($6 x 20)  =  $210 </a:t>
            </a:r>
          </a:p>
          <a:p>
            <a:pPr marL="511175" indent="-511175">
              <a:lnSpc>
                <a:spcPct val="110000"/>
              </a:lnSpc>
              <a:spcBef>
                <a:spcPct val="30000"/>
              </a:spcBef>
              <a:buClr>
                <a:srgbClr val="990099"/>
              </a:buClr>
            </a:pPr>
            <a:r>
              <a:rPr lang="en-US" sz="2700" dirty="0">
                <a:cs typeface="Arial" charset="0"/>
              </a:rPr>
              <a:t>CPI in 2012  =  100 x ($210/$120)  =  175</a:t>
            </a:r>
          </a:p>
          <a:p>
            <a:pPr marL="511175" indent="-511175">
              <a:lnSpc>
                <a:spcPct val="110000"/>
              </a:lnSpc>
              <a:spcBef>
                <a:spcPct val="30000"/>
              </a:spcBef>
              <a:buClr>
                <a:srgbClr val="990099"/>
              </a:buClr>
            </a:pPr>
            <a:r>
              <a:rPr lang="en-US" sz="2700" dirty="0">
                <a:cs typeface="Arial" charset="0"/>
              </a:rPr>
              <a:t>CPI inflation rate  =  (175 – 125)/125  =  </a:t>
            </a:r>
            <a:r>
              <a:rPr lang="en-US" sz="2700" dirty="0">
                <a:solidFill>
                  <a:srgbClr val="FF0000"/>
                </a:solidFill>
                <a:cs typeface="Arial" charset="0"/>
              </a:rPr>
              <a:t>40%</a:t>
            </a:r>
          </a:p>
        </p:txBody>
      </p:sp>
    </p:spTree>
    <p:extLst>
      <p:ext uri="{BB962C8B-B14F-4D97-AF65-F5344CB8AC3E}">
        <p14:creationId xmlns:p14="http://schemas.microsoft.com/office/powerpoint/2010/main" val="3854070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43722" y="452846"/>
            <a:ext cx="9875520" cy="762496"/>
          </a:xfrm>
        </p:spPr>
        <p:txBody>
          <a:bodyPr>
            <a:normAutofit/>
          </a:bodyPr>
          <a:lstStyle/>
          <a:p>
            <a:r>
              <a:rPr lang="en-US" dirty="0"/>
              <a:t>What’s in the CPI’s Basket?</a:t>
            </a:r>
          </a:p>
        </p:txBody>
      </p:sp>
      <p:pic>
        <p:nvPicPr>
          <p:cNvPr id="3" name="Picture 2">
            <a:extLst>
              <a:ext uri="{FF2B5EF4-FFF2-40B4-BE49-F238E27FC236}">
                <a16:creationId xmlns:a16="http://schemas.microsoft.com/office/drawing/2014/main" id="{637679CD-2756-56D8-5197-AD1E47F1441E}"/>
              </a:ext>
            </a:extLst>
          </p:cNvPr>
          <p:cNvPicPr>
            <a:picLocks noChangeAspect="1"/>
          </p:cNvPicPr>
          <p:nvPr/>
        </p:nvPicPr>
        <p:blipFill>
          <a:blip r:embed="rId3"/>
          <a:stretch>
            <a:fillRect/>
          </a:stretch>
        </p:blipFill>
        <p:spPr>
          <a:xfrm>
            <a:off x="2555094" y="1860151"/>
            <a:ext cx="6834487" cy="4326418"/>
          </a:xfrm>
          <a:prstGeom prst="rect">
            <a:avLst/>
          </a:prstGeom>
        </p:spPr>
      </p:pic>
      <p:sp>
        <p:nvSpPr>
          <p:cNvPr id="4" name="TextBox 3">
            <a:extLst>
              <a:ext uri="{FF2B5EF4-FFF2-40B4-BE49-F238E27FC236}">
                <a16:creationId xmlns:a16="http://schemas.microsoft.com/office/drawing/2014/main" id="{01192BD9-0B1E-909F-1912-18C6B6149B7D}"/>
              </a:ext>
            </a:extLst>
          </p:cNvPr>
          <p:cNvSpPr txBox="1"/>
          <p:nvPr/>
        </p:nvSpPr>
        <p:spPr>
          <a:xfrm>
            <a:off x="1043722" y="1213820"/>
            <a:ext cx="10104556" cy="369332"/>
          </a:xfrm>
          <a:prstGeom prst="rect">
            <a:avLst/>
          </a:prstGeom>
          <a:noFill/>
        </p:spPr>
        <p:txBody>
          <a:bodyPr wrap="square">
            <a:spAutoFit/>
          </a:bodyPr>
          <a:lstStyle/>
          <a:p>
            <a:r>
              <a:rPr lang="en-GB" sz="1800" b="0" i="0" u="none" strike="noStrike" baseline="0" dirty="0">
                <a:solidFill>
                  <a:srgbClr val="000000"/>
                </a:solidFill>
                <a:latin typeface="Tahoma" panose="020B0604030504040204" pitchFamily="34" charset="0"/>
              </a:rPr>
              <a:t>Figure shows the makeup of the market basket used to compute the CPI. </a:t>
            </a:r>
            <a:endParaRPr lang="en-IE" dirty="0"/>
          </a:p>
        </p:txBody>
      </p:sp>
    </p:spTree>
    <p:extLst>
      <p:ext uri="{BB962C8B-B14F-4D97-AF65-F5344CB8AC3E}">
        <p14:creationId xmlns:p14="http://schemas.microsoft.com/office/powerpoint/2010/main" val="19147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2057401" y="152400"/>
            <a:ext cx="8208963" cy="954088"/>
          </a:xfrm>
        </p:spPr>
        <p:txBody>
          <a:bodyPr>
            <a:normAutofit fontScale="90000"/>
          </a:bodyPr>
          <a:lstStyle/>
          <a:p>
            <a:pPr algn="l" eaLnBrk="1" hangingPunct="1">
              <a:defRPr/>
            </a:pPr>
            <a:r>
              <a:rPr lang="en-US" sz="240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2</a:t>
            </a:r>
            <a:r>
              <a:rPr lang="en-US" sz="2400" dirty="0">
                <a:solidFill>
                  <a:srgbClr val="996633"/>
                </a:solidFill>
                <a:effectLst>
                  <a:outerShdw blurRad="38100" dist="38100" dir="2700000" algn="tl">
                    <a:srgbClr val="C0C0C0"/>
                  </a:outerShdw>
                </a:effectLst>
                <a:latin typeface="Tahoma" pitchFamily="34" charset="0"/>
                <a:cs typeface="Arial" charset="0"/>
              </a:rPr>
              <a:t>   </a:t>
            </a:r>
            <a:br>
              <a:rPr lang="en-US" sz="240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Substitution bias</a:t>
            </a:r>
          </a:p>
        </p:txBody>
      </p:sp>
      <p:sp>
        <p:nvSpPr>
          <p:cNvPr id="8" name="Rectangle 7"/>
          <p:cNvSpPr>
            <a:spLocks noChangeArrowheads="1"/>
          </p:cNvSpPr>
          <p:nvPr/>
        </p:nvSpPr>
        <p:spPr bwMode="auto">
          <a:xfrm>
            <a:off x="2011362" y="1233487"/>
            <a:ext cx="8656638" cy="375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30000"/>
              </a:spcBef>
              <a:buClr>
                <a:srgbClr val="339966"/>
              </a:buClr>
              <a:buSzPct val="120000"/>
              <a:buFont typeface="Wingdings" pitchFamily="2" charset="2"/>
              <a:buNone/>
            </a:pPr>
            <a:r>
              <a:rPr lang="en-US" sz="2600" dirty="0"/>
              <a:t>CPI basket:</a:t>
            </a:r>
            <a:br>
              <a:rPr lang="en-US" sz="2600" dirty="0"/>
            </a:br>
            <a:r>
              <a:rPr lang="en-US" sz="2600" dirty="0"/>
              <a:t>  {10# wheat, </a:t>
            </a:r>
            <a:br>
              <a:rPr lang="en-US" sz="2600" dirty="0"/>
            </a:br>
            <a:r>
              <a:rPr lang="en-US" sz="2600" dirty="0"/>
              <a:t>   20# rice}</a:t>
            </a:r>
          </a:p>
          <a:p>
            <a:pPr>
              <a:lnSpc>
                <a:spcPct val="110000"/>
              </a:lnSpc>
              <a:spcBef>
                <a:spcPct val="30000"/>
              </a:spcBef>
              <a:buClr>
                <a:srgbClr val="339966"/>
              </a:buClr>
              <a:buSzPct val="120000"/>
              <a:buFont typeface="Wingdings" pitchFamily="2" charset="2"/>
              <a:buNone/>
            </a:pPr>
            <a:r>
              <a:rPr lang="en-US" sz="2600" dirty="0"/>
              <a:t>In 2010 and 2011, </a:t>
            </a:r>
            <a:br>
              <a:rPr lang="en-US" sz="2600" dirty="0"/>
            </a:br>
            <a:r>
              <a:rPr lang="en-US" sz="2600" dirty="0"/>
              <a:t>households </a:t>
            </a:r>
            <a:br>
              <a:rPr lang="en-US" sz="2600" dirty="0"/>
            </a:br>
            <a:r>
              <a:rPr lang="en-US" sz="2600" dirty="0"/>
              <a:t>bought CPI basket.</a:t>
            </a:r>
          </a:p>
          <a:p>
            <a:pPr>
              <a:lnSpc>
                <a:spcPct val="110000"/>
              </a:lnSpc>
              <a:spcBef>
                <a:spcPct val="30000"/>
              </a:spcBef>
              <a:buClr>
                <a:srgbClr val="339966"/>
              </a:buClr>
              <a:buSzPct val="120000"/>
              <a:buFont typeface="Wingdings" pitchFamily="2" charset="2"/>
              <a:buNone/>
            </a:pPr>
            <a:r>
              <a:rPr lang="en-US" sz="2600" dirty="0"/>
              <a:t>In 2012,  households bought  {5 Kgs wheat, 25 Kgs rice}.</a:t>
            </a:r>
          </a:p>
        </p:txBody>
      </p:sp>
      <p:graphicFrame>
        <p:nvGraphicFramePr>
          <p:cNvPr id="9" name="Group 44"/>
          <p:cNvGraphicFramePr>
            <a:graphicFrameLocks noGrp="1"/>
          </p:cNvGraphicFramePr>
          <p:nvPr>
            <p:extLst>
              <p:ext uri="{D42A27DB-BD31-4B8C-83A1-F6EECF244321}">
                <p14:modId xmlns:p14="http://schemas.microsoft.com/office/powerpoint/2010/main" val="3856214064"/>
              </p:ext>
            </p:extLst>
          </p:nvPr>
        </p:nvGraphicFramePr>
        <p:xfrm>
          <a:off x="5132389" y="1414464"/>
          <a:ext cx="5202237" cy="2497137"/>
        </p:xfrm>
        <a:graphic>
          <a:graphicData uri="http://schemas.openxmlformats.org/drawingml/2006/table">
            <a:tbl>
              <a:tblPr/>
              <a:tblGrid>
                <a:gridCol w="1020762">
                  <a:extLst>
                    <a:ext uri="{9D8B030D-6E8A-4147-A177-3AD203B41FA5}">
                      <a16:colId xmlns:a16="http://schemas.microsoft.com/office/drawing/2014/main" val="20000"/>
                    </a:ext>
                  </a:extLst>
                </a:gridCol>
                <a:gridCol w="1208348">
                  <a:extLst>
                    <a:ext uri="{9D8B030D-6E8A-4147-A177-3AD203B41FA5}">
                      <a16:colId xmlns:a16="http://schemas.microsoft.com/office/drawing/2014/main" val="20001"/>
                    </a:ext>
                  </a:extLst>
                </a:gridCol>
                <a:gridCol w="1131627">
                  <a:extLst>
                    <a:ext uri="{9D8B030D-6E8A-4147-A177-3AD203B41FA5}">
                      <a16:colId xmlns:a16="http://schemas.microsoft.com/office/drawing/2014/main" val="20002"/>
                    </a:ext>
                  </a:extLst>
                </a:gridCol>
                <a:gridCol w="1841500">
                  <a:extLst>
                    <a:ext uri="{9D8B030D-6E8A-4147-A177-3AD203B41FA5}">
                      <a16:colId xmlns:a16="http://schemas.microsoft.com/office/drawing/2014/main" val="20003"/>
                    </a:ext>
                  </a:extLst>
                </a:gridCol>
              </a:tblGrid>
              <a:tr h="923286">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a:ln>
                          <a:noFill/>
                        </a:ln>
                        <a:solidFill>
                          <a:schemeClr val="tx1"/>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wheat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rice</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a:ln>
                            <a:noFill/>
                          </a:ln>
                          <a:solidFill>
                            <a:schemeClr val="tx1"/>
                          </a:solidFill>
                          <a:effectLst/>
                          <a:latin typeface="Arial" charset="0"/>
                        </a:rPr>
                        <a:t>cost of CPI basket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20554">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$120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073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2011</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$150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45947">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2012</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$9</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$6</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$210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0" name="Rectangle 8"/>
          <p:cNvSpPr>
            <a:spLocks noChangeArrowheads="1"/>
          </p:cNvSpPr>
          <p:nvPr/>
        </p:nvSpPr>
        <p:spPr bwMode="auto">
          <a:xfrm>
            <a:off x="2114551" y="4846638"/>
            <a:ext cx="8302625"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1175" indent="-511175">
              <a:lnSpc>
                <a:spcPct val="105000"/>
              </a:lnSpc>
              <a:spcBef>
                <a:spcPct val="40000"/>
              </a:spcBef>
              <a:buClr>
                <a:srgbClr val="990099"/>
              </a:buClr>
            </a:pPr>
            <a:r>
              <a:rPr lang="en-US" sz="2600" b="1" dirty="0">
                <a:solidFill>
                  <a:srgbClr val="C00000"/>
                </a:solidFill>
                <a:cs typeface="Arial" charset="0"/>
              </a:rPr>
              <a:t>A.</a:t>
            </a:r>
            <a:r>
              <a:rPr lang="en-US" sz="2600" b="1" dirty="0">
                <a:solidFill>
                  <a:srgbClr val="339966"/>
                </a:solidFill>
                <a:cs typeface="Arial" charset="0"/>
              </a:rPr>
              <a:t>	</a:t>
            </a:r>
            <a:r>
              <a:rPr lang="en-US" sz="2700" dirty="0">
                <a:cs typeface="Arial" charset="0"/>
              </a:rPr>
              <a:t>Compute cost of the 2012 household basket.</a:t>
            </a:r>
          </a:p>
          <a:p>
            <a:pPr marL="511175" indent="-511175">
              <a:lnSpc>
                <a:spcPct val="105000"/>
              </a:lnSpc>
              <a:spcBef>
                <a:spcPct val="40000"/>
              </a:spcBef>
              <a:buClr>
                <a:srgbClr val="990099"/>
              </a:buClr>
            </a:pPr>
            <a:r>
              <a:rPr lang="en-US" sz="2600" b="1" dirty="0">
                <a:solidFill>
                  <a:srgbClr val="C00000"/>
                </a:solidFill>
                <a:cs typeface="Arial" charset="0"/>
              </a:rPr>
              <a:t>B.</a:t>
            </a:r>
            <a:r>
              <a:rPr lang="en-US" sz="2600" b="1" dirty="0">
                <a:solidFill>
                  <a:srgbClr val="339966"/>
                </a:solidFill>
                <a:cs typeface="Arial" charset="0"/>
              </a:rPr>
              <a:t>	</a:t>
            </a:r>
            <a:r>
              <a:rPr lang="en-US" sz="2700" dirty="0">
                <a:cs typeface="Arial" charset="0"/>
              </a:rPr>
              <a:t>Compute % increase in cost of household basket over 2011–12, compare to CPI inflation rate.</a:t>
            </a:r>
          </a:p>
        </p:txBody>
      </p:sp>
    </p:spTree>
    <p:extLst>
      <p:ext uri="{BB962C8B-B14F-4D97-AF65-F5344CB8AC3E}">
        <p14:creationId xmlns:p14="http://schemas.microsoft.com/office/powerpoint/2010/main" val="2681033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wipe(left)">
                                      <p:cBhvr>
                                        <p:cTn id="2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2057401" y="152400"/>
            <a:ext cx="8208963" cy="954088"/>
          </a:xfrm>
        </p:spPr>
        <p:txBody>
          <a:bodyPr>
            <a:normAutofit fontScale="90000"/>
          </a:bodyPr>
          <a:lstStyle/>
          <a:p>
            <a:pPr algn="l" eaLnBrk="1" hangingPunct="1">
              <a:defRPr/>
            </a:pPr>
            <a:r>
              <a:rPr lang="en-US" sz="240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2</a:t>
            </a:r>
            <a:r>
              <a:rPr lang="en-US" sz="2400" dirty="0">
                <a:solidFill>
                  <a:srgbClr val="996633"/>
                </a:solidFill>
                <a:effectLst>
                  <a:outerShdw blurRad="38100" dist="38100" dir="2700000" algn="tl">
                    <a:srgbClr val="C0C0C0"/>
                  </a:outerShdw>
                </a:effectLst>
                <a:latin typeface="Tahoma" pitchFamily="34" charset="0"/>
                <a:cs typeface="Arial" charset="0"/>
              </a:rPr>
              <a:t>   </a:t>
            </a:r>
            <a:br>
              <a:rPr lang="en-US" sz="240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Answers</a:t>
            </a:r>
          </a:p>
        </p:txBody>
      </p:sp>
      <p:sp>
        <p:nvSpPr>
          <p:cNvPr id="8" name="Rectangle 37"/>
          <p:cNvSpPr>
            <a:spLocks noChangeArrowheads="1"/>
          </p:cNvSpPr>
          <p:nvPr/>
        </p:nvSpPr>
        <p:spPr bwMode="auto">
          <a:xfrm>
            <a:off x="2093914" y="4527550"/>
            <a:ext cx="830262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1175" indent="-511175">
              <a:lnSpc>
                <a:spcPct val="105000"/>
              </a:lnSpc>
              <a:spcBef>
                <a:spcPct val="35000"/>
              </a:spcBef>
              <a:buClr>
                <a:srgbClr val="990099"/>
              </a:buClr>
            </a:pPr>
            <a:r>
              <a:rPr lang="en-US" sz="2600" b="1" dirty="0">
                <a:solidFill>
                  <a:srgbClr val="C00000"/>
                </a:solidFill>
                <a:cs typeface="Arial" charset="0"/>
              </a:rPr>
              <a:t>A.</a:t>
            </a:r>
            <a:r>
              <a:rPr lang="en-US" sz="2600" b="1" dirty="0">
                <a:solidFill>
                  <a:srgbClr val="339966"/>
                </a:solidFill>
                <a:cs typeface="Arial" charset="0"/>
              </a:rPr>
              <a:t>	</a:t>
            </a:r>
            <a:r>
              <a:rPr lang="en-US" sz="2700" dirty="0">
                <a:cs typeface="Arial" charset="0"/>
              </a:rPr>
              <a:t>Compute cost of the 2012 household basket.</a:t>
            </a:r>
          </a:p>
          <a:p>
            <a:pPr marL="511175" indent="-511175">
              <a:lnSpc>
                <a:spcPct val="105000"/>
              </a:lnSpc>
              <a:spcBef>
                <a:spcPct val="35000"/>
              </a:spcBef>
              <a:buClr>
                <a:srgbClr val="990099"/>
              </a:buClr>
            </a:pPr>
            <a:r>
              <a:rPr lang="en-US" sz="2700" dirty="0">
                <a:cs typeface="Arial" charset="0"/>
              </a:rPr>
              <a:t>	($9 x 5) +  ($6 x 25)  =  </a:t>
            </a:r>
            <a:r>
              <a:rPr lang="en-US" sz="2700" dirty="0">
                <a:solidFill>
                  <a:srgbClr val="FF0000"/>
                </a:solidFill>
                <a:cs typeface="Arial" charset="0"/>
              </a:rPr>
              <a:t>$195</a:t>
            </a:r>
          </a:p>
        </p:txBody>
      </p:sp>
      <p:sp>
        <p:nvSpPr>
          <p:cNvPr id="9" name="Rectangle 7"/>
          <p:cNvSpPr>
            <a:spLocks noChangeArrowheads="1"/>
          </p:cNvSpPr>
          <p:nvPr/>
        </p:nvSpPr>
        <p:spPr bwMode="auto">
          <a:xfrm>
            <a:off x="2079626" y="1250950"/>
            <a:ext cx="2644775"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0000"/>
              </a:spcBef>
              <a:buClr>
                <a:srgbClr val="339966"/>
              </a:buClr>
              <a:buSzPct val="120000"/>
              <a:buFont typeface="Wingdings" pitchFamily="2" charset="2"/>
              <a:buNone/>
            </a:pPr>
            <a:r>
              <a:rPr lang="en-US" sz="2600" dirty="0"/>
              <a:t>CPI basket:</a:t>
            </a:r>
            <a:br>
              <a:rPr lang="en-US" sz="2600" dirty="0"/>
            </a:br>
            <a:r>
              <a:rPr lang="en-US" sz="2600" dirty="0"/>
              <a:t>  {10# wheat, </a:t>
            </a:r>
            <a:br>
              <a:rPr lang="en-US" sz="2600" dirty="0"/>
            </a:br>
            <a:r>
              <a:rPr lang="en-US" sz="2600" dirty="0"/>
              <a:t>   20# rice}</a:t>
            </a:r>
          </a:p>
          <a:p>
            <a:pPr>
              <a:lnSpc>
                <a:spcPct val="105000"/>
              </a:lnSpc>
              <a:spcBef>
                <a:spcPct val="25000"/>
              </a:spcBef>
              <a:buClr>
                <a:srgbClr val="339966"/>
              </a:buClr>
              <a:buSzPct val="120000"/>
              <a:buFont typeface="Wingdings" pitchFamily="2" charset="2"/>
              <a:buNone/>
            </a:pPr>
            <a:r>
              <a:rPr lang="en-US" sz="2600" dirty="0"/>
              <a:t>Household </a:t>
            </a:r>
            <a:br>
              <a:rPr lang="en-US" sz="2600" dirty="0"/>
            </a:br>
            <a:r>
              <a:rPr lang="en-US" sz="2600" dirty="0"/>
              <a:t>basket in 2012:</a:t>
            </a:r>
            <a:br>
              <a:rPr lang="en-US" sz="2600" dirty="0"/>
            </a:br>
            <a:r>
              <a:rPr lang="en-US" sz="2600" dirty="0"/>
              <a:t>  {5# wheat, </a:t>
            </a:r>
            <a:br>
              <a:rPr lang="en-US" sz="2600" dirty="0"/>
            </a:br>
            <a:r>
              <a:rPr lang="en-US" sz="2600" dirty="0"/>
              <a:t>   25# rice}</a:t>
            </a:r>
          </a:p>
        </p:txBody>
      </p:sp>
      <p:graphicFrame>
        <p:nvGraphicFramePr>
          <p:cNvPr id="10" name="Group 37"/>
          <p:cNvGraphicFramePr>
            <a:graphicFrameLocks noGrp="1"/>
          </p:cNvGraphicFramePr>
          <p:nvPr>
            <p:extLst>
              <p:ext uri="{D42A27DB-BD31-4B8C-83A1-F6EECF244321}">
                <p14:modId xmlns:p14="http://schemas.microsoft.com/office/powerpoint/2010/main" val="1265651588"/>
              </p:ext>
            </p:extLst>
          </p:nvPr>
        </p:nvGraphicFramePr>
        <p:xfrm>
          <a:off x="5132389" y="1414464"/>
          <a:ext cx="5202237" cy="2497137"/>
        </p:xfrm>
        <a:graphic>
          <a:graphicData uri="http://schemas.openxmlformats.org/drawingml/2006/table">
            <a:tbl>
              <a:tblPr/>
              <a:tblGrid>
                <a:gridCol w="1020762">
                  <a:extLst>
                    <a:ext uri="{9D8B030D-6E8A-4147-A177-3AD203B41FA5}">
                      <a16:colId xmlns:a16="http://schemas.microsoft.com/office/drawing/2014/main" val="20000"/>
                    </a:ext>
                  </a:extLst>
                </a:gridCol>
                <a:gridCol w="1243072">
                  <a:extLst>
                    <a:ext uri="{9D8B030D-6E8A-4147-A177-3AD203B41FA5}">
                      <a16:colId xmlns:a16="http://schemas.microsoft.com/office/drawing/2014/main" val="20001"/>
                    </a:ext>
                  </a:extLst>
                </a:gridCol>
                <a:gridCol w="1096903">
                  <a:extLst>
                    <a:ext uri="{9D8B030D-6E8A-4147-A177-3AD203B41FA5}">
                      <a16:colId xmlns:a16="http://schemas.microsoft.com/office/drawing/2014/main" val="20002"/>
                    </a:ext>
                  </a:extLst>
                </a:gridCol>
                <a:gridCol w="1841500">
                  <a:extLst>
                    <a:ext uri="{9D8B030D-6E8A-4147-A177-3AD203B41FA5}">
                      <a16:colId xmlns:a16="http://schemas.microsoft.com/office/drawing/2014/main" val="20003"/>
                    </a:ext>
                  </a:extLst>
                </a:gridCol>
              </a:tblGrid>
              <a:tr h="923286">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a:ln>
                          <a:noFill/>
                        </a:ln>
                        <a:solidFill>
                          <a:schemeClr val="tx1"/>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wheat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rice</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a:ln>
                            <a:noFill/>
                          </a:ln>
                          <a:solidFill>
                            <a:schemeClr val="tx1"/>
                          </a:solidFill>
                          <a:effectLst/>
                          <a:latin typeface="Arial" charset="0"/>
                        </a:rPr>
                        <a:t>cost of CPI basket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20554">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$120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073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2011</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$150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45947">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2012</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$9</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$6</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$210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3308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left)">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2057401" y="152400"/>
            <a:ext cx="8208963" cy="954088"/>
          </a:xfrm>
        </p:spPr>
        <p:txBody>
          <a:bodyPr>
            <a:normAutofit fontScale="90000"/>
          </a:bodyPr>
          <a:lstStyle/>
          <a:p>
            <a:pPr algn="l" eaLnBrk="1" hangingPunct="1">
              <a:defRPr/>
            </a:pPr>
            <a:r>
              <a:rPr lang="en-US" sz="240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2</a:t>
            </a:r>
            <a:r>
              <a:rPr lang="en-US" sz="2400" dirty="0">
                <a:solidFill>
                  <a:srgbClr val="996633"/>
                </a:solidFill>
                <a:effectLst>
                  <a:outerShdw blurRad="38100" dist="38100" dir="2700000" algn="tl">
                    <a:srgbClr val="C0C0C0"/>
                  </a:outerShdw>
                </a:effectLst>
                <a:latin typeface="Tahoma" pitchFamily="34" charset="0"/>
                <a:cs typeface="Arial" charset="0"/>
              </a:rPr>
              <a:t>   </a:t>
            </a:r>
            <a:br>
              <a:rPr lang="en-US" sz="240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Answers</a:t>
            </a:r>
          </a:p>
        </p:txBody>
      </p:sp>
      <p:sp>
        <p:nvSpPr>
          <p:cNvPr id="5" name="Rectangle 8"/>
          <p:cNvSpPr>
            <a:spLocks noChangeArrowheads="1"/>
          </p:cNvSpPr>
          <p:nvPr/>
        </p:nvSpPr>
        <p:spPr bwMode="auto">
          <a:xfrm>
            <a:off x="2084389" y="4452938"/>
            <a:ext cx="830262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1175" indent="-511175">
              <a:lnSpc>
                <a:spcPct val="105000"/>
              </a:lnSpc>
              <a:spcBef>
                <a:spcPct val="25000"/>
              </a:spcBef>
              <a:buClr>
                <a:srgbClr val="990099"/>
              </a:buClr>
            </a:pPr>
            <a:r>
              <a:rPr lang="en-US" sz="2600" b="1" dirty="0">
                <a:solidFill>
                  <a:srgbClr val="C00000"/>
                </a:solidFill>
                <a:cs typeface="Arial" charset="0"/>
              </a:rPr>
              <a:t>B.</a:t>
            </a:r>
            <a:r>
              <a:rPr lang="en-US" sz="2600" b="1" dirty="0">
                <a:solidFill>
                  <a:srgbClr val="339966"/>
                </a:solidFill>
                <a:cs typeface="Arial" charset="0"/>
              </a:rPr>
              <a:t>	</a:t>
            </a:r>
            <a:r>
              <a:rPr lang="en-US" sz="2700" dirty="0">
                <a:cs typeface="Arial" charset="0"/>
              </a:rPr>
              <a:t>Compute % increase in cost of household basket over 2011–12, compare to CPI inflation rate.</a:t>
            </a:r>
          </a:p>
          <a:p>
            <a:pPr marL="511175" indent="-511175">
              <a:lnSpc>
                <a:spcPct val="105000"/>
              </a:lnSpc>
              <a:spcBef>
                <a:spcPct val="25000"/>
              </a:spcBef>
              <a:buClr>
                <a:srgbClr val="990099"/>
              </a:buClr>
            </a:pPr>
            <a:r>
              <a:rPr lang="en-US" sz="2700" dirty="0">
                <a:cs typeface="Arial" charset="0"/>
              </a:rPr>
              <a:t>	Rate of increase:   ($195 – $150)/$150  =  </a:t>
            </a:r>
            <a:r>
              <a:rPr lang="en-US" sz="2700" dirty="0">
                <a:solidFill>
                  <a:srgbClr val="FF0000"/>
                </a:solidFill>
                <a:cs typeface="Arial" charset="0"/>
              </a:rPr>
              <a:t>30%</a:t>
            </a:r>
            <a:endParaRPr lang="en-US" sz="2700" dirty="0">
              <a:cs typeface="Arial" charset="0"/>
            </a:endParaRPr>
          </a:p>
          <a:p>
            <a:pPr marL="511175" indent="-511175">
              <a:lnSpc>
                <a:spcPct val="105000"/>
              </a:lnSpc>
              <a:spcBef>
                <a:spcPct val="25000"/>
              </a:spcBef>
              <a:buClr>
                <a:srgbClr val="990099"/>
              </a:buClr>
            </a:pPr>
            <a:r>
              <a:rPr lang="en-US" sz="2700" dirty="0">
                <a:cs typeface="Arial" charset="0"/>
              </a:rPr>
              <a:t>	CPI inflation rate from previous problem = </a:t>
            </a:r>
            <a:r>
              <a:rPr lang="en-US" sz="2700" dirty="0">
                <a:solidFill>
                  <a:srgbClr val="FF0000"/>
                </a:solidFill>
                <a:cs typeface="Arial" charset="0"/>
              </a:rPr>
              <a:t>40%</a:t>
            </a:r>
          </a:p>
        </p:txBody>
      </p:sp>
      <p:sp>
        <p:nvSpPr>
          <p:cNvPr id="6" name="Rectangle 7"/>
          <p:cNvSpPr>
            <a:spLocks noChangeArrowheads="1"/>
          </p:cNvSpPr>
          <p:nvPr/>
        </p:nvSpPr>
        <p:spPr bwMode="auto">
          <a:xfrm>
            <a:off x="2079626" y="1250950"/>
            <a:ext cx="2644775"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0000"/>
              </a:spcBef>
              <a:buClr>
                <a:srgbClr val="339966"/>
              </a:buClr>
              <a:buSzPct val="120000"/>
              <a:buFont typeface="Wingdings" pitchFamily="2" charset="2"/>
              <a:buNone/>
            </a:pPr>
            <a:r>
              <a:rPr lang="en-US" sz="2600" dirty="0"/>
              <a:t>CPI basket:</a:t>
            </a:r>
            <a:br>
              <a:rPr lang="en-US" sz="2600" dirty="0"/>
            </a:br>
            <a:r>
              <a:rPr lang="en-US" sz="2600" dirty="0"/>
              <a:t>  {10# wheat, </a:t>
            </a:r>
            <a:br>
              <a:rPr lang="en-US" sz="2600" dirty="0"/>
            </a:br>
            <a:r>
              <a:rPr lang="en-US" sz="2600" dirty="0"/>
              <a:t>   20# rice}</a:t>
            </a:r>
          </a:p>
          <a:p>
            <a:pPr>
              <a:lnSpc>
                <a:spcPct val="105000"/>
              </a:lnSpc>
              <a:spcBef>
                <a:spcPct val="25000"/>
              </a:spcBef>
              <a:buClr>
                <a:srgbClr val="339966"/>
              </a:buClr>
              <a:buSzPct val="120000"/>
              <a:buFont typeface="Wingdings" pitchFamily="2" charset="2"/>
              <a:buNone/>
            </a:pPr>
            <a:r>
              <a:rPr lang="en-US" sz="2600" dirty="0"/>
              <a:t>Household </a:t>
            </a:r>
            <a:br>
              <a:rPr lang="en-US" sz="2600" dirty="0"/>
            </a:br>
            <a:r>
              <a:rPr lang="en-US" sz="2600" dirty="0"/>
              <a:t>basket in 2012:</a:t>
            </a:r>
            <a:br>
              <a:rPr lang="en-US" sz="2600" dirty="0"/>
            </a:br>
            <a:r>
              <a:rPr lang="en-US" sz="2600" dirty="0"/>
              <a:t>  {5# wheat, </a:t>
            </a:r>
            <a:br>
              <a:rPr lang="en-US" sz="2600" dirty="0"/>
            </a:br>
            <a:r>
              <a:rPr lang="en-US" sz="2600" dirty="0"/>
              <a:t>   25# rice}</a:t>
            </a:r>
          </a:p>
        </p:txBody>
      </p:sp>
      <p:graphicFrame>
        <p:nvGraphicFramePr>
          <p:cNvPr id="8" name="Group 37"/>
          <p:cNvGraphicFramePr>
            <a:graphicFrameLocks noGrp="1"/>
          </p:cNvGraphicFramePr>
          <p:nvPr>
            <p:extLst>
              <p:ext uri="{D42A27DB-BD31-4B8C-83A1-F6EECF244321}">
                <p14:modId xmlns:p14="http://schemas.microsoft.com/office/powerpoint/2010/main" val="1905043810"/>
              </p:ext>
            </p:extLst>
          </p:nvPr>
        </p:nvGraphicFramePr>
        <p:xfrm>
          <a:off x="5132389" y="1414464"/>
          <a:ext cx="5202237" cy="2497137"/>
        </p:xfrm>
        <a:graphic>
          <a:graphicData uri="http://schemas.openxmlformats.org/drawingml/2006/table">
            <a:tbl>
              <a:tblPr/>
              <a:tblGrid>
                <a:gridCol w="1020762">
                  <a:extLst>
                    <a:ext uri="{9D8B030D-6E8A-4147-A177-3AD203B41FA5}">
                      <a16:colId xmlns:a16="http://schemas.microsoft.com/office/drawing/2014/main" val="20000"/>
                    </a:ext>
                  </a:extLst>
                </a:gridCol>
                <a:gridCol w="1231497">
                  <a:extLst>
                    <a:ext uri="{9D8B030D-6E8A-4147-A177-3AD203B41FA5}">
                      <a16:colId xmlns:a16="http://schemas.microsoft.com/office/drawing/2014/main" val="20001"/>
                    </a:ext>
                  </a:extLst>
                </a:gridCol>
                <a:gridCol w="1108478">
                  <a:extLst>
                    <a:ext uri="{9D8B030D-6E8A-4147-A177-3AD203B41FA5}">
                      <a16:colId xmlns:a16="http://schemas.microsoft.com/office/drawing/2014/main" val="20002"/>
                    </a:ext>
                  </a:extLst>
                </a:gridCol>
                <a:gridCol w="1841500">
                  <a:extLst>
                    <a:ext uri="{9D8B030D-6E8A-4147-A177-3AD203B41FA5}">
                      <a16:colId xmlns:a16="http://schemas.microsoft.com/office/drawing/2014/main" val="20003"/>
                    </a:ext>
                  </a:extLst>
                </a:gridCol>
              </a:tblGrid>
              <a:tr h="923286">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a:ln>
                          <a:noFill/>
                        </a:ln>
                        <a:solidFill>
                          <a:schemeClr val="tx1"/>
                        </a:solidFill>
                        <a:effectLst/>
                        <a:latin typeface="Arial" charset="0"/>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wheat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rice</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a:ln>
                            <a:noFill/>
                          </a:ln>
                          <a:solidFill>
                            <a:schemeClr val="tx1"/>
                          </a:solidFill>
                          <a:effectLst/>
                          <a:latin typeface="Arial" charset="0"/>
                        </a:rPr>
                        <a:t>cost of CPI basket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20554">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$120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073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2011</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$150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45947">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2012</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$9</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$6</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$210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4825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idx="4294967295"/>
          </p:nvPr>
        </p:nvSpPr>
        <p:spPr>
          <a:xfrm>
            <a:off x="1969293" y="597935"/>
            <a:ext cx="8253413" cy="1025525"/>
          </a:xfrm>
        </p:spPr>
        <p:txBody>
          <a:bodyPr>
            <a:normAutofit/>
          </a:bodyPr>
          <a:lstStyle/>
          <a:p>
            <a:pPr algn="ctr" eaLnBrk="1" hangingPunct="1"/>
            <a:r>
              <a:rPr lang="en-US" sz="3400" dirty="0"/>
              <a:t>Problems with the CPI:  </a:t>
            </a:r>
            <a:br>
              <a:rPr lang="en-US" sz="3400" dirty="0"/>
            </a:br>
            <a:r>
              <a:rPr lang="en-US" sz="3400" i="1" dirty="0">
                <a:solidFill>
                  <a:srgbClr val="CC0000"/>
                </a:solidFill>
              </a:rPr>
              <a:t>Substitution Bias</a:t>
            </a:r>
          </a:p>
        </p:txBody>
      </p:sp>
      <p:sp>
        <p:nvSpPr>
          <p:cNvPr id="19461" name="Rectangle 3"/>
          <p:cNvSpPr>
            <a:spLocks noGrp="1" noChangeArrowheads="1"/>
          </p:cNvSpPr>
          <p:nvPr>
            <p:ph type="body" idx="4294967295"/>
          </p:nvPr>
        </p:nvSpPr>
        <p:spPr>
          <a:xfrm>
            <a:off x="893500" y="2393114"/>
            <a:ext cx="10215154" cy="3429835"/>
          </a:xfrm>
        </p:spPr>
        <p:txBody>
          <a:bodyPr/>
          <a:lstStyle/>
          <a:p>
            <a:pPr eaLnBrk="1" hangingPunct="1"/>
            <a:r>
              <a:rPr lang="en-US" dirty="0"/>
              <a:t>Over time, some prices rise faster than others. </a:t>
            </a:r>
          </a:p>
          <a:p>
            <a:pPr eaLnBrk="1" hangingPunct="1"/>
            <a:r>
              <a:rPr lang="en-US" dirty="0"/>
              <a:t>Consumers substitute toward goods that become relatively cheaper, mitigating the effects of price increases. </a:t>
            </a:r>
          </a:p>
          <a:p>
            <a:pPr eaLnBrk="1" hangingPunct="1"/>
            <a:r>
              <a:rPr lang="en-US" dirty="0"/>
              <a:t>The CPI misses this substitution because it uses a fixed basket of goods. </a:t>
            </a:r>
          </a:p>
          <a:p>
            <a:pPr eaLnBrk="1" hangingPunct="1"/>
            <a:r>
              <a:rPr lang="en-US" dirty="0"/>
              <a:t>Thus, the CPI overstates increases in the cost of living. </a:t>
            </a:r>
          </a:p>
        </p:txBody>
      </p:sp>
      <p:sp>
        <p:nvSpPr>
          <p:cNvPr id="19462" name="FlagCount" hidden="1">
            <a:hlinkClick r:id="rId4" action="ppaction://hlinkfile"/>
          </p:cNvPr>
          <p:cNvSpPr>
            <a:spLocks noChangeArrowheads="1"/>
          </p:cNvSpPr>
          <p:nvPr/>
        </p:nvSpPr>
        <p:spPr bwMode="auto">
          <a:xfrm>
            <a:off x="9779000" y="309563"/>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15876461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wipe(left)">
                                      <p:cBhvr>
                                        <p:cTn id="7" dur="500"/>
                                        <p:tgtEl>
                                          <p:spTgt spid="194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1">
                                            <p:txEl>
                                              <p:pRg st="1" end="1"/>
                                            </p:txEl>
                                          </p:spTgt>
                                        </p:tgtEl>
                                        <p:attrNameLst>
                                          <p:attrName>style.visibility</p:attrName>
                                        </p:attrNameLst>
                                      </p:cBhvr>
                                      <p:to>
                                        <p:strVal val="visible"/>
                                      </p:to>
                                    </p:set>
                                    <p:animEffect transition="in" filter="wipe(left)">
                                      <p:cBhvr>
                                        <p:cTn id="12" dur="500"/>
                                        <p:tgtEl>
                                          <p:spTgt spid="194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1">
                                            <p:txEl>
                                              <p:pRg st="2" end="2"/>
                                            </p:txEl>
                                          </p:spTgt>
                                        </p:tgtEl>
                                        <p:attrNameLst>
                                          <p:attrName>style.visibility</p:attrName>
                                        </p:attrNameLst>
                                      </p:cBhvr>
                                      <p:to>
                                        <p:strVal val="visible"/>
                                      </p:to>
                                    </p:set>
                                    <p:animEffect transition="in" filter="wipe(left)">
                                      <p:cBhvr>
                                        <p:cTn id="17" dur="500"/>
                                        <p:tgtEl>
                                          <p:spTgt spid="1946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1">
                                            <p:txEl>
                                              <p:pRg st="3" end="3"/>
                                            </p:txEl>
                                          </p:spTgt>
                                        </p:tgtEl>
                                        <p:attrNameLst>
                                          <p:attrName>style.visibility</p:attrName>
                                        </p:attrNameLst>
                                      </p:cBhvr>
                                      <p:to>
                                        <p:strVal val="visible"/>
                                      </p:to>
                                    </p:set>
                                    <p:animEffect transition="in" filter="wipe(left)">
                                      <p:cBhvr>
                                        <p:cTn id="22" dur="500"/>
                                        <p:tgtEl>
                                          <p:spTgt spid="194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idx="4294967295"/>
          </p:nvPr>
        </p:nvSpPr>
        <p:spPr>
          <a:xfrm>
            <a:off x="1969293" y="655412"/>
            <a:ext cx="8253413" cy="1025525"/>
          </a:xfrm>
        </p:spPr>
        <p:txBody>
          <a:bodyPr>
            <a:normAutofit/>
          </a:bodyPr>
          <a:lstStyle/>
          <a:p>
            <a:pPr algn="ctr" eaLnBrk="1" hangingPunct="1"/>
            <a:r>
              <a:rPr lang="en-US" sz="3400" dirty="0"/>
              <a:t>Problems with the CPI:  </a:t>
            </a:r>
            <a:br>
              <a:rPr lang="en-US" sz="3400" dirty="0"/>
            </a:br>
            <a:r>
              <a:rPr lang="en-US" sz="3400" i="1" dirty="0">
                <a:solidFill>
                  <a:srgbClr val="CC0000"/>
                </a:solidFill>
              </a:rPr>
              <a:t>Introduction of New Goods</a:t>
            </a:r>
          </a:p>
        </p:txBody>
      </p:sp>
      <p:sp>
        <p:nvSpPr>
          <p:cNvPr id="20485" name="Rectangle 3"/>
          <p:cNvSpPr>
            <a:spLocks noGrp="1" noChangeArrowheads="1"/>
          </p:cNvSpPr>
          <p:nvPr>
            <p:ph type="body" idx="4294967295"/>
          </p:nvPr>
        </p:nvSpPr>
        <p:spPr>
          <a:xfrm>
            <a:off x="851698" y="2147533"/>
            <a:ext cx="10340557" cy="3319999"/>
          </a:xfrm>
        </p:spPr>
        <p:txBody>
          <a:bodyPr/>
          <a:lstStyle/>
          <a:p>
            <a:pPr eaLnBrk="1" hangingPunct="1"/>
            <a:r>
              <a:rPr lang="en-US" dirty="0"/>
              <a:t>The introduction of new goods increases variety, allows consumers to find products that more closely meet their needs. </a:t>
            </a:r>
          </a:p>
          <a:p>
            <a:pPr eaLnBrk="1" hangingPunct="1">
              <a:spcBef>
                <a:spcPct val="40000"/>
              </a:spcBef>
            </a:pPr>
            <a:r>
              <a:rPr lang="en-US" dirty="0"/>
              <a:t>In effect, Rs become more valuable.  </a:t>
            </a:r>
          </a:p>
          <a:p>
            <a:pPr eaLnBrk="1" hangingPunct="1">
              <a:spcBef>
                <a:spcPct val="40000"/>
              </a:spcBef>
            </a:pPr>
            <a:r>
              <a:rPr lang="en-US" dirty="0"/>
              <a:t>The CPI misses this effect because it uses a fixed basket of goods. </a:t>
            </a:r>
          </a:p>
          <a:p>
            <a:pPr eaLnBrk="1" hangingPunct="1">
              <a:spcBef>
                <a:spcPct val="40000"/>
              </a:spcBef>
            </a:pPr>
            <a:r>
              <a:rPr lang="en-US" dirty="0"/>
              <a:t>Thus, the CPI overstates increases in the cost of living. </a:t>
            </a:r>
          </a:p>
        </p:txBody>
      </p:sp>
      <p:sp>
        <p:nvSpPr>
          <p:cNvPr id="20486" name="FlagCount" hidden="1">
            <a:hlinkClick r:id="rId4" action="ppaction://hlinkfile"/>
          </p:cNvPr>
          <p:cNvSpPr>
            <a:spLocks noChangeArrowheads="1"/>
          </p:cNvSpPr>
          <p:nvPr/>
        </p:nvSpPr>
        <p:spPr bwMode="auto">
          <a:xfrm>
            <a:off x="9779000" y="309563"/>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31604200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wipe(left)">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wipe(left)">
                                      <p:cBhvr>
                                        <p:cTn id="12" dur="500"/>
                                        <p:tgtEl>
                                          <p:spTgt spid="204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5">
                                            <p:txEl>
                                              <p:pRg st="2" end="2"/>
                                            </p:txEl>
                                          </p:spTgt>
                                        </p:tgtEl>
                                        <p:attrNameLst>
                                          <p:attrName>style.visibility</p:attrName>
                                        </p:attrNameLst>
                                      </p:cBhvr>
                                      <p:to>
                                        <p:strVal val="visible"/>
                                      </p:to>
                                    </p:set>
                                    <p:animEffect transition="in" filter="wipe(left)">
                                      <p:cBhvr>
                                        <p:cTn id="17" dur="500"/>
                                        <p:tgtEl>
                                          <p:spTgt spid="204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5">
                                            <p:txEl>
                                              <p:pRg st="3" end="3"/>
                                            </p:txEl>
                                          </p:spTgt>
                                        </p:tgtEl>
                                        <p:attrNameLst>
                                          <p:attrName>style.visibility</p:attrName>
                                        </p:attrNameLst>
                                      </p:cBhvr>
                                      <p:to>
                                        <p:strVal val="visible"/>
                                      </p:to>
                                    </p:set>
                                    <p:animEffect transition="in" filter="wipe(left)">
                                      <p:cBhvr>
                                        <p:cTn id="22" dur="500"/>
                                        <p:tgtEl>
                                          <p:spTgt spid="204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idx="4294967295"/>
          </p:nvPr>
        </p:nvSpPr>
        <p:spPr>
          <a:xfrm>
            <a:off x="1969293" y="587485"/>
            <a:ext cx="8253413" cy="1025525"/>
          </a:xfrm>
        </p:spPr>
        <p:txBody>
          <a:bodyPr>
            <a:normAutofit/>
          </a:bodyPr>
          <a:lstStyle/>
          <a:p>
            <a:pPr algn="ctr" eaLnBrk="1" hangingPunct="1"/>
            <a:r>
              <a:rPr lang="en-US" sz="3400" dirty="0"/>
              <a:t>Problems with the CPI:  </a:t>
            </a:r>
            <a:br>
              <a:rPr lang="en-US" sz="3400" dirty="0"/>
            </a:br>
            <a:r>
              <a:rPr lang="en-US" sz="3400" i="1" dirty="0">
                <a:solidFill>
                  <a:srgbClr val="CC0000"/>
                </a:solidFill>
              </a:rPr>
              <a:t>Unmeasured Quality Change</a:t>
            </a:r>
          </a:p>
        </p:txBody>
      </p:sp>
      <p:sp>
        <p:nvSpPr>
          <p:cNvPr id="21509" name="Rectangle 3"/>
          <p:cNvSpPr>
            <a:spLocks noGrp="1" noChangeArrowheads="1"/>
          </p:cNvSpPr>
          <p:nvPr>
            <p:ph type="body" idx="4294967295"/>
          </p:nvPr>
        </p:nvSpPr>
        <p:spPr>
          <a:xfrm>
            <a:off x="841248" y="2518519"/>
            <a:ext cx="10434610" cy="3309195"/>
          </a:xfrm>
        </p:spPr>
        <p:txBody>
          <a:bodyPr/>
          <a:lstStyle/>
          <a:p>
            <a:pPr eaLnBrk="1" hangingPunct="1"/>
            <a:r>
              <a:rPr lang="en-US" dirty="0"/>
              <a:t>Improvements in the quality of goods in the basket increase the value of each rupee.</a:t>
            </a:r>
          </a:p>
          <a:p>
            <a:pPr eaLnBrk="1" hangingPunct="1"/>
            <a:r>
              <a:rPr lang="en-US" dirty="0"/>
              <a:t>The NSO tries to account for quality changes </a:t>
            </a:r>
            <a:br>
              <a:rPr lang="en-US" dirty="0"/>
            </a:br>
            <a:r>
              <a:rPr lang="en-US" dirty="0"/>
              <a:t>but probably misses some, as quality is hard to measure. </a:t>
            </a:r>
          </a:p>
          <a:p>
            <a:pPr eaLnBrk="1" hangingPunct="1"/>
            <a:r>
              <a:rPr lang="en-US" dirty="0"/>
              <a:t>Thus, the CPI overstates increases in the cost of living. </a:t>
            </a:r>
          </a:p>
        </p:txBody>
      </p:sp>
      <p:sp>
        <p:nvSpPr>
          <p:cNvPr id="21510" name="FlagCount" hidden="1">
            <a:hlinkClick r:id="rId4" action="ppaction://hlinkfile"/>
          </p:cNvPr>
          <p:cNvSpPr>
            <a:spLocks noChangeArrowheads="1"/>
          </p:cNvSpPr>
          <p:nvPr/>
        </p:nvSpPr>
        <p:spPr bwMode="auto">
          <a:xfrm>
            <a:off x="9779000" y="309563"/>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12171287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a:xfrm>
            <a:off x="1969293" y="563936"/>
            <a:ext cx="8253413" cy="669925"/>
          </a:xfrm>
        </p:spPr>
        <p:txBody>
          <a:bodyPr>
            <a:normAutofit fontScale="90000"/>
          </a:bodyPr>
          <a:lstStyle/>
          <a:p>
            <a:pPr algn="ctr" eaLnBrk="1" hangingPunct="1"/>
            <a:r>
              <a:rPr lang="en-US" dirty="0"/>
              <a:t>Problems with the CPI</a:t>
            </a:r>
            <a:endParaRPr lang="en-US" i="1" dirty="0">
              <a:solidFill>
                <a:srgbClr val="CC0000"/>
              </a:solidFill>
            </a:endParaRPr>
          </a:p>
        </p:txBody>
      </p:sp>
      <p:sp>
        <p:nvSpPr>
          <p:cNvPr id="22533" name="Rectangle 3"/>
          <p:cNvSpPr>
            <a:spLocks noGrp="1" noChangeArrowheads="1"/>
          </p:cNvSpPr>
          <p:nvPr>
            <p:ph type="body" idx="4294967295"/>
          </p:nvPr>
        </p:nvSpPr>
        <p:spPr>
          <a:xfrm>
            <a:off x="903950" y="2236361"/>
            <a:ext cx="10277856" cy="3564364"/>
          </a:xfrm>
        </p:spPr>
        <p:txBody>
          <a:bodyPr/>
          <a:lstStyle/>
          <a:p>
            <a:pPr eaLnBrk="1" hangingPunct="1"/>
            <a:r>
              <a:rPr lang="en-US" dirty="0"/>
              <a:t>Each of these problems causes the CPI to overstate cost of living increases.  </a:t>
            </a:r>
          </a:p>
          <a:p>
            <a:pPr eaLnBrk="1" hangingPunct="1"/>
            <a:r>
              <a:rPr lang="en-US" dirty="0"/>
              <a:t>The NSO has made technical adjustments, </a:t>
            </a:r>
            <a:br>
              <a:rPr lang="en-US" dirty="0"/>
            </a:br>
            <a:r>
              <a:rPr lang="en-US" dirty="0"/>
              <a:t>but the CPI probably still overstates inflation </a:t>
            </a:r>
            <a:br>
              <a:rPr lang="en-US" dirty="0"/>
            </a:br>
            <a:r>
              <a:rPr lang="en-US" dirty="0"/>
              <a:t>by about 0.5-1 percent per year.</a:t>
            </a:r>
          </a:p>
        </p:txBody>
      </p:sp>
      <p:sp>
        <p:nvSpPr>
          <p:cNvPr id="22534" name="FlagCount" hidden="1">
            <a:hlinkClick r:id="rId4"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34046130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wipe(left)">
                                      <p:cBhvr>
                                        <p:cTn id="7" dur="500"/>
                                        <p:tgtEl>
                                          <p:spTgt spid="225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1" end="1"/>
                                            </p:txEl>
                                          </p:spTgt>
                                        </p:tgtEl>
                                        <p:attrNameLst>
                                          <p:attrName>style.visibility</p:attrName>
                                        </p:attrNameLst>
                                      </p:cBhvr>
                                      <p:to>
                                        <p:strVal val="visible"/>
                                      </p:to>
                                    </p:set>
                                    <p:animEffect transition="in" filter="wipe(left)">
                                      <p:cBhvr>
                                        <p:cTn id="12" dur="500"/>
                                        <p:tgtEl>
                                          <p:spTgt spid="225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2057401" y="152400"/>
            <a:ext cx="8208963" cy="954088"/>
          </a:xfrm>
        </p:spPr>
        <p:txBody>
          <a:bodyPr>
            <a:normAutofit fontScale="90000"/>
          </a:bodyPr>
          <a:lstStyle/>
          <a:p>
            <a:pPr algn="l" eaLnBrk="1" hangingPunct="1">
              <a:defRPr/>
            </a:pPr>
            <a:r>
              <a:rPr lang="en-US" sz="240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3</a:t>
            </a:r>
            <a:r>
              <a:rPr lang="en-US" sz="2400" dirty="0">
                <a:solidFill>
                  <a:srgbClr val="996633"/>
                </a:solidFill>
                <a:effectLst>
                  <a:outerShdw blurRad="38100" dist="38100" dir="2700000" algn="tl">
                    <a:srgbClr val="C0C0C0"/>
                  </a:outerShdw>
                </a:effectLst>
                <a:latin typeface="Tahoma" pitchFamily="34" charset="0"/>
                <a:cs typeface="Arial" charset="0"/>
              </a:rPr>
              <a:t>   </a:t>
            </a:r>
            <a:br>
              <a:rPr lang="en-US" sz="240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CPI vs. GDP deflator</a:t>
            </a:r>
          </a:p>
        </p:txBody>
      </p:sp>
      <p:sp>
        <p:nvSpPr>
          <p:cNvPr id="36" name="Content Placeholder 2"/>
          <p:cNvSpPr>
            <a:spLocks noGrp="1"/>
          </p:cNvSpPr>
          <p:nvPr>
            <p:ph idx="1"/>
          </p:nvPr>
        </p:nvSpPr>
        <p:spPr>
          <a:xfrm>
            <a:off x="1981200" y="1371600"/>
            <a:ext cx="8229600" cy="5105400"/>
          </a:xfrm>
        </p:spPr>
        <p:txBody>
          <a:bodyPr>
            <a:normAutofit/>
          </a:bodyPr>
          <a:lstStyle/>
          <a:p>
            <a:pPr marL="0" indent="0">
              <a:spcBef>
                <a:spcPct val="40000"/>
              </a:spcBef>
              <a:buNone/>
            </a:pPr>
            <a:r>
              <a:rPr lang="en-US" dirty="0"/>
              <a:t>In each scenario, determine the effects on the </a:t>
            </a:r>
            <a:br>
              <a:rPr lang="en-US" dirty="0"/>
            </a:br>
            <a:r>
              <a:rPr lang="en-US" dirty="0"/>
              <a:t>CPI and the GDP deflator. </a:t>
            </a:r>
          </a:p>
          <a:p>
            <a:pPr marL="628650" lvl="1" indent="-514350">
              <a:spcBef>
                <a:spcPct val="40000"/>
              </a:spcBef>
              <a:buClr>
                <a:srgbClr val="990099"/>
              </a:buClr>
              <a:buNone/>
            </a:pPr>
            <a:r>
              <a:rPr lang="en-US" sz="2600" b="1" dirty="0">
                <a:solidFill>
                  <a:srgbClr val="C00000"/>
                </a:solidFill>
              </a:rPr>
              <a:t>A.</a:t>
            </a:r>
            <a:r>
              <a:rPr lang="en-US" sz="2600" b="1" dirty="0">
                <a:solidFill>
                  <a:srgbClr val="339966"/>
                </a:solidFill>
              </a:rPr>
              <a:t>	</a:t>
            </a:r>
            <a:r>
              <a:rPr lang="en-US" sz="2800" dirty="0"/>
              <a:t>Starbucks raises the price of </a:t>
            </a:r>
            <a:r>
              <a:rPr lang="en-US" sz="2800" dirty="0" err="1"/>
              <a:t>Frappuccinos</a:t>
            </a:r>
            <a:r>
              <a:rPr lang="en-US" sz="2800" dirty="0"/>
              <a:t>.</a:t>
            </a:r>
          </a:p>
          <a:p>
            <a:pPr marL="628650" lvl="1" indent="-514350">
              <a:spcBef>
                <a:spcPct val="40000"/>
              </a:spcBef>
              <a:buClr>
                <a:srgbClr val="990099"/>
              </a:buClr>
              <a:buNone/>
            </a:pPr>
            <a:r>
              <a:rPr lang="en-US" sz="2600" b="1" dirty="0">
                <a:solidFill>
                  <a:srgbClr val="C00000"/>
                </a:solidFill>
              </a:rPr>
              <a:t>B.</a:t>
            </a:r>
            <a:r>
              <a:rPr lang="en-US" sz="2600" b="1" dirty="0">
                <a:solidFill>
                  <a:srgbClr val="339966"/>
                </a:solidFill>
              </a:rPr>
              <a:t>	</a:t>
            </a:r>
            <a:r>
              <a:rPr lang="en-GB" sz="2800" dirty="0"/>
              <a:t>A local manufacturer raises the price on industrial tractors it produces.</a:t>
            </a:r>
            <a:endParaRPr lang="en-US" sz="2800" dirty="0"/>
          </a:p>
          <a:p>
            <a:pPr marL="628650" lvl="1" indent="-514350">
              <a:spcBef>
                <a:spcPct val="40000"/>
              </a:spcBef>
              <a:buClr>
                <a:srgbClr val="990099"/>
              </a:buClr>
              <a:buNone/>
            </a:pPr>
            <a:r>
              <a:rPr lang="en-US" sz="2600" b="1" dirty="0">
                <a:solidFill>
                  <a:srgbClr val="C00000"/>
                </a:solidFill>
              </a:rPr>
              <a:t>C.</a:t>
            </a:r>
            <a:r>
              <a:rPr lang="en-US" sz="2600" b="1" dirty="0">
                <a:solidFill>
                  <a:srgbClr val="339966"/>
                </a:solidFill>
              </a:rPr>
              <a:t>    Armani</a:t>
            </a:r>
            <a:r>
              <a:rPr lang="en-US" sz="2800" dirty="0"/>
              <a:t> raises the price of the jeans it sells in India.</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ACF3-CE9B-D00D-1171-4255F53814B6}"/>
              </a:ext>
            </a:extLst>
          </p:cNvPr>
          <p:cNvSpPr>
            <a:spLocks noGrp="1"/>
          </p:cNvSpPr>
          <p:nvPr>
            <p:ph type="ctrTitle"/>
          </p:nvPr>
        </p:nvSpPr>
        <p:spPr>
          <a:xfrm>
            <a:off x="1112520" y="1902148"/>
            <a:ext cx="9966960" cy="3778561"/>
          </a:xfrm>
        </p:spPr>
        <p:txBody>
          <a:bodyPr>
            <a:normAutofit fontScale="90000"/>
          </a:bodyPr>
          <a:lstStyle/>
          <a:p>
            <a:br>
              <a:rPr lang="en-GB" sz="5400" dirty="0"/>
            </a:br>
            <a:br>
              <a:rPr lang="en-US" sz="5400" dirty="0"/>
            </a:br>
            <a:br>
              <a:rPr lang="en-US" sz="5400" dirty="0"/>
            </a:br>
            <a:r>
              <a:rPr lang="en-US" sz="5400" dirty="0"/>
              <a:t>PART 1: BUSINESS ENVIRONMENT</a:t>
            </a:r>
            <a:br>
              <a:rPr lang="en-GB" sz="5400" dirty="0"/>
            </a:br>
            <a:br>
              <a:rPr lang="en-GB" sz="5400" dirty="0"/>
            </a:br>
            <a:r>
              <a:rPr lang="en-GB" sz="5400" dirty="0"/>
              <a:t>Lecture 5: Measuring the cost of living</a:t>
            </a:r>
            <a:endParaRPr lang="en-IE" sz="5400" dirty="0"/>
          </a:p>
        </p:txBody>
      </p:sp>
    </p:spTree>
    <p:extLst>
      <p:ext uri="{BB962C8B-B14F-4D97-AF65-F5344CB8AC3E}">
        <p14:creationId xmlns:p14="http://schemas.microsoft.com/office/powerpoint/2010/main" val="83182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2057401" y="152400"/>
            <a:ext cx="8208963" cy="954088"/>
          </a:xfrm>
        </p:spPr>
        <p:txBody>
          <a:bodyPr>
            <a:normAutofit fontScale="90000"/>
          </a:bodyPr>
          <a:lstStyle/>
          <a:p>
            <a:pPr algn="l" eaLnBrk="1" hangingPunct="1">
              <a:defRPr/>
            </a:pPr>
            <a:r>
              <a:rPr lang="en-US" sz="240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3</a:t>
            </a:r>
            <a:r>
              <a:rPr lang="en-US" sz="2400" dirty="0">
                <a:solidFill>
                  <a:srgbClr val="996633"/>
                </a:solidFill>
                <a:effectLst>
                  <a:outerShdw blurRad="38100" dist="38100" dir="2700000" algn="tl">
                    <a:srgbClr val="C0C0C0"/>
                  </a:outerShdw>
                </a:effectLst>
                <a:latin typeface="Tahoma" pitchFamily="34" charset="0"/>
                <a:cs typeface="Arial" charset="0"/>
              </a:rPr>
              <a:t>   </a:t>
            </a:r>
            <a:br>
              <a:rPr lang="en-US" sz="240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Answers</a:t>
            </a:r>
          </a:p>
        </p:txBody>
      </p:sp>
      <p:sp>
        <p:nvSpPr>
          <p:cNvPr id="36" name="Content Placeholder 2"/>
          <p:cNvSpPr>
            <a:spLocks noGrp="1"/>
          </p:cNvSpPr>
          <p:nvPr>
            <p:ph idx="1"/>
          </p:nvPr>
        </p:nvSpPr>
        <p:spPr>
          <a:xfrm>
            <a:off x="1981200" y="1371600"/>
            <a:ext cx="8229600" cy="5105400"/>
          </a:xfrm>
        </p:spPr>
        <p:txBody>
          <a:bodyPr>
            <a:normAutofit/>
          </a:bodyPr>
          <a:lstStyle/>
          <a:p>
            <a:pPr marL="463550" indent="-463550">
              <a:spcBef>
                <a:spcPct val="40000"/>
              </a:spcBef>
              <a:buNone/>
            </a:pPr>
            <a:r>
              <a:rPr lang="en-US" sz="2600" b="1" dirty="0">
                <a:solidFill>
                  <a:srgbClr val="C00000"/>
                </a:solidFill>
              </a:rPr>
              <a:t>A.</a:t>
            </a:r>
            <a:r>
              <a:rPr lang="en-US" sz="2600" b="1" dirty="0">
                <a:solidFill>
                  <a:srgbClr val="339966"/>
                </a:solidFill>
              </a:rPr>
              <a:t>	</a:t>
            </a:r>
            <a:r>
              <a:rPr lang="en-US" dirty="0"/>
              <a:t>Starbucks raises the price of </a:t>
            </a:r>
            <a:r>
              <a:rPr lang="en-US" dirty="0" err="1"/>
              <a:t>Frappuccinos</a:t>
            </a:r>
            <a:r>
              <a:rPr lang="en-US" dirty="0"/>
              <a:t>.</a:t>
            </a:r>
          </a:p>
          <a:p>
            <a:pPr marL="463550" indent="-463550">
              <a:spcBef>
                <a:spcPct val="25000"/>
              </a:spcBef>
              <a:buNone/>
            </a:pPr>
            <a:r>
              <a:rPr lang="en-US" i="1" dirty="0"/>
              <a:t>	</a:t>
            </a:r>
            <a:r>
              <a:rPr lang="en-US" b="1" i="1" dirty="0">
                <a:solidFill>
                  <a:srgbClr val="3333FF"/>
                </a:solidFill>
              </a:rPr>
              <a:t>The CPI and GDP deflator both rise.  </a:t>
            </a:r>
          </a:p>
          <a:p>
            <a:pPr marL="463550" indent="-463550">
              <a:spcBef>
                <a:spcPct val="60000"/>
              </a:spcBef>
              <a:buClr>
                <a:srgbClr val="990099"/>
              </a:buClr>
              <a:buNone/>
            </a:pPr>
            <a:r>
              <a:rPr lang="en-US" sz="2600" b="1" dirty="0">
                <a:solidFill>
                  <a:srgbClr val="C00000"/>
                </a:solidFill>
              </a:rPr>
              <a:t>B.</a:t>
            </a:r>
            <a:r>
              <a:rPr lang="en-US" sz="2600" b="1" dirty="0">
                <a:solidFill>
                  <a:srgbClr val="339966"/>
                </a:solidFill>
              </a:rPr>
              <a:t>	</a:t>
            </a:r>
            <a:r>
              <a:rPr lang="en-GB" sz="2400" dirty="0"/>
              <a:t>A local manufacturer raises the price on industrial tractors it produces.</a:t>
            </a:r>
            <a:endParaRPr lang="en-US" sz="2400" dirty="0"/>
          </a:p>
          <a:p>
            <a:pPr marL="463550" indent="-463550">
              <a:spcBef>
                <a:spcPct val="60000"/>
              </a:spcBef>
              <a:buClr>
                <a:srgbClr val="990099"/>
              </a:buClr>
              <a:buNone/>
            </a:pPr>
            <a:r>
              <a:rPr lang="en-US" i="1" dirty="0"/>
              <a:t>	</a:t>
            </a:r>
            <a:r>
              <a:rPr lang="en-US" b="1" i="1" dirty="0">
                <a:solidFill>
                  <a:srgbClr val="3333FF"/>
                </a:solidFill>
              </a:rPr>
              <a:t>The GDP deflator rises, the CPI does not. </a:t>
            </a:r>
          </a:p>
          <a:p>
            <a:pPr marL="463550" indent="-463550">
              <a:spcBef>
                <a:spcPct val="60000"/>
              </a:spcBef>
              <a:buClr>
                <a:srgbClr val="990099"/>
              </a:buClr>
              <a:buNone/>
            </a:pPr>
            <a:r>
              <a:rPr lang="en-US" sz="2600" b="1" dirty="0">
                <a:solidFill>
                  <a:srgbClr val="C00000"/>
                </a:solidFill>
              </a:rPr>
              <a:t>C.</a:t>
            </a:r>
            <a:r>
              <a:rPr lang="en-US" sz="2600" b="1" dirty="0">
                <a:solidFill>
                  <a:srgbClr val="339966"/>
                </a:solidFill>
              </a:rPr>
              <a:t>	Armani</a:t>
            </a:r>
            <a:r>
              <a:rPr lang="en-US" dirty="0"/>
              <a:t> raises the price of the jeans it sells in India.</a:t>
            </a:r>
          </a:p>
          <a:p>
            <a:pPr marL="463550" indent="-463550">
              <a:spcBef>
                <a:spcPct val="25000"/>
              </a:spcBef>
              <a:buClr>
                <a:srgbClr val="990099"/>
              </a:buClr>
              <a:buNone/>
            </a:pPr>
            <a:r>
              <a:rPr lang="en-US" i="1" dirty="0"/>
              <a:t>	</a:t>
            </a:r>
            <a:r>
              <a:rPr lang="en-US" b="1" i="1" dirty="0">
                <a:solidFill>
                  <a:srgbClr val="3333FF"/>
                </a:solidFill>
              </a:rPr>
              <a:t>The CPI rises, the GDP deflator does not. </a:t>
            </a:r>
            <a:endParaRPr lang="en-US" b="1" dirty="0">
              <a:solidFill>
                <a:srgbClr val="3333FF"/>
              </a:solidFill>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body" idx="4294967295"/>
          </p:nvPr>
        </p:nvSpPr>
        <p:spPr>
          <a:xfrm>
            <a:off x="1572049" y="1389856"/>
            <a:ext cx="5037137" cy="1470025"/>
          </a:xfrm>
          <a:solidFill>
            <a:srgbClr val="FFFFCC"/>
          </a:solidFill>
          <a:ln>
            <a:solidFill>
              <a:schemeClr val="tx1"/>
            </a:solidFill>
          </a:ln>
          <a:effectLst>
            <a:outerShdw blurRad="50800" dist="38100" dir="2700000" algn="tl" rotWithShape="0">
              <a:prstClr val="black">
                <a:alpha val="40000"/>
              </a:prstClr>
            </a:outerShdw>
          </a:effectLst>
        </p:spPr>
        <p:txBody>
          <a:bodyPr/>
          <a:lstStyle/>
          <a:p>
            <a:pPr marL="0" indent="0">
              <a:lnSpc>
                <a:spcPct val="100000"/>
              </a:lnSpc>
              <a:buNone/>
              <a:defRPr/>
            </a:pPr>
            <a:r>
              <a:rPr lang="en-US" sz="2600" dirty="0"/>
              <a:t>Imported consumer goods:</a:t>
            </a:r>
          </a:p>
          <a:p>
            <a:pPr lvl="1" indent="-293688">
              <a:spcBef>
                <a:spcPct val="10000"/>
              </a:spcBef>
              <a:buClr>
                <a:srgbClr val="FF6600"/>
              </a:buClr>
              <a:buSzPct val="115000"/>
              <a:defRPr/>
            </a:pPr>
            <a:r>
              <a:rPr lang="en-US" sz="2600" dirty="0"/>
              <a:t>included in CPI </a:t>
            </a:r>
          </a:p>
          <a:p>
            <a:pPr lvl="1" indent="-293688">
              <a:spcBef>
                <a:spcPct val="10000"/>
              </a:spcBef>
              <a:buClr>
                <a:srgbClr val="FF6600"/>
              </a:buClr>
              <a:buSzPct val="115000"/>
              <a:defRPr/>
            </a:pPr>
            <a:r>
              <a:rPr lang="en-US" sz="2600" dirty="0"/>
              <a:t>excluded from GDP deflator</a:t>
            </a:r>
          </a:p>
        </p:txBody>
      </p:sp>
      <p:sp>
        <p:nvSpPr>
          <p:cNvPr id="79875" name="Rectangle 3"/>
          <p:cNvSpPr>
            <a:spLocks noChangeArrowheads="1"/>
          </p:cNvSpPr>
          <p:nvPr/>
        </p:nvSpPr>
        <p:spPr bwMode="auto">
          <a:xfrm>
            <a:off x="1572049" y="3838574"/>
            <a:ext cx="6334125" cy="2755900"/>
          </a:xfrm>
          <a:prstGeom prst="rect">
            <a:avLst/>
          </a:prstGeom>
          <a:solidFill>
            <a:srgbClr val="FFCCFF"/>
          </a:solidFill>
          <a:ln w="9525">
            <a:solidFill>
              <a:schemeClr val="tx1"/>
            </a:solidFill>
            <a:miter lim="800000"/>
            <a:headEnd/>
            <a:tailEnd/>
          </a:ln>
          <a:effectLst>
            <a:outerShdw blurRad="50800" dist="38100" dir="2700000" algn="tl" rotWithShape="0">
              <a:prstClr val="black">
                <a:alpha val="40000"/>
              </a:prstClr>
            </a:outerShdw>
          </a:effectLst>
        </p:spPr>
        <p:txBody>
          <a:bodyPr/>
          <a:lstStyle/>
          <a:p>
            <a:pPr>
              <a:spcBef>
                <a:spcPct val="45000"/>
              </a:spcBef>
              <a:buClr>
                <a:srgbClr val="00B85C"/>
              </a:buClr>
              <a:buSzPct val="120000"/>
              <a:buFont typeface="Wingdings" pitchFamily="2" charset="2"/>
              <a:buNone/>
              <a:defRPr/>
            </a:pPr>
            <a:r>
              <a:rPr lang="en-US" sz="2600" dirty="0">
                <a:cs typeface="Arial" charset="0"/>
              </a:rPr>
              <a:t>The basket:</a:t>
            </a:r>
          </a:p>
          <a:p>
            <a:pPr lvl="1" indent="-293688">
              <a:spcBef>
                <a:spcPct val="10000"/>
              </a:spcBef>
              <a:buClr>
                <a:srgbClr val="990099"/>
              </a:buClr>
              <a:buSzPct val="115000"/>
              <a:buFont typeface="Wingdings" pitchFamily="2" charset="2"/>
              <a:buChar char="§"/>
              <a:defRPr/>
            </a:pPr>
            <a:r>
              <a:rPr lang="en-US" sz="2600" dirty="0">
                <a:cs typeface="Arial" charset="0"/>
              </a:rPr>
              <a:t>CPI uses fixed basket</a:t>
            </a:r>
          </a:p>
          <a:p>
            <a:pPr lvl="1" indent="-293688">
              <a:spcBef>
                <a:spcPct val="10000"/>
              </a:spcBef>
              <a:buClr>
                <a:srgbClr val="990099"/>
              </a:buClr>
              <a:buSzPct val="115000"/>
              <a:buFont typeface="Wingdings" pitchFamily="2" charset="2"/>
              <a:buChar char="§"/>
              <a:defRPr/>
            </a:pPr>
            <a:r>
              <a:rPr lang="en-US" sz="2600" dirty="0">
                <a:cs typeface="Arial" charset="0"/>
              </a:rPr>
              <a:t>GDP deflator uses basket of </a:t>
            </a:r>
            <a:br>
              <a:rPr lang="en-US" sz="2600" dirty="0">
                <a:cs typeface="Arial" charset="0"/>
              </a:rPr>
            </a:br>
            <a:r>
              <a:rPr lang="en-US" sz="2600" dirty="0">
                <a:cs typeface="Arial" charset="0"/>
              </a:rPr>
              <a:t>currently produced goods &amp; services</a:t>
            </a:r>
          </a:p>
          <a:p>
            <a:pPr>
              <a:lnSpc>
                <a:spcPct val="105000"/>
              </a:lnSpc>
              <a:spcBef>
                <a:spcPct val="10000"/>
              </a:spcBef>
              <a:buClr>
                <a:srgbClr val="CC0000"/>
              </a:buClr>
              <a:buSzPct val="120000"/>
              <a:buFont typeface="Wingdings" pitchFamily="2" charset="2"/>
              <a:buNone/>
              <a:defRPr/>
            </a:pPr>
            <a:r>
              <a:rPr lang="en-US" sz="2600" dirty="0">
                <a:cs typeface="Arial" charset="0"/>
              </a:rPr>
              <a:t>This matters if different prices are </a:t>
            </a:r>
            <a:br>
              <a:rPr lang="en-US" sz="2600" dirty="0">
                <a:cs typeface="Arial" charset="0"/>
              </a:rPr>
            </a:br>
            <a:r>
              <a:rPr lang="en-US" sz="2600" dirty="0">
                <a:cs typeface="Arial" charset="0"/>
              </a:rPr>
              <a:t>changing by different amounts.  </a:t>
            </a:r>
          </a:p>
        </p:txBody>
      </p:sp>
      <p:sp>
        <p:nvSpPr>
          <p:cNvPr id="79876" name="Rectangle 4"/>
          <p:cNvSpPr>
            <a:spLocks noChangeArrowheads="1"/>
          </p:cNvSpPr>
          <p:nvPr/>
        </p:nvSpPr>
        <p:spPr bwMode="auto">
          <a:xfrm>
            <a:off x="5662243" y="2782886"/>
            <a:ext cx="4487862" cy="1905000"/>
          </a:xfrm>
          <a:prstGeom prst="rect">
            <a:avLst/>
          </a:prstGeom>
          <a:solidFill>
            <a:srgbClr val="CCFFCC"/>
          </a:solidFill>
          <a:ln w="9525">
            <a:solidFill>
              <a:schemeClr val="tx1"/>
            </a:solidFill>
            <a:miter lim="800000"/>
            <a:headEnd/>
            <a:tailEnd/>
          </a:ln>
          <a:effectLst>
            <a:outerShdw blurRad="50800" dist="38100" dir="2700000" algn="tl" rotWithShape="0">
              <a:prstClr val="black">
                <a:alpha val="40000"/>
              </a:prstClr>
            </a:outerShdw>
          </a:effectLst>
        </p:spPr>
        <p:txBody>
          <a:bodyPr/>
          <a:lstStyle/>
          <a:p>
            <a:pPr>
              <a:spcBef>
                <a:spcPct val="45000"/>
              </a:spcBef>
              <a:buClr>
                <a:srgbClr val="00B85C"/>
              </a:buClr>
              <a:buSzPct val="120000"/>
              <a:buFont typeface="Wingdings" pitchFamily="2" charset="2"/>
              <a:buNone/>
              <a:defRPr/>
            </a:pPr>
            <a:r>
              <a:rPr lang="en-US" sz="2600" dirty="0">
                <a:cs typeface="Arial" charset="0"/>
              </a:rPr>
              <a:t>Capital goods:</a:t>
            </a:r>
          </a:p>
          <a:p>
            <a:pPr lvl="1" indent="-293688">
              <a:spcBef>
                <a:spcPct val="10000"/>
              </a:spcBef>
              <a:buClr>
                <a:srgbClr val="0066FF"/>
              </a:buClr>
              <a:buSzPct val="115000"/>
              <a:buFont typeface="Wingdings" pitchFamily="2" charset="2"/>
              <a:buChar char="§"/>
              <a:defRPr/>
            </a:pPr>
            <a:r>
              <a:rPr lang="en-US" sz="2600" dirty="0">
                <a:cs typeface="Arial" charset="0"/>
              </a:rPr>
              <a:t>excluded from CPI </a:t>
            </a:r>
          </a:p>
          <a:p>
            <a:pPr lvl="1" indent="-293688">
              <a:spcBef>
                <a:spcPct val="10000"/>
              </a:spcBef>
              <a:buClr>
                <a:srgbClr val="0066FF"/>
              </a:buClr>
              <a:buSzPct val="115000"/>
              <a:buFont typeface="Wingdings" pitchFamily="2" charset="2"/>
              <a:buChar char="§"/>
              <a:defRPr/>
            </a:pPr>
            <a:r>
              <a:rPr lang="en-US" sz="2600" dirty="0">
                <a:cs typeface="Arial" charset="0"/>
              </a:rPr>
              <a:t>included in GDP deflator (if produced domestically)</a:t>
            </a:r>
          </a:p>
        </p:txBody>
      </p:sp>
      <p:sp>
        <p:nvSpPr>
          <p:cNvPr id="24583" name="Rectangle 5"/>
          <p:cNvSpPr>
            <a:spLocks noGrp="1" noChangeArrowheads="1"/>
          </p:cNvSpPr>
          <p:nvPr>
            <p:ph type="title" idx="4294967295"/>
          </p:nvPr>
        </p:nvSpPr>
        <p:spPr>
          <a:xfrm>
            <a:off x="1789113" y="263526"/>
            <a:ext cx="8667750" cy="561975"/>
          </a:xfrm>
        </p:spPr>
        <p:txBody>
          <a:bodyPr>
            <a:normAutofit fontScale="90000"/>
          </a:bodyPr>
          <a:lstStyle/>
          <a:p>
            <a:pPr algn="ctr" eaLnBrk="1" hangingPunct="1"/>
            <a:r>
              <a:rPr lang="en-US" sz="3600" dirty="0"/>
              <a:t>Contrasting the CPI and GDP Deflator</a:t>
            </a:r>
          </a:p>
        </p:txBody>
      </p:sp>
      <p:sp>
        <p:nvSpPr>
          <p:cNvPr id="24584" name="FlagCount" hidden="1">
            <a:hlinkClick r:id="rId4"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TextBox 2">
            <a:extLst>
              <a:ext uri="{FF2B5EF4-FFF2-40B4-BE49-F238E27FC236}">
                <a16:creationId xmlns:a16="http://schemas.microsoft.com/office/drawing/2014/main" id="{CFABF6E4-944E-A95E-059E-E8BA4E80A4FC}"/>
              </a:ext>
            </a:extLst>
          </p:cNvPr>
          <p:cNvSpPr txBox="1"/>
          <p:nvPr/>
        </p:nvSpPr>
        <p:spPr>
          <a:xfrm>
            <a:off x="1479452" y="765062"/>
            <a:ext cx="10095232" cy="646331"/>
          </a:xfrm>
          <a:prstGeom prst="rect">
            <a:avLst/>
          </a:prstGeom>
          <a:noFill/>
        </p:spPr>
        <p:txBody>
          <a:bodyPr wrap="square">
            <a:spAutoFit/>
          </a:bodyPr>
          <a:lstStyle/>
          <a:p>
            <a:r>
              <a:rPr lang="en-GB" sz="1800" b="0" i="0" u="none" strike="noStrike" baseline="0" dirty="0">
                <a:solidFill>
                  <a:srgbClr val="000000"/>
                </a:solidFill>
                <a:latin typeface="Tahoma" panose="020B0604030504040204" pitchFamily="34" charset="0"/>
              </a:rPr>
              <a:t>The GDP deflator reflects the prices of all goods produced domestically, while the CPI reflects the prices of all goods bought by consumers. </a:t>
            </a:r>
            <a:endParaRPr lang="en-IE" dirty="0"/>
          </a:p>
        </p:txBody>
      </p:sp>
    </p:spTree>
    <p:custDataLst>
      <p:tags r:id="rId1"/>
    </p:custDataLst>
    <p:extLst>
      <p:ext uri="{BB962C8B-B14F-4D97-AF65-F5344CB8AC3E}">
        <p14:creationId xmlns:p14="http://schemas.microsoft.com/office/powerpoint/2010/main" val="2895390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fade">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6"/>
                                        </p:tgtEl>
                                        <p:attrNameLst>
                                          <p:attrName>style.visibility</p:attrName>
                                        </p:attrNameLst>
                                      </p:cBhvr>
                                      <p:to>
                                        <p:strVal val="visible"/>
                                      </p:to>
                                    </p:set>
                                    <p:animEffect transition="in" filter="fade">
                                      <p:cBhvr>
                                        <p:cTn id="12" dur="500"/>
                                        <p:tgtEl>
                                          <p:spTgt spid="79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875"/>
                                        </p:tgtEl>
                                        <p:attrNameLst>
                                          <p:attrName>style.visibility</p:attrName>
                                        </p:attrNameLst>
                                      </p:cBhvr>
                                      <p:to>
                                        <p:strVal val="visible"/>
                                      </p:to>
                                    </p:set>
                                    <p:animEffect transition="in" filter="fade">
                                      <p:cBhvr>
                                        <p:cTn id="1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nimBg="1"/>
      <p:bldP spid="79875" grpId="0" animBg="1"/>
      <p:bldP spid="7987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p:cNvSpPr>
            <a:spLocks noGrp="1" noChangeArrowheads="1"/>
          </p:cNvSpPr>
          <p:nvPr>
            <p:ph type="title" idx="4294967295"/>
          </p:nvPr>
        </p:nvSpPr>
        <p:spPr>
          <a:xfrm>
            <a:off x="1524000" y="658396"/>
            <a:ext cx="9144000" cy="692150"/>
          </a:xfrm>
        </p:spPr>
        <p:txBody>
          <a:bodyPr>
            <a:normAutofit fontScale="90000"/>
          </a:bodyPr>
          <a:lstStyle/>
          <a:p>
            <a:pPr algn="ctr" eaLnBrk="1" hangingPunct="1">
              <a:lnSpc>
                <a:spcPct val="105000"/>
              </a:lnSpc>
            </a:pPr>
            <a:r>
              <a:rPr lang="en-US" sz="3000" dirty="0"/>
              <a:t>Correcting Variables for Inflation:</a:t>
            </a:r>
            <a:br>
              <a:rPr lang="en-US" sz="3000" dirty="0"/>
            </a:br>
            <a:r>
              <a:rPr lang="en-US" sz="3000" dirty="0">
                <a:solidFill>
                  <a:srgbClr val="CC0000"/>
                </a:solidFill>
              </a:rPr>
              <a:t>Comparing Rupee Figures from Different Times</a:t>
            </a:r>
          </a:p>
        </p:txBody>
      </p:sp>
      <p:sp>
        <p:nvSpPr>
          <p:cNvPr id="27653" name="Rectangle 3"/>
          <p:cNvSpPr>
            <a:spLocks noGrp="1" noChangeArrowheads="1"/>
          </p:cNvSpPr>
          <p:nvPr>
            <p:ph type="body" idx="4294967295"/>
          </p:nvPr>
        </p:nvSpPr>
        <p:spPr>
          <a:xfrm>
            <a:off x="966651" y="2084831"/>
            <a:ext cx="10194253" cy="4325493"/>
          </a:xfrm>
        </p:spPr>
        <p:txBody>
          <a:bodyPr>
            <a:normAutofit/>
          </a:bodyPr>
          <a:lstStyle/>
          <a:p>
            <a:pPr eaLnBrk="1" hangingPunct="1">
              <a:lnSpc>
                <a:spcPct val="95000"/>
              </a:lnSpc>
            </a:pPr>
            <a:r>
              <a:rPr lang="en-US" sz="2700" dirty="0"/>
              <a:t>Inflation makes it harder to compare rupee amounts from different times.</a:t>
            </a:r>
          </a:p>
          <a:p>
            <a:pPr eaLnBrk="1" hangingPunct="1">
              <a:lnSpc>
                <a:spcPct val="95000"/>
              </a:lnSpc>
            </a:pPr>
            <a:r>
              <a:rPr lang="en-US" sz="2700" dirty="0"/>
              <a:t>Example:  Suppose the minimum wage</a:t>
            </a:r>
          </a:p>
          <a:p>
            <a:pPr lvl="1" eaLnBrk="1" hangingPunct="1">
              <a:lnSpc>
                <a:spcPct val="105000"/>
              </a:lnSpc>
              <a:spcBef>
                <a:spcPct val="20000"/>
              </a:spcBef>
            </a:pPr>
            <a:r>
              <a:rPr lang="en-US" sz="2600" dirty="0"/>
              <a:t>Rs 1.15 in Dec 1964</a:t>
            </a:r>
          </a:p>
          <a:p>
            <a:pPr lvl="1" eaLnBrk="1" hangingPunct="1">
              <a:lnSpc>
                <a:spcPct val="105000"/>
              </a:lnSpc>
              <a:spcBef>
                <a:spcPct val="20000"/>
              </a:spcBef>
            </a:pPr>
            <a:r>
              <a:rPr lang="en-US" sz="2600" dirty="0"/>
              <a:t>Rs 7.25 in Dec 2010</a:t>
            </a:r>
          </a:p>
          <a:p>
            <a:pPr eaLnBrk="1" hangingPunct="1"/>
            <a:r>
              <a:rPr lang="en-US" sz="2700" dirty="0"/>
              <a:t>Did min wage have more purchasing power in </a:t>
            </a:r>
            <a:br>
              <a:rPr lang="en-US" sz="2700" dirty="0"/>
            </a:br>
            <a:r>
              <a:rPr lang="en-US" sz="2700" dirty="0"/>
              <a:t>Dec 1964 or Dec 2010?  </a:t>
            </a:r>
          </a:p>
          <a:p>
            <a:pPr eaLnBrk="1" hangingPunct="1"/>
            <a:r>
              <a:rPr lang="en-US" sz="2700" dirty="0"/>
              <a:t>To compare, use CPI to convert 1964 figure into “2010 Rs”…</a:t>
            </a:r>
          </a:p>
        </p:txBody>
      </p:sp>
      <p:sp>
        <p:nvSpPr>
          <p:cNvPr id="27654" name="FlagCount" hidden="1">
            <a:hlinkClick r:id="rId4" action="ppaction://hlinkfile"/>
          </p:cNvPr>
          <p:cNvSpPr>
            <a:spLocks noChangeArrowheads="1"/>
          </p:cNvSpPr>
          <p:nvPr/>
        </p:nvSpPr>
        <p:spPr bwMode="auto">
          <a:xfrm>
            <a:off x="9779000" y="3429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145573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wipe(left)">
                                      <p:cBhvr>
                                        <p:cTn id="7" dur="500"/>
                                        <p:tgtEl>
                                          <p:spTgt spid="276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3">
                                            <p:txEl>
                                              <p:pRg st="1" end="1"/>
                                            </p:txEl>
                                          </p:spTgt>
                                        </p:tgtEl>
                                        <p:attrNameLst>
                                          <p:attrName>style.visibility</p:attrName>
                                        </p:attrNameLst>
                                      </p:cBhvr>
                                      <p:to>
                                        <p:strVal val="visible"/>
                                      </p:to>
                                    </p:set>
                                    <p:animEffect transition="in" filter="wipe(left)">
                                      <p:cBhvr>
                                        <p:cTn id="12" dur="500"/>
                                        <p:tgtEl>
                                          <p:spTgt spid="276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3">
                                            <p:txEl>
                                              <p:pRg st="2" end="2"/>
                                            </p:txEl>
                                          </p:spTgt>
                                        </p:tgtEl>
                                        <p:attrNameLst>
                                          <p:attrName>style.visibility</p:attrName>
                                        </p:attrNameLst>
                                      </p:cBhvr>
                                      <p:to>
                                        <p:strVal val="visible"/>
                                      </p:to>
                                    </p:set>
                                    <p:animEffect transition="in" filter="wipe(left)">
                                      <p:cBhvr>
                                        <p:cTn id="17" dur="500"/>
                                        <p:tgtEl>
                                          <p:spTgt spid="276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3">
                                            <p:txEl>
                                              <p:pRg st="3" end="3"/>
                                            </p:txEl>
                                          </p:spTgt>
                                        </p:tgtEl>
                                        <p:attrNameLst>
                                          <p:attrName>style.visibility</p:attrName>
                                        </p:attrNameLst>
                                      </p:cBhvr>
                                      <p:to>
                                        <p:strVal val="visible"/>
                                      </p:to>
                                    </p:set>
                                    <p:animEffect transition="in" filter="wipe(left)">
                                      <p:cBhvr>
                                        <p:cTn id="22" dur="500"/>
                                        <p:tgtEl>
                                          <p:spTgt spid="2765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53">
                                            <p:txEl>
                                              <p:pRg st="4" end="4"/>
                                            </p:txEl>
                                          </p:spTgt>
                                        </p:tgtEl>
                                        <p:attrNameLst>
                                          <p:attrName>style.visibility</p:attrName>
                                        </p:attrNameLst>
                                      </p:cBhvr>
                                      <p:to>
                                        <p:strVal val="visible"/>
                                      </p:to>
                                    </p:set>
                                    <p:animEffect transition="in" filter="wipe(left)">
                                      <p:cBhvr>
                                        <p:cTn id="27" dur="500"/>
                                        <p:tgtEl>
                                          <p:spTgt spid="2765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53">
                                            <p:txEl>
                                              <p:pRg st="5" end="5"/>
                                            </p:txEl>
                                          </p:spTgt>
                                        </p:tgtEl>
                                        <p:attrNameLst>
                                          <p:attrName>style.visibility</p:attrName>
                                        </p:attrNameLst>
                                      </p:cBhvr>
                                      <p:to>
                                        <p:strVal val="visible"/>
                                      </p:to>
                                    </p:set>
                                    <p:animEffect transition="in" filter="wipe(left)">
                                      <p:cBhvr>
                                        <p:cTn id="32" dur="500"/>
                                        <p:tgtEl>
                                          <p:spTgt spid="276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5" name="Rectangle 3"/>
          <p:cNvSpPr>
            <a:spLocks noGrp="1" noChangeArrowheads="1"/>
          </p:cNvSpPr>
          <p:nvPr>
            <p:ph type="body" idx="4294967295"/>
          </p:nvPr>
        </p:nvSpPr>
        <p:spPr>
          <a:xfrm>
            <a:off x="1919289" y="2797175"/>
            <a:ext cx="8313737" cy="2084388"/>
          </a:xfrm>
        </p:spPr>
        <p:txBody>
          <a:bodyPr>
            <a:normAutofit/>
          </a:bodyPr>
          <a:lstStyle/>
          <a:p>
            <a:pPr eaLnBrk="1" hangingPunct="1">
              <a:spcBef>
                <a:spcPct val="20000"/>
              </a:spcBef>
            </a:pPr>
            <a:r>
              <a:rPr lang="en-US" sz="2400" dirty="0"/>
              <a:t>In our example, </a:t>
            </a:r>
          </a:p>
          <a:p>
            <a:pPr lvl="1" eaLnBrk="1" hangingPunct="1">
              <a:lnSpc>
                <a:spcPct val="105000"/>
              </a:lnSpc>
              <a:spcBef>
                <a:spcPct val="20000"/>
              </a:spcBef>
            </a:pPr>
            <a:r>
              <a:rPr lang="en-US" sz="2400" dirty="0"/>
              <a:t>“year </a:t>
            </a:r>
            <a:r>
              <a:rPr lang="en-US" sz="2400" i="1" dirty="0"/>
              <a:t>T</a:t>
            </a:r>
            <a:r>
              <a:rPr lang="en-US" sz="2400" dirty="0"/>
              <a:t>” is 12/1964,   “today” is 12/2010</a:t>
            </a:r>
          </a:p>
          <a:p>
            <a:pPr lvl="1" eaLnBrk="1" hangingPunct="1">
              <a:lnSpc>
                <a:spcPct val="105000"/>
              </a:lnSpc>
              <a:spcBef>
                <a:spcPct val="20000"/>
              </a:spcBef>
            </a:pPr>
            <a:r>
              <a:rPr lang="en-US" sz="2400" dirty="0"/>
              <a:t>Min wage was Rs 1.15 in year </a:t>
            </a:r>
            <a:r>
              <a:rPr lang="en-US" sz="2400" i="1" dirty="0"/>
              <a:t>T</a:t>
            </a:r>
          </a:p>
          <a:p>
            <a:pPr lvl="1" eaLnBrk="1" hangingPunct="1">
              <a:lnSpc>
                <a:spcPct val="105000"/>
              </a:lnSpc>
              <a:spcBef>
                <a:spcPct val="20000"/>
              </a:spcBef>
            </a:pPr>
            <a:r>
              <a:rPr lang="en-US" sz="2400" dirty="0"/>
              <a:t>CPI = 31.3 in year </a:t>
            </a:r>
            <a:r>
              <a:rPr lang="en-US" sz="2400" i="1" dirty="0"/>
              <a:t>T</a:t>
            </a:r>
            <a:r>
              <a:rPr lang="en-US" sz="2400" dirty="0"/>
              <a:t>,  CPI = 220.3 today</a:t>
            </a:r>
          </a:p>
        </p:txBody>
      </p:sp>
      <p:sp>
        <p:nvSpPr>
          <p:cNvPr id="28677" name="Rectangle 14"/>
          <p:cNvSpPr>
            <a:spLocks noChangeArrowheads="1"/>
          </p:cNvSpPr>
          <p:nvPr/>
        </p:nvSpPr>
        <p:spPr bwMode="auto">
          <a:xfrm>
            <a:off x="2255839" y="1377951"/>
            <a:ext cx="7718425" cy="1247775"/>
          </a:xfrm>
          <a:prstGeom prst="rect">
            <a:avLst/>
          </a:prstGeom>
          <a:solidFill>
            <a:srgbClr val="FFCCCC"/>
          </a:solidFill>
          <a:ln w="9525">
            <a:solidFill>
              <a:schemeClr val="tx1"/>
            </a:solidFill>
            <a:miter lim="800000"/>
            <a:headEnd/>
            <a:tailEnd/>
          </a:ln>
        </p:spPr>
        <p:txBody>
          <a:bodyPr wrap="none" anchor="ctr"/>
          <a:lstStyle/>
          <a:p>
            <a:endParaRPr lang="en-US"/>
          </a:p>
        </p:txBody>
      </p:sp>
      <p:sp>
        <p:nvSpPr>
          <p:cNvPr id="28678" name="Rectangle 2"/>
          <p:cNvSpPr>
            <a:spLocks noGrp="1" noChangeArrowheads="1"/>
          </p:cNvSpPr>
          <p:nvPr>
            <p:ph type="title" idx="4294967295"/>
          </p:nvPr>
        </p:nvSpPr>
        <p:spPr>
          <a:xfrm>
            <a:off x="1546225" y="376238"/>
            <a:ext cx="9144000" cy="692150"/>
          </a:xfrm>
        </p:spPr>
        <p:txBody>
          <a:bodyPr>
            <a:normAutofit fontScale="90000"/>
          </a:bodyPr>
          <a:lstStyle/>
          <a:p>
            <a:pPr algn="ctr" eaLnBrk="1" hangingPunct="1">
              <a:lnSpc>
                <a:spcPct val="105000"/>
              </a:lnSpc>
            </a:pPr>
            <a:r>
              <a:rPr lang="en-US" sz="3000" dirty="0"/>
              <a:t>Correcting Variables for Inflation:</a:t>
            </a:r>
            <a:br>
              <a:rPr lang="en-US" sz="3000" dirty="0"/>
            </a:br>
            <a:r>
              <a:rPr lang="en-US" sz="3000" dirty="0">
                <a:solidFill>
                  <a:srgbClr val="CC0000"/>
                </a:solidFill>
              </a:rPr>
              <a:t>Comparing Dollar Figures from Different Times</a:t>
            </a:r>
          </a:p>
        </p:txBody>
      </p:sp>
      <p:sp>
        <p:nvSpPr>
          <p:cNvPr id="28679" name="FlagCount" hidden="1">
            <a:hlinkClick r:id="rId4" action="ppaction://hlinkfile"/>
          </p:cNvPr>
          <p:cNvSpPr>
            <a:spLocks noChangeArrowheads="1"/>
          </p:cNvSpPr>
          <p:nvPr/>
        </p:nvSpPr>
        <p:spPr bwMode="auto">
          <a:xfrm>
            <a:off x="9779000" y="3429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8680" name="FlagCount" hidden="1">
            <a:hlinkClick r:id="rId5"/>
          </p:cNvPr>
          <p:cNvSpPr>
            <a:spLocks noChangeArrowheads="1"/>
          </p:cNvSpPr>
          <p:nvPr/>
        </p:nvSpPr>
        <p:spPr bwMode="auto">
          <a:xfrm>
            <a:off x="10287000" y="2559050"/>
            <a:ext cx="381000" cy="317500"/>
          </a:xfrm>
          <a:prstGeom prst="wedgeRoundRectCallout">
            <a:avLst>
              <a:gd name="adj1" fmla="val -177083"/>
              <a:gd name="adj2" fmla="val -656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8681" name="Text Box 6"/>
          <p:cNvSpPr txBox="1">
            <a:spLocks noChangeArrowheads="1"/>
          </p:cNvSpPr>
          <p:nvPr/>
        </p:nvSpPr>
        <p:spPr bwMode="auto">
          <a:xfrm>
            <a:off x="2520951" y="1475836"/>
            <a:ext cx="1401763" cy="109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500" dirty="0"/>
              <a:t>Amount </a:t>
            </a:r>
            <a:br>
              <a:rPr lang="en-US" sz="2500" dirty="0"/>
            </a:br>
            <a:r>
              <a:rPr lang="en-US" sz="2500" dirty="0"/>
              <a:t>in today’s Rs</a:t>
            </a:r>
          </a:p>
        </p:txBody>
      </p:sp>
      <p:sp>
        <p:nvSpPr>
          <p:cNvPr id="28682" name="Text Box 7"/>
          <p:cNvSpPr txBox="1">
            <a:spLocks noChangeArrowheads="1"/>
          </p:cNvSpPr>
          <p:nvPr/>
        </p:nvSpPr>
        <p:spPr bwMode="auto">
          <a:xfrm>
            <a:off x="4660901" y="1469486"/>
            <a:ext cx="1465263" cy="109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500" dirty="0"/>
              <a:t>Amount </a:t>
            </a:r>
            <a:br>
              <a:rPr lang="en-US" sz="2500" dirty="0"/>
            </a:br>
            <a:r>
              <a:rPr lang="en-US" sz="2500" dirty="0"/>
              <a:t>in year </a:t>
            </a:r>
            <a:r>
              <a:rPr lang="en-US" sz="2500" i="1" dirty="0"/>
              <a:t>T</a:t>
            </a:r>
            <a:r>
              <a:rPr lang="en-US" sz="2500" dirty="0"/>
              <a:t> Rs</a:t>
            </a:r>
          </a:p>
        </p:txBody>
      </p:sp>
      <p:grpSp>
        <p:nvGrpSpPr>
          <p:cNvPr id="28683" name="Group 8"/>
          <p:cNvGrpSpPr>
            <a:grpSpLocks/>
          </p:cNvGrpSpPr>
          <p:nvPr/>
        </p:nvGrpSpPr>
        <p:grpSpPr bwMode="auto">
          <a:xfrm>
            <a:off x="6899275" y="1554164"/>
            <a:ext cx="2865438" cy="942975"/>
            <a:chOff x="3347" y="925"/>
            <a:chExt cx="1805" cy="594"/>
          </a:xfrm>
        </p:grpSpPr>
        <p:sp>
          <p:nvSpPr>
            <p:cNvPr id="28695" name="Text Box 9"/>
            <p:cNvSpPr txBox="1">
              <a:spLocks noChangeArrowheads="1"/>
            </p:cNvSpPr>
            <p:nvPr/>
          </p:nvSpPr>
          <p:spPr bwMode="auto">
            <a:xfrm>
              <a:off x="3374" y="925"/>
              <a:ext cx="17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t>Price level today</a:t>
              </a:r>
            </a:p>
          </p:txBody>
        </p:sp>
        <p:sp>
          <p:nvSpPr>
            <p:cNvPr id="28696" name="Text Box 10"/>
            <p:cNvSpPr txBox="1">
              <a:spLocks noChangeArrowheads="1"/>
            </p:cNvSpPr>
            <p:nvPr/>
          </p:nvSpPr>
          <p:spPr bwMode="auto">
            <a:xfrm>
              <a:off x="3347" y="1279"/>
              <a:ext cx="18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t>Price level in year </a:t>
              </a:r>
              <a:r>
                <a:rPr lang="en-US" sz="2500" i="1" dirty="0"/>
                <a:t>T</a:t>
              </a:r>
            </a:p>
          </p:txBody>
        </p:sp>
        <p:sp>
          <p:nvSpPr>
            <p:cNvPr id="28697" name="Line 11"/>
            <p:cNvSpPr>
              <a:spLocks noChangeShapeType="1"/>
            </p:cNvSpPr>
            <p:nvPr/>
          </p:nvSpPr>
          <p:spPr bwMode="auto">
            <a:xfrm>
              <a:off x="3356" y="1226"/>
              <a:ext cx="17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84" name="Text Box 12"/>
          <p:cNvSpPr txBox="1">
            <a:spLocks noChangeArrowheads="1"/>
          </p:cNvSpPr>
          <p:nvPr/>
        </p:nvSpPr>
        <p:spPr bwMode="auto">
          <a:xfrm>
            <a:off x="4108450" y="1825625"/>
            <a:ext cx="34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a:t>=</a:t>
            </a:r>
          </a:p>
        </p:txBody>
      </p:sp>
      <p:sp>
        <p:nvSpPr>
          <p:cNvPr id="28685" name="Text Box 13"/>
          <p:cNvSpPr txBox="1">
            <a:spLocks noChangeArrowheads="1"/>
          </p:cNvSpPr>
          <p:nvPr/>
        </p:nvSpPr>
        <p:spPr bwMode="auto">
          <a:xfrm>
            <a:off x="6343650" y="1800225"/>
            <a:ext cx="34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a:t>x</a:t>
            </a:r>
          </a:p>
        </p:txBody>
      </p:sp>
      <p:sp>
        <p:nvSpPr>
          <p:cNvPr id="207887" name="Text Box 15"/>
          <p:cNvSpPr txBox="1">
            <a:spLocks noChangeArrowheads="1"/>
          </p:cNvSpPr>
          <p:nvPr/>
        </p:nvSpPr>
        <p:spPr bwMode="auto">
          <a:xfrm>
            <a:off x="5683170" y="5268106"/>
            <a:ext cx="126373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400" dirty="0">
                <a:solidFill>
                  <a:srgbClr val="FF0000"/>
                </a:solidFill>
              </a:rPr>
              <a:t>Rs8.09</a:t>
            </a:r>
          </a:p>
        </p:txBody>
      </p:sp>
      <p:sp>
        <p:nvSpPr>
          <p:cNvPr id="207888" name="Text Box 16"/>
          <p:cNvSpPr txBox="1">
            <a:spLocks noChangeArrowheads="1"/>
          </p:cNvSpPr>
          <p:nvPr/>
        </p:nvSpPr>
        <p:spPr bwMode="auto">
          <a:xfrm>
            <a:off x="7258050" y="5250644"/>
            <a:ext cx="121285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400" dirty="0"/>
              <a:t>Rs1.15</a:t>
            </a:r>
          </a:p>
        </p:txBody>
      </p:sp>
      <p:grpSp>
        <p:nvGrpSpPr>
          <p:cNvPr id="3" name="Group 17"/>
          <p:cNvGrpSpPr>
            <a:grpSpLocks/>
          </p:cNvGrpSpPr>
          <p:nvPr/>
        </p:nvGrpSpPr>
        <p:grpSpPr bwMode="auto">
          <a:xfrm>
            <a:off x="8777288" y="5027361"/>
            <a:ext cx="893762" cy="791465"/>
            <a:chOff x="3347" y="892"/>
            <a:chExt cx="1805" cy="660"/>
          </a:xfrm>
        </p:grpSpPr>
        <p:sp>
          <p:nvSpPr>
            <p:cNvPr id="28692" name="Text Box 18"/>
            <p:cNvSpPr txBox="1">
              <a:spLocks noChangeArrowheads="1"/>
            </p:cNvSpPr>
            <p:nvPr/>
          </p:nvSpPr>
          <p:spPr bwMode="auto">
            <a:xfrm>
              <a:off x="3373" y="892"/>
              <a:ext cx="173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t>220.3</a:t>
              </a:r>
            </a:p>
          </p:txBody>
        </p:sp>
        <p:sp>
          <p:nvSpPr>
            <p:cNvPr id="28693" name="Text Box 19"/>
            <p:cNvSpPr txBox="1">
              <a:spLocks noChangeArrowheads="1"/>
            </p:cNvSpPr>
            <p:nvPr/>
          </p:nvSpPr>
          <p:spPr bwMode="auto">
            <a:xfrm>
              <a:off x="3347" y="1244"/>
              <a:ext cx="18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t>31.3</a:t>
              </a:r>
              <a:endParaRPr lang="en-US" sz="2400" b="1" i="1" dirty="0"/>
            </a:p>
          </p:txBody>
        </p:sp>
        <p:sp>
          <p:nvSpPr>
            <p:cNvPr id="28694" name="Line 20"/>
            <p:cNvSpPr>
              <a:spLocks noChangeShapeType="1"/>
            </p:cNvSpPr>
            <p:nvPr/>
          </p:nvSpPr>
          <p:spPr bwMode="auto">
            <a:xfrm>
              <a:off x="3356" y="1226"/>
              <a:ext cx="17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7893" name="Text Box 21"/>
          <p:cNvSpPr txBox="1">
            <a:spLocks noChangeArrowheads="1"/>
          </p:cNvSpPr>
          <p:nvPr/>
        </p:nvSpPr>
        <p:spPr bwMode="auto">
          <a:xfrm>
            <a:off x="6951663" y="5233988"/>
            <a:ext cx="34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a:t>=</a:t>
            </a:r>
          </a:p>
        </p:txBody>
      </p:sp>
      <p:sp>
        <p:nvSpPr>
          <p:cNvPr id="207894" name="Text Box 22"/>
          <p:cNvSpPr txBox="1">
            <a:spLocks noChangeArrowheads="1"/>
          </p:cNvSpPr>
          <p:nvPr/>
        </p:nvSpPr>
        <p:spPr bwMode="auto">
          <a:xfrm>
            <a:off x="8351838" y="5200650"/>
            <a:ext cx="34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a:t>x</a:t>
            </a:r>
          </a:p>
        </p:txBody>
      </p:sp>
      <p:sp>
        <p:nvSpPr>
          <p:cNvPr id="207895" name="Text Box 23"/>
          <p:cNvSpPr txBox="1">
            <a:spLocks noChangeArrowheads="1"/>
          </p:cNvSpPr>
          <p:nvPr/>
        </p:nvSpPr>
        <p:spPr bwMode="auto">
          <a:xfrm>
            <a:off x="1983411" y="4728269"/>
            <a:ext cx="3763962" cy="122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i="1" dirty="0">
                <a:solidFill>
                  <a:srgbClr val="CC0000"/>
                </a:solidFill>
              </a:rPr>
              <a:t>The minimum wage </a:t>
            </a:r>
            <a:br>
              <a:rPr lang="en-US" sz="2400" i="1" dirty="0">
                <a:solidFill>
                  <a:srgbClr val="CC0000"/>
                </a:solidFill>
              </a:rPr>
            </a:br>
            <a:r>
              <a:rPr lang="en-US" sz="2400" i="1" dirty="0">
                <a:solidFill>
                  <a:srgbClr val="CC0000"/>
                </a:solidFill>
              </a:rPr>
              <a:t>in 1964 was Rs8.09 </a:t>
            </a:r>
            <a:br>
              <a:rPr lang="en-US" sz="2400" i="1" dirty="0">
                <a:solidFill>
                  <a:srgbClr val="CC0000"/>
                </a:solidFill>
              </a:rPr>
            </a:br>
            <a:r>
              <a:rPr lang="en-US" sz="2400" i="1" dirty="0">
                <a:solidFill>
                  <a:srgbClr val="CC0000"/>
                </a:solidFill>
              </a:rPr>
              <a:t>in 2010 Rs.</a:t>
            </a:r>
          </a:p>
        </p:txBody>
      </p:sp>
      <p:sp>
        <p:nvSpPr>
          <p:cNvPr id="4" name="TextBox 3">
            <a:extLst>
              <a:ext uri="{FF2B5EF4-FFF2-40B4-BE49-F238E27FC236}">
                <a16:creationId xmlns:a16="http://schemas.microsoft.com/office/drawing/2014/main" id="{A989422A-769B-BF5A-D2EE-25784E45F6A0}"/>
              </a:ext>
            </a:extLst>
          </p:cNvPr>
          <p:cNvSpPr txBox="1"/>
          <p:nvPr/>
        </p:nvSpPr>
        <p:spPr>
          <a:xfrm>
            <a:off x="1018020" y="5765792"/>
            <a:ext cx="10116273" cy="923330"/>
          </a:xfrm>
          <a:prstGeom prst="rect">
            <a:avLst/>
          </a:prstGeom>
          <a:noFill/>
        </p:spPr>
        <p:txBody>
          <a:bodyPr wrap="square">
            <a:spAutoFit/>
          </a:bodyPr>
          <a:lstStyle/>
          <a:p>
            <a:r>
              <a:rPr lang="en-GB" dirty="0"/>
              <a:t>Note:  the ratio of price levels = 220.3/31.3 = 7.04.  This means that the cost of living has increased by a factor of 7.04. The Rs1.15 minimum wage in December 1964 could have purchased $8.09 worth of goods and services if prices in 1964 </a:t>
            </a:r>
            <a:r>
              <a:rPr lang="en-GB" dirty="0" err="1"/>
              <a:t>equaled</a:t>
            </a:r>
            <a:r>
              <a:rPr lang="en-GB" dirty="0"/>
              <a:t> their December 2010 levels. </a:t>
            </a:r>
            <a:endParaRPr lang="en-IE" dirty="0"/>
          </a:p>
        </p:txBody>
      </p:sp>
    </p:spTree>
    <p:custDataLst>
      <p:tags r:id="rId1"/>
    </p:custDataLst>
    <p:extLst>
      <p:ext uri="{BB962C8B-B14F-4D97-AF65-F5344CB8AC3E}">
        <p14:creationId xmlns:p14="http://schemas.microsoft.com/office/powerpoint/2010/main" val="33869249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wipe(left)">
                                      <p:cBhvr>
                                        <p:cTn id="7" dur="500"/>
                                        <p:tgtEl>
                                          <p:spTgt spid="20787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7875">
                                            <p:txEl>
                                              <p:pRg st="1" end="1"/>
                                            </p:txEl>
                                          </p:spTgt>
                                        </p:tgtEl>
                                        <p:attrNameLst>
                                          <p:attrName>style.visibility</p:attrName>
                                        </p:attrNameLst>
                                      </p:cBhvr>
                                      <p:to>
                                        <p:strVal val="visible"/>
                                      </p:to>
                                    </p:set>
                                    <p:animEffect transition="in" filter="wipe(left)">
                                      <p:cBhvr>
                                        <p:cTn id="11" dur="500"/>
                                        <p:tgtEl>
                                          <p:spTgt spid="20787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7875">
                                            <p:txEl>
                                              <p:pRg st="2" end="2"/>
                                            </p:txEl>
                                          </p:spTgt>
                                        </p:tgtEl>
                                        <p:attrNameLst>
                                          <p:attrName>style.visibility</p:attrName>
                                        </p:attrNameLst>
                                      </p:cBhvr>
                                      <p:to>
                                        <p:strVal val="visible"/>
                                      </p:to>
                                    </p:set>
                                    <p:animEffect transition="in" filter="wipe(left)">
                                      <p:cBhvr>
                                        <p:cTn id="16" dur="500"/>
                                        <p:tgtEl>
                                          <p:spTgt spid="20787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7875">
                                            <p:txEl>
                                              <p:pRg st="3" end="3"/>
                                            </p:txEl>
                                          </p:spTgt>
                                        </p:tgtEl>
                                        <p:attrNameLst>
                                          <p:attrName>style.visibility</p:attrName>
                                        </p:attrNameLst>
                                      </p:cBhvr>
                                      <p:to>
                                        <p:strVal val="visible"/>
                                      </p:to>
                                    </p:set>
                                    <p:animEffect transition="in" filter="wipe(left)">
                                      <p:cBhvr>
                                        <p:cTn id="21" dur="500"/>
                                        <p:tgtEl>
                                          <p:spTgt spid="20787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7888"/>
                                        </p:tgtEl>
                                        <p:attrNameLst>
                                          <p:attrName>style.visibility</p:attrName>
                                        </p:attrNameLst>
                                      </p:cBhvr>
                                      <p:to>
                                        <p:strVal val="visible"/>
                                      </p:to>
                                    </p:set>
                                    <p:animEffect transition="in" filter="fade">
                                      <p:cBhvr>
                                        <p:cTn id="26" dur="500"/>
                                        <p:tgtEl>
                                          <p:spTgt spid="207888"/>
                                        </p:tgtEl>
                                      </p:cBhvr>
                                    </p:animEffect>
                                  </p:childTnLst>
                                </p:cTn>
                              </p:par>
                            </p:childTnLst>
                          </p:cTn>
                        </p:par>
                        <p:par>
                          <p:cTn id="27" fill="hold" nodeType="afterGroup">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07894"/>
                                        </p:tgtEl>
                                        <p:attrNameLst>
                                          <p:attrName>style.visibility</p:attrName>
                                        </p:attrNameLst>
                                      </p:cBhvr>
                                      <p:to>
                                        <p:strVal val="visible"/>
                                      </p:to>
                                    </p:set>
                                    <p:animEffect transition="in" filter="fade">
                                      <p:cBhvr>
                                        <p:cTn id="30" dur="500"/>
                                        <p:tgtEl>
                                          <p:spTgt spid="207894"/>
                                        </p:tgtEl>
                                      </p:cBhvr>
                                    </p:animEffect>
                                  </p:childTnLst>
                                </p:cTn>
                              </p:par>
                            </p:childTnLst>
                          </p:cTn>
                        </p:par>
                        <p:par>
                          <p:cTn id="31" fill="hold" nodeType="afterGroup">
                            <p:stCondLst>
                              <p:cond delay="1000"/>
                            </p:stCondLst>
                            <p:childTnLst>
                              <p:par>
                                <p:cTn id="32" presetID="10"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par>
                          <p:cTn id="35" fill="hold" nodeType="afterGroup">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207893"/>
                                        </p:tgtEl>
                                        <p:attrNameLst>
                                          <p:attrName>style.visibility</p:attrName>
                                        </p:attrNameLst>
                                      </p:cBhvr>
                                      <p:to>
                                        <p:strVal val="visible"/>
                                      </p:to>
                                    </p:set>
                                    <p:animEffect transition="in" filter="fade">
                                      <p:cBhvr>
                                        <p:cTn id="38" dur="500"/>
                                        <p:tgtEl>
                                          <p:spTgt spid="207893"/>
                                        </p:tgtEl>
                                      </p:cBhvr>
                                    </p:animEffect>
                                  </p:childTnLst>
                                </p:cTn>
                              </p:par>
                            </p:childTnLst>
                          </p:cTn>
                        </p:par>
                        <p:par>
                          <p:cTn id="39" fill="hold" nodeType="afterGroup">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07887"/>
                                        </p:tgtEl>
                                        <p:attrNameLst>
                                          <p:attrName>style.visibility</p:attrName>
                                        </p:attrNameLst>
                                      </p:cBhvr>
                                      <p:to>
                                        <p:strVal val="visible"/>
                                      </p:to>
                                    </p:set>
                                    <p:animEffect transition="in" filter="fade">
                                      <p:cBhvr>
                                        <p:cTn id="42" dur="500"/>
                                        <p:tgtEl>
                                          <p:spTgt spid="207887"/>
                                        </p:tgtEl>
                                      </p:cBhvr>
                                    </p:animEffect>
                                  </p:childTnLst>
                                </p:cTn>
                              </p:par>
                            </p:childTnLst>
                          </p:cTn>
                        </p:par>
                        <p:par>
                          <p:cTn id="43" fill="hold" nodeType="afterGroup">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207895"/>
                                        </p:tgtEl>
                                        <p:attrNameLst>
                                          <p:attrName>style.visibility</p:attrName>
                                        </p:attrNameLst>
                                      </p:cBhvr>
                                      <p:to>
                                        <p:strVal val="visible"/>
                                      </p:to>
                                    </p:set>
                                    <p:animEffect transition="in" filter="fade">
                                      <p:cBhvr>
                                        <p:cTn id="46" dur="500"/>
                                        <p:tgtEl>
                                          <p:spTgt spid="20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bldLvl="4"/>
      <p:bldP spid="207887" grpId="0"/>
      <p:bldP spid="207888" grpId="0"/>
      <p:bldP spid="207893" grpId="0"/>
      <p:bldP spid="207894" grpId="0"/>
      <p:bldP spid="20789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p:cNvSpPr>
            <a:spLocks noGrp="1" noChangeArrowheads="1"/>
          </p:cNvSpPr>
          <p:nvPr>
            <p:ph type="title" idx="4294967295"/>
          </p:nvPr>
        </p:nvSpPr>
        <p:spPr>
          <a:xfrm>
            <a:off x="1546225" y="376238"/>
            <a:ext cx="9144000" cy="692150"/>
          </a:xfrm>
        </p:spPr>
        <p:txBody>
          <a:bodyPr>
            <a:normAutofit fontScale="90000"/>
          </a:bodyPr>
          <a:lstStyle/>
          <a:p>
            <a:pPr algn="ctr" eaLnBrk="1" hangingPunct="1">
              <a:lnSpc>
                <a:spcPct val="105000"/>
              </a:lnSpc>
            </a:pPr>
            <a:r>
              <a:rPr lang="en-US" sz="3000" dirty="0"/>
              <a:t>Correcting Variables for Inflation:</a:t>
            </a:r>
            <a:br>
              <a:rPr lang="en-US" sz="3000" dirty="0"/>
            </a:br>
            <a:r>
              <a:rPr lang="en-US" sz="3000" dirty="0">
                <a:solidFill>
                  <a:srgbClr val="CC0000"/>
                </a:solidFill>
              </a:rPr>
              <a:t>Comparing Dollar Figures from Different Times</a:t>
            </a:r>
          </a:p>
        </p:txBody>
      </p:sp>
      <p:sp>
        <p:nvSpPr>
          <p:cNvPr id="29701" name="Rectangle 3"/>
          <p:cNvSpPr>
            <a:spLocks noGrp="1" noChangeArrowheads="1"/>
          </p:cNvSpPr>
          <p:nvPr>
            <p:ph type="body" idx="4294967295"/>
          </p:nvPr>
        </p:nvSpPr>
        <p:spPr>
          <a:xfrm>
            <a:off x="1897064" y="1818349"/>
            <a:ext cx="8313737" cy="4591975"/>
          </a:xfrm>
        </p:spPr>
        <p:txBody>
          <a:bodyPr/>
          <a:lstStyle/>
          <a:p>
            <a:pPr eaLnBrk="1" hangingPunct="1"/>
            <a:r>
              <a:rPr lang="en-US" sz="2700" dirty="0"/>
              <a:t>Researchers, business analysts, and policymakers often use this technique to convert a time series of current-Rs (nominal) figures into constant-Rs (real) figures.  </a:t>
            </a:r>
          </a:p>
          <a:p>
            <a:pPr eaLnBrk="1" hangingPunct="1"/>
            <a:r>
              <a:rPr lang="en-US" sz="2700" dirty="0"/>
              <a:t>They can then see how a variable has changed over time after correcting for inflation. </a:t>
            </a:r>
          </a:p>
          <a:p>
            <a:pPr eaLnBrk="1" hangingPunct="1"/>
            <a:r>
              <a:rPr lang="en-US" sz="2700" dirty="0"/>
              <a:t>Example:  the minimum wage…</a:t>
            </a:r>
          </a:p>
        </p:txBody>
      </p:sp>
      <p:sp>
        <p:nvSpPr>
          <p:cNvPr id="29702" name="FlagCount" hidden="1">
            <a:hlinkClick r:id="rId4" action="ppaction://hlinkfile"/>
          </p:cNvPr>
          <p:cNvSpPr>
            <a:spLocks noChangeArrowheads="1"/>
          </p:cNvSpPr>
          <p:nvPr/>
        </p:nvSpPr>
        <p:spPr bwMode="auto">
          <a:xfrm>
            <a:off x="9779000" y="3429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26476066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wipe(left)">
                                      <p:cBhvr>
                                        <p:cTn id="7" dur="5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wipe(left)">
                                      <p:cBhvr>
                                        <p:cTn id="12" dur="500"/>
                                        <p:tgtEl>
                                          <p:spTgt spid="297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wipe(left)">
                                      <p:cBhvr>
                                        <p:cTn id="17" dur="5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bldLvl="4"/>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DD55F-8E93-3F78-5EB7-E28274FB91E6}"/>
              </a:ext>
            </a:extLst>
          </p:cNvPr>
          <p:cNvSpPr txBox="1"/>
          <p:nvPr/>
        </p:nvSpPr>
        <p:spPr>
          <a:xfrm>
            <a:off x="3048965" y="504953"/>
            <a:ext cx="6094070" cy="1015663"/>
          </a:xfrm>
          <a:prstGeom prst="rect">
            <a:avLst/>
          </a:prstGeom>
          <a:noFill/>
        </p:spPr>
        <p:txBody>
          <a:bodyPr wrap="square">
            <a:spAutoFit/>
          </a:bodyPr>
          <a:lstStyle/>
          <a:p>
            <a:r>
              <a:rPr kumimoji="0" lang="en-US" sz="3000" b="0" i="0" u="none" strike="noStrike" kern="1200" cap="none" spc="0" normalizeH="0" baseline="0" noProof="0" dirty="0">
                <a:ln>
                  <a:noFill/>
                </a:ln>
                <a:solidFill>
                  <a:srgbClr val="418AB3"/>
                </a:solidFill>
                <a:effectLst/>
                <a:uLnTx/>
                <a:uFillTx/>
                <a:latin typeface="Corbel" panose="020B0503020204020204"/>
                <a:ea typeface="+mj-ea"/>
                <a:cs typeface="+mj-cs"/>
              </a:rPr>
              <a:t>Correcting Variables for Inflation:</a:t>
            </a:r>
            <a:br>
              <a:rPr kumimoji="0" lang="en-US" sz="3000" b="0" i="0" u="none" strike="noStrike" kern="1200" cap="none" spc="0" normalizeH="0" baseline="0" noProof="0" dirty="0">
                <a:ln>
                  <a:noFill/>
                </a:ln>
                <a:solidFill>
                  <a:srgbClr val="418AB3"/>
                </a:solidFill>
                <a:effectLst/>
                <a:uLnTx/>
                <a:uFillTx/>
                <a:latin typeface="Corbel" panose="020B0503020204020204"/>
                <a:ea typeface="+mj-ea"/>
                <a:cs typeface="+mj-cs"/>
              </a:rPr>
            </a:br>
            <a:r>
              <a:rPr kumimoji="0" lang="en-US" sz="3000" b="0" i="0" u="none" strike="noStrike" kern="1200" cap="none" spc="0" normalizeH="0" baseline="0" noProof="0" dirty="0">
                <a:ln>
                  <a:noFill/>
                </a:ln>
                <a:solidFill>
                  <a:srgbClr val="CC0000"/>
                </a:solidFill>
                <a:effectLst/>
                <a:uLnTx/>
                <a:uFillTx/>
                <a:latin typeface="Corbel" panose="020B0503020204020204"/>
                <a:ea typeface="+mj-ea"/>
                <a:cs typeface="+mj-cs"/>
              </a:rPr>
              <a:t>Real vs. Nominal Interest Rates</a:t>
            </a:r>
            <a:endParaRPr lang="en-IE" dirty="0"/>
          </a:p>
        </p:txBody>
      </p:sp>
      <p:sp>
        <p:nvSpPr>
          <p:cNvPr id="5" name="TextBox 4">
            <a:extLst>
              <a:ext uri="{FF2B5EF4-FFF2-40B4-BE49-F238E27FC236}">
                <a16:creationId xmlns:a16="http://schemas.microsoft.com/office/drawing/2014/main" id="{9522C42D-CAE5-8437-EA70-BF3E5E7628EA}"/>
              </a:ext>
            </a:extLst>
          </p:cNvPr>
          <p:cNvSpPr txBox="1"/>
          <p:nvPr/>
        </p:nvSpPr>
        <p:spPr>
          <a:xfrm>
            <a:off x="1165185" y="1975203"/>
            <a:ext cx="9861630" cy="4093428"/>
          </a:xfrm>
          <a:prstGeom prst="rect">
            <a:avLst/>
          </a:prstGeom>
          <a:noFill/>
        </p:spPr>
        <p:txBody>
          <a:bodyPr wrap="square">
            <a:spAutoFit/>
          </a:bodyPr>
          <a:lstStyle/>
          <a:p>
            <a:r>
              <a:rPr lang="en-GB" sz="2000" dirty="0"/>
              <a:t>Example: Sai Saver deposits Rs 1,000 into a bank account that pays an annual interest rate</a:t>
            </a:r>
          </a:p>
          <a:p>
            <a:r>
              <a:rPr lang="en-GB" sz="2000" dirty="0"/>
              <a:t>of 10%. A year later, he withdraws Rs 1,100.</a:t>
            </a:r>
          </a:p>
          <a:p>
            <a:endParaRPr lang="en-GB" sz="2000" dirty="0"/>
          </a:p>
          <a:p>
            <a:r>
              <a:rPr lang="en-GB" sz="2000" dirty="0"/>
              <a:t>What matters to Sai is the purchasing power of his money.</a:t>
            </a:r>
          </a:p>
          <a:p>
            <a:endParaRPr lang="en-GB" dirty="0"/>
          </a:p>
          <a:p>
            <a:r>
              <a:rPr lang="en-GB" sz="1800" b="0" i="0" u="none" strike="noStrike" baseline="0" dirty="0">
                <a:solidFill>
                  <a:srgbClr val="000000"/>
                </a:solidFill>
                <a:latin typeface="Tahoma" panose="020B0604030504040204" pitchFamily="34" charset="0"/>
              </a:rPr>
              <a:t>a. If there is zero inflation, his purchasing power has risen by 10%. </a:t>
            </a:r>
          </a:p>
          <a:p>
            <a:endParaRPr lang="en-GB" sz="1800" b="0" i="0" u="none" strike="noStrike" baseline="0" dirty="0">
              <a:solidFill>
                <a:srgbClr val="000000"/>
              </a:solidFill>
              <a:latin typeface="Tahoma" panose="020B0604030504040204" pitchFamily="34" charset="0"/>
            </a:endParaRPr>
          </a:p>
          <a:p>
            <a:r>
              <a:rPr lang="en-GB" sz="1800" b="0" i="0" u="none" strike="noStrike" baseline="0" dirty="0">
                <a:solidFill>
                  <a:srgbClr val="000000"/>
                </a:solidFill>
                <a:latin typeface="Tahoma" panose="020B0604030504040204" pitchFamily="34" charset="0"/>
              </a:rPr>
              <a:t>b. If there is 6% inflation, his purchasing power has risen by about 4%. </a:t>
            </a:r>
          </a:p>
          <a:p>
            <a:endParaRPr lang="en-GB" sz="1800" b="0" i="0" u="none" strike="noStrike" baseline="0" dirty="0">
              <a:solidFill>
                <a:srgbClr val="000000"/>
              </a:solidFill>
              <a:latin typeface="Tahoma" panose="020B0604030504040204" pitchFamily="34" charset="0"/>
            </a:endParaRPr>
          </a:p>
          <a:p>
            <a:r>
              <a:rPr lang="en-GB" sz="1800" b="0" i="0" u="none" strike="noStrike" baseline="0" dirty="0">
                <a:solidFill>
                  <a:srgbClr val="000000"/>
                </a:solidFill>
                <a:latin typeface="Tahoma" panose="020B0604030504040204" pitchFamily="34" charset="0"/>
              </a:rPr>
              <a:t>c. If there is 10% inflation, his purchasing power has remained the same. </a:t>
            </a:r>
          </a:p>
          <a:p>
            <a:endParaRPr lang="en-GB" sz="1800" b="0" i="0" u="none" strike="noStrike" baseline="0" dirty="0">
              <a:solidFill>
                <a:srgbClr val="000000"/>
              </a:solidFill>
              <a:latin typeface="Tahoma" panose="020B0604030504040204" pitchFamily="34" charset="0"/>
            </a:endParaRPr>
          </a:p>
          <a:p>
            <a:r>
              <a:rPr lang="en-GB" sz="1800" b="0" i="0" u="none" strike="noStrike" baseline="0" dirty="0">
                <a:solidFill>
                  <a:srgbClr val="000000"/>
                </a:solidFill>
                <a:latin typeface="Tahoma" panose="020B0604030504040204" pitchFamily="34" charset="0"/>
              </a:rPr>
              <a:t>d. If there is 12% inflation, his purchasing power has declined by about 2%. </a:t>
            </a:r>
          </a:p>
          <a:p>
            <a:endParaRPr lang="en-GB" sz="1800" b="0" i="0" u="none" strike="noStrike" baseline="0" dirty="0">
              <a:solidFill>
                <a:srgbClr val="000000"/>
              </a:solidFill>
              <a:latin typeface="Tahoma" panose="020B0604030504040204" pitchFamily="34" charset="0"/>
            </a:endParaRPr>
          </a:p>
          <a:p>
            <a:r>
              <a:rPr lang="en-GB" sz="1800" b="0" i="0" u="none" strike="noStrike" baseline="0" dirty="0">
                <a:solidFill>
                  <a:srgbClr val="000000"/>
                </a:solidFill>
                <a:latin typeface="Tahoma" panose="020B0604030504040204" pitchFamily="34" charset="0"/>
              </a:rPr>
              <a:t>e. If there is 2% deflation, his purchasing power has risen by about 12%. </a:t>
            </a:r>
            <a:endParaRPr lang="en-IE" dirty="0"/>
          </a:p>
        </p:txBody>
      </p:sp>
    </p:spTree>
    <p:extLst>
      <p:ext uri="{BB962C8B-B14F-4D97-AF65-F5344CB8AC3E}">
        <p14:creationId xmlns:p14="http://schemas.microsoft.com/office/powerpoint/2010/main" val="1642603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idx="4294967295"/>
          </p:nvPr>
        </p:nvSpPr>
        <p:spPr>
          <a:xfrm>
            <a:off x="1524000" y="594697"/>
            <a:ext cx="9144000" cy="833437"/>
          </a:xfrm>
        </p:spPr>
        <p:txBody>
          <a:bodyPr>
            <a:normAutofit fontScale="90000"/>
          </a:bodyPr>
          <a:lstStyle/>
          <a:p>
            <a:pPr algn="ctr" eaLnBrk="1" hangingPunct="1">
              <a:lnSpc>
                <a:spcPct val="105000"/>
              </a:lnSpc>
            </a:pPr>
            <a:r>
              <a:rPr lang="en-US" sz="3000" dirty="0"/>
              <a:t>Correcting Variables for Inflation:</a:t>
            </a:r>
            <a:br>
              <a:rPr lang="en-US" sz="3000" dirty="0"/>
            </a:br>
            <a:r>
              <a:rPr lang="en-US" sz="3000" dirty="0">
                <a:solidFill>
                  <a:srgbClr val="CC0000"/>
                </a:solidFill>
              </a:rPr>
              <a:t>Real vs. Nominal Interest Rates</a:t>
            </a:r>
          </a:p>
        </p:txBody>
      </p:sp>
      <p:sp>
        <p:nvSpPr>
          <p:cNvPr id="34821" name="Rectangle 3"/>
          <p:cNvSpPr>
            <a:spLocks noGrp="1" noChangeArrowheads="1"/>
          </p:cNvSpPr>
          <p:nvPr>
            <p:ph type="body" idx="4294967295"/>
          </p:nvPr>
        </p:nvSpPr>
        <p:spPr>
          <a:xfrm>
            <a:off x="888274" y="2157983"/>
            <a:ext cx="10366684" cy="4436491"/>
          </a:xfrm>
        </p:spPr>
        <p:txBody>
          <a:bodyPr/>
          <a:lstStyle/>
          <a:p>
            <a:pPr marL="0" indent="0">
              <a:buNone/>
            </a:pPr>
            <a:r>
              <a:rPr lang="en-US" dirty="0"/>
              <a:t>The nominal interest rate: </a:t>
            </a:r>
          </a:p>
          <a:p>
            <a:pPr marL="400050" lvl="1">
              <a:lnSpc>
                <a:spcPct val="105000"/>
              </a:lnSpc>
              <a:buClr>
                <a:srgbClr val="339966"/>
              </a:buClr>
            </a:pPr>
            <a:r>
              <a:rPr lang="en-US" dirty="0"/>
              <a:t>the interest rate </a:t>
            </a:r>
            <a:r>
              <a:rPr lang="en-US" u="sng" dirty="0"/>
              <a:t>not</a:t>
            </a:r>
            <a:r>
              <a:rPr lang="en-US" dirty="0"/>
              <a:t> corrected for inflation</a:t>
            </a:r>
          </a:p>
          <a:p>
            <a:pPr marL="400050" lvl="1">
              <a:lnSpc>
                <a:spcPct val="105000"/>
              </a:lnSpc>
              <a:buClr>
                <a:srgbClr val="339966"/>
              </a:buClr>
            </a:pPr>
            <a:r>
              <a:rPr lang="en-US" dirty="0"/>
              <a:t>the rate of growth in the dollar value of a </a:t>
            </a:r>
            <a:br>
              <a:rPr lang="en-US" dirty="0"/>
            </a:br>
            <a:r>
              <a:rPr lang="en-US" dirty="0"/>
              <a:t>deposit or debt</a:t>
            </a:r>
          </a:p>
          <a:p>
            <a:pPr marL="0" indent="0">
              <a:spcBef>
                <a:spcPct val="40000"/>
              </a:spcBef>
              <a:buNone/>
            </a:pPr>
            <a:r>
              <a:rPr lang="en-US" dirty="0"/>
              <a:t>The real interest rate:</a:t>
            </a:r>
          </a:p>
          <a:p>
            <a:pPr marL="400050" lvl="1">
              <a:lnSpc>
                <a:spcPct val="105000"/>
              </a:lnSpc>
              <a:buClr>
                <a:srgbClr val="339966"/>
              </a:buClr>
            </a:pPr>
            <a:r>
              <a:rPr lang="en-US" dirty="0"/>
              <a:t>corrected for inflation</a:t>
            </a:r>
          </a:p>
          <a:p>
            <a:pPr marL="400050" lvl="1">
              <a:lnSpc>
                <a:spcPct val="105000"/>
              </a:lnSpc>
              <a:buClr>
                <a:srgbClr val="339966"/>
              </a:buClr>
            </a:pPr>
            <a:r>
              <a:rPr lang="en-US" dirty="0"/>
              <a:t>the rate of growth in the purchasing power of a deposit or debt</a:t>
            </a:r>
          </a:p>
          <a:p>
            <a:pPr marL="0" indent="0">
              <a:buNone/>
            </a:pPr>
            <a:r>
              <a:rPr lang="en-US" dirty="0">
                <a:solidFill>
                  <a:srgbClr val="FF0000"/>
                </a:solidFill>
              </a:rPr>
              <a:t>Real interest rate </a:t>
            </a:r>
            <a:br>
              <a:rPr lang="en-US" dirty="0">
                <a:solidFill>
                  <a:srgbClr val="FF0000"/>
                </a:solidFill>
              </a:rPr>
            </a:br>
            <a:r>
              <a:rPr lang="en-US" dirty="0">
                <a:solidFill>
                  <a:srgbClr val="FF0000"/>
                </a:solidFill>
              </a:rPr>
              <a:t>   =  (nominal interest rate) – (inflation rate)</a:t>
            </a:r>
          </a:p>
        </p:txBody>
      </p:sp>
      <p:sp>
        <p:nvSpPr>
          <p:cNvPr id="34822" name="FlagCount" hidden="1">
            <a:hlinkClick r:id="rId4" action="ppaction://hlinkfile"/>
          </p:cNvPr>
          <p:cNvSpPr>
            <a:spLocks noChangeArrowheads="1"/>
          </p:cNvSpPr>
          <p:nvPr/>
        </p:nvSpPr>
        <p:spPr bwMode="auto">
          <a:xfrm>
            <a:off x="9779000" y="3175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34300253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left)">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left)">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wipe(left)">
                                      <p:cBhvr>
                                        <p:cTn id="17" dur="500"/>
                                        <p:tgtEl>
                                          <p:spTgt spid="348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wipe(left)">
                                      <p:cBhvr>
                                        <p:cTn id="22" dur="500"/>
                                        <p:tgtEl>
                                          <p:spTgt spid="348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1">
                                            <p:txEl>
                                              <p:pRg st="4" end="4"/>
                                            </p:txEl>
                                          </p:spTgt>
                                        </p:tgtEl>
                                        <p:attrNameLst>
                                          <p:attrName>style.visibility</p:attrName>
                                        </p:attrNameLst>
                                      </p:cBhvr>
                                      <p:to>
                                        <p:strVal val="visible"/>
                                      </p:to>
                                    </p:set>
                                    <p:animEffect transition="in" filter="wipe(left)">
                                      <p:cBhvr>
                                        <p:cTn id="27" dur="500"/>
                                        <p:tgtEl>
                                          <p:spTgt spid="3482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21">
                                            <p:txEl>
                                              <p:pRg st="5" end="5"/>
                                            </p:txEl>
                                          </p:spTgt>
                                        </p:tgtEl>
                                        <p:attrNameLst>
                                          <p:attrName>style.visibility</p:attrName>
                                        </p:attrNameLst>
                                      </p:cBhvr>
                                      <p:to>
                                        <p:strVal val="visible"/>
                                      </p:to>
                                    </p:set>
                                    <p:animEffect transition="in" filter="wipe(left)">
                                      <p:cBhvr>
                                        <p:cTn id="32" dur="500"/>
                                        <p:tgtEl>
                                          <p:spTgt spid="3482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21">
                                            <p:txEl>
                                              <p:pRg st="6" end="6"/>
                                            </p:txEl>
                                          </p:spTgt>
                                        </p:tgtEl>
                                        <p:attrNameLst>
                                          <p:attrName>style.visibility</p:attrName>
                                        </p:attrNameLst>
                                      </p:cBhvr>
                                      <p:to>
                                        <p:strVal val="visible"/>
                                      </p:to>
                                    </p:set>
                                    <p:animEffect transition="in" filter="wipe(left)">
                                      <p:cBhvr>
                                        <p:cTn id="37" dur="500"/>
                                        <p:tgtEl>
                                          <p:spTgt spid="348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bldLvl="4"/>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2"/>
          <p:cNvSpPr>
            <a:spLocks noGrp="1" noChangeArrowheads="1"/>
          </p:cNvSpPr>
          <p:nvPr>
            <p:ph type="title" idx="4294967295"/>
          </p:nvPr>
        </p:nvSpPr>
        <p:spPr>
          <a:xfrm>
            <a:off x="2006600" y="577769"/>
            <a:ext cx="8229600" cy="692150"/>
          </a:xfrm>
        </p:spPr>
        <p:txBody>
          <a:bodyPr>
            <a:normAutofit fontScale="90000"/>
          </a:bodyPr>
          <a:lstStyle/>
          <a:p>
            <a:pPr algn="ctr" eaLnBrk="1" hangingPunct="1">
              <a:lnSpc>
                <a:spcPct val="105000"/>
              </a:lnSpc>
            </a:pPr>
            <a:r>
              <a:rPr lang="en-US" sz="3000" dirty="0"/>
              <a:t>Correcting Variables for Inflation:</a:t>
            </a:r>
            <a:br>
              <a:rPr lang="en-US" sz="3000" dirty="0"/>
            </a:br>
            <a:r>
              <a:rPr lang="en-US" sz="3000" dirty="0">
                <a:solidFill>
                  <a:srgbClr val="CC0000"/>
                </a:solidFill>
              </a:rPr>
              <a:t>Real vs. Nominal Interest Rates</a:t>
            </a:r>
          </a:p>
        </p:txBody>
      </p:sp>
      <p:sp>
        <p:nvSpPr>
          <p:cNvPr id="91139" name="Rectangle 3"/>
          <p:cNvSpPr>
            <a:spLocks noGrp="1" noChangeArrowheads="1"/>
          </p:cNvSpPr>
          <p:nvPr>
            <p:ph type="body" idx="4294967295"/>
          </p:nvPr>
        </p:nvSpPr>
        <p:spPr>
          <a:xfrm>
            <a:off x="2009775" y="1964653"/>
            <a:ext cx="8229600" cy="4180559"/>
          </a:xfrm>
        </p:spPr>
        <p:txBody>
          <a:bodyPr/>
          <a:lstStyle/>
          <a:p>
            <a:pPr marL="0" indent="0">
              <a:spcBef>
                <a:spcPct val="30000"/>
              </a:spcBef>
              <a:buNone/>
            </a:pPr>
            <a:r>
              <a:rPr lang="en-US" dirty="0"/>
              <a:t>Example:</a:t>
            </a:r>
          </a:p>
          <a:p>
            <a:pPr marL="520700" lvl="1" indent="-355600">
              <a:lnSpc>
                <a:spcPct val="105000"/>
              </a:lnSpc>
              <a:spcBef>
                <a:spcPct val="30000"/>
              </a:spcBef>
            </a:pPr>
            <a:r>
              <a:rPr lang="en-US" dirty="0"/>
              <a:t>Deposit Rs1,000 for one year.</a:t>
            </a:r>
          </a:p>
          <a:p>
            <a:pPr marL="520700" lvl="1" indent="-355600">
              <a:lnSpc>
                <a:spcPct val="105000"/>
              </a:lnSpc>
              <a:spcBef>
                <a:spcPct val="30000"/>
              </a:spcBef>
            </a:pPr>
            <a:r>
              <a:rPr lang="en-US" dirty="0"/>
              <a:t>Nominal interest rate is 9%. </a:t>
            </a:r>
          </a:p>
          <a:p>
            <a:pPr marL="520700" lvl="1" indent="-355600">
              <a:lnSpc>
                <a:spcPct val="105000"/>
              </a:lnSpc>
              <a:spcBef>
                <a:spcPct val="30000"/>
              </a:spcBef>
            </a:pPr>
            <a:r>
              <a:rPr lang="en-US" dirty="0"/>
              <a:t>During that year, inflation is 3.5%.</a:t>
            </a:r>
          </a:p>
          <a:p>
            <a:pPr marL="520700" lvl="1" indent="-355600">
              <a:lnSpc>
                <a:spcPct val="105000"/>
              </a:lnSpc>
              <a:spcBef>
                <a:spcPct val="30000"/>
              </a:spcBef>
            </a:pPr>
            <a:r>
              <a:rPr lang="en-US" dirty="0"/>
              <a:t>Real interest rate </a:t>
            </a:r>
            <a:br>
              <a:rPr lang="en-US" dirty="0"/>
            </a:br>
            <a:r>
              <a:rPr lang="en-US" dirty="0"/>
              <a:t>	= Nominal interest rate – Inflation</a:t>
            </a:r>
          </a:p>
          <a:p>
            <a:pPr marL="520700" lvl="1" indent="-355600">
              <a:lnSpc>
                <a:spcPct val="105000"/>
              </a:lnSpc>
              <a:spcBef>
                <a:spcPct val="10000"/>
              </a:spcBef>
              <a:buNone/>
            </a:pPr>
            <a:r>
              <a:rPr lang="en-US" dirty="0"/>
              <a:t>		=  9.0%  –  3.5%   =   </a:t>
            </a:r>
            <a:r>
              <a:rPr lang="en-US" dirty="0">
                <a:solidFill>
                  <a:srgbClr val="FF0000"/>
                </a:solidFill>
              </a:rPr>
              <a:t>5.5%</a:t>
            </a:r>
          </a:p>
          <a:p>
            <a:pPr marL="520700" lvl="1" indent="-355600">
              <a:lnSpc>
                <a:spcPct val="105000"/>
              </a:lnSpc>
              <a:spcBef>
                <a:spcPct val="30000"/>
              </a:spcBef>
            </a:pPr>
            <a:r>
              <a:rPr lang="en-US" dirty="0"/>
              <a:t>The purchasing power of the Rs1000 deposit </a:t>
            </a:r>
            <a:br>
              <a:rPr lang="en-US" dirty="0"/>
            </a:br>
            <a:r>
              <a:rPr lang="en-US" dirty="0"/>
              <a:t>has grown 5.5%.</a:t>
            </a:r>
          </a:p>
        </p:txBody>
      </p:sp>
      <p:sp>
        <p:nvSpPr>
          <p:cNvPr id="35846" name="FlagCount" hidden="1">
            <a:hlinkClick r:id="rId4" action="ppaction://hlinkfile"/>
          </p:cNvPr>
          <p:cNvSpPr>
            <a:spLocks noChangeArrowheads="1"/>
          </p:cNvSpPr>
          <p:nvPr/>
        </p:nvSpPr>
        <p:spPr bwMode="auto">
          <a:xfrm>
            <a:off x="9779000" y="3175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5929840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left)">
                                      <p:cBhvr>
                                        <p:cTn id="7" dur="500"/>
                                        <p:tgtEl>
                                          <p:spTgt spid="9113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wipe(left)">
                                      <p:cBhvr>
                                        <p:cTn id="10" dur="500"/>
                                        <p:tgtEl>
                                          <p:spTgt spid="9113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wipe(left)">
                                      <p:cBhvr>
                                        <p:cTn id="13" dur="500"/>
                                        <p:tgtEl>
                                          <p:spTgt spid="9113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wipe(left)">
                                      <p:cBhvr>
                                        <p:cTn id="16" dur="500"/>
                                        <p:tgtEl>
                                          <p:spTgt spid="9113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wipe(left)">
                                      <p:cBhvr>
                                        <p:cTn id="19" dur="500"/>
                                        <p:tgtEl>
                                          <p:spTgt spid="9113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1139">
                                            <p:txEl>
                                              <p:pRg st="5" end="5"/>
                                            </p:txEl>
                                          </p:spTgt>
                                        </p:tgtEl>
                                        <p:attrNameLst>
                                          <p:attrName>style.visibility</p:attrName>
                                        </p:attrNameLst>
                                      </p:cBhvr>
                                      <p:to>
                                        <p:strVal val="visible"/>
                                      </p:to>
                                    </p:set>
                                    <p:animEffect transition="in" filter="wipe(left)">
                                      <p:cBhvr>
                                        <p:cTn id="22" dur="500"/>
                                        <p:tgtEl>
                                          <p:spTgt spid="9113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1139">
                                            <p:txEl>
                                              <p:pRg st="6" end="6"/>
                                            </p:txEl>
                                          </p:spTgt>
                                        </p:tgtEl>
                                        <p:attrNameLst>
                                          <p:attrName>style.visibility</p:attrName>
                                        </p:attrNameLst>
                                      </p:cBhvr>
                                      <p:to>
                                        <p:strVal val="visible"/>
                                      </p:to>
                                    </p:set>
                                    <p:animEffect transition="in" filter="wipe(left)">
                                      <p:cBhvr>
                                        <p:cTn id="25" dur="500"/>
                                        <p:tgtEl>
                                          <p:spTgt spid="91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524000" y="261256"/>
            <a:ext cx="304800" cy="6322423"/>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a:solidFill>
                <a:srgbClr val="000000"/>
              </a:solidFill>
              <a:cs typeface="Arial" charset="0"/>
            </a:endParaRPr>
          </a:p>
        </p:txBody>
      </p:sp>
      <p:sp>
        <p:nvSpPr>
          <p:cNvPr id="73732" name="Rectangle 4"/>
          <p:cNvSpPr>
            <a:spLocks noGrp="1" noChangeArrowheads="1"/>
          </p:cNvSpPr>
          <p:nvPr>
            <p:ph type="title"/>
          </p:nvPr>
        </p:nvSpPr>
        <p:spPr>
          <a:xfrm>
            <a:off x="2041724" y="319540"/>
            <a:ext cx="8458200" cy="725488"/>
          </a:xfrm>
          <a:solidFill>
            <a:schemeClr val="bg1">
              <a:alpha val="50000"/>
            </a:schemeClr>
          </a:solidFill>
        </p:spPr>
        <p:txBody>
          <a:bodyPr vert="horz" lIns="91440" tIns="45720" rIns="91440" bIns="0" rtlCol="0" anchor="b">
            <a:noAutofit/>
          </a:bodyPr>
          <a:lstStyle/>
          <a:p>
            <a:pPr algn="l" eaLnBrk="1" hangingPunct="1">
              <a:lnSpc>
                <a:spcPct val="105000"/>
              </a:lnSpc>
              <a:defRPr/>
            </a:pPr>
            <a:r>
              <a:rPr lang="en-US" sz="3000" spc="500" dirty="0">
                <a:solidFill>
                  <a:srgbClr val="960000"/>
                </a:solidFill>
                <a:latin typeface="Arial" pitchFamily="34" charset="0"/>
                <a:cs typeface="Arial" pitchFamily="34" charset="0"/>
              </a:rPr>
              <a:t>SUMMARY</a:t>
            </a:r>
          </a:p>
        </p:txBody>
      </p:sp>
      <p:sp>
        <p:nvSpPr>
          <p:cNvPr id="36" name="Content Placeholder 2"/>
          <p:cNvSpPr>
            <a:spLocks noGrp="1"/>
          </p:cNvSpPr>
          <p:nvPr>
            <p:ph idx="1"/>
          </p:nvPr>
        </p:nvSpPr>
        <p:spPr>
          <a:xfrm>
            <a:off x="1981200" y="1371600"/>
            <a:ext cx="8229600" cy="5105400"/>
          </a:xfrm>
        </p:spPr>
        <p:txBody>
          <a:bodyPr>
            <a:normAutofit/>
          </a:bodyPr>
          <a:lstStyle/>
          <a:p>
            <a:pPr>
              <a:buClrTx/>
              <a:buSzPct val="120000"/>
              <a:buFont typeface="Arial" pitchFamily="34" charset="0"/>
              <a:buChar char="•"/>
            </a:pPr>
            <a:r>
              <a:rPr lang="en-US" dirty="0"/>
              <a:t>The Consumer Price Index is a measure of the cost of living.  The CPI tracks the cost of the typical consumer’s “basket” of goods &amp; services.    </a:t>
            </a:r>
          </a:p>
          <a:p>
            <a:pPr>
              <a:buClrTx/>
              <a:buSzPct val="120000"/>
              <a:buFont typeface="Arial" pitchFamily="34" charset="0"/>
              <a:buChar char="•"/>
            </a:pPr>
            <a:r>
              <a:rPr lang="en-US" dirty="0"/>
              <a:t>The CPI is used to make Cost of Living Adjustments and to correct economic variables for the effects of inflation.  </a:t>
            </a:r>
          </a:p>
          <a:p>
            <a:pPr>
              <a:buClrTx/>
              <a:buSzPct val="120000"/>
              <a:buFont typeface="Arial" pitchFamily="34" charset="0"/>
              <a:buChar char="•"/>
            </a:pPr>
            <a:r>
              <a:rPr lang="en-US" dirty="0"/>
              <a:t>The real interest rate is corrected for inflation </a:t>
            </a:r>
            <a:br>
              <a:rPr lang="en-US" dirty="0"/>
            </a:br>
            <a:r>
              <a:rPr lang="en-US" dirty="0"/>
              <a:t>and is computed by subtracting the inflation rate from the nominal interest rate.</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175" y="726887"/>
            <a:ext cx="10241280" cy="914400"/>
          </a:xfrm>
        </p:spPr>
        <p:txBody>
          <a:bodyPr>
            <a:noAutofit/>
          </a:bodyPr>
          <a:lstStyle/>
          <a:p>
            <a:pPr>
              <a:lnSpc>
                <a:spcPct val="110000"/>
              </a:lnSpc>
            </a:pPr>
            <a:r>
              <a:rPr lang="en-US" sz="3100" i="1" dirty="0">
                <a:solidFill>
                  <a:srgbClr val="6C45BB"/>
                </a:solidFill>
                <a:latin typeface="Arial" pitchFamily="34" charset="0"/>
                <a:cs typeface="Arial" pitchFamily="34" charset="0"/>
              </a:rPr>
              <a:t>In this class, </a:t>
            </a:r>
            <a:br>
              <a:rPr lang="en-US" sz="3100" i="1" dirty="0">
                <a:solidFill>
                  <a:srgbClr val="6C45BB"/>
                </a:solidFill>
                <a:latin typeface="Arial" pitchFamily="34" charset="0"/>
                <a:cs typeface="Arial" pitchFamily="34" charset="0"/>
              </a:rPr>
            </a:br>
            <a:r>
              <a:rPr lang="en-US" sz="3100" i="1" dirty="0">
                <a:solidFill>
                  <a:srgbClr val="6C45BB"/>
                </a:solidFill>
                <a:latin typeface="Arial" pitchFamily="34" charset="0"/>
                <a:cs typeface="Arial" pitchFamily="34" charset="0"/>
              </a:rPr>
              <a:t>look for the answers to these questions:</a:t>
            </a:r>
          </a:p>
        </p:txBody>
      </p:sp>
      <p:sp>
        <p:nvSpPr>
          <p:cNvPr id="3" name="Content Placeholder 2"/>
          <p:cNvSpPr>
            <a:spLocks noGrp="1"/>
          </p:cNvSpPr>
          <p:nvPr>
            <p:ph idx="1"/>
          </p:nvPr>
        </p:nvSpPr>
        <p:spPr>
          <a:xfrm>
            <a:off x="909175" y="2377440"/>
            <a:ext cx="10241280" cy="3821342"/>
          </a:xfrm>
        </p:spPr>
        <p:txBody>
          <a:bodyPr/>
          <a:lstStyle/>
          <a:p>
            <a:pPr marL="285750" indent="-285750">
              <a:buClr>
                <a:srgbClr val="6C45BB"/>
              </a:buClr>
              <a:buSzPct val="120000"/>
              <a:buFont typeface="Arial" pitchFamily="34" charset="0"/>
              <a:buChar char="•"/>
            </a:pPr>
            <a:r>
              <a:rPr lang="en-US" dirty="0"/>
              <a:t>What is the Consumer Price Index (CPI)?  </a:t>
            </a:r>
            <a:br>
              <a:rPr lang="en-US" dirty="0"/>
            </a:br>
            <a:r>
              <a:rPr lang="en-US" dirty="0"/>
              <a:t>How is it calculated?  What’s it used for?</a:t>
            </a:r>
          </a:p>
          <a:p>
            <a:pPr marL="285750" indent="-285750">
              <a:buClr>
                <a:srgbClr val="6C45BB"/>
              </a:buClr>
              <a:buSzPct val="120000"/>
              <a:buFont typeface="Arial" pitchFamily="34" charset="0"/>
              <a:buChar char="•"/>
            </a:pPr>
            <a:r>
              <a:rPr lang="en-US" dirty="0"/>
              <a:t>What are the problems with the CPI?  How serious are they?</a:t>
            </a:r>
          </a:p>
          <a:p>
            <a:pPr marL="285750" indent="-285750">
              <a:buClr>
                <a:srgbClr val="6C45BB"/>
              </a:buClr>
              <a:buSzPct val="120000"/>
              <a:buFont typeface="Arial" pitchFamily="34" charset="0"/>
              <a:buChar char="•"/>
            </a:pPr>
            <a:r>
              <a:rPr lang="en-US" dirty="0"/>
              <a:t>How does the CPI differ from the GDP deflator?  </a:t>
            </a:r>
          </a:p>
          <a:p>
            <a:pPr marL="285750" indent="-285750">
              <a:buClr>
                <a:srgbClr val="6C45BB"/>
              </a:buClr>
              <a:buSzPct val="120000"/>
              <a:buFont typeface="Arial" pitchFamily="34" charset="0"/>
              <a:buChar char="•"/>
            </a:pPr>
            <a:r>
              <a:rPr lang="en-US" dirty="0"/>
              <a:t>How can we use the CPI to compare Rs amounts from different years?  Why would we want to do this, anyway?</a:t>
            </a:r>
          </a:p>
          <a:p>
            <a:pPr marL="285750" indent="-285750">
              <a:buClr>
                <a:srgbClr val="6C45BB"/>
              </a:buClr>
              <a:buSzPct val="120000"/>
              <a:buFont typeface="Arial" pitchFamily="34" charset="0"/>
              <a:buChar char="•"/>
            </a:pPr>
            <a:r>
              <a:rPr lang="en-US" dirty="0"/>
              <a:t>How can we correct interest rates for inflation?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idx="4294967295"/>
          </p:nvPr>
        </p:nvSpPr>
        <p:spPr/>
        <p:txBody>
          <a:bodyPr/>
          <a:lstStyle/>
          <a:p>
            <a:pPr eaLnBrk="1" hangingPunct="1"/>
            <a:r>
              <a:rPr lang="en-US" dirty="0">
                <a:solidFill>
                  <a:srgbClr val="7030A0"/>
                </a:solidFill>
              </a:rPr>
              <a:t>The Consumer Price Index (CPI) and Inflation</a:t>
            </a:r>
          </a:p>
        </p:txBody>
      </p:sp>
      <p:sp>
        <p:nvSpPr>
          <p:cNvPr id="9221" name="Rectangle 3"/>
          <p:cNvSpPr>
            <a:spLocks noGrp="1" noChangeArrowheads="1"/>
          </p:cNvSpPr>
          <p:nvPr>
            <p:ph type="body" idx="4294967295"/>
          </p:nvPr>
        </p:nvSpPr>
        <p:spPr/>
        <p:txBody>
          <a:bodyPr>
            <a:normAutofit lnSpcReduction="10000"/>
          </a:bodyPr>
          <a:lstStyle/>
          <a:p>
            <a:pPr eaLnBrk="1" hangingPunct="1"/>
            <a:r>
              <a:rPr lang="en-US" dirty="0"/>
              <a:t>measures the typical consumer’s </a:t>
            </a:r>
            <a:r>
              <a:rPr lang="en-US" dirty="0">
                <a:solidFill>
                  <a:srgbClr val="7030A0"/>
                </a:solidFill>
              </a:rPr>
              <a:t>cost of living</a:t>
            </a:r>
            <a:r>
              <a:rPr lang="en-US" dirty="0"/>
              <a:t>.</a:t>
            </a:r>
          </a:p>
          <a:p>
            <a:r>
              <a:rPr lang="en-GB" dirty="0"/>
              <a:t>a measure of the </a:t>
            </a:r>
            <a:r>
              <a:rPr lang="en-GB" dirty="0">
                <a:solidFill>
                  <a:srgbClr val="7030A0"/>
                </a:solidFill>
              </a:rPr>
              <a:t>overall cost of the goods and services bought by a typical consumer</a:t>
            </a:r>
            <a:r>
              <a:rPr lang="en-GB" dirty="0"/>
              <a:t>.</a:t>
            </a:r>
            <a:endParaRPr lang="en-US" dirty="0"/>
          </a:p>
          <a:p>
            <a:r>
              <a:rPr lang="en-GB" dirty="0"/>
              <a:t>The consumer price index (CPI) shows </a:t>
            </a:r>
            <a:r>
              <a:rPr lang="en-GB" dirty="0">
                <a:solidFill>
                  <a:srgbClr val="7030A0"/>
                </a:solidFill>
              </a:rPr>
              <a:t>the cost of a basket of goods and services relative to the cost of the same basket in the base year. </a:t>
            </a:r>
            <a:r>
              <a:rPr lang="en-GB" dirty="0"/>
              <a:t>The base year is the benchmark against which other years are compared.</a:t>
            </a:r>
          </a:p>
          <a:p>
            <a:r>
              <a:rPr lang="en-GB" dirty="0"/>
              <a:t>The index is used to measure the </a:t>
            </a:r>
            <a:r>
              <a:rPr lang="en-GB" dirty="0">
                <a:solidFill>
                  <a:srgbClr val="7030A0"/>
                </a:solidFill>
              </a:rPr>
              <a:t>overall level of prices in the economy</a:t>
            </a:r>
            <a:r>
              <a:rPr lang="en-GB" dirty="0"/>
              <a:t>. </a:t>
            </a:r>
          </a:p>
          <a:p>
            <a:r>
              <a:rPr lang="en-GB" dirty="0"/>
              <a:t>The </a:t>
            </a:r>
            <a:r>
              <a:rPr lang="en-GB" dirty="0">
                <a:solidFill>
                  <a:srgbClr val="7030A0"/>
                </a:solidFill>
              </a:rPr>
              <a:t>percentage change in the consumer price index</a:t>
            </a:r>
            <a:r>
              <a:rPr lang="en-GB" dirty="0"/>
              <a:t> measures the </a:t>
            </a:r>
            <a:r>
              <a:rPr lang="en-GB" dirty="0">
                <a:solidFill>
                  <a:srgbClr val="7030A0"/>
                </a:solidFill>
              </a:rPr>
              <a:t>inflation rate</a:t>
            </a:r>
            <a:r>
              <a:rPr lang="en-GB" dirty="0"/>
              <a:t>.</a:t>
            </a:r>
          </a:p>
          <a:p>
            <a:r>
              <a:rPr lang="en-GB" dirty="0"/>
              <a:t>Inflation does not mean that the prices of all goods in the economy are rising. Inflation means that prices on average are rising. In fact, the prices of many electronic goods (such as computers) have fallen over time.</a:t>
            </a:r>
            <a:endParaRPr lang="en-US" dirty="0"/>
          </a:p>
          <a:p>
            <a:pPr marL="45720" indent="0" eaLnBrk="1" hangingPunct="1">
              <a:buNone/>
            </a:pPr>
            <a:endParaRPr lang="en-US" dirty="0"/>
          </a:p>
        </p:txBody>
      </p:sp>
      <p:sp>
        <p:nvSpPr>
          <p:cNvPr id="9222" name="FlagCount" hidden="1">
            <a:hlinkClick r:id="rId4"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24280627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wipe(left)">
                                      <p:cBhvr>
                                        <p:cTn id="7" dur="500"/>
                                        <p:tgtEl>
                                          <p:spTgt spid="9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1">
                                            <p:txEl>
                                              <p:pRg st="1" end="1"/>
                                            </p:txEl>
                                          </p:spTgt>
                                        </p:tgtEl>
                                        <p:attrNameLst>
                                          <p:attrName>style.visibility</p:attrName>
                                        </p:attrNameLst>
                                      </p:cBhvr>
                                      <p:to>
                                        <p:strVal val="visible"/>
                                      </p:to>
                                    </p:set>
                                    <p:animEffect transition="in" filter="wipe(left)">
                                      <p:cBhvr>
                                        <p:cTn id="12" dur="500"/>
                                        <p:tgtEl>
                                          <p:spTgt spid="9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1">
                                            <p:txEl>
                                              <p:pRg st="2" end="2"/>
                                            </p:txEl>
                                          </p:spTgt>
                                        </p:tgtEl>
                                        <p:attrNameLst>
                                          <p:attrName>style.visibility</p:attrName>
                                        </p:attrNameLst>
                                      </p:cBhvr>
                                      <p:to>
                                        <p:strVal val="visible"/>
                                      </p:to>
                                    </p:set>
                                    <p:animEffect transition="in" filter="wipe(left)">
                                      <p:cBhvr>
                                        <p:cTn id="17" dur="500"/>
                                        <p:tgtEl>
                                          <p:spTgt spid="92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1">
                                            <p:txEl>
                                              <p:pRg st="3" end="3"/>
                                            </p:txEl>
                                          </p:spTgt>
                                        </p:tgtEl>
                                        <p:attrNameLst>
                                          <p:attrName>style.visibility</p:attrName>
                                        </p:attrNameLst>
                                      </p:cBhvr>
                                      <p:to>
                                        <p:strVal val="visible"/>
                                      </p:to>
                                    </p:set>
                                    <p:animEffect transition="in" filter="wipe(left)">
                                      <p:cBhvr>
                                        <p:cTn id="22" dur="500"/>
                                        <p:tgtEl>
                                          <p:spTgt spid="92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1">
                                            <p:txEl>
                                              <p:pRg st="4" end="4"/>
                                            </p:txEl>
                                          </p:spTgt>
                                        </p:tgtEl>
                                        <p:attrNameLst>
                                          <p:attrName>style.visibility</p:attrName>
                                        </p:attrNameLst>
                                      </p:cBhvr>
                                      <p:to>
                                        <p:strVal val="visible"/>
                                      </p:to>
                                    </p:set>
                                    <p:animEffect transition="in" filter="wipe(left)">
                                      <p:cBhvr>
                                        <p:cTn id="27" dur="500"/>
                                        <p:tgtEl>
                                          <p:spTgt spid="92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21">
                                            <p:txEl>
                                              <p:pRg st="5" end="5"/>
                                            </p:txEl>
                                          </p:spTgt>
                                        </p:tgtEl>
                                        <p:attrNameLst>
                                          <p:attrName>style.visibility</p:attrName>
                                        </p:attrNameLst>
                                      </p:cBhvr>
                                      <p:to>
                                        <p:strVal val="visible"/>
                                      </p:to>
                                    </p:set>
                                    <p:animEffect transition="in" filter="wipe(left)">
                                      <p:cBhvr>
                                        <p:cTn id="32" dur="500"/>
                                        <p:tgtEl>
                                          <p:spTgt spid="92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idx="4294967295"/>
          </p:nvPr>
        </p:nvSpPr>
        <p:spPr/>
        <p:txBody>
          <a:bodyPr/>
          <a:lstStyle/>
          <a:p>
            <a:pPr eaLnBrk="1" hangingPunct="1"/>
            <a:r>
              <a:rPr lang="en-US" dirty="0">
                <a:solidFill>
                  <a:srgbClr val="7030A0"/>
                </a:solidFill>
              </a:rPr>
              <a:t>How the CPI Is Calculated</a:t>
            </a:r>
          </a:p>
        </p:txBody>
      </p:sp>
      <p:sp>
        <p:nvSpPr>
          <p:cNvPr id="10245" name="Rectangle 3"/>
          <p:cNvSpPr>
            <a:spLocks noGrp="1" noChangeArrowheads="1"/>
          </p:cNvSpPr>
          <p:nvPr>
            <p:ph type="body" idx="4294967295"/>
          </p:nvPr>
        </p:nvSpPr>
        <p:spPr/>
        <p:txBody>
          <a:bodyPr/>
          <a:lstStyle/>
          <a:p>
            <a:pPr marL="533400" indent="-533400">
              <a:buSzTx/>
              <a:buFont typeface="Wingdings" pitchFamily="2" charset="2"/>
              <a:buAutoNum type="arabicPeriod"/>
            </a:pPr>
            <a:r>
              <a:rPr lang="en-US" b="1" i="1" dirty="0">
                <a:solidFill>
                  <a:srgbClr val="7030A0"/>
                </a:solidFill>
              </a:rPr>
              <a:t>Fix the “basket.”</a:t>
            </a:r>
            <a:br>
              <a:rPr lang="en-US" b="1" i="1" dirty="0"/>
            </a:br>
            <a:r>
              <a:rPr lang="en-US" dirty="0"/>
              <a:t>The </a:t>
            </a:r>
            <a:r>
              <a:rPr lang="en-GB" dirty="0"/>
              <a:t>National Statistical Office (NSO), Ministry of Statistics and Programme Implementation (</a:t>
            </a:r>
            <a:r>
              <a:rPr lang="en-GB" dirty="0" err="1"/>
              <a:t>MoSPI</a:t>
            </a:r>
            <a:r>
              <a:rPr lang="en-GB" dirty="0"/>
              <a:t>) </a:t>
            </a:r>
            <a:r>
              <a:rPr lang="en-US" dirty="0"/>
              <a:t> surveys consumers to determine what’s in the typical consumer’s “shopping basket.”</a:t>
            </a:r>
          </a:p>
          <a:p>
            <a:pPr marL="533400" indent="-533400">
              <a:buSzTx/>
              <a:buFont typeface="Wingdings" pitchFamily="2" charset="2"/>
              <a:buAutoNum type="arabicPeriod"/>
            </a:pPr>
            <a:r>
              <a:rPr lang="en-US" b="1" i="1" dirty="0">
                <a:solidFill>
                  <a:srgbClr val="7030A0"/>
                </a:solidFill>
              </a:rPr>
              <a:t>Find the prices.</a:t>
            </a:r>
            <a:br>
              <a:rPr lang="en-US" dirty="0">
                <a:solidFill>
                  <a:srgbClr val="7030A0"/>
                </a:solidFill>
              </a:rPr>
            </a:br>
            <a:r>
              <a:rPr lang="en-US" dirty="0"/>
              <a:t>It collects data on the prices of all the goods in the basket. </a:t>
            </a:r>
          </a:p>
          <a:p>
            <a:pPr marL="533400" indent="-533400">
              <a:buSzTx/>
              <a:buFont typeface="Wingdings" pitchFamily="2" charset="2"/>
              <a:buAutoNum type="arabicPeriod"/>
            </a:pPr>
            <a:r>
              <a:rPr lang="en-US" b="1" i="1" dirty="0">
                <a:solidFill>
                  <a:srgbClr val="7030A0"/>
                </a:solidFill>
              </a:rPr>
              <a:t>Compute the basket’s cost.</a:t>
            </a:r>
            <a:br>
              <a:rPr lang="en-US" b="1" i="1" dirty="0">
                <a:solidFill>
                  <a:srgbClr val="7030A0"/>
                </a:solidFill>
              </a:rPr>
            </a:br>
            <a:r>
              <a:rPr lang="en-US" dirty="0"/>
              <a:t>Use the prices to compute the total cost of the basket.  </a:t>
            </a:r>
          </a:p>
        </p:txBody>
      </p:sp>
      <p:sp>
        <p:nvSpPr>
          <p:cNvPr id="10246" name="FlagCount" hidden="1">
            <a:hlinkClick r:id="rId4"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22905648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wipe(left)">
                                      <p:cBhvr>
                                        <p:cTn id="7" dur="500"/>
                                        <p:tgtEl>
                                          <p:spTgt spid="10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5">
                                            <p:txEl>
                                              <p:pRg st="1" end="1"/>
                                            </p:txEl>
                                          </p:spTgt>
                                        </p:tgtEl>
                                        <p:attrNameLst>
                                          <p:attrName>style.visibility</p:attrName>
                                        </p:attrNameLst>
                                      </p:cBhvr>
                                      <p:to>
                                        <p:strVal val="visible"/>
                                      </p:to>
                                    </p:set>
                                    <p:animEffect transition="in" filter="wipe(left)">
                                      <p:cBhvr>
                                        <p:cTn id="12" dur="500"/>
                                        <p:tgtEl>
                                          <p:spTgt spid="10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5">
                                            <p:txEl>
                                              <p:pRg st="2" end="2"/>
                                            </p:txEl>
                                          </p:spTgt>
                                        </p:tgtEl>
                                        <p:attrNameLst>
                                          <p:attrName>style.visibility</p:attrName>
                                        </p:attrNameLst>
                                      </p:cBhvr>
                                      <p:to>
                                        <p:strVal val="visible"/>
                                      </p:to>
                                    </p:set>
                                    <p:animEffect transition="in" filter="wipe(left)">
                                      <p:cBhvr>
                                        <p:cTn id="1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title" idx="4294967295"/>
          </p:nvPr>
        </p:nvSpPr>
        <p:spPr>
          <a:xfrm>
            <a:off x="1188403" y="328455"/>
            <a:ext cx="9875520" cy="884393"/>
          </a:xfrm>
        </p:spPr>
        <p:txBody>
          <a:bodyPr/>
          <a:lstStyle/>
          <a:p>
            <a:pPr eaLnBrk="1" hangingPunct="1"/>
            <a:r>
              <a:rPr lang="en-US" dirty="0"/>
              <a:t>How the CPI Is Calculated</a:t>
            </a:r>
          </a:p>
        </p:txBody>
      </p:sp>
      <p:sp>
        <p:nvSpPr>
          <p:cNvPr id="11269" name="Rectangle 3"/>
          <p:cNvSpPr>
            <a:spLocks noGrp="1" noChangeArrowheads="1"/>
          </p:cNvSpPr>
          <p:nvPr>
            <p:ph type="body" idx="4294967295"/>
          </p:nvPr>
        </p:nvSpPr>
        <p:spPr>
          <a:xfrm>
            <a:off x="1865313" y="1314451"/>
            <a:ext cx="8313737" cy="1111250"/>
          </a:xfrm>
        </p:spPr>
        <p:txBody>
          <a:bodyPr/>
          <a:lstStyle/>
          <a:p>
            <a:pPr marL="533400" indent="-533400">
              <a:buSzTx/>
              <a:buFont typeface="Wingdings" pitchFamily="2" charset="2"/>
              <a:buAutoNum type="arabicPeriod" startAt="4"/>
            </a:pPr>
            <a:r>
              <a:rPr lang="en-US" b="1" i="1" dirty="0">
                <a:solidFill>
                  <a:schemeClr val="tx1"/>
                </a:solidFill>
              </a:rPr>
              <a:t>Choose a base year and compute the index.</a:t>
            </a:r>
            <a:br>
              <a:rPr lang="en-US" b="1" i="1" dirty="0">
                <a:solidFill>
                  <a:schemeClr val="tx1"/>
                </a:solidFill>
              </a:rPr>
            </a:br>
            <a:r>
              <a:rPr lang="en-US" dirty="0">
                <a:solidFill>
                  <a:schemeClr val="tx1"/>
                </a:solidFill>
              </a:rPr>
              <a:t>The CPI in any year equals</a:t>
            </a:r>
          </a:p>
        </p:txBody>
      </p:sp>
      <p:sp>
        <p:nvSpPr>
          <p:cNvPr id="67588" name="Rectangle 4"/>
          <p:cNvSpPr>
            <a:spLocks noChangeArrowheads="1"/>
          </p:cNvSpPr>
          <p:nvPr/>
        </p:nvSpPr>
        <p:spPr bwMode="auto">
          <a:xfrm>
            <a:off x="1981200" y="3521075"/>
            <a:ext cx="82296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nSpc>
                <a:spcPct val="105000"/>
              </a:lnSpc>
              <a:spcBef>
                <a:spcPct val="45000"/>
              </a:spcBef>
              <a:buClr>
                <a:srgbClr val="A3C167"/>
              </a:buClr>
              <a:buFont typeface="Wingdings" pitchFamily="2" charset="2"/>
              <a:buAutoNum type="arabicPeriod" startAt="5"/>
            </a:pPr>
            <a:r>
              <a:rPr lang="en-US" sz="2200" b="1" i="1" dirty="0">
                <a:cs typeface="Arial" charset="0"/>
              </a:rPr>
              <a:t>Compute the inflation rate.</a:t>
            </a:r>
            <a:br>
              <a:rPr lang="en-US" sz="2200" dirty="0">
                <a:cs typeface="Arial" charset="0"/>
              </a:rPr>
            </a:br>
            <a:r>
              <a:rPr lang="en-US" sz="2200" dirty="0">
                <a:cs typeface="Arial" charset="0"/>
              </a:rPr>
              <a:t>The percentage change in the CPI from the preceding period. </a:t>
            </a:r>
          </a:p>
        </p:txBody>
      </p:sp>
      <p:grpSp>
        <p:nvGrpSpPr>
          <p:cNvPr id="2" name="Group 13"/>
          <p:cNvGrpSpPr>
            <a:grpSpLocks/>
          </p:cNvGrpSpPr>
          <p:nvPr/>
        </p:nvGrpSpPr>
        <p:grpSpPr bwMode="auto">
          <a:xfrm>
            <a:off x="3263901" y="2111377"/>
            <a:ext cx="5973763" cy="1114425"/>
            <a:chOff x="1573" y="1449"/>
            <a:chExt cx="3763" cy="702"/>
          </a:xfrm>
        </p:grpSpPr>
        <p:sp>
          <p:nvSpPr>
            <p:cNvPr id="11283" name="Text Box 11"/>
            <p:cNvSpPr txBox="1">
              <a:spLocks noChangeArrowheads="1"/>
            </p:cNvSpPr>
            <p:nvPr/>
          </p:nvSpPr>
          <p:spPr bwMode="auto">
            <a:xfrm>
              <a:off x="1573" y="1449"/>
              <a:ext cx="3763" cy="702"/>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18288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a:cs typeface="Arial" charset="0"/>
                </a:rPr>
                <a:t>100 </a:t>
              </a:r>
              <a:r>
                <a:rPr lang="en-US" sz="2500">
                  <a:cs typeface="Arial" charset="0"/>
                </a:rPr>
                <a:t>x</a:t>
              </a:r>
            </a:p>
          </p:txBody>
        </p:sp>
        <p:grpSp>
          <p:nvGrpSpPr>
            <p:cNvPr id="11284" name="Group 10"/>
            <p:cNvGrpSpPr>
              <a:grpSpLocks/>
            </p:cNvGrpSpPr>
            <p:nvPr/>
          </p:nvGrpSpPr>
          <p:grpSpPr bwMode="auto">
            <a:xfrm>
              <a:off x="2221" y="1473"/>
              <a:ext cx="3000" cy="663"/>
              <a:chOff x="1877" y="1473"/>
              <a:chExt cx="3000" cy="663"/>
            </a:xfrm>
          </p:grpSpPr>
          <p:sp>
            <p:nvSpPr>
              <p:cNvPr id="11285" name="Text Box 7"/>
              <p:cNvSpPr txBox="1">
                <a:spLocks noChangeArrowheads="1"/>
              </p:cNvSpPr>
              <p:nvPr/>
            </p:nvSpPr>
            <p:spPr bwMode="auto">
              <a:xfrm>
                <a:off x="1877" y="1473"/>
                <a:ext cx="3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dirty="0">
                    <a:cs typeface="Arial" charset="0"/>
                  </a:rPr>
                  <a:t>cost of basket in current year</a:t>
                </a:r>
              </a:p>
            </p:txBody>
          </p:sp>
          <p:sp>
            <p:nvSpPr>
              <p:cNvPr id="11286" name="Text Box 8"/>
              <p:cNvSpPr txBox="1">
                <a:spLocks noChangeArrowheads="1"/>
              </p:cNvSpPr>
              <p:nvPr/>
            </p:nvSpPr>
            <p:spPr bwMode="auto">
              <a:xfrm>
                <a:off x="1922" y="1809"/>
                <a:ext cx="29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dirty="0">
                    <a:cs typeface="Arial" charset="0"/>
                  </a:rPr>
                  <a:t>cost of basket in base year</a:t>
                </a:r>
              </a:p>
            </p:txBody>
          </p:sp>
          <p:sp>
            <p:nvSpPr>
              <p:cNvPr id="11287" name="Line 9"/>
              <p:cNvSpPr>
                <a:spLocks noChangeShapeType="1"/>
              </p:cNvSpPr>
              <p:nvPr/>
            </p:nvSpPr>
            <p:spPr bwMode="auto">
              <a:xfrm>
                <a:off x="1930" y="1824"/>
                <a:ext cx="29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4" name="Group 25"/>
          <p:cNvGrpSpPr>
            <a:grpSpLocks/>
          </p:cNvGrpSpPr>
          <p:nvPr/>
        </p:nvGrpSpPr>
        <p:grpSpPr bwMode="auto">
          <a:xfrm>
            <a:off x="1865313" y="5054600"/>
            <a:ext cx="8521700" cy="1104900"/>
            <a:chOff x="135" y="3306"/>
            <a:chExt cx="5221" cy="696"/>
          </a:xfrm>
        </p:grpSpPr>
        <p:sp>
          <p:nvSpPr>
            <p:cNvPr id="11274" name="Rectangle 24"/>
            <p:cNvSpPr>
              <a:spLocks noChangeArrowheads="1"/>
            </p:cNvSpPr>
            <p:nvPr/>
          </p:nvSpPr>
          <p:spPr bwMode="auto">
            <a:xfrm>
              <a:off x="135" y="3306"/>
              <a:ext cx="5221" cy="696"/>
            </a:xfrm>
            <a:prstGeom prst="rect">
              <a:avLst/>
            </a:prstGeom>
            <a:solidFill>
              <a:srgbClr val="CC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cs typeface="Arial" charset="0"/>
              </a:endParaRPr>
            </a:p>
          </p:txBody>
        </p:sp>
        <p:grpSp>
          <p:nvGrpSpPr>
            <p:cNvPr id="11275" name="Group 23"/>
            <p:cNvGrpSpPr>
              <a:grpSpLocks/>
            </p:cNvGrpSpPr>
            <p:nvPr/>
          </p:nvGrpSpPr>
          <p:grpSpPr bwMode="auto">
            <a:xfrm>
              <a:off x="210" y="3327"/>
              <a:ext cx="5113" cy="663"/>
              <a:chOff x="210" y="3334"/>
              <a:chExt cx="5113" cy="663"/>
            </a:xfrm>
          </p:grpSpPr>
          <p:grpSp>
            <p:nvGrpSpPr>
              <p:cNvPr id="11276" name="Group 16"/>
              <p:cNvGrpSpPr>
                <a:grpSpLocks/>
              </p:cNvGrpSpPr>
              <p:nvPr/>
            </p:nvGrpSpPr>
            <p:grpSpPr bwMode="auto">
              <a:xfrm>
                <a:off x="1376" y="3334"/>
                <a:ext cx="3052" cy="663"/>
                <a:chOff x="1877" y="1473"/>
                <a:chExt cx="3000" cy="663"/>
              </a:xfrm>
            </p:grpSpPr>
            <p:sp>
              <p:nvSpPr>
                <p:cNvPr id="11280" name="Text Box 17"/>
                <p:cNvSpPr txBox="1">
                  <a:spLocks noChangeArrowheads="1"/>
                </p:cNvSpPr>
                <p:nvPr/>
              </p:nvSpPr>
              <p:spPr bwMode="auto">
                <a:xfrm>
                  <a:off x="1877" y="1473"/>
                  <a:ext cx="3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a:cs typeface="Arial" charset="0"/>
                    </a:rPr>
                    <a:t>CPI this year</a:t>
                  </a:r>
                  <a:r>
                    <a:rPr lang="en-US" sz="1500">
                      <a:cs typeface="Arial" charset="0"/>
                    </a:rPr>
                    <a:t> </a:t>
                  </a:r>
                  <a:r>
                    <a:rPr lang="en-US" sz="2800">
                      <a:cs typeface="Arial" charset="0"/>
                    </a:rPr>
                    <a:t> –</a:t>
                  </a:r>
                  <a:r>
                    <a:rPr lang="en-US" sz="1500">
                      <a:cs typeface="Arial" charset="0"/>
                    </a:rPr>
                    <a:t> </a:t>
                  </a:r>
                  <a:r>
                    <a:rPr lang="en-US" sz="2800">
                      <a:cs typeface="Arial" charset="0"/>
                    </a:rPr>
                    <a:t> CPI last year</a:t>
                  </a:r>
                </a:p>
              </p:txBody>
            </p:sp>
            <p:sp>
              <p:nvSpPr>
                <p:cNvPr id="11281" name="Text Box 18"/>
                <p:cNvSpPr txBox="1">
                  <a:spLocks noChangeArrowheads="1"/>
                </p:cNvSpPr>
                <p:nvPr/>
              </p:nvSpPr>
              <p:spPr bwMode="auto">
                <a:xfrm>
                  <a:off x="1922" y="1809"/>
                  <a:ext cx="29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a:cs typeface="Arial" charset="0"/>
                    </a:rPr>
                    <a:t>CPI last year</a:t>
                  </a:r>
                </a:p>
              </p:txBody>
            </p:sp>
            <p:sp>
              <p:nvSpPr>
                <p:cNvPr id="11282" name="Line 19"/>
                <p:cNvSpPr>
                  <a:spLocks noChangeShapeType="1"/>
                </p:cNvSpPr>
                <p:nvPr/>
              </p:nvSpPr>
              <p:spPr bwMode="auto">
                <a:xfrm>
                  <a:off x="1930" y="1824"/>
                  <a:ext cx="29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7" name="Text Box 20"/>
              <p:cNvSpPr txBox="1">
                <a:spLocks noChangeArrowheads="1"/>
              </p:cNvSpPr>
              <p:nvPr/>
            </p:nvSpPr>
            <p:spPr bwMode="auto">
              <a:xfrm>
                <a:off x="210" y="3359"/>
                <a:ext cx="891"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800">
                    <a:cs typeface="Arial" charset="0"/>
                  </a:rPr>
                  <a:t>Inflation</a:t>
                </a:r>
                <a:br>
                  <a:rPr lang="en-US" sz="2800">
                    <a:cs typeface="Arial" charset="0"/>
                  </a:rPr>
                </a:br>
                <a:r>
                  <a:rPr lang="en-US" sz="2800">
                    <a:cs typeface="Arial" charset="0"/>
                  </a:rPr>
                  <a:t>rate</a:t>
                </a:r>
              </a:p>
            </p:txBody>
          </p:sp>
          <p:sp>
            <p:nvSpPr>
              <p:cNvPr id="11278" name="Text Box 21"/>
              <p:cNvSpPr txBox="1">
                <a:spLocks noChangeArrowheads="1"/>
              </p:cNvSpPr>
              <p:nvPr/>
            </p:nvSpPr>
            <p:spPr bwMode="auto">
              <a:xfrm>
                <a:off x="4380" y="3493"/>
                <a:ext cx="9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a:latin typeface="Tahoma" pitchFamily="34" charset="0"/>
                    <a:cs typeface="Arial" charset="0"/>
                  </a:rPr>
                  <a:t>x</a:t>
                </a:r>
                <a:r>
                  <a:rPr lang="en-US" sz="2800">
                    <a:cs typeface="Arial" charset="0"/>
                  </a:rPr>
                  <a:t> 100%</a:t>
                </a:r>
              </a:p>
            </p:txBody>
          </p:sp>
          <p:sp>
            <p:nvSpPr>
              <p:cNvPr id="11279" name="Text Box 22"/>
              <p:cNvSpPr txBox="1">
                <a:spLocks noChangeArrowheads="1"/>
              </p:cNvSpPr>
              <p:nvPr/>
            </p:nvSpPr>
            <p:spPr bwMode="auto">
              <a:xfrm>
                <a:off x="1076" y="3514"/>
                <a:ext cx="26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a:cs typeface="Arial" charset="0"/>
                  </a:rPr>
                  <a:t>=</a:t>
                </a:r>
              </a:p>
            </p:txBody>
          </p:sp>
        </p:grpSp>
      </p:grpSp>
      <p:sp>
        <p:nvSpPr>
          <p:cNvPr id="11273" name="FlagCount" hidden="1">
            <a:hlinkClick r:id="rId4"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ustDataLst>
      <p:tags r:id="rId1"/>
    </p:custDataLst>
    <p:extLst>
      <p:ext uri="{BB962C8B-B14F-4D97-AF65-F5344CB8AC3E}">
        <p14:creationId xmlns:p14="http://schemas.microsoft.com/office/powerpoint/2010/main" val="21897235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wipe(left)">
                                      <p:cBhvr>
                                        <p:cTn id="7" dur="500"/>
                                        <p:tgtEl>
                                          <p:spTgt spid="11269">
                                            <p:txEl>
                                              <p:pRg st="0" end="0"/>
                                            </p:txEl>
                                          </p:spTgt>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88"/>
                                        </p:tgtEl>
                                        <p:attrNameLst>
                                          <p:attrName>style.visibility</p:attrName>
                                        </p:attrNameLst>
                                      </p:cBhvr>
                                      <p:to>
                                        <p:strVal val="visible"/>
                                      </p:to>
                                    </p:set>
                                    <p:animEffect transition="in" filter="wipe(left)">
                                      <p:cBhvr>
                                        <p:cTn id="16" dur="500"/>
                                        <p:tgtEl>
                                          <p:spTgt spid="6758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bldLvl="4"/>
      <p:bldP spid="67588"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idx="4294967295"/>
          </p:nvPr>
        </p:nvSpPr>
        <p:spPr>
          <a:xfrm>
            <a:off x="1892300" y="207963"/>
            <a:ext cx="2351088" cy="609600"/>
          </a:xfrm>
        </p:spPr>
        <p:txBody>
          <a:bodyPr/>
          <a:lstStyle/>
          <a:p>
            <a:pPr algn="l" eaLnBrk="1" hangingPunct="1"/>
            <a:r>
              <a:rPr lang="en-US" sz="3200"/>
              <a:t>EXAMPLE</a:t>
            </a:r>
          </a:p>
        </p:txBody>
      </p:sp>
      <p:sp>
        <p:nvSpPr>
          <p:cNvPr id="12293" name="Rectangle 3"/>
          <p:cNvSpPr>
            <a:spLocks noGrp="1" noChangeArrowheads="1"/>
          </p:cNvSpPr>
          <p:nvPr>
            <p:ph type="body" idx="4294967295"/>
          </p:nvPr>
        </p:nvSpPr>
        <p:spPr>
          <a:xfrm>
            <a:off x="4391026" y="355600"/>
            <a:ext cx="4773613" cy="547688"/>
          </a:xfrm>
        </p:spPr>
        <p:txBody>
          <a:bodyPr/>
          <a:lstStyle/>
          <a:p>
            <a:pPr marL="403225" indent="-403225" algn="ctr">
              <a:buSzTx/>
              <a:buNone/>
            </a:pPr>
            <a:r>
              <a:rPr lang="en-US" sz="2600"/>
              <a:t>basket:  {4 pizzas, 10 lattes}</a:t>
            </a:r>
          </a:p>
        </p:txBody>
      </p:sp>
      <p:sp>
        <p:nvSpPr>
          <p:cNvPr id="68612" name="Rectangle 4"/>
          <p:cNvSpPr>
            <a:spLocks noChangeArrowheads="1"/>
          </p:cNvSpPr>
          <p:nvPr/>
        </p:nvSpPr>
        <p:spPr bwMode="auto">
          <a:xfrm>
            <a:off x="5951539" y="2951163"/>
            <a:ext cx="4275137" cy="4937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119063">
              <a:lnSpc>
                <a:spcPct val="105000"/>
              </a:lnSpc>
              <a:spcBef>
                <a:spcPct val="45000"/>
              </a:spcBef>
              <a:buClr>
                <a:srgbClr val="00B85C"/>
              </a:buClr>
              <a:buSzPct val="120000"/>
            </a:pPr>
            <a:r>
              <a:rPr lang="en-US" sz="2400">
                <a:cs typeface="Arial" charset="0"/>
              </a:rPr>
              <a:t>$12 x 4  +  $3 x 10    =  </a:t>
            </a:r>
            <a:r>
              <a:rPr lang="en-US" sz="2400">
                <a:solidFill>
                  <a:srgbClr val="CC0000"/>
                </a:solidFill>
                <a:cs typeface="Arial" charset="0"/>
              </a:rPr>
              <a:t>$78</a:t>
            </a:r>
          </a:p>
        </p:txBody>
      </p:sp>
      <p:sp>
        <p:nvSpPr>
          <p:cNvPr id="68613" name="Rectangle 5"/>
          <p:cNvSpPr>
            <a:spLocks noChangeArrowheads="1"/>
          </p:cNvSpPr>
          <p:nvPr/>
        </p:nvSpPr>
        <p:spPr bwMode="auto">
          <a:xfrm>
            <a:off x="5951539" y="2459039"/>
            <a:ext cx="4275137" cy="492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119063">
              <a:lnSpc>
                <a:spcPct val="105000"/>
              </a:lnSpc>
              <a:spcBef>
                <a:spcPct val="45000"/>
              </a:spcBef>
              <a:buClr>
                <a:srgbClr val="00B85C"/>
              </a:buClr>
              <a:buSzPct val="120000"/>
            </a:pPr>
            <a:r>
              <a:rPr lang="en-US" sz="2400">
                <a:cs typeface="Arial" charset="0"/>
              </a:rPr>
              <a:t>$11 x 4  + $2.5 x 10  =  </a:t>
            </a:r>
            <a:r>
              <a:rPr lang="en-US" sz="2400">
                <a:solidFill>
                  <a:srgbClr val="CC0000"/>
                </a:solidFill>
                <a:cs typeface="Arial" charset="0"/>
              </a:rPr>
              <a:t>$69</a:t>
            </a:r>
          </a:p>
        </p:txBody>
      </p:sp>
      <p:sp>
        <p:nvSpPr>
          <p:cNvPr id="68614" name="Rectangle 6"/>
          <p:cNvSpPr>
            <a:spLocks noChangeArrowheads="1"/>
          </p:cNvSpPr>
          <p:nvPr/>
        </p:nvSpPr>
        <p:spPr bwMode="auto">
          <a:xfrm>
            <a:off x="5951539" y="1965326"/>
            <a:ext cx="4275137" cy="4937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119063">
              <a:lnSpc>
                <a:spcPct val="105000"/>
              </a:lnSpc>
              <a:spcBef>
                <a:spcPct val="45000"/>
              </a:spcBef>
              <a:buClr>
                <a:srgbClr val="00B85C"/>
              </a:buClr>
              <a:buSzPct val="120000"/>
            </a:pPr>
            <a:r>
              <a:rPr lang="en-US" sz="2400">
                <a:cs typeface="Arial" charset="0"/>
              </a:rPr>
              <a:t>$10 x 4  +  $2 x 10    =  </a:t>
            </a:r>
            <a:r>
              <a:rPr lang="en-US" sz="2400">
                <a:solidFill>
                  <a:srgbClr val="CC0000"/>
                </a:solidFill>
                <a:cs typeface="Arial" charset="0"/>
              </a:rPr>
              <a:t>$60</a:t>
            </a:r>
          </a:p>
        </p:txBody>
      </p:sp>
      <p:sp>
        <p:nvSpPr>
          <p:cNvPr id="68615" name="Rectangle 7"/>
          <p:cNvSpPr>
            <a:spLocks noChangeArrowheads="1"/>
          </p:cNvSpPr>
          <p:nvPr/>
        </p:nvSpPr>
        <p:spPr bwMode="auto">
          <a:xfrm>
            <a:off x="5951539" y="1041401"/>
            <a:ext cx="4275137" cy="9239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B85C"/>
              </a:buClr>
              <a:buSzPct val="120000"/>
              <a:buFont typeface="Wingdings" pitchFamily="2" charset="2"/>
              <a:buNone/>
            </a:pPr>
            <a:r>
              <a:rPr lang="en-US" sz="2400" i="1">
                <a:cs typeface="Arial" charset="0"/>
              </a:rPr>
              <a:t>cost of basket</a:t>
            </a:r>
          </a:p>
        </p:txBody>
      </p:sp>
      <p:grpSp>
        <p:nvGrpSpPr>
          <p:cNvPr id="2" name="Group 8"/>
          <p:cNvGrpSpPr>
            <a:grpSpLocks/>
          </p:cNvGrpSpPr>
          <p:nvPr/>
        </p:nvGrpSpPr>
        <p:grpSpPr bwMode="auto">
          <a:xfrm>
            <a:off x="1984375" y="1041401"/>
            <a:ext cx="8242300" cy="2403475"/>
            <a:chOff x="290" y="656"/>
            <a:chExt cx="5192" cy="1514"/>
          </a:xfrm>
        </p:grpSpPr>
        <p:grpSp>
          <p:nvGrpSpPr>
            <p:cNvPr id="12321" name="Group 9"/>
            <p:cNvGrpSpPr>
              <a:grpSpLocks/>
            </p:cNvGrpSpPr>
            <p:nvPr/>
          </p:nvGrpSpPr>
          <p:grpSpPr bwMode="auto">
            <a:xfrm>
              <a:off x="290" y="656"/>
              <a:ext cx="2499" cy="1514"/>
              <a:chOff x="290" y="656"/>
              <a:chExt cx="2499" cy="1514"/>
            </a:xfrm>
          </p:grpSpPr>
          <p:sp>
            <p:nvSpPr>
              <p:cNvPr id="12333" name="Rectangle 10"/>
              <p:cNvSpPr>
                <a:spLocks noChangeArrowheads="1"/>
              </p:cNvSpPr>
              <p:nvPr/>
            </p:nvSpPr>
            <p:spPr bwMode="auto">
              <a:xfrm>
                <a:off x="1839" y="1859"/>
                <a:ext cx="950" cy="31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B85C"/>
                  </a:buClr>
                  <a:buSzPct val="120000"/>
                  <a:buFont typeface="Wingdings" pitchFamily="2" charset="2"/>
                  <a:buNone/>
                </a:pPr>
                <a:r>
                  <a:rPr lang="en-US" sz="2400">
                    <a:cs typeface="Arial" charset="0"/>
                  </a:rPr>
                  <a:t>$3.00</a:t>
                </a:r>
              </a:p>
            </p:txBody>
          </p:sp>
          <p:sp>
            <p:nvSpPr>
              <p:cNvPr id="12334" name="Rectangle 11"/>
              <p:cNvSpPr>
                <a:spLocks noChangeArrowheads="1"/>
              </p:cNvSpPr>
              <p:nvPr/>
            </p:nvSpPr>
            <p:spPr bwMode="auto">
              <a:xfrm>
                <a:off x="1839" y="1549"/>
                <a:ext cx="950" cy="3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B85C"/>
                  </a:buClr>
                  <a:buSzPct val="120000"/>
                  <a:buFont typeface="Wingdings" pitchFamily="2" charset="2"/>
                  <a:buNone/>
                </a:pPr>
                <a:r>
                  <a:rPr lang="en-US" sz="2400">
                    <a:cs typeface="Arial" charset="0"/>
                  </a:rPr>
                  <a:t>$2.50</a:t>
                </a:r>
              </a:p>
            </p:txBody>
          </p:sp>
          <p:sp>
            <p:nvSpPr>
              <p:cNvPr id="12335" name="Rectangle 12"/>
              <p:cNvSpPr>
                <a:spLocks noChangeArrowheads="1"/>
              </p:cNvSpPr>
              <p:nvPr/>
            </p:nvSpPr>
            <p:spPr bwMode="auto">
              <a:xfrm>
                <a:off x="1839" y="1238"/>
                <a:ext cx="950" cy="31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B85C"/>
                  </a:buClr>
                  <a:buSzPct val="120000"/>
                  <a:buFont typeface="Wingdings" pitchFamily="2" charset="2"/>
                  <a:buNone/>
                </a:pPr>
                <a:r>
                  <a:rPr lang="en-US" sz="2400">
                    <a:cs typeface="Arial" charset="0"/>
                  </a:rPr>
                  <a:t>$2.00</a:t>
                </a:r>
              </a:p>
            </p:txBody>
          </p:sp>
          <p:sp>
            <p:nvSpPr>
              <p:cNvPr id="12336" name="Rectangle 13"/>
              <p:cNvSpPr>
                <a:spLocks noChangeArrowheads="1"/>
              </p:cNvSpPr>
              <p:nvPr/>
            </p:nvSpPr>
            <p:spPr bwMode="auto">
              <a:xfrm>
                <a:off x="1839" y="656"/>
                <a:ext cx="950" cy="58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B85C"/>
                  </a:buClr>
                  <a:buSzPct val="120000"/>
                  <a:buFont typeface="Wingdings" pitchFamily="2" charset="2"/>
                  <a:buNone/>
                </a:pPr>
                <a:r>
                  <a:rPr lang="en-US" sz="2400" i="1">
                    <a:cs typeface="Arial" charset="0"/>
                  </a:rPr>
                  <a:t>price of latte</a:t>
                </a:r>
              </a:p>
            </p:txBody>
          </p:sp>
          <p:sp>
            <p:nvSpPr>
              <p:cNvPr id="12337" name="Rectangle 14"/>
              <p:cNvSpPr>
                <a:spLocks noChangeArrowheads="1"/>
              </p:cNvSpPr>
              <p:nvPr/>
            </p:nvSpPr>
            <p:spPr bwMode="auto">
              <a:xfrm>
                <a:off x="964" y="1859"/>
                <a:ext cx="875" cy="31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B85C"/>
                  </a:buClr>
                  <a:buSzPct val="120000"/>
                  <a:buFont typeface="Wingdings" pitchFamily="2" charset="2"/>
                  <a:buNone/>
                </a:pPr>
                <a:r>
                  <a:rPr lang="en-US" sz="2400">
                    <a:cs typeface="Arial" charset="0"/>
                  </a:rPr>
                  <a:t>$12</a:t>
                </a:r>
              </a:p>
            </p:txBody>
          </p:sp>
          <p:sp>
            <p:nvSpPr>
              <p:cNvPr id="12338" name="Rectangle 15"/>
              <p:cNvSpPr>
                <a:spLocks noChangeArrowheads="1"/>
              </p:cNvSpPr>
              <p:nvPr/>
            </p:nvSpPr>
            <p:spPr bwMode="auto">
              <a:xfrm>
                <a:off x="290" y="1859"/>
                <a:ext cx="674" cy="31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B85C"/>
                  </a:buClr>
                  <a:buSzPct val="120000"/>
                  <a:buFont typeface="Wingdings" pitchFamily="2" charset="2"/>
                  <a:buNone/>
                </a:pPr>
                <a:r>
                  <a:rPr lang="en-US" sz="2400" dirty="0">
                    <a:cs typeface="Arial" charset="0"/>
                  </a:rPr>
                  <a:t>2012</a:t>
                </a:r>
              </a:p>
            </p:txBody>
          </p:sp>
          <p:sp>
            <p:nvSpPr>
              <p:cNvPr id="12339" name="Rectangle 16"/>
              <p:cNvSpPr>
                <a:spLocks noChangeArrowheads="1"/>
              </p:cNvSpPr>
              <p:nvPr/>
            </p:nvSpPr>
            <p:spPr bwMode="auto">
              <a:xfrm>
                <a:off x="964" y="1549"/>
                <a:ext cx="875" cy="3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B85C"/>
                  </a:buClr>
                  <a:buSzPct val="120000"/>
                  <a:buFont typeface="Wingdings" pitchFamily="2" charset="2"/>
                  <a:buNone/>
                </a:pPr>
                <a:r>
                  <a:rPr lang="en-US" sz="2400">
                    <a:cs typeface="Arial" charset="0"/>
                  </a:rPr>
                  <a:t>$11</a:t>
                </a:r>
              </a:p>
            </p:txBody>
          </p:sp>
          <p:sp>
            <p:nvSpPr>
              <p:cNvPr id="12340" name="Rectangle 17"/>
              <p:cNvSpPr>
                <a:spLocks noChangeArrowheads="1"/>
              </p:cNvSpPr>
              <p:nvPr/>
            </p:nvSpPr>
            <p:spPr bwMode="auto">
              <a:xfrm>
                <a:off x="290" y="1549"/>
                <a:ext cx="674" cy="3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B85C"/>
                  </a:buClr>
                  <a:buSzPct val="120000"/>
                  <a:buFont typeface="Wingdings" pitchFamily="2" charset="2"/>
                  <a:buNone/>
                </a:pPr>
                <a:r>
                  <a:rPr lang="en-US" sz="2400" dirty="0">
                    <a:cs typeface="Arial" charset="0"/>
                  </a:rPr>
                  <a:t>2011</a:t>
                </a:r>
              </a:p>
            </p:txBody>
          </p:sp>
          <p:sp>
            <p:nvSpPr>
              <p:cNvPr id="12341" name="Rectangle 18"/>
              <p:cNvSpPr>
                <a:spLocks noChangeArrowheads="1"/>
              </p:cNvSpPr>
              <p:nvPr/>
            </p:nvSpPr>
            <p:spPr bwMode="auto">
              <a:xfrm>
                <a:off x="964" y="1238"/>
                <a:ext cx="875" cy="31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B85C"/>
                  </a:buClr>
                  <a:buSzPct val="120000"/>
                  <a:buFont typeface="Wingdings" pitchFamily="2" charset="2"/>
                  <a:buNone/>
                </a:pPr>
                <a:r>
                  <a:rPr lang="en-US" sz="2400">
                    <a:cs typeface="Arial" charset="0"/>
                  </a:rPr>
                  <a:t>$10</a:t>
                </a:r>
              </a:p>
            </p:txBody>
          </p:sp>
          <p:sp>
            <p:nvSpPr>
              <p:cNvPr id="12342" name="Rectangle 19"/>
              <p:cNvSpPr>
                <a:spLocks noChangeArrowheads="1"/>
              </p:cNvSpPr>
              <p:nvPr/>
            </p:nvSpPr>
            <p:spPr bwMode="auto">
              <a:xfrm>
                <a:off x="290" y="1238"/>
                <a:ext cx="674" cy="31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B85C"/>
                  </a:buClr>
                  <a:buSzPct val="120000"/>
                  <a:buFont typeface="Wingdings" pitchFamily="2" charset="2"/>
                  <a:buNone/>
                </a:pPr>
                <a:r>
                  <a:rPr lang="en-US" sz="2400" dirty="0">
                    <a:cs typeface="Arial" charset="0"/>
                  </a:rPr>
                  <a:t>2010</a:t>
                </a:r>
              </a:p>
            </p:txBody>
          </p:sp>
          <p:sp>
            <p:nvSpPr>
              <p:cNvPr id="12343" name="Rectangle 20"/>
              <p:cNvSpPr>
                <a:spLocks noChangeArrowheads="1"/>
              </p:cNvSpPr>
              <p:nvPr/>
            </p:nvSpPr>
            <p:spPr bwMode="auto">
              <a:xfrm>
                <a:off x="964" y="656"/>
                <a:ext cx="875" cy="58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B85C"/>
                  </a:buClr>
                  <a:buSzPct val="120000"/>
                  <a:buFont typeface="Wingdings" pitchFamily="2" charset="2"/>
                  <a:buNone/>
                </a:pPr>
                <a:r>
                  <a:rPr lang="en-US" sz="2400" i="1">
                    <a:cs typeface="Arial" charset="0"/>
                  </a:rPr>
                  <a:t>price of pizza</a:t>
                </a:r>
              </a:p>
            </p:txBody>
          </p:sp>
          <p:sp>
            <p:nvSpPr>
              <p:cNvPr id="12344" name="Rectangle 21"/>
              <p:cNvSpPr>
                <a:spLocks noChangeArrowheads="1"/>
              </p:cNvSpPr>
              <p:nvPr/>
            </p:nvSpPr>
            <p:spPr bwMode="auto">
              <a:xfrm>
                <a:off x="290" y="656"/>
                <a:ext cx="674" cy="58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B85C"/>
                  </a:buClr>
                  <a:buSzPct val="120000"/>
                  <a:buFont typeface="Wingdings" pitchFamily="2" charset="2"/>
                  <a:buNone/>
                </a:pPr>
                <a:r>
                  <a:rPr lang="en-US" sz="2400" i="1">
                    <a:cs typeface="Arial" charset="0"/>
                  </a:rPr>
                  <a:t>year</a:t>
                </a:r>
              </a:p>
            </p:txBody>
          </p:sp>
        </p:grpSp>
        <p:grpSp>
          <p:nvGrpSpPr>
            <p:cNvPr id="12322" name="Group 22"/>
            <p:cNvGrpSpPr>
              <a:grpSpLocks/>
            </p:cNvGrpSpPr>
            <p:nvPr/>
          </p:nvGrpSpPr>
          <p:grpSpPr bwMode="auto">
            <a:xfrm>
              <a:off x="290" y="656"/>
              <a:ext cx="5192" cy="1514"/>
              <a:chOff x="290" y="656"/>
              <a:chExt cx="5192" cy="1514"/>
            </a:xfrm>
          </p:grpSpPr>
          <p:sp>
            <p:nvSpPr>
              <p:cNvPr id="12323" name="Line 23"/>
              <p:cNvSpPr>
                <a:spLocks noChangeShapeType="1"/>
              </p:cNvSpPr>
              <p:nvPr/>
            </p:nvSpPr>
            <p:spPr bwMode="auto">
              <a:xfrm>
                <a:off x="290" y="656"/>
                <a:ext cx="51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12324" name="Line 24"/>
              <p:cNvSpPr>
                <a:spLocks noChangeShapeType="1"/>
              </p:cNvSpPr>
              <p:nvPr/>
            </p:nvSpPr>
            <p:spPr bwMode="auto">
              <a:xfrm>
                <a:off x="290" y="1238"/>
                <a:ext cx="5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12325" name="Line 25"/>
              <p:cNvSpPr>
                <a:spLocks noChangeShapeType="1"/>
              </p:cNvSpPr>
              <p:nvPr/>
            </p:nvSpPr>
            <p:spPr bwMode="auto">
              <a:xfrm>
                <a:off x="290" y="1549"/>
                <a:ext cx="5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12326" name="Line 26"/>
              <p:cNvSpPr>
                <a:spLocks noChangeShapeType="1"/>
              </p:cNvSpPr>
              <p:nvPr/>
            </p:nvSpPr>
            <p:spPr bwMode="auto">
              <a:xfrm>
                <a:off x="290" y="1859"/>
                <a:ext cx="5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12327" name="Line 27"/>
              <p:cNvSpPr>
                <a:spLocks noChangeShapeType="1"/>
              </p:cNvSpPr>
              <p:nvPr/>
            </p:nvSpPr>
            <p:spPr bwMode="auto">
              <a:xfrm>
                <a:off x="290" y="2170"/>
                <a:ext cx="51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12328" name="Line 28"/>
              <p:cNvSpPr>
                <a:spLocks noChangeShapeType="1"/>
              </p:cNvSpPr>
              <p:nvPr/>
            </p:nvSpPr>
            <p:spPr bwMode="auto">
              <a:xfrm>
                <a:off x="290" y="656"/>
                <a:ext cx="0" cy="151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12329" name="Line 29"/>
              <p:cNvSpPr>
                <a:spLocks noChangeShapeType="1"/>
              </p:cNvSpPr>
              <p:nvPr/>
            </p:nvSpPr>
            <p:spPr bwMode="auto">
              <a:xfrm>
                <a:off x="964" y="656"/>
                <a:ext cx="0" cy="15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12330" name="Line 30"/>
              <p:cNvSpPr>
                <a:spLocks noChangeShapeType="1"/>
              </p:cNvSpPr>
              <p:nvPr/>
            </p:nvSpPr>
            <p:spPr bwMode="auto">
              <a:xfrm>
                <a:off x="1839" y="656"/>
                <a:ext cx="0" cy="15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12331" name="Line 31"/>
              <p:cNvSpPr>
                <a:spLocks noChangeShapeType="1"/>
              </p:cNvSpPr>
              <p:nvPr/>
            </p:nvSpPr>
            <p:spPr bwMode="auto">
              <a:xfrm>
                <a:off x="5482" y="656"/>
                <a:ext cx="0" cy="151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a:p>
            </p:txBody>
          </p:sp>
          <p:sp>
            <p:nvSpPr>
              <p:cNvPr id="12332" name="Line 32"/>
              <p:cNvSpPr>
                <a:spLocks noChangeShapeType="1"/>
              </p:cNvSpPr>
              <p:nvPr/>
            </p:nvSpPr>
            <p:spPr bwMode="auto">
              <a:xfrm>
                <a:off x="2789" y="656"/>
                <a:ext cx="0" cy="15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68641" name="Rectangle 33"/>
          <p:cNvSpPr>
            <a:spLocks noChangeArrowheads="1"/>
          </p:cNvSpPr>
          <p:nvPr/>
        </p:nvSpPr>
        <p:spPr bwMode="auto">
          <a:xfrm>
            <a:off x="1811338" y="3616325"/>
            <a:ext cx="4584700" cy="270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5000"/>
              </a:spcBef>
              <a:buClr>
                <a:srgbClr val="00B85C"/>
              </a:buClr>
              <a:buFont typeface="Wingdings" pitchFamily="2" charset="2"/>
              <a:buNone/>
            </a:pPr>
            <a:r>
              <a:rPr lang="en-US" sz="2600" dirty="0">
                <a:cs typeface="Arial" charset="0"/>
              </a:rPr>
              <a:t>Compute CPI in each year</a:t>
            </a:r>
          </a:p>
          <a:p>
            <a:pPr>
              <a:lnSpc>
                <a:spcPct val="105000"/>
              </a:lnSpc>
              <a:spcBef>
                <a:spcPct val="55000"/>
              </a:spcBef>
              <a:buClr>
                <a:srgbClr val="00B85C"/>
              </a:buClr>
              <a:buFont typeface="Wingdings" pitchFamily="2" charset="2"/>
              <a:buNone/>
            </a:pPr>
            <a:r>
              <a:rPr lang="en-US" sz="2600" dirty="0">
                <a:cs typeface="Arial" charset="0"/>
              </a:rPr>
              <a:t>2010:   100 x ($60/$60) = </a:t>
            </a:r>
            <a:r>
              <a:rPr lang="en-US" sz="2600" dirty="0">
                <a:solidFill>
                  <a:srgbClr val="CC0000"/>
                </a:solidFill>
                <a:cs typeface="Arial" charset="0"/>
              </a:rPr>
              <a:t>100</a:t>
            </a:r>
          </a:p>
          <a:p>
            <a:pPr>
              <a:lnSpc>
                <a:spcPct val="105000"/>
              </a:lnSpc>
              <a:spcBef>
                <a:spcPct val="55000"/>
              </a:spcBef>
              <a:buClr>
                <a:srgbClr val="00B85C"/>
              </a:buClr>
              <a:buFont typeface="Wingdings" pitchFamily="2" charset="2"/>
              <a:buNone/>
            </a:pPr>
            <a:r>
              <a:rPr lang="en-US" sz="2600" dirty="0">
                <a:cs typeface="Arial" charset="0"/>
              </a:rPr>
              <a:t>2011:   100 x ($69/$60) = </a:t>
            </a:r>
            <a:r>
              <a:rPr lang="en-US" sz="2600" dirty="0">
                <a:solidFill>
                  <a:srgbClr val="CC0000"/>
                </a:solidFill>
                <a:cs typeface="Arial" charset="0"/>
              </a:rPr>
              <a:t>115</a:t>
            </a:r>
          </a:p>
          <a:p>
            <a:pPr>
              <a:lnSpc>
                <a:spcPct val="105000"/>
              </a:lnSpc>
              <a:spcBef>
                <a:spcPct val="55000"/>
              </a:spcBef>
              <a:buClr>
                <a:srgbClr val="00B85C"/>
              </a:buClr>
              <a:buFont typeface="Wingdings" pitchFamily="2" charset="2"/>
              <a:buNone/>
            </a:pPr>
            <a:r>
              <a:rPr lang="en-US" sz="2600" dirty="0">
                <a:cs typeface="Arial" charset="0"/>
              </a:rPr>
              <a:t>2012:   100 x ($78/$60) = </a:t>
            </a:r>
            <a:r>
              <a:rPr lang="en-US" sz="2600" dirty="0">
                <a:solidFill>
                  <a:srgbClr val="CC0000"/>
                </a:solidFill>
                <a:cs typeface="Arial" charset="0"/>
              </a:rPr>
              <a:t>130</a:t>
            </a:r>
          </a:p>
        </p:txBody>
      </p:sp>
      <p:sp>
        <p:nvSpPr>
          <p:cNvPr id="68648" name="Text Box 40"/>
          <p:cNvSpPr txBox="1">
            <a:spLocks noChangeArrowheads="1"/>
          </p:cNvSpPr>
          <p:nvPr/>
        </p:nvSpPr>
        <p:spPr bwMode="auto">
          <a:xfrm>
            <a:off x="6509545" y="3790154"/>
            <a:ext cx="22812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600" dirty="0">
                <a:cs typeface="Arial" charset="0"/>
              </a:rPr>
              <a:t>Inflation rate:</a:t>
            </a:r>
            <a:endParaRPr lang="en-US" sz="2600" b="1" dirty="0">
              <a:cs typeface="Arial" charset="0"/>
            </a:endParaRPr>
          </a:p>
        </p:txBody>
      </p:sp>
      <p:sp>
        <p:nvSpPr>
          <p:cNvPr id="12301" name="FlagCount" hidden="1">
            <a:hlinkClick r:id="rId4"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grpSp>
        <p:nvGrpSpPr>
          <p:cNvPr id="5" name="Group 55"/>
          <p:cNvGrpSpPr>
            <a:grpSpLocks/>
          </p:cNvGrpSpPr>
          <p:nvPr/>
        </p:nvGrpSpPr>
        <p:grpSpPr bwMode="auto">
          <a:xfrm>
            <a:off x="6300789" y="4297366"/>
            <a:ext cx="3883025" cy="850901"/>
            <a:chOff x="3009" y="2707"/>
            <a:chExt cx="2446" cy="536"/>
          </a:xfrm>
        </p:grpSpPr>
        <p:sp>
          <p:nvSpPr>
            <p:cNvPr id="12313" name="Text Box 35"/>
            <p:cNvSpPr txBox="1">
              <a:spLocks noChangeArrowheads="1"/>
            </p:cNvSpPr>
            <p:nvPr/>
          </p:nvSpPr>
          <p:spPr bwMode="auto">
            <a:xfrm>
              <a:off x="3202" y="2807"/>
              <a:ext cx="492" cy="30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600">
                  <a:cs typeface="Arial" charset="0"/>
                </a:rPr>
                <a:t>15%</a:t>
              </a:r>
            </a:p>
          </p:txBody>
        </p:sp>
        <p:sp>
          <p:nvSpPr>
            <p:cNvPr id="12314" name="AutoShape 36"/>
            <p:cNvSpPr>
              <a:spLocks/>
            </p:cNvSpPr>
            <p:nvPr/>
          </p:nvSpPr>
          <p:spPr bwMode="auto">
            <a:xfrm>
              <a:off x="3009" y="2829"/>
              <a:ext cx="156" cy="414"/>
            </a:xfrm>
            <a:prstGeom prst="rightBrace">
              <a:avLst>
                <a:gd name="adj1" fmla="val 32055"/>
                <a:gd name="adj2" fmla="val 42755"/>
              </a:avLst>
            </a:prstGeom>
            <a:noFill/>
            <a:ln w="190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nvGrpSpPr>
            <p:cNvPr id="12315" name="Group 48"/>
            <p:cNvGrpSpPr>
              <a:grpSpLocks/>
            </p:cNvGrpSpPr>
            <p:nvPr/>
          </p:nvGrpSpPr>
          <p:grpSpPr bwMode="auto">
            <a:xfrm>
              <a:off x="3751" y="2707"/>
              <a:ext cx="1704" cy="502"/>
              <a:chOff x="3767" y="2783"/>
              <a:chExt cx="1704" cy="502"/>
            </a:xfrm>
          </p:grpSpPr>
          <p:sp>
            <p:nvSpPr>
              <p:cNvPr id="12316" name="Rectangle 43"/>
              <p:cNvSpPr>
                <a:spLocks noChangeArrowheads="1"/>
              </p:cNvSpPr>
              <p:nvPr/>
            </p:nvSpPr>
            <p:spPr bwMode="auto">
              <a:xfrm>
                <a:off x="3915" y="2783"/>
                <a:ext cx="7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r>
                  <a:rPr lang="en-US" sz="2600">
                    <a:cs typeface="Arial" charset="0"/>
                  </a:rPr>
                  <a:t>115</a:t>
                </a:r>
                <a:r>
                  <a:rPr lang="en-US" sz="1400">
                    <a:cs typeface="Arial" charset="0"/>
                  </a:rPr>
                  <a:t> </a:t>
                </a:r>
                <a:r>
                  <a:rPr lang="en-US" sz="2600">
                    <a:cs typeface="Arial" charset="0"/>
                  </a:rPr>
                  <a:t>–</a:t>
                </a:r>
                <a:r>
                  <a:rPr lang="en-US">
                    <a:cs typeface="Arial" charset="0"/>
                  </a:rPr>
                  <a:t> </a:t>
                </a:r>
                <a:r>
                  <a:rPr lang="en-US" sz="2600">
                    <a:cs typeface="Arial" charset="0"/>
                  </a:rPr>
                  <a:t>100</a:t>
                </a:r>
              </a:p>
            </p:txBody>
          </p:sp>
          <p:sp>
            <p:nvSpPr>
              <p:cNvPr id="12317" name="Rectangle 44"/>
              <p:cNvSpPr>
                <a:spLocks noChangeArrowheads="1"/>
              </p:cNvSpPr>
              <p:nvPr/>
            </p:nvSpPr>
            <p:spPr bwMode="auto">
              <a:xfrm>
                <a:off x="4202" y="3033"/>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r>
                  <a:rPr lang="en-US" sz="2600">
                    <a:cs typeface="Arial" charset="0"/>
                  </a:rPr>
                  <a:t>100</a:t>
                </a:r>
              </a:p>
            </p:txBody>
          </p:sp>
          <p:sp>
            <p:nvSpPr>
              <p:cNvPr id="12318" name="Rectangle 45"/>
              <p:cNvSpPr>
                <a:spLocks noChangeArrowheads="1"/>
              </p:cNvSpPr>
              <p:nvPr/>
            </p:nvSpPr>
            <p:spPr bwMode="auto">
              <a:xfrm>
                <a:off x="4870" y="2888"/>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r>
                  <a:rPr lang="en-US" sz="2600">
                    <a:cs typeface="Arial" charset="0"/>
                  </a:rPr>
                  <a:t>x</a:t>
                </a:r>
                <a:r>
                  <a:rPr lang="en-US" sz="1600">
                    <a:cs typeface="Arial" charset="0"/>
                  </a:rPr>
                  <a:t> </a:t>
                </a:r>
                <a:r>
                  <a:rPr lang="en-US" sz="2600">
                    <a:cs typeface="Arial" charset="0"/>
                  </a:rPr>
                  <a:t>100%</a:t>
                </a:r>
              </a:p>
            </p:txBody>
          </p:sp>
          <p:sp>
            <p:nvSpPr>
              <p:cNvPr id="12319" name="Rectangle 46"/>
              <p:cNvSpPr>
                <a:spLocks noChangeArrowheads="1"/>
              </p:cNvSpPr>
              <p:nvPr/>
            </p:nvSpPr>
            <p:spPr bwMode="auto">
              <a:xfrm>
                <a:off x="3767" y="2905"/>
                <a:ext cx="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r>
                  <a:rPr lang="en-US" sz="2600">
                    <a:cs typeface="Arial" charset="0"/>
                  </a:rPr>
                  <a:t>=</a:t>
                </a:r>
              </a:p>
            </p:txBody>
          </p:sp>
          <p:sp>
            <p:nvSpPr>
              <p:cNvPr id="12320" name="Line 47"/>
              <p:cNvSpPr>
                <a:spLocks noChangeShapeType="1"/>
              </p:cNvSpPr>
              <p:nvPr/>
            </p:nvSpPr>
            <p:spPr bwMode="auto">
              <a:xfrm>
                <a:off x="3938" y="3030"/>
                <a:ext cx="8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7" name="Group 56"/>
          <p:cNvGrpSpPr>
            <a:grpSpLocks/>
          </p:cNvGrpSpPr>
          <p:nvPr/>
        </p:nvGrpSpPr>
        <p:grpSpPr bwMode="auto">
          <a:xfrm>
            <a:off x="6305551" y="5170486"/>
            <a:ext cx="3878263" cy="812799"/>
            <a:chOff x="3012" y="3257"/>
            <a:chExt cx="2443" cy="512"/>
          </a:xfrm>
        </p:grpSpPr>
        <p:sp>
          <p:nvSpPr>
            <p:cNvPr id="12305" name="Text Box 38"/>
            <p:cNvSpPr txBox="1">
              <a:spLocks noChangeArrowheads="1"/>
            </p:cNvSpPr>
            <p:nvPr/>
          </p:nvSpPr>
          <p:spPr bwMode="auto">
            <a:xfrm>
              <a:off x="3205" y="3360"/>
              <a:ext cx="500" cy="30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600">
                  <a:cs typeface="Arial" charset="0"/>
                </a:rPr>
                <a:t>13%</a:t>
              </a:r>
            </a:p>
          </p:txBody>
        </p:sp>
        <p:sp>
          <p:nvSpPr>
            <p:cNvPr id="12306" name="AutoShape 39"/>
            <p:cNvSpPr>
              <a:spLocks/>
            </p:cNvSpPr>
            <p:nvPr/>
          </p:nvSpPr>
          <p:spPr bwMode="auto">
            <a:xfrm>
              <a:off x="3012" y="3257"/>
              <a:ext cx="156" cy="414"/>
            </a:xfrm>
            <a:prstGeom prst="rightBrace">
              <a:avLst>
                <a:gd name="adj1" fmla="val 39107"/>
                <a:gd name="adj2" fmla="val 57245"/>
              </a:avLst>
            </a:prstGeom>
            <a:noFill/>
            <a:ln w="190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nvGrpSpPr>
            <p:cNvPr id="12307" name="Group 49"/>
            <p:cNvGrpSpPr>
              <a:grpSpLocks/>
            </p:cNvGrpSpPr>
            <p:nvPr/>
          </p:nvGrpSpPr>
          <p:grpSpPr bwMode="auto">
            <a:xfrm>
              <a:off x="3751" y="3267"/>
              <a:ext cx="1704" cy="502"/>
              <a:chOff x="3767" y="2783"/>
              <a:chExt cx="1704" cy="502"/>
            </a:xfrm>
          </p:grpSpPr>
          <p:sp>
            <p:nvSpPr>
              <p:cNvPr id="12308" name="Rectangle 50"/>
              <p:cNvSpPr>
                <a:spLocks noChangeArrowheads="1"/>
              </p:cNvSpPr>
              <p:nvPr/>
            </p:nvSpPr>
            <p:spPr bwMode="auto">
              <a:xfrm>
                <a:off x="3915" y="2783"/>
                <a:ext cx="7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r>
                  <a:rPr lang="en-US" sz="2600">
                    <a:cs typeface="Arial" charset="0"/>
                  </a:rPr>
                  <a:t>130</a:t>
                </a:r>
                <a:r>
                  <a:rPr lang="en-US" sz="1400">
                    <a:cs typeface="Arial" charset="0"/>
                  </a:rPr>
                  <a:t> </a:t>
                </a:r>
                <a:r>
                  <a:rPr lang="en-US" sz="2600">
                    <a:cs typeface="Arial" charset="0"/>
                  </a:rPr>
                  <a:t>–</a:t>
                </a:r>
                <a:r>
                  <a:rPr lang="en-US">
                    <a:cs typeface="Arial" charset="0"/>
                  </a:rPr>
                  <a:t> </a:t>
                </a:r>
                <a:r>
                  <a:rPr lang="en-US" sz="2600">
                    <a:cs typeface="Arial" charset="0"/>
                  </a:rPr>
                  <a:t>115</a:t>
                </a:r>
              </a:p>
            </p:txBody>
          </p:sp>
          <p:sp>
            <p:nvSpPr>
              <p:cNvPr id="12309" name="Rectangle 51"/>
              <p:cNvSpPr>
                <a:spLocks noChangeArrowheads="1"/>
              </p:cNvSpPr>
              <p:nvPr/>
            </p:nvSpPr>
            <p:spPr bwMode="auto">
              <a:xfrm>
                <a:off x="4202" y="3033"/>
                <a:ext cx="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r>
                  <a:rPr lang="en-US" sz="2600">
                    <a:cs typeface="Arial" charset="0"/>
                  </a:rPr>
                  <a:t>115</a:t>
                </a:r>
              </a:p>
            </p:txBody>
          </p:sp>
          <p:sp>
            <p:nvSpPr>
              <p:cNvPr id="12310" name="Rectangle 52"/>
              <p:cNvSpPr>
                <a:spLocks noChangeArrowheads="1"/>
              </p:cNvSpPr>
              <p:nvPr/>
            </p:nvSpPr>
            <p:spPr bwMode="auto">
              <a:xfrm>
                <a:off x="4870" y="2888"/>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r>
                  <a:rPr lang="en-US" sz="2600">
                    <a:cs typeface="Arial" charset="0"/>
                  </a:rPr>
                  <a:t>x</a:t>
                </a:r>
                <a:r>
                  <a:rPr lang="en-US" sz="1600">
                    <a:cs typeface="Arial" charset="0"/>
                  </a:rPr>
                  <a:t> </a:t>
                </a:r>
                <a:r>
                  <a:rPr lang="en-US" sz="2600">
                    <a:cs typeface="Arial" charset="0"/>
                  </a:rPr>
                  <a:t>100%</a:t>
                </a:r>
              </a:p>
            </p:txBody>
          </p:sp>
          <p:sp>
            <p:nvSpPr>
              <p:cNvPr id="12311" name="Rectangle 53"/>
              <p:cNvSpPr>
                <a:spLocks noChangeArrowheads="1"/>
              </p:cNvSpPr>
              <p:nvPr/>
            </p:nvSpPr>
            <p:spPr bwMode="auto">
              <a:xfrm>
                <a:off x="3767" y="2905"/>
                <a:ext cx="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r>
                  <a:rPr lang="en-US" sz="2600">
                    <a:cs typeface="Arial" charset="0"/>
                  </a:rPr>
                  <a:t>=</a:t>
                </a:r>
              </a:p>
            </p:txBody>
          </p:sp>
          <p:sp>
            <p:nvSpPr>
              <p:cNvPr id="12312" name="Line 54"/>
              <p:cNvSpPr>
                <a:spLocks noChangeShapeType="1"/>
              </p:cNvSpPr>
              <p:nvPr/>
            </p:nvSpPr>
            <p:spPr bwMode="auto">
              <a:xfrm>
                <a:off x="3938" y="3030"/>
                <a:ext cx="8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68665" name="Text Box 57"/>
          <p:cNvSpPr txBox="1">
            <a:spLocks noChangeArrowheads="1"/>
          </p:cNvSpPr>
          <p:nvPr/>
        </p:nvSpPr>
        <p:spPr bwMode="auto">
          <a:xfrm>
            <a:off x="5951537" y="3382963"/>
            <a:ext cx="39322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600" dirty="0">
                <a:cs typeface="Arial" charset="0"/>
              </a:rPr>
              <a:t>using 2010 base year:</a:t>
            </a:r>
            <a:endParaRPr lang="en-US" sz="2600" b="1" dirty="0">
              <a:cs typeface="Arial" charset="0"/>
            </a:endParaRPr>
          </a:p>
        </p:txBody>
      </p:sp>
    </p:spTree>
    <p:custDataLst>
      <p:tags r:id="rId1"/>
    </p:custDataLst>
    <p:extLst>
      <p:ext uri="{BB962C8B-B14F-4D97-AF65-F5344CB8AC3E}">
        <p14:creationId xmlns:p14="http://schemas.microsoft.com/office/powerpoint/2010/main" val="28383581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wipe(left)">
                                      <p:cBhvr>
                                        <p:cTn id="7" dur="500"/>
                                        <p:tgtEl>
                                          <p:spTgt spid="122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615"/>
                                        </p:tgtEl>
                                        <p:attrNameLst>
                                          <p:attrName>style.visibility</p:attrName>
                                        </p:attrNameLst>
                                      </p:cBhvr>
                                      <p:to>
                                        <p:strVal val="visible"/>
                                      </p:to>
                                    </p:set>
                                    <p:animEffect transition="in" filter="fade">
                                      <p:cBhvr>
                                        <p:cTn id="17" dur="500"/>
                                        <p:tgtEl>
                                          <p:spTgt spid="686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4"/>
                                        </p:tgtEl>
                                        <p:attrNameLst>
                                          <p:attrName>style.visibility</p:attrName>
                                        </p:attrNameLst>
                                      </p:cBhvr>
                                      <p:to>
                                        <p:strVal val="visible"/>
                                      </p:to>
                                    </p:set>
                                    <p:animEffect transition="in" filter="wipe(left)">
                                      <p:cBhvr>
                                        <p:cTn id="22" dur="500"/>
                                        <p:tgtEl>
                                          <p:spTgt spid="686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13"/>
                                        </p:tgtEl>
                                        <p:attrNameLst>
                                          <p:attrName>style.visibility</p:attrName>
                                        </p:attrNameLst>
                                      </p:cBhvr>
                                      <p:to>
                                        <p:strVal val="visible"/>
                                      </p:to>
                                    </p:set>
                                    <p:animEffect transition="in" filter="wipe(left)">
                                      <p:cBhvr>
                                        <p:cTn id="27" dur="500"/>
                                        <p:tgtEl>
                                          <p:spTgt spid="686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612"/>
                                        </p:tgtEl>
                                        <p:attrNameLst>
                                          <p:attrName>style.visibility</p:attrName>
                                        </p:attrNameLst>
                                      </p:cBhvr>
                                      <p:to>
                                        <p:strVal val="visible"/>
                                      </p:to>
                                    </p:set>
                                    <p:animEffect transition="in" filter="wipe(left)">
                                      <p:cBhvr>
                                        <p:cTn id="32" dur="500"/>
                                        <p:tgtEl>
                                          <p:spTgt spid="686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8641">
                                            <p:txEl>
                                              <p:pRg st="0" end="0"/>
                                            </p:txEl>
                                          </p:spTgt>
                                        </p:tgtEl>
                                        <p:attrNameLst>
                                          <p:attrName>style.visibility</p:attrName>
                                        </p:attrNameLst>
                                      </p:cBhvr>
                                      <p:to>
                                        <p:strVal val="visible"/>
                                      </p:to>
                                    </p:set>
                                    <p:animEffect transition="in" filter="wipe(left)">
                                      <p:cBhvr>
                                        <p:cTn id="37" dur="500"/>
                                        <p:tgtEl>
                                          <p:spTgt spid="68641">
                                            <p:txEl>
                                              <p:pRg st="0" end="0"/>
                                            </p:txEl>
                                          </p:spTgt>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8665"/>
                                        </p:tgtEl>
                                        <p:attrNameLst>
                                          <p:attrName>style.visibility</p:attrName>
                                        </p:attrNameLst>
                                      </p:cBhvr>
                                      <p:to>
                                        <p:strVal val="visible"/>
                                      </p:to>
                                    </p:set>
                                    <p:animEffect transition="in" filter="wipe(left)">
                                      <p:cBhvr>
                                        <p:cTn id="41" dur="500"/>
                                        <p:tgtEl>
                                          <p:spTgt spid="686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8641">
                                            <p:txEl>
                                              <p:pRg st="1" end="1"/>
                                            </p:txEl>
                                          </p:spTgt>
                                        </p:tgtEl>
                                        <p:attrNameLst>
                                          <p:attrName>style.visibility</p:attrName>
                                        </p:attrNameLst>
                                      </p:cBhvr>
                                      <p:to>
                                        <p:strVal val="visible"/>
                                      </p:to>
                                    </p:set>
                                    <p:animEffect transition="in" filter="wipe(left)">
                                      <p:cBhvr>
                                        <p:cTn id="46" dur="500"/>
                                        <p:tgtEl>
                                          <p:spTgt spid="68641">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8641">
                                            <p:txEl>
                                              <p:pRg st="2" end="2"/>
                                            </p:txEl>
                                          </p:spTgt>
                                        </p:tgtEl>
                                        <p:attrNameLst>
                                          <p:attrName>style.visibility</p:attrName>
                                        </p:attrNameLst>
                                      </p:cBhvr>
                                      <p:to>
                                        <p:strVal val="visible"/>
                                      </p:to>
                                    </p:set>
                                    <p:animEffect transition="in" filter="wipe(left)">
                                      <p:cBhvr>
                                        <p:cTn id="51" dur="500"/>
                                        <p:tgtEl>
                                          <p:spTgt spid="68641">
                                            <p:txEl>
                                              <p:pRg st="2" end="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8641">
                                            <p:txEl>
                                              <p:pRg st="3" end="3"/>
                                            </p:txEl>
                                          </p:spTgt>
                                        </p:tgtEl>
                                        <p:attrNameLst>
                                          <p:attrName>style.visibility</p:attrName>
                                        </p:attrNameLst>
                                      </p:cBhvr>
                                      <p:to>
                                        <p:strVal val="visible"/>
                                      </p:to>
                                    </p:set>
                                    <p:animEffect transition="in" filter="wipe(left)">
                                      <p:cBhvr>
                                        <p:cTn id="56" dur="500"/>
                                        <p:tgtEl>
                                          <p:spTgt spid="68641">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8648"/>
                                        </p:tgtEl>
                                        <p:attrNameLst>
                                          <p:attrName>style.visibility</p:attrName>
                                        </p:attrNameLst>
                                      </p:cBhvr>
                                      <p:to>
                                        <p:strVal val="visible"/>
                                      </p:to>
                                    </p:set>
                                    <p:animEffect transition="in" filter="fade">
                                      <p:cBhvr>
                                        <p:cTn id="61" dur="500"/>
                                        <p:tgtEl>
                                          <p:spTgt spid="68648"/>
                                        </p:tgtEl>
                                      </p:cBhvr>
                                    </p:animEffect>
                                  </p:childTnLst>
                                </p:cTn>
                              </p:par>
                              <p:par>
                                <p:cTn id="62" presetID="10" presetClass="exit" presetSubtype="0" fill="hold" grpId="1" nodeType="withEffect">
                                  <p:stCondLst>
                                    <p:cond delay="0"/>
                                  </p:stCondLst>
                                  <p:childTnLst>
                                    <p:animEffect transition="out" filter="fade">
                                      <p:cBhvr>
                                        <p:cTn id="63" dur="500"/>
                                        <p:tgtEl>
                                          <p:spTgt spid="68665"/>
                                        </p:tgtEl>
                                      </p:cBhvr>
                                    </p:animEffect>
                                    <p:set>
                                      <p:cBhvr>
                                        <p:cTn id="64" dur="1" fill="hold">
                                          <p:stCondLst>
                                            <p:cond delay="499"/>
                                          </p:stCondLst>
                                        </p:cTn>
                                        <p:tgtEl>
                                          <p:spTgt spid="68665"/>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bldLvl="4"/>
      <p:bldP spid="68612" grpId="0" animBg="1"/>
      <p:bldP spid="68613" grpId="0" animBg="1"/>
      <p:bldP spid="68614" grpId="0" animBg="1"/>
      <p:bldP spid="68615" grpId="0" animBg="1"/>
      <p:bldP spid="68641" grpId="0" build="p"/>
      <p:bldP spid="68648" grpId="0"/>
      <p:bldP spid="68665" grpId="0"/>
      <p:bldP spid="6866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2057401" y="152400"/>
            <a:ext cx="8208963" cy="954088"/>
          </a:xfrm>
        </p:spPr>
        <p:txBody>
          <a:bodyPr>
            <a:normAutofit fontScale="90000"/>
          </a:bodyPr>
          <a:lstStyle/>
          <a:p>
            <a:pPr algn="l" eaLnBrk="1" hangingPunct="1">
              <a:defRPr/>
            </a:pPr>
            <a:r>
              <a:rPr lang="en-US" sz="240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1</a:t>
            </a:r>
            <a:r>
              <a:rPr lang="en-US" sz="2400" dirty="0">
                <a:solidFill>
                  <a:srgbClr val="996633"/>
                </a:solidFill>
                <a:effectLst>
                  <a:outerShdw blurRad="38100" dist="38100" dir="2700000" algn="tl">
                    <a:srgbClr val="C0C0C0"/>
                  </a:outerShdw>
                </a:effectLst>
                <a:latin typeface="Tahoma" pitchFamily="34" charset="0"/>
                <a:cs typeface="Arial" charset="0"/>
              </a:rPr>
              <a:t>   </a:t>
            </a:r>
            <a:br>
              <a:rPr lang="en-US" sz="240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Calculate the CPI</a:t>
            </a:r>
          </a:p>
        </p:txBody>
      </p:sp>
      <p:sp>
        <p:nvSpPr>
          <p:cNvPr id="8" name="Rectangle 7"/>
          <p:cNvSpPr>
            <a:spLocks noChangeArrowheads="1"/>
          </p:cNvSpPr>
          <p:nvPr/>
        </p:nvSpPr>
        <p:spPr bwMode="auto">
          <a:xfrm>
            <a:off x="2005014" y="1300163"/>
            <a:ext cx="408463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30000"/>
              </a:spcBef>
              <a:buClr>
                <a:srgbClr val="339966"/>
              </a:buClr>
              <a:buSzPct val="120000"/>
              <a:buFont typeface="Wingdings" pitchFamily="2" charset="2"/>
              <a:buNone/>
            </a:pPr>
            <a:r>
              <a:rPr lang="en-US" sz="2600" dirty="0"/>
              <a:t>CPI basket:  </a:t>
            </a:r>
            <a:br>
              <a:rPr lang="en-US" sz="2600" dirty="0"/>
            </a:br>
            <a:r>
              <a:rPr lang="en-US" sz="2600" dirty="0"/>
              <a:t>   {10 Kgs wheat, </a:t>
            </a:r>
            <a:br>
              <a:rPr lang="en-US" sz="2600" dirty="0"/>
            </a:br>
            <a:r>
              <a:rPr lang="en-US" sz="2600" dirty="0"/>
              <a:t>     20 Kgs rice}</a:t>
            </a:r>
          </a:p>
          <a:p>
            <a:pPr>
              <a:lnSpc>
                <a:spcPct val="110000"/>
              </a:lnSpc>
              <a:spcBef>
                <a:spcPct val="30000"/>
              </a:spcBef>
              <a:buClr>
                <a:srgbClr val="339966"/>
              </a:buClr>
              <a:buSzPct val="120000"/>
              <a:buFont typeface="Wingdings" pitchFamily="2" charset="2"/>
              <a:buNone/>
            </a:pPr>
            <a:r>
              <a:rPr lang="en-US" sz="2600" dirty="0"/>
              <a:t>The CPI basket cost $120 </a:t>
            </a:r>
            <a:br>
              <a:rPr lang="en-US" sz="2600" dirty="0"/>
            </a:br>
            <a:r>
              <a:rPr lang="en-US" sz="2600" dirty="0"/>
              <a:t>in 2010, the base year.</a:t>
            </a:r>
          </a:p>
        </p:txBody>
      </p:sp>
      <p:sp>
        <p:nvSpPr>
          <p:cNvPr id="9" name="Rectangle 8"/>
          <p:cNvSpPr>
            <a:spLocks noChangeArrowheads="1"/>
          </p:cNvSpPr>
          <p:nvPr/>
        </p:nvSpPr>
        <p:spPr bwMode="auto">
          <a:xfrm>
            <a:off x="2093914" y="3922713"/>
            <a:ext cx="8218487"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1175" indent="-511175">
              <a:lnSpc>
                <a:spcPct val="105000"/>
              </a:lnSpc>
              <a:spcBef>
                <a:spcPct val="70000"/>
              </a:spcBef>
              <a:buClr>
                <a:srgbClr val="990099"/>
              </a:buClr>
            </a:pPr>
            <a:r>
              <a:rPr lang="en-US" sz="2600" b="1" dirty="0">
                <a:solidFill>
                  <a:srgbClr val="C00000"/>
                </a:solidFill>
                <a:cs typeface="Arial" charset="0"/>
              </a:rPr>
              <a:t>A.</a:t>
            </a:r>
            <a:r>
              <a:rPr lang="en-US" sz="2600" b="1" dirty="0">
                <a:solidFill>
                  <a:srgbClr val="339966"/>
                </a:solidFill>
                <a:cs typeface="Arial" charset="0"/>
              </a:rPr>
              <a:t>	</a:t>
            </a:r>
            <a:r>
              <a:rPr lang="en-US" sz="2700" dirty="0">
                <a:cs typeface="Arial" charset="0"/>
              </a:rPr>
              <a:t>Compute the CPI in 2011.</a:t>
            </a:r>
          </a:p>
          <a:p>
            <a:pPr marL="511175" indent="-511175">
              <a:lnSpc>
                <a:spcPct val="105000"/>
              </a:lnSpc>
              <a:spcBef>
                <a:spcPct val="70000"/>
              </a:spcBef>
              <a:buClr>
                <a:srgbClr val="990099"/>
              </a:buClr>
            </a:pPr>
            <a:r>
              <a:rPr lang="en-US" sz="2600" b="1" dirty="0">
                <a:solidFill>
                  <a:srgbClr val="C00000"/>
                </a:solidFill>
                <a:cs typeface="Arial" charset="0"/>
              </a:rPr>
              <a:t>B.</a:t>
            </a:r>
            <a:r>
              <a:rPr lang="en-US" sz="2600" b="1" dirty="0">
                <a:solidFill>
                  <a:srgbClr val="339966"/>
                </a:solidFill>
                <a:cs typeface="Arial" charset="0"/>
              </a:rPr>
              <a:t>	</a:t>
            </a:r>
            <a:r>
              <a:rPr lang="en-US" sz="2700" dirty="0">
                <a:cs typeface="Arial" charset="0"/>
              </a:rPr>
              <a:t>What was the CPI inflation rate from 2011–2012?</a:t>
            </a:r>
          </a:p>
        </p:txBody>
      </p:sp>
      <p:graphicFrame>
        <p:nvGraphicFramePr>
          <p:cNvPr id="10" name="Group 139"/>
          <p:cNvGraphicFramePr>
            <a:graphicFrameLocks noGrp="1"/>
          </p:cNvGraphicFramePr>
          <p:nvPr>
            <p:extLst>
              <p:ext uri="{D42A27DB-BD31-4B8C-83A1-F6EECF244321}">
                <p14:modId xmlns:p14="http://schemas.microsoft.com/office/powerpoint/2010/main" val="1766551741"/>
              </p:ext>
            </p:extLst>
          </p:nvPr>
        </p:nvGraphicFramePr>
        <p:xfrm>
          <a:off x="6324601" y="868364"/>
          <a:ext cx="3800475" cy="3061780"/>
        </p:xfrm>
        <a:graphic>
          <a:graphicData uri="http://schemas.openxmlformats.org/drawingml/2006/table">
            <a:tbl>
              <a:tblPr/>
              <a:tblGrid>
                <a:gridCol w="1196975">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10033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price of wheat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price of 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826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842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842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2057401" y="152400"/>
            <a:ext cx="8208963" cy="954088"/>
          </a:xfrm>
        </p:spPr>
        <p:txBody>
          <a:bodyPr>
            <a:normAutofit fontScale="90000"/>
          </a:bodyPr>
          <a:lstStyle/>
          <a:p>
            <a:pPr algn="l" eaLnBrk="1" hangingPunct="1">
              <a:defRPr/>
            </a:pPr>
            <a:r>
              <a:rPr lang="en-US" sz="2400" spc="400" dirty="0">
                <a:solidFill>
                  <a:srgbClr val="996633"/>
                </a:solidFill>
                <a:effectLst>
                  <a:outerShdw blurRad="38100" dist="38100" dir="2700000" algn="tl">
                    <a:srgbClr val="C0C0C0"/>
                  </a:outerShdw>
                </a:effectLst>
                <a:latin typeface="Tahoma" pitchFamily="34" charset="0"/>
                <a:cs typeface="Arial" charset="0"/>
              </a:rPr>
              <a:t>ACTIVE LEARNING</a:t>
            </a:r>
            <a:r>
              <a:rPr lang="en-US" sz="2400" dirty="0">
                <a:solidFill>
                  <a:srgbClr val="996633"/>
                </a:solidFill>
                <a:effectLst>
                  <a:outerShdw blurRad="38100" dist="38100" dir="2700000" algn="tl">
                    <a:srgbClr val="C0C0C0"/>
                  </a:outerShdw>
                </a:effectLst>
                <a:latin typeface="Tahoma" pitchFamily="34" charset="0"/>
                <a:cs typeface="Arial" charset="0"/>
              </a:rPr>
              <a:t>   </a:t>
            </a:r>
            <a:r>
              <a:rPr lang="en-US" sz="7100" baseline="-10000" dirty="0">
                <a:solidFill>
                  <a:srgbClr val="C00000"/>
                </a:solidFill>
                <a:latin typeface="Century" pitchFamily="18" charset="0"/>
                <a:cs typeface="Times New Roman" pitchFamily="18" charset="0"/>
              </a:rPr>
              <a:t>1</a:t>
            </a:r>
            <a:r>
              <a:rPr lang="en-US" sz="2400" dirty="0">
                <a:solidFill>
                  <a:srgbClr val="996633"/>
                </a:solidFill>
                <a:effectLst>
                  <a:outerShdw blurRad="38100" dist="38100" dir="2700000" algn="tl">
                    <a:srgbClr val="C0C0C0"/>
                  </a:outerShdw>
                </a:effectLst>
                <a:latin typeface="Tahoma" pitchFamily="34" charset="0"/>
                <a:cs typeface="Arial" charset="0"/>
              </a:rPr>
              <a:t>   </a:t>
            </a:r>
            <a:br>
              <a:rPr lang="en-US" sz="2400" dirty="0">
                <a:solidFill>
                  <a:srgbClr val="996633"/>
                </a:solidFill>
                <a:effectLst>
                  <a:outerShdw blurRad="38100" dist="38100" dir="2700000" algn="tl">
                    <a:srgbClr val="C0C0C0"/>
                  </a:outerShdw>
                </a:effectLst>
                <a:latin typeface="Tahoma" pitchFamily="34" charset="0"/>
                <a:cs typeface="Arial" charset="0"/>
              </a:rPr>
            </a:br>
            <a:r>
              <a:rPr lang="en-US" sz="3600" dirty="0">
                <a:solidFill>
                  <a:srgbClr val="CC9900"/>
                </a:solidFill>
                <a:effectLst>
                  <a:outerShdw blurRad="38100" dist="38100" dir="2700000" algn="tl">
                    <a:srgbClr val="C0C0C0"/>
                  </a:outerShdw>
                </a:effectLst>
                <a:cs typeface="Arial" charset="0"/>
              </a:rPr>
              <a:t>Answers</a:t>
            </a:r>
          </a:p>
        </p:txBody>
      </p:sp>
      <p:sp>
        <p:nvSpPr>
          <p:cNvPr id="8" name="Rectangle 34"/>
          <p:cNvSpPr>
            <a:spLocks noChangeArrowheads="1"/>
          </p:cNvSpPr>
          <p:nvPr/>
        </p:nvSpPr>
        <p:spPr bwMode="auto">
          <a:xfrm>
            <a:off x="2097088" y="3897313"/>
            <a:ext cx="5238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1175" indent="-511175">
              <a:lnSpc>
                <a:spcPct val="105000"/>
              </a:lnSpc>
              <a:spcBef>
                <a:spcPct val="50000"/>
              </a:spcBef>
              <a:buClr>
                <a:srgbClr val="990099"/>
              </a:buClr>
            </a:pPr>
            <a:r>
              <a:rPr lang="en-US" sz="2600" b="1" dirty="0">
                <a:solidFill>
                  <a:srgbClr val="C00000"/>
                </a:solidFill>
                <a:cs typeface="Arial" charset="0"/>
              </a:rPr>
              <a:t>A.</a:t>
            </a:r>
            <a:r>
              <a:rPr lang="en-US" sz="2600" b="1" dirty="0">
                <a:solidFill>
                  <a:srgbClr val="339966"/>
                </a:solidFill>
                <a:cs typeface="Arial" charset="0"/>
              </a:rPr>
              <a:t>	</a:t>
            </a:r>
            <a:r>
              <a:rPr lang="en-US" sz="2700" dirty="0">
                <a:cs typeface="Arial" charset="0"/>
              </a:rPr>
              <a:t>Compute the CPI in 2011:</a:t>
            </a:r>
          </a:p>
        </p:txBody>
      </p:sp>
      <p:sp>
        <p:nvSpPr>
          <p:cNvPr id="9" name="Rectangle 35"/>
          <p:cNvSpPr>
            <a:spLocks noChangeArrowheads="1"/>
          </p:cNvSpPr>
          <p:nvPr/>
        </p:nvSpPr>
        <p:spPr bwMode="auto">
          <a:xfrm>
            <a:off x="2709864" y="4537075"/>
            <a:ext cx="7089775"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1175" indent="-511175">
              <a:lnSpc>
                <a:spcPct val="110000"/>
              </a:lnSpc>
              <a:spcBef>
                <a:spcPct val="60000"/>
              </a:spcBef>
              <a:buClr>
                <a:srgbClr val="990099"/>
              </a:buClr>
            </a:pPr>
            <a:r>
              <a:rPr lang="en-US" sz="2700" dirty="0">
                <a:cs typeface="Arial" charset="0"/>
              </a:rPr>
              <a:t>Cost of CPI basket in 2011</a:t>
            </a:r>
            <a:br>
              <a:rPr lang="en-US" sz="2700" dirty="0">
                <a:cs typeface="Arial" charset="0"/>
              </a:rPr>
            </a:br>
            <a:r>
              <a:rPr lang="en-US" sz="2700" dirty="0">
                <a:cs typeface="Arial" charset="0"/>
              </a:rPr>
              <a:t>= ($5 x 10) + ($5 x 20)  =  $150 </a:t>
            </a:r>
          </a:p>
          <a:p>
            <a:pPr marL="511175" indent="-511175">
              <a:lnSpc>
                <a:spcPct val="110000"/>
              </a:lnSpc>
              <a:spcBef>
                <a:spcPct val="60000"/>
              </a:spcBef>
              <a:buClr>
                <a:srgbClr val="990099"/>
              </a:buClr>
            </a:pPr>
            <a:r>
              <a:rPr lang="en-US" sz="2700" dirty="0">
                <a:cs typeface="Arial" charset="0"/>
              </a:rPr>
              <a:t>CPI in 2011 = 100 x ($150/$120) = </a:t>
            </a:r>
            <a:r>
              <a:rPr lang="en-US" sz="2700" dirty="0">
                <a:solidFill>
                  <a:srgbClr val="FF0000"/>
                </a:solidFill>
                <a:cs typeface="Arial" charset="0"/>
              </a:rPr>
              <a:t>125</a:t>
            </a:r>
          </a:p>
        </p:txBody>
      </p:sp>
      <p:sp>
        <p:nvSpPr>
          <p:cNvPr id="10" name="Rectangle 41"/>
          <p:cNvSpPr>
            <a:spLocks noChangeArrowheads="1"/>
          </p:cNvSpPr>
          <p:nvPr/>
        </p:nvSpPr>
        <p:spPr bwMode="auto">
          <a:xfrm>
            <a:off x="2005014" y="1298575"/>
            <a:ext cx="412273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30000"/>
              </a:spcBef>
              <a:buClr>
                <a:srgbClr val="339966"/>
              </a:buClr>
              <a:buSzPct val="120000"/>
              <a:buFont typeface="Wingdings" pitchFamily="2" charset="2"/>
              <a:buNone/>
            </a:pPr>
            <a:r>
              <a:rPr lang="en-US" sz="2600" dirty="0"/>
              <a:t>CPI basket:  </a:t>
            </a:r>
            <a:br>
              <a:rPr lang="en-US" sz="2600" dirty="0"/>
            </a:br>
            <a:r>
              <a:rPr lang="en-US" sz="2600" dirty="0"/>
              <a:t>   {10 Kgs wheat, </a:t>
            </a:r>
            <a:br>
              <a:rPr lang="en-US" sz="2600" dirty="0"/>
            </a:br>
            <a:r>
              <a:rPr lang="en-US" sz="2600" dirty="0"/>
              <a:t>     20 Kgs rice}</a:t>
            </a:r>
          </a:p>
          <a:p>
            <a:pPr>
              <a:lnSpc>
                <a:spcPct val="110000"/>
              </a:lnSpc>
              <a:spcBef>
                <a:spcPct val="30000"/>
              </a:spcBef>
              <a:buClr>
                <a:srgbClr val="339966"/>
              </a:buClr>
              <a:buSzPct val="120000"/>
              <a:buFont typeface="Wingdings" pitchFamily="2" charset="2"/>
              <a:buNone/>
            </a:pPr>
            <a:r>
              <a:rPr lang="en-US" sz="2600" dirty="0"/>
              <a:t>The CPI basket cost $120 </a:t>
            </a:r>
            <a:br>
              <a:rPr lang="en-US" sz="2600" dirty="0"/>
            </a:br>
            <a:r>
              <a:rPr lang="en-US" sz="2600" dirty="0"/>
              <a:t>in 2010, the base year.</a:t>
            </a:r>
          </a:p>
        </p:txBody>
      </p:sp>
      <p:graphicFrame>
        <p:nvGraphicFramePr>
          <p:cNvPr id="11" name="Group 139"/>
          <p:cNvGraphicFramePr>
            <a:graphicFrameLocks noGrp="1"/>
          </p:cNvGraphicFramePr>
          <p:nvPr>
            <p:extLst>
              <p:ext uri="{D42A27DB-BD31-4B8C-83A1-F6EECF244321}">
                <p14:modId xmlns:p14="http://schemas.microsoft.com/office/powerpoint/2010/main" val="3015647884"/>
              </p:ext>
            </p:extLst>
          </p:nvPr>
        </p:nvGraphicFramePr>
        <p:xfrm>
          <a:off x="6324601" y="868364"/>
          <a:ext cx="3800475" cy="3061780"/>
        </p:xfrm>
        <a:graphic>
          <a:graphicData uri="http://schemas.openxmlformats.org/drawingml/2006/table">
            <a:tbl>
              <a:tblPr/>
              <a:tblGrid>
                <a:gridCol w="1196975">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10033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price of wheat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a:ln>
                            <a:noFill/>
                          </a:ln>
                          <a:solidFill>
                            <a:schemeClr val="tx1"/>
                          </a:solidFill>
                          <a:effectLst/>
                          <a:latin typeface="Arial" charset="0"/>
                        </a:rPr>
                        <a:t>price of 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826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842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842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2012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379</TotalTime>
  <Words>2319</Words>
  <Application>Microsoft Office PowerPoint</Application>
  <PresentationFormat>Widescreen</PresentationFormat>
  <Paragraphs>340</Paragraphs>
  <Slides>28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vt:lpstr>
      <vt:lpstr>Corbel</vt:lpstr>
      <vt:lpstr>Tahoma</vt:lpstr>
      <vt:lpstr>Times New Roman</vt:lpstr>
      <vt:lpstr>Wingdings</vt:lpstr>
      <vt:lpstr>Basis</vt:lpstr>
      <vt:lpstr> DMS 201 : Introduction to Management  Module-II: Financial Management  Dr. Parvati Neelakantan</vt:lpstr>
      <vt:lpstr>   PART 1: BUSINESS ENVIRONMENT  Lecture 5: Measuring the cost of living</vt:lpstr>
      <vt:lpstr>In this class,  look for the answers to these questions:</vt:lpstr>
      <vt:lpstr>The Consumer Price Index (CPI) and Inflation</vt:lpstr>
      <vt:lpstr>How the CPI Is Calculated</vt:lpstr>
      <vt:lpstr>How the CPI Is Calculated</vt:lpstr>
      <vt:lpstr>EXAMPLE</vt:lpstr>
      <vt:lpstr>ACTIVE LEARNING   1    Calculate the CPI</vt:lpstr>
      <vt:lpstr>ACTIVE LEARNING   1    Answers</vt:lpstr>
      <vt:lpstr>ACTIVE LEARNING   1    Answers</vt:lpstr>
      <vt:lpstr>What’s in the CPI’s Basket?</vt:lpstr>
      <vt:lpstr>ACTIVE LEARNING   2    Substitution bias</vt:lpstr>
      <vt:lpstr>ACTIVE LEARNING   2    Answers</vt:lpstr>
      <vt:lpstr>ACTIVE LEARNING   2    Answers</vt:lpstr>
      <vt:lpstr>Problems with the CPI:   Substitution Bias</vt:lpstr>
      <vt:lpstr>Problems with the CPI:   Introduction of New Goods</vt:lpstr>
      <vt:lpstr>Problems with the CPI:   Unmeasured Quality Change</vt:lpstr>
      <vt:lpstr>Problems with the CPI</vt:lpstr>
      <vt:lpstr>ACTIVE LEARNING   3    CPI vs. GDP deflator</vt:lpstr>
      <vt:lpstr>ACTIVE LEARNING   3    Answers</vt:lpstr>
      <vt:lpstr>Contrasting the CPI and GDP Deflator</vt:lpstr>
      <vt:lpstr>Correcting Variables for Inflation: Comparing Rupee Figures from Different Times</vt:lpstr>
      <vt:lpstr>Correcting Variables for Inflation: Comparing Dollar Figures from Different Times</vt:lpstr>
      <vt:lpstr>Correcting Variables for Inflation: Comparing Dollar Figures from Different Times</vt:lpstr>
      <vt:lpstr>PowerPoint Presentation</vt:lpstr>
      <vt:lpstr>Correcting Variables for Inflation: Real vs. Nominal Interest Rates</vt:lpstr>
      <vt:lpstr>Correcting Variables for Inflation: Real vs. Nominal Interest Rates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Principals of economics</dc:title>
  <dc:creator>Parvati Neelakantan</dc:creator>
  <cp:lastModifiedBy>Parvati Neelakantan</cp:lastModifiedBy>
  <cp:revision>21</cp:revision>
  <dcterms:created xsi:type="dcterms:W3CDTF">2024-01-31T06:55:02Z</dcterms:created>
  <dcterms:modified xsi:type="dcterms:W3CDTF">2024-02-19T03:46:00Z</dcterms:modified>
</cp:coreProperties>
</file>