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21"/>
  </p:notesMasterIdLst>
  <p:sldIdLst>
    <p:sldId id="256" r:id="rId2"/>
    <p:sldId id="339" r:id="rId3"/>
    <p:sldId id="847" r:id="rId4"/>
    <p:sldId id="899" r:id="rId5"/>
    <p:sldId id="901" r:id="rId6"/>
    <p:sldId id="900" r:id="rId7"/>
    <p:sldId id="902" r:id="rId8"/>
    <p:sldId id="904" r:id="rId9"/>
    <p:sldId id="908" r:id="rId10"/>
    <p:sldId id="907" r:id="rId11"/>
    <p:sldId id="911" r:id="rId12"/>
    <p:sldId id="910" r:id="rId13"/>
    <p:sldId id="915" r:id="rId14"/>
    <p:sldId id="909" r:id="rId15"/>
    <p:sldId id="912" r:id="rId16"/>
    <p:sldId id="913" r:id="rId17"/>
    <p:sldId id="916" r:id="rId18"/>
    <p:sldId id="917" r:id="rId19"/>
    <p:sldId id="918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3ED6F3B-EA78-4B49-904D-ABAFBA86A7A3}">
          <p14:sldIdLst>
            <p14:sldId id="256"/>
            <p14:sldId id="339"/>
          </p14:sldIdLst>
        </p14:section>
        <p14:section name="Main Content" id="{5973D931-3BAC-4F30-9C16-B7461F574E40}">
          <p14:sldIdLst>
            <p14:sldId id="847"/>
            <p14:sldId id="899"/>
            <p14:sldId id="901"/>
            <p14:sldId id="900"/>
            <p14:sldId id="902"/>
            <p14:sldId id="904"/>
            <p14:sldId id="908"/>
            <p14:sldId id="907"/>
            <p14:sldId id="911"/>
            <p14:sldId id="910"/>
            <p14:sldId id="915"/>
            <p14:sldId id="909"/>
            <p14:sldId id="912"/>
            <p14:sldId id="913"/>
            <p14:sldId id="916"/>
            <p14:sldId id="917"/>
            <p14:sldId id="918"/>
          </p14:sldIdLst>
        </p14:section>
        <p14:section name="Appendix: Image Descriptions for Unsighted Students" id="{D75D7430-3532-458C-BFBE-46A86DBC03C1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53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30" autoAdjust="0"/>
    <p:restoredTop sz="75392" autoAdjust="0"/>
  </p:normalViewPr>
  <p:slideViewPr>
    <p:cSldViewPr snapToGrid="0">
      <p:cViewPr varScale="1">
        <p:scale>
          <a:sx n="73" d="100"/>
          <a:sy n="73" d="100"/>
        </p:scale>
        <p:origin x="497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9E59DA-34AD-402B-820A-E9CCE8DB733E}" type="datetimeFigureOut">
              <a:rPr lang="en-IE" smtClean="0"/>
              <a:t>01/03/2024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31D0F1-618B-4032-80AE-F013B227E91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717408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2DAC94-9F0F-40D5-A23E-FE7174680F0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5793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2DAC94-9F0F-40D5-A23E-FE7174680F0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4298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2DAC94-9F0F-40D5-A23E-FE7174680F0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758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2DAC94-9F0F-40D5-A23E-FE7174680F0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7911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2DAC94-9F0F-40D5-A23E-FE7174680F0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4274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2DAC94-9F0F-40D5-A23E-FE7174680F0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5733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2DAC94-9F0F-40D5-A23E-FE7174680F0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6946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2DAC94-9F0F-40D5-A23E-FE7174680F0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2325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2DAC94-9F0F-40D5-A23E-FE7174680F0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2131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567E9D-978B-E288-2F4F-6EA2E7E272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ACA5AD0-DFFA-6AD1-E0FB-0A831875DC1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34B028C-13DA-A307-E029-625C946E9B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92F04-582B-FE83-05B5-2B1CBB8520B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2DAC94-9F0F-40D5-A23E-FE7174680F0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1538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2037C4-E6DE-9496-DCD7-1148F40553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5D45621-3B1C-6F75-B55B-6730201C886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BAAF6F8-1116-7B06-FE7F-8F692FD319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FFD681-C25E-EFE1-7063-383612416A0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2DAC94-9F0F-40D5-A23E-FE7174680F0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3640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2DAC94-9F0F-40D5-A23E-FE7174680F0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9799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2DAC94-9F0F-40D5-A23E-FE7174680F0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9772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kumimoji="0" lang="en-US" sz="7200" b="1" i="0" u="none" strike="noStrike" kern="1200" cap="all" spc="0" normalizeH="0" baseline="0" dirty="0">
                <a:ln w="15875">
                  <a:solidFill>
                    <a:sysClr val="window" lastClr="FFFFFF"/>
                  </a:solidFill>
                </a:ln>
                <a:solidFill>
                  <a:srgbClr val="DF5327"/>
                </a:solidFill>
                <a:effectLst>
                  <a:outerShdw dist="38100" dir="2700000" algn="tl" rotWithShape="0">
                    <a:srgbClr val="DF5327"/>
                  </a:outerShdw>
                </a:effectLst>
                <a:uLnTx/>
                <a:uFillTx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C6EE7958-6E50-4FF4-91CE-E0D5C0AFA366}" type="datetimeFigureOut">
              <a:rPr lang="en-IE" smtClean="0"/>
              <a:t>01/03/2024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E626AEC0-7FEF-4AA6-82EF-8A4E75DCC699}" type="slidenum">
              <a:rPr lang="en-IE" smtClean="0"/>
              <a:t>‹#›</a:t>
            </a:fld>
            <a:endParaRPr lang="en-IE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8105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E7958-6E50-4FF4-91CE-E0D5C0AFA366}" type="datetimeFigureOut">
              <a:rPr lang="en-IE" smtClean="0"/>
              <a:t>01/03/2024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6AEC0-7FEF-4AA6-82EF-8A4E75DCC69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98225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E7958-6E50-4FF4-91CE-E0D5C0AFA366}" type="datetimeFigureOut">
              <a:rPr lang="en-IE" smtClean="0"/>
              <a:t>01/03/2024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6AEC0-7FEF-4AA6-82EF-8A4E75DCC69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160168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ix Main Placehol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>
            <a:extLst>
              <a:ext uri="{FF2B5EF4-FFF2-40B4-BE49-F238E27FC236}">
                <a16:creationId xmlns:a16="http://schemas.microsoft.com/office/drawing/2014/main" id="{A4407840-F6A4-4638-BB2F-9FBAA1A814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304801"/>
            <a:ext cx="11277600" cy="678611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D13536C2-DC17-4031-9948-17E37EF99112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57200" y="1276710"/>
            <a:ext cx="5029200" cy="612476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Slide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B2D170F-7AF9-40BB-A11B-08474DF5C3AA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57200" y="2070496"/>
            <a:ext cx="5029200" cy="64913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Slide Content 2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3356A590-66B5-4770-8441-82DC031F56EA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457200" y="2900944"/>
            <a:ext cx="5029200" cy="6731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Slide Content 3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30BD29E5-BD7B-4CD0-9B09-8F8B24F89FBE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457200" y="3755354"/>
            <a:ext cx="5029200" cy="6985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Slide Content 4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E908CA92-5DB2-4DC0-937B-1B178AA91781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457200" y="4635164"/>
            <a:ext cx="5029200" cy="6985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Slide Content 5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5" name="Content Placeholder 6">
            <a:extLst>
              <a:ext uri="{FF2B5EF4-FFF2-40B4-BE49-F238E27FC236}">
                <a16:creationId xmlns:a16="http://schemas.microsoft.com/office/drawing/2014/main" id="{8B728CCD-2639-461B-9841-57505AC13467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57200" y="5514976"/>
            <a:ext cx="5029200" cy="7334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Slide Content 6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Appendix Link">
            <a:extLst>
              <a:ext uri="{FF2B5EF4-FFF2-40B4-BE49-F238E27FC236}">
                <a16:creationId xmlns:a16="http://schemas.microsoft.com/office/drawing/2014/main" id="{24E3FC7A-8095-4466-BF43-4B6D04A5D88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492752" y="6324600"/>
            <a:ext cx="3206496" cy="190500"/>
          </a:xfrm>
        </p:spPr>
        <p:txBody>
          <a:bodyPr anchor="b">
            <a:noAutofit/>
          </a:bodyPr>
          <a:lstStyle>
            <a:lvl1pPr algn="ctr">
              <a:defRPr sz="900"/>
            </a:lvl1pPr>
          </a:lstStyle>
          <a:p>
            <a:pPr lvl="0"/>
            <a:r>
              <a:rPr lang="en-US" dirty="0"/>
              <a:t>Add text alternative link, if needed.</a:t>
            </a:r>
          </a:p>
        </p:txBody>
      </p:sp>
      <p:sp>
        <p:nvSpPr>
          <p:cNvPr id="9" name="Image Credit">
            <a:extLst>
              <a:ext uri="{FF2B5EF4-FFF2-40B4-BE49-F238E27FC236}">
                <a16:creationId xmlns:a16="http://schemas.microsoft.com/office/drawing/2014/main" id="{29651301-3A88-4CBC-9B7F-A569599DC51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82802" y="6684964"/>
            <a:ext cx="9296399" cy="173037"/>
          </a:xfrm>
        </p:spPr>
        <p:txBody>
          <a:bodyPr anchor="ctr">
            <a:noAutofit/>
          </a:bodyPr>
          <a:lstStyle>
            <a:lvl1pPr algn="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r">
              <a:defRPr sz="900"/>
            </a:lvl2pPr>
            <a:lvl3pPr algn="r">
              <a:defRPr sz="900"/>
            </a:lvl3pPr>
            <a:lvl4pPr algn="r">
              <a:defRPr sz="900"/>
            </a:lvl4pPr>
            <a:lvl5pPr algn="r">
              <a:defRPr sz="900"/>
            </a:lvl5pPr>
          </a:lstStyle>
          <a:p>
            <a:pPr lvl="0"/>
            <a:r>
              <a:rPr lang="en-US" dirty="0"/>
              <a:t>Insert Image Credit Here</a:t>
            </a:r>
          </a:p>
        </p:txBody>
      </p:sp>
      <p:sp>
        <p:nvSpPr>
          <p:cNvPr id="12" name="Content Placeholder 1">
            <a:extLst>
              <a:ext uri="{FF2B5EF4-FFF2-40B4-BE49-F238E27FC236}">
                <a16:creationId xmlns:a16="http://schemas.microsoft.com/office/drawing/2014/main" id="{BBCB0832-7FA0-4471-9AF6-FEBC8101163B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6276105" y="1304415"/>
            <a:ext cx="5029200" cy="612476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Slide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BD1608AE-70E5-486D-AE75-4BF5725036F5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6276105" y="2098201"/>
            <a:ext cx="5029200" cy="64913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Slide Content 2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871FE20D-A47E-4745-B89A-2A6B3EF0715B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6276105" y="2928649"/>
            <a:ext cx="5029200" cy="6731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Slide Content 3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7" name="Content Placeholder 4">
            <a:extLst>
              <a:ext uri="{FF2B5EF4-FFF2-40B4-BE49-F238E27FC236}">
                <a16:creationId xmlns:a16="http://schemas.microsoft.com/office/drawing/2014/main" id="{5B228310-C3CC-4B35-B1D4-C0AF5D092D8B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6276105" y="3783059"/>
            <a:ext cx="5029200" cy="6985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Slide Content 4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8" name="Content Placeholder 5">
            <a:extLst>
              <a:ext uri="{FF2B5EF4-FFF2-40B4-BE49-F238E27FC236}">
                <a16:creationId xmlns:a16="http://schemas.microsoft.com/office/drawing/2014/main" id="{9191841A-A028-4562-B98B-6FE4298EBB95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276105" y="4662869"/>
            <a:ext cx="5029200" cy="6985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Slide Content 5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9" name="Content Placeholder 6">
            <a:extLst>
              <a:ext uri="{FF2B5EF4-FFF2-40B4-BE49-F238E27FC236}">
                <a16:creationId xmlns:a16="http://schemas.microsoft.com/office/drawing/2014/main" id="{D39DC021-D29B-4BA2-8B77-ADEE28A9B0A5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6276105" y="5542681"/>
            <a:ext cx="5029200" cy="7334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Slide Content 6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1125368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92">
          <p15:clr>
            <a:srgbClr val="FBAE40"/>
          </p15:clr>
        </p15:guide>
        <p15:guide id="2" orient="horz" pos="2736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ix Main Placehol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>
            <a:extLst>
              <a:ext uri="{FF2B5EF4-FFF2-40B4-BE49-F238E27FC236}">
                <a16:creationId xmlns:a16="http://schemas.microsoft.com/office/drawing/2014/main" id="{A4407840-F6A4-4638-BB2F-9FBAA1A814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304801"/>
            <a:ext cx="11277600" cy="678611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D13536C2-DC17-4031-9948-17E37EF99112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57200" y="1276710"/>
            <a:ext cx="11277600" cy="612476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Slide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B2D170F-7AF9-40BB-A11B-08474DF5C3AA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57200" y="2070496"/>
            <a:ext cx="11277600" cy="64913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Slide Content 2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3356A590-66B5-4770-8441-82DC031F56EA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457200" y="2900944"/>
            <a:ext cx="11277600" cy="6731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Slide Content 3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30BD29E5-BD7B-4CD0-9B09-8F8B24F89FBE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457200" y="3755354"/>
            <a:ext cx="11277600" cy="6985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Slide Content 4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E908CA92-5DB2-4DC0-937B-1B178AA91781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457200" y="4635164"/>
            <a:ext cx="11277600" cy="6985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Slide Content 5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5" name="Content Placeholder 6">
            <a:extLst>
              <a:ext uri="{FF2B5EF4-FFF2-40B4-BE49-F238E27FC236}">
                <a16:creationId xmlns:a16="http://schemas.microsoft.com/office/drawing/2014/main" id="{8B728CCD-2639-461B-9841-57505AC13467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57200" y="5514976"/>
            <a:ext cx="11277600" cy="7334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Slide Content 6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Appendix Link">
            <a:extLst>
              <a:ext uri="{FF2B5EF4-FFF2-40B4-BE49-F238E27FC236}">
                <a16:creationId xmlns:a16="http://schemas.microsoft.com/office/drawing/2014/main" id="{24E3FC7A-8095-4466-BF43-4B6D04A5D88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492752" y="6324600"/>
            <a:ext cx="3206496" cy="190500"/>
          </a:xfrm>
        </p:spPr>
        <p:txBody>
          <a:bodyPr anchor="b">
            <a:noAutofit/>
          </a:bodyPr>
          <a:lstStyle>
            <a:lvl1pPr algn="ctr">
              <a:defRPr sz="900"/>
            </a:lvl1pPr>
          </a:lstStyle>
          <a:p>
            <a:pPr lvl="0"/>
            <a:r>
              <a:rPr lang="en-US" dirty="0"/>
              <a:t>Add text alternative link, if needed.</a:t>
            </a:r>
          </a:p>
        </p:txBody>
      </p:sp>
      <p:sp>
        <p:nvSpPr>
          <p:cNvPr id="9" name="Image Credit">
            <a:extLst>
              <a:ext uri="{FF2B5EF4-FFF2-40B4-BE49-F238E27FC236}">
                <a16:creationId xmlns:a16="http://schemas.microsoft.com/office/drawing/2014/main" id="{29651301-3A88-4CBC-9B7F-A569599DC51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82802" y="6684964"/>
            <a:ext cx="9296399" cy="173037"/>
          </a:xfrm>
        </p:spPr>
        <p:txBody>
          <a:bodyPr anchor="ctr">
            <a:noAutofit/>
          </a:bodyPr>
          <a:lstStyle>
            <a:lvl1pPr algn="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r">
              <a:defRPr sz="900"/>
            </a:lvl2pPr>
            <a:lvl3pPr algn="r">
              <a:defRPr sz="900"/>
            </a:lvl3pPr>
            <a:lvl4pPr algn="r">
              <a:defRPr sz="900"/>
            </a:lvl4pPr>
            <a:lvl5pPr algn="r">
              <a:defRPr sz="900"/>
            </a:lvl5pPr>
          </a:lstStyle>
          <a:p>
            <a:pPr lvl="0"/>
            <a:r>
              <a:rPr lang="en-US" dirty="0"/>
              <a:t>Insert Image Credit Here</a:t>
            </a:r>
          </a:p>
        </p:txBody>
      </p:sp>
    </p:spTree>
    <p:extLst>
      <p:ext uri="{BB962C8B-B14F-4D97-AF65-F5344CB8AC3E}">
        <p14:creationId xmlns:p14="http://schemas.microsoft.com/office/powerpoint/2010/main" val="6524874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92">
          <p15:clr>
            <a:srgbClr val="FBAE40"/>
          </p15:clr>
        </p15:guide>
        <p15:guide id="2" orient="horz" pos="2736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Horizontal Main Placehol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>
            <a:extLst>
              <a:ext uri="{FF2B5EF4-FFF2-40B4-BE49-F238E27FC236}">
                <a16:creationId xmlns:a16="http://schemas.microsoft.com/office/drawing/2014/main" id="{A4407840-F6A4-4638-BB2F-9FBAA1A814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304801"/>
            <a:ext cx="11277600" cy="678611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D13536C2-DC17-4031-9948-17E37EF99112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57200" y="1276710"/>
            <a:ext cx="11277600" cy="283809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Slide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B2D170F-7AF9-40BB-A11B-08474DF5C3AA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57200" y="4343400"/>
            <a:ext cx="11277600" cy="1905000"/>
          </a:xfrm>
        </p:spPr>
        <p:txBody>
          <a:bodyPr/>
          <a:lstStyle>
            <a:lvl1pPr>
              <a:defRPr/>
            </a:lvl1pPr>
            <a:lvl4pPr marL="455613" indent="0">
              <a:buNone/>
              <a:defRPr/>
            </a:lvl4pPr>
          </a:lstStyle>
          <a:p>
            <a:pPr lvl="0"/>
            <a:r>
              <a:rPr lang="en-US" dirty="0"/>
              <a:t>Slide Content 2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Appendix Link">
            <a:extLst>
              <a:ext uri="{FF2B5EF4-FFF2-40B4-BE49-F238E27FC236}">
                <a16:creationId xmlns:a16="http://schemas.microsoft.com/office/drawing/2014/main" id="{24E3FC7A-8095-4466-BF43-4B6D04A5D88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492752" y="6324600"/>
            <a:ext cx="3206496" cy="190500"/>
          </a:xfrm>
        </p:spPr>
        <p:txBody>
          <a:bodyPr anchor="b">
            <a:noAutofit/>
          </a:bodyPr>
          <a:lstStyle>
            <a:lvl1pPr algn="ctr">
              <a:defRPr sz="900"/>
            </a:lvl1pPr>
          </a:lstStyle>
          <a:p>
            <a:pPr lvl="0"/>
            <a:r>
              <a:rPr lang="en-US" dirty="0"/>
              <a:t>Add text alternative link, if needed.</a:t>
            </a:r>
          </a:p>
        </p:txBody>
      </p:sp>
      <p:sp>
        <p:nvSpPr>
          <p:cNvPr id="9" name="Image Credit">
            <a:extLst>
              <a:ext uri="{FF2B5EF4-FFF2-40B4-BE49-F238E27FC236}">
                <a16:creationId xmlns:a16="http://schemas.microsoft.com/office/drawing/2014/main" id="{29651301-3A88-4CBC-9B7F-A569599DC51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82800" y="6684964"/>
            <a:ext cx="9296400" cy="173037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800" dirty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 algn="r"/>
            <a:r>
              <a:rPr lang="en-US" dirty="0"/>
              <a:t>Insert Image Credit Here</a:t>
            </a:r>
          </a:p>
        </p:txBody>
      </p:sp>
    </p:spTree>
    <p:extLst>
      <p:ext uri="{BB962C8B-B14F-4D97-AF65-F5344CB8AC3E}">
        <p14:creationId xmlns:p14="http://schemas.microsoft.com/office/powerpoint/2010/main" val="15812631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92">
          <p15:clr>
            <a:srgbClr val="FBAE40"/>
          </p15:clr>
        </p15:guide>
        <p15:guide id="2" orient="horz" pos="273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E7958-6E50-4FF4-91CE-E0D5C0AFA366}" type="datetimeFigureOut">
              <a:rPr lang="en-IE" smtClean="0"/>
              <a:t>01/03/2024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6AEC0-7FEF-4AA6-82EF-8A4E75DCC69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59495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marL="0"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kumimoji="0" lang="en-US" sz="7200" b="1" i="0" u="none" strike="noStrike" kern="1200" cap="all" spc="0" normalizeH="0" baseline="0" dirty="0">
                <a:ln w="15875">
                  <a:solidFill>
                    <a:sysClr val="window" lastClr="FFFFFF"/>
                  </a:solidFill>
                </a:ln>
                <a:solidFill>
                  <a:srgbClr val="DF5327"/>
                </a:solidFill>
                <a:effectLst>
                  <a:outerShdw dist="38100" dir="2700000" algn="tl" rotWithShape="0">
                    <a:srgbClr val="DF5327"/>
                  </a:outerShdw>
                </a:effectLst>
                <a:uLnTx/>
                <a:uFillTx/>
                <a:latin typeface="Corbel" pitchFamily="34" charset="0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E7958-6E50-4FF4-91CE-E0D5C0AFA366}" type="datetimeFigureOut">
              <a:rPr lang="en-IE" smtClean="0"/>
              <a:t>01/03/2024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6AEC0-7FEF-4AA6-82EF-8A4E75DCC699}" type="slidenum">
              <a:rPr lang="en-IE" smtClean="0"/>
              <a:t>‹#›</a:t>
            </a:fld>
            <a:endParaRPr lang="en-IE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0078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E7958-6E50-4FF4-91CE-E0D5C0AFA366}" type="datetimeFigureOut">
              <a:rPr lang="en-IE" smtClean="0"/>
              <a:t>01/03/2024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6AEC0-7FEF-4AA6-82EF-8A4E75DCC69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73672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E7958-6E50-4FF4-91CE-E0D5C0AFA366}" type="datetimeFigureOut">
              <a:rPr lang="en-IE" smtClean="0"/>
              <a:t>01/03/2024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6AEC0-7FEF-4AA6-82EF-8A4E75DCC69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61884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E7958-6E50-4FF4-91CE-E0D5C0AFA366}" type="datetimeFigureOut">
              <a:rPr lang="en-IE" smtClean="0"/>
              <a:t>01/03/2024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6AEC0-7FEF-4AA6-82EF-8A4E75DCC69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77968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E7958-6E50-4FF4-91CE-E0D5C0AFA366}" type="datetimeFigureOut">
              <a:rPr lang="en-IE" smtClean="0"/>
              <a:t>01/03/2024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6AEC0-7FEF-4AA6-82EF-8A4E75DCC69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05405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E7958-6E50-4FF4-91CE-E0D5C0AFA366}" type="datetimeFigureOut">
              <a:rPr lang="en-IE" smtClean="0"/>
              <a:t>01/03/2024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6AEC0-7FEF-4AA6-82EF-8A4E75DCC69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72104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E7958-6E50-4FF4-91CE-E0D5C0AFA366}" type="datetimeFigureOut">
              <a:rPr lang="en-IE" smtClean="0"/>
              <a:t>01/03/2024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6AEC0-7FEF-4AA6-82EF-8A4E75DCC69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02899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C6EE7958-6E50-4FF4-91CE-E0D5C0AFA366}" type="datetimeFigureOut">
              <a:rPr lang="en-IE" smtClean="0"/>
              <a:t>01/03/2024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E626AEC0-7FEF-4AA6-82EF-8A4E75DCC69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21367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1" r:id="rId12"/>
    <p:sldLayoutId id="2147483722" r:id="rId13"/>
    <p:sldLayoutId id="2147483723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4ACF3-CE9B-D00D-1171-4255F53814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2520" y="1261580"/>
            <a:ext cx="9966960" cy="4909398"/>
          </a:xfrm>
        </p:spPr>
        <p:txBody>
          <a:bodyPr>
            <a:normAutofit fontScale="90000"/>
          </a:bodyPr>
          <a:lstStyle/>
          <a:p>
            <a:br>
              <a:rPr lang="en-GB" sz="5400" dirty="0"/>
            </a:br>
            <a:r>
              <a:rPr lang="en-US" sz="5400" dirty="0"/>
              <a:t>DMS 201 : Introduction to Management</a:t>
            </a:r>
            <a:br>
              <a:rPr lang="en-US" sz="5400" dirty="0"/>
            </a:br>
            <a:br>
              <a:rPr lang="en-US" sz="5400" dirty="0"/>
            </a:br>
            <a:r>
              <a:rPr lang="en-GB" sz="5400" dirty="0"/>
              <a:t>Module-II: Financial Management</a:t>
            </a:r>
            <a:br>
              <a:rPr lang="en-GB" sz="5400" dirty="0"/>
            </a:br>
            <a:br>
              <a:rPr lang="en-GB" sz="5400" dirty="0"/>
            </a:br>
            <a:r>
              <a:rPr lang="en-GB" sz="2000" dirty="0" err="1"/>
              <a:t>Dr.</a:t>
            </a:r>
            <a:r>
              <a:rPr lang="en-GB" sz="2000" dirty="0"/>
              <a:t> Parvati Neelakantan</a:t>
            </a:r>
            <a:endParaRPr lang="en-IE" sz="5400" dirty="0"/>
          </a:p>
        </p:txBody>
      </p:sp>
    </p:spTree>
    <p:extLst>
      <p:ext uri="{BB962C8B-B14F-4D97-AF65-F5344CB8AC3E}">
        <p14:creationId xmlns:p14="http://schemas.microsoft.com/office/powerpoint/2010/main" val="8598589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D2561-F13A-4C08-922F-40DC10F13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Financial Goal of the Corporation </a:t>
            </a:r>
            <a:r>
              <a:rPr lang="en-US" sz="1100" dirty="0"/>
              <a:t>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1CA999-B240-475C-B006-84D1EFDBE3C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866900" y="1276710"/>
            <a:ext cx="8458200" cy="2772777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2400" dirty="0">
                <a:solidFill>
                  <a:srgbClr val="DF5327"/>
                </a:solidFill>
              </a:rPr>
              <a:t>Stockholders want three things.</a:t>
            </a:r>
          </a:p>
          <a:p>
            <a:pPr marL="292608" indent="-292608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To maximize current wealth.</a:t>
            </a:r>
          </a:p>
          <a:p>
            <a:pPr marL="292608" indent="-292608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To transform wealth into most desirable time pattern of consumption.</a:t>
            </a:r>
          </a:p>
          <a:p>
            <a:pPr marL="292608" indent="-292608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To manage risk characteristics of chosen consumption plan.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BDA577-9641-4336-8A48-95B2F9BBBF0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866900" y="4193213"/>
            <a:ext cx="8458200" cy="1146231"/>
          </a:xfrm>
        </p:spPr>
        <p:txBody>
          <a:bodyPr>
            <a:normAutofit fontScale="92500"/>
          </a:bodyPr>
          <a:lstStyle/>
          <a:p>
            <a:pPr marL="45720" indent="0">
              <a:buNone/>
            </a:pPr>
            <a:r>
              <a:rPr lang="en-US" sz="2400" dirty="0">
                <a:solidFill>
                  <a:srgbClr val="DF5327"/>
                </a:solidFill>
              </a:rPr>
              <a:t>How can the financial manager help the shareholder?</a:t>
            </a:r>
          </a:p>
          <a:p>
            <a:pPr marL="292608" indent="-292608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Maximize Wealth (</a:t>
            </a:r>
            <a:r>
              <a:rPr lang="en-US" sz="2400" i="1" dirty="0"/>
              <a:t>Fisher Separation Theorem: A financial manager’s investment decisions can be separated from shareholder preferences.</a:t>
            </a:r>
            <a:r>
              <a:rPr lang="en-US" sz="2400" dirty="0"/>
              <a:t>)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F0BDC406-8572-4AAC-898C-C7F689639EF6}"/>
              </a:ext>
            </a:extLst>
          </p:cNvPr>
          <p:cNvSpPr txBox="1">
            <a:spLocks/>
          </p:cNvSpPr>
          <p:nvPr/>
        </p:nvSpPr>
        <p:spPr>
          <a:xfrm>
            <a:off x="10150412" y="6673531"/>
            <a:ext cx="355840" cy="16139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68151E55-6873-49E2-B8D5-2F265E6F1973}" type="slidenum">
              <a:rPr lang="en-US" sz="800"/>
              <a:pPr algn="r"/>
              <a:t>10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1890564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D2561-F13A-4C08-922F-40DC10F13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Financial Goal of the Corporation </a:t>
            </a:r>
            <a:r>
              <a:rPr lang="en-US" sz="1100" dirty="0"/>
              <a:t>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1CA999-B240-475C-B006-84D1EFDBE3C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866900" y="1276710"/>
            <a:ext cx="8458200" cy="4960805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2400" dirty="0">
                <a:solidFill>
                  <a:srgbClr val="DF5327"/>
                </a:solidFill>
              </a:rPr>
              <a:t>Profit maximization</a:t>
            </a:r>
            <a:r>
              <a:rPr lang="en-US" sz="2400" dirty="0"/>
              <a:t>.</a:t>
            </a:r>
          </a:p>
          <a:p>
            <a:r>
              <a:rPr lang="en-US" sz="2400" dirty="0"/>
              <a:t>Not a well-defined financial objective.</a:t>
            </a:r>
          </a:p>
          <a:p>
            <a:pPr marL="292608" indent="-292608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Which year’s profits?</a:t>
            </a:r>
          </a:p>
          <a:p>
            <a:pPr marL="621792" indent="-32004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dirty="0"/>
              <a:t>Shareholders will not welcome higher short-term profits if long-term profits are damaged.</a:t>
            </a:r>
          </a:p>
          <a:p>
            <a:pPr marL="292608" indent="-292608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Company may increase future profits by cutting year’s dividend, investing freed-up cash in firm.</a:t>
            </a:r>
          </a:p>
          <a:p>
            <a:pPr marL="621792" indent="-32004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dirty="0"/>
              <a:t>Not in shareholders’ best interest if company earns less than opportunity cost of capital.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F0BDC406-8572-4AAC-898C-C7F689639EF6}"/>
              </a:ext>
            </a:extLst>
          </p:cNvPr>
          <p:cNvSpPr txBox="1">
            <a:spLocks/>
          </p:cNvSpPr>
          <p:nvPr/>
        </p:nvSpPr>
        <p:spPr>
          <a:xfrm>
            <a:off x="10150412" y="6673531"/>
            <a:ext cx="355840" cy="16139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68151E55-6873-49E2-B8D5-2F265E6F1973}" type="slidenum">
              <a:rPr lang="en-US" sz="800"/>
              <a:pPr algn="r"/>
              <a:t>11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8802654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7916A9-6982-A952-C3C9-629D47E39C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36A00-CE5F-ABE8-F56B-A9969D5E2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Investment Trade-Off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1C6827-2FDA-4296-D986-11AA99CB3D0A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866900" y="1276710"/>
            <a:ext cx="8458200" cy="1531804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2400" dirty="0">
                <a:solidFill>
                  <a:srgbClr val="DF5327"/>
                </a:solidFill>
              </a:rPr>
              <a:t>The investment trade-off.</a:t>
            </a:r>
          </a:p>
          <a:p>
            <a:r>
              <a:rPr lang="en-US" sz="2400" dirty="0"/>
              <a:t>Hurdle rate/cost of capital.</a:t>
            </a:r>
          </a:p>
          <a:p>
            <a:pPr marL="292608" indent="-292608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Minimum acceptable rate of return on investment.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5561EF-B7D2-86E9-5860-A3BFE38D402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866900" y="2971801"/>
            <a:ext cx="8458200" cy="2458379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2400" dirty="0">
                <a:solidFill>
                  <a:srgbClr val="DF5327"/>
                </a:solidFill>
              </a:rPr>
              <a:t>Opportunity cost of capital</a:t>
            </a:r>
            <a:r>
              <a:rPr lang="en-US" sz="2400" dirty="0"/>
              <a:t>.</a:t>
            </a:r>
          </a:p>
          <a:p>
            <a:pPr marL="292608" indent="-292608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Investing in a project eliminates other opportunities to use invested cash.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9C1F3C1-3A9E-C18D-5873-7EFCDBA9D9EE}"/>
              </a:ext>
            </a:extLst>
          </p:cNvPr>
          <p:cNvSpPr txBox="1">
            <a:spLocks/>
          </p:cNvSpPr>
          <p:nvPr/>
        </p:nvSpPr>
        <p:spPr>
          <a:xfrm>
            <a:off x="10150412" y="6673531"/>
            <a:ext cx="355840" cy="16139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68151E55-6873-49E2-B8D5-2F265E6F1973}" type="slidenum">
              <a:rPr lang="en-US" sz="800"/>
              <a:pPr algn="r"/>
              <a:t>12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9501079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4A508E-F3B6-7CAD-F22F-FBBBFFEE11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C704D-F2A5-BD8E-8DB0-70938B025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Investment Trade-Off</a:t>
            </a:r>
          </a:p>
        </p:txBody>
      </p:sp>
      <p:pic>
        <p:nvPicPr>
          <p:cNvPr id="10" name="Picture 2" descr="A flow diagram shows the possible ways a  financial manager determines cash flow. ">
            <a:extLst>
              <a:ext uri="{FF2B5EF4-FFF2-40B4-BE49-F238E27FC236}">
                <a16:creationId xmlns:a16="http://schemas.microsoft.com/office/drawing/2014/main" id="{A0E44FF0-33FD-DAAA-7967-45EC5021034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6217" y="1393373"/>
            <a:ext cx="8239569" cy="3840480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88D0C27-33A5-218A-C993-E004AC5228C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866900" y="5421087"/>
            <a:ext cx="8458200" cy="555171"/>
          </a:xfrm>
        </p:spPr>
        <p:txBody>
          <a:bodyPr>
            <a:normAutofit/>
          </a:bodyPr>
          <a:lstStyle/>
          <a:p>
            <a:r>
              <a:rPr lang="en-US" sz="2400" dirty="0"/>
              <a:t>Arrows represent possible cash flows or transfers.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78A0F71-2F6B-E859-71C7-1F285F3EF4B7}"/>
              </a:ext>
            </a:extLst>
          </p:cNvPr>
          <p:cNvSpPr txBox="1">
            <a:spLocks/>
          </p:cNvSpPr>
          <p:nvPr/>
        </p:nvSpPr>
        <p:spPr>
          <a:xfrm>
            <a:off x="10150412" y="6673531"/>
            <a:ext cx="355840" cy="16139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68151E55-6873-49E2-B8D5-2F265E6F1973}" type="slidenum">
              <a:rPr lang="en-US" sz="800"/>
              <a:pPr algn="r"/>
              <a:t>13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3681275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D2561-F13A-4C08-922F-40DC10F13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Agency Problem </a:t>
            </a:r>
            <a:r>
              <a:rPr lang="en-US" sz="1000" dirty="0"/>
              <a:t>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1CA999-B240-475C-B006-84D1EFDBE3C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866900" y="1276710"/>
            <a:ext cx="8458200" cy="1433834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2400" dirty="0">
                <a:solidFill>
                  <a:srgbClr val="DF5327"/>
                </a:solidFill>
              </a:rPr>
              <a:t>Agency problem</a:t>
            </a:r>
            <a:r>
              <a:rPr lang="en-US" sz="2400" dirty="0"/>
              <a:t>.</a:t>
            </a:r>
          </a:p>
          <a:p>
            <a:pPr marL="292608" indent="-292608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Managers are agents for stockholders and are tempted to act in their own interests rather than maximizing value.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BDA577-9641-4336-8A48-95B2F9BBBF0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866900" y="2805280"/>
            <a:ext cx="8458200" cy="1570775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2400" dirty="0">
                <a:solidFill>
                  <a:srgbClr val="DF5327"/>
                </a:solidFill>
              </a:rPr>
              <a:t>Agency cost.</a:t>
            </a:r>
          </a:p>
          <a:p>
            <a:pPr marL="292608" indent="-292608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Value lost from agency problems or from the cost of mitigating agency problems.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F0BDC406-8572-4AAC-898C-C7F689639EF6}"/>
              </a:ext>
            </a:extLst>
          </p:cNvPr>
          <p:cNvSpPr txBox="1">
            <a:spLocks/>
          </p:cNvSpPr>
          <p:nvPr/>
        </p:nvSpPr>
        <p:spPr>
          <a:xfrm>
            <a:off x="10150412" y="6673531"/>
            <a:ext cx="355840" cy="16139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68151E55-6873-49E2-B8D5-2F265E6F1973}" type="slidenum">
              <a:rPr lang="en-US" sz="800"/>
              <a:pPr algn="r"/>
              <a:t>14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4137443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D2561-F13A-4C08-922F-40DC10F13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Agency Problem </a:t>
            </a:r>
            <a:r>
              <a:rPr lang="en-US" sz="1000" dirty="0"/>
              <a:t>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1CA999-B240-475C-B006-84D1EFDBE3C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866900" y="1276710"/>
            <a:ext cx="8458200" cy="4971690"/>
          </a:xfrm>
        </p:spPr>
        <p:txBody>
          <a:bodyPr>
            <a:normAutofit/>
          </a:bodyPr>
          <a:lstStyle/>
          <a:p>
            <a:r>
              <a:rPr lang="en-US" sz="2400" dirty="0"/>
              <a:t>Do managers maximize shareholder wealth or manager wealth?</a:t>
            </a:r>
          </a:p>
          <a:p>
            <a:r>
              <a:rPr lang="en-US" sz="2400" dirty="0"/>
              <a:t>Corporate governance.</a:t>
            </a:r>
          </a:p>
          <a:p>
            <a:pPr marL="292608" indent="-292608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The laws, regulations, institutions, and corporate practices that protect shareholders and other investors.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F0BDC406-8572-4AAC-898C-C7F689639EF6}"/>
              </a:ext>
            </a:extLst>
          </p:cNvPr>
          <p:cNvSpPr txBox="1">
            <a:spLocks/>
          </p:cNvSpPr>
          <p:nvPr/>
        </p:nvSpPr>
        <p:spPr>
          <a:xfrm>
            <a:off x="10150412" y="6673531"/>
            <a:ext cx="355840" cy="16139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68151E55-6873-49E2-B8D5-2F265E6F1973}" type="slidenum">
              <a:rPr lang="en-US" sz="800"/>
              <a:pPr algn="r"/>
              <a:t>15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1598596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D2561-F13A-4C08-922F-40DC10F13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Should Managers Maximize Shareholder Wealth?</a:t>
            </a:r>
            <a:endParaRPr lang="en-US" sz="1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1CA999-B240-475C-B006-84D1EFDBE3C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866900" y="1276710"/>
            <a:ext cx="8458200" cy="4971690"/>
          </a:xfrm>
        </p:spPr>
        <p:txBody>
          <a:bodyPr>
            <a:normAutofit/>
          </a:bodyPr>
          <a:lstStyle/>
          <a:p>
            <a:r>
              <a:rPr lang="en-US" sz="2400" dirty="0"/>
              <a:t>Managers have many constituencies or stakeholders.</a:t>
            </a:r>
          </a:p>
          <a:p>
            <a:r>
              <a:rPr lang="en-US" sz="2400" dirty="0"/>
              <a:t>Stakeholder: Other parties affected by the company, such as customers, employees, suppliers, the environment, communities, and taxpayers.</a:t>
            </a:r>
          </a:p>
          <a:p>
            <a:r>
              <a:rPr lang="en-US" sz="2400" dirty="0"/>
              <a:t>Should managers work for shareholders or stakeholders?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F0BDC406-8572-4AAC-898C-C7F689639EF6}"/>
              </a:ext>
            </a:extLst>
          </p:cNvPr>
          <p:cNvSpPr txBox="1">
            <a:spLocks/>
          </p:cNvSpPr>
          <p:nvPr/>
        </p:nvSpPr>
        <p:spPr>
          <a:xfrm>
            <a:off x="10150412" y="6673531"/>
            <a:ext cx="355840" cy="16139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68151E55-6873-49E2-B8D5-2F265E6F1973}" type="slidenum">
              <a:rPr lang="en-US" sz="800"/>
              <a:pPr algn="r"/>
              <a:t>16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1291907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D2561-F13A-4C08-922F-40DC10F13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Key Questions in Finance </a:t>
            </a:r>
            <a:r>
              <a:rPr lang="en-US" sz="1000" dirty="0"/>
              <a:t>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1CA999-B240-475C-B006-84D1EFDBE3C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866900" y="1276710"/>
            <a:ext cx="8458200" cy="4971690"/>
          </a:xfrm>
        </p:spPr>
        <p:txBody>
          <a:bodyPr>
            <a:normAutofit/>
          </a:bodyPr>
          <a:lstStyle/>
          <a:p>
            <a:pPr marL="292608" indent="-292608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How do I calculate the rate of return?</a:t>
            </a:r>
          </a:p>
          <a:p>
            <a:pPr marL="292608" indent="-292608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Is a higher rate of return on investment always better?</a:t>
            </a:r>
          </a:p>
          <a:p>
            <a:pPr marL="292608" indent="-292608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What determines value in financial markets?</a:t>
            </a:r>
          </a:p>
          <a:p>
            <a:pPr marL="292608" indent="-292608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What are the cash flows?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F0BDC406-8572-4AAC-898C-C7F689639EF6}"/>
              </a:ext>
            </a:extLst>
          </p:cNvPr>
          <p:cNvSpPr txBox="1">
            <a:spLocks/>
          </p:cNvSpPr>
          <p:nvPr/>
        </p:nvSpPr>
        <p:spPr>
          <a:xfrm>
            <a:off x="10150412" y="6673531"/>
            <a:ext cx="355840" cy="16139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68151E55-6873-49E2-B8D5-2F265E6F1973}" type="slidenum">
              <a:rPr lang="en-US" sz="800"/>
              <a:pPr algn="r"/>
              <a:t>17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9462266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D2561-F13A-4C08-922F-40DC10F13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Key Questions in Finance </a:t>
            </a:r>
            <a:r>
              <a:rPr lang="en-US" sz="1000" dirty="0"/>
              <a:t>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1CA999-B240-475C-B006-84D1EFDBE3C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866900" y="1276710"/>
            <a:ext cx="8458200" cy="4971690"/>
          </a:xfrm>
        </p:spPr>
        <p:txBody>
          <a:bodyPr>
            <a:normAutofit/>
          </a:bodyPr>
          <a:lstStyle/>
          <a:p>
            <a:pPr marL="292608" indent="-292608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How does the financial manager judge whether cash flow forecasts are realistic?</a:t>
            </a:r>
          </a:p>
          <a:p>
            <a:pPr marL="292608" indent="-292608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How do we measure risk?</a:t>
            </a:r>
          </a:p>
          <a:p>
            <a:pPr marL="292608" indent="-292608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How does risk affect the opportunity cost of capital?</a:t>
            </a:r>
          </a:p>
          <a:p>
            <a:pPr marL="292608" indent="-292608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Where does financing come from?</a:t>
            </a:r>
          </a:p>
          <a:p>
            <a:pPr marL="292608" indent="-292608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How do companies issue new debt or equity?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F0BDC406-8572-4AAC-898C-C7F689639EF6}"/>
              </a:ext>
            </a:extLst>
          </p:cNvPr>
          <p:cNvSpPr txBox="1">
            <a:spLocks/>
          </p:cNvSpPr>
          <p:nvPr/>
        </p:nvSpPr>
        <p:spPr>
          <a:xfrm>
            <a:off x="10150412" y="6673531"/>
            <a:ext cx="355840" cy="16139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68151E55-6873-49E2-B8D5-2F265E6F1973}" type="slidenum">
              <a:rPr lang="en-US" sz="800"/>
              <a:pPr algn="r"/>
              <a:t>18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9428305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D2561-F13A-4C08-922F-40DC10F13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Key Questions in Finance </a:t>
            </a:r>
            <a:r>
              <a:rPr lang="en-US" sz="1000" dirty="0"/>
              <a:t>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1CA999-B240-475C-B006-84D1EFDBE3C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866900" y="1276710"/>
            <a:ext cx="8458200" cy="4971690"/>
          </a:xfrm>
        </p:spPr>
        <p:txBody>
          <a:bodyPr>
            <a:normAutofit/>
          </a:bodyPr>
          <a:lstStyle/>
          <a:p>
            <a:pPr marL="292608" indent="-292608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How does the company’s payout policy affect shareholder wealth?</a:t>
            </a:r>
          </a:p>
          <a:p>
            <a:pPr marL="292608" indent="-292608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Debt or equity? Does it matter?</a:t>
            </a:r>
          </a:p>
          <a:p>
            <a:pPr marL="292608" indent="-292608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How do we ensure that managers act in shareholders’ interest?</a:t>
            </a:r>
          </a:p>
          <a:p>
            <a:pPr marL="292608" indent="-292608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Should managers maximize shareholder wealth or social value?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F0BDC406-8572-4AAC-898C-C7F689639EF6}"/>
              </a:ext>
            </a:extLst>
          </p:cNvPr>
          <p:cNvSpPr txBox="1">
            <a:spLocks/>
          </p:cNvSpPr>
          <p:nvPr/>
        </p:nvSpPr>
        <p:spPr>
          <a:xfrm>
            <a:off x="10150412" y="6673531"/>
            <a:ext cx="355840" cy="16139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68151E55-6873-49E2-B8D5-2F265E6F1973}" type="slidenum">
              <a:rPr lang="en-US" sz="800"/>
              <a:pPr algn="r"/>
              <a:t>19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359976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4ACF3-CE9B-D00D-1171-4255F53814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2520" y="1902148"/>
            <a:ext cx="9966960" cy="3778561"/>
          </a:xfrm>
        </p:spPr>
        <p:txBody>
          <a:bodyPr>
            <a:normAutofit fontScale="90000"/>
          </a:bodyPr>
          <a:lstStyle/>
          <a:p>
            <a:br>
              <a:rPr lang="en-GB" sz="5400" dirty="0"/>
            </a:br>
            <a:br>
              <a:rPr lang="en-US" sz="5400" dirty="0"/>
            </a:br>
            <a:br>
              <a:rPr lang="en-US" sz="5400" dirty="0"/>
            </a:br>
            <a:r>
              <a:rPr lang="en-US" sz="5400" dirty="0"/>
              <a:t>PART 1: BUSINESS ENVIRONMENT</a:t>
            </a:r>
            <a:br>
              <a:rPr lang="en-GB" sz="5400" dirty="0"/>
            </a:br>
            <a:br>
              <a:rPr lang="en-GB" sz="5400" dirty="0"/>
            </a:br>
            <a:r>
              <a:rPr lang="en-GB" sz="5400" dirty="0"/>
              <a:t>Lecture 7: Introduction to Corporate Finance</a:t>
            </a:r>
            <a:endParaRPr lang="en-IE" sz="5400" dirty="0"/>
          </a:p>
        </p:txBody>
      </p:sp>
    </p:spTree>
    <p:extLst>
      <p:ext uri="{BB962C8B-B14F-4D97-AF65-F5344CB8AC3E}">
        <p14:creationId xmlns:p14="http://schemas.microsoft.com/office/powerpoint/2010/main" val="831822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30099-443A-4D66-8FBA-49AC568C1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>
              <a:defRPr/>
            </a:pPr>
            <a:r>
              <a:rPr lang="en-US" altLang="en-US" dirty="0"/>
              <a:t>Topics Covered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E1D40C-48E3-432A-9655-5F6D11F13888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866900" y="1220276"/>
            <a:ext cx="8458200" cy="3984771"/>
          </a:xfrm>
        </p:spPr>
        <p:txBody>
          <a:bodyPr>
            <a:noAutofit/>
          </a:bodyPr>
          <a:lstStyle/>
          <a:p>
            <a:r>
              <a:rPr lang="en-US" sz="2400" dirty="0"/>
              <a:t>Corporate Investment and Financing Decisions.</a:t>
            </a:r>
          </a:p>
          <a:p>
            <a:r>
              <a:rPr lang="en-US" sz="2400" dirty="0"/>
              <a:t>The Financial Goal of the Corporation.</a:t>
            </a:r>
          </a:p>
          <a:p>
            <a:pPr marL="45720" indent="0">
              <a:buNone/>
            </a:pPr>
            <a:endParaRPr lang="en-US" sz="2400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44F992B9-52FD-4012-942B-611A27DA855C}"/>
              </a:ext>
            </a:extLst>
          </p:cNvPr>
          <p:cNvSpPr txBox="1">
            <a:spLocks/>
          </p:cNvSpPr>
          <p:nvPr/>
        </p:nvSpPr>
        <p:spPr>
          <a:xfrm>
            <a:off x="10150412" y="6673531"/>
            <a:ext cx="355840" cy="16139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68151E55-6873-49E2-B8D5-2F265E6F1973}" type="slidenum">
              <a:rPr lang="en-US" sz="800"/>
              <a:pPr algn="r"/>
              <a:t>3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4093539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D2561-F13A-4C08-922F-40DC10F13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6900" y="304801"/>
            <a:ext cx="8610600" cy="678611"/>
          </a:xfrm>
        </p:spPr>
        <p:txBody>
          <a:bodyPr>
            <a:noAutofit/>
          </a:bodyPr>
          <a:lstStyle/>
          <a:p>
            <a:r>
              <a:rPr lang="en-US" sz="3200" dirty="0"/>
              <a:t>Corporate Investment and Financing Decisions </a:t>
            </a:r>
            <a:r>
              <a:rPr lang="en-US" sz="1000" dirty="0"/>
              <a:t>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1CA999-B240-475C-B006-84D1EFDBE3C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866900" y="1276711"/>
            <a:ext cx="8458200" cy="1090933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2400" dirty="0">
                <a:solidFill>
                  <a:srgbClr val="DF5327"/>
                </a:solidFill>
              </a:rPr>
              <a:t>Real assets.</a:t>
            </a:r>
          </a:p>
          <a:p>
            <a:pPr marL="292608" indent="-292608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Assets used to produce goods and services.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BDA577-9641-4336-8A48-95B2F9BBBF0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866900" y="2576680"/>
            <a:ext cx="8458200" cy="153812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2400" dirty="0">
                <a:solidFill>
                  <a:srgbClr val="DF5327"/>
                </a:solidFill>
              </a:rPr>
              <a:t>Financial assets.</a:t>
            </a:r>
          </a:p>
          <a:p>
            <a:pPr marL="292608" indent="-292608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Financial claims to the income generated by the firm’s real assets.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F0BDC406-8572-4AAC-898C-C7F689639EF6}"/>
              </a:ext>
            </a:extLst>
          </p:cNvPr>
          <p:cNvSpPr txBox="1">
            <a:spLocks/>
          </p:cNvSpPr>
          <p:nvPr/>
        </p:nvSpPr>
        <p:spPr>
          <a:xfrm>
            <a:off x="10150412" y="6673531"/>
            <a:ext cx="355840" cy="16139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68151E55-6873-49E2-B8D5-2F265E6F1973}" type="slidenum">
              <a:rPr lang="en-US" sz="800"/>
              <a:pPr algn="r"/>
              <a:t>4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8703565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D2561-F13A-4C08-922F-40DC10F13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6900" y="304801"/>
            <a:ext cx="8610600" cy="678611"/>
          </a:xfrm>
        </p:spPr>
        <p:txBody>
          <a:bodyPr>
            <a:noAutofit/>
          </a:bodyPr>
          <a:lstStyle/>
          <a:p>
            <a:r>
              <a:rPr lang="en-US" sz="3200" dirty="0"/>
              <a:t>Corporate Investment and Financing Decisions </a:t>
            </a:r>
            <a:r>
              <a:rPr lang="en-US" sz="1000" dirty="0"/>
              <a:t>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1CA999-B240-475C-B006-84D1EFDBE3C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866900" y="1276711"/>
            <a:ext cx="8458200" cy="1090933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2400" dirty="0">
                <a:solidFill>
                  <a:srgbClr val="DF5327"/>
                </a:solidFill>
              </a:rPr>
              <a:t>Investment decision.</a:t>
            </a:r>
          </a:p>
          <a:p>
            <a:pPr marL="292608" indent="-292608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Purchase of real assets.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BDA577-9641-4336-8A48-95B2F9BBBF0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866900" y="2576680"/>
            <a:ext cx="8458200" cy="153812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2400" dirty="0">
                <a:solidFill>
                  <a:srgbClr val="DF5327"/>
                </a:solidFill>
              </a:rPr>
              <a:t>Financing decision.</a:t>
            </a:r>
          </a:p>
          <a:p>
            <a:pPr marL="292608" indent="-292608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Sale of financial assets.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F0BDC406-8572-4AAC-898C-C7F689639EF6}"/>
              </a:ext>
            </a:extLst>
          </p:cNvPr>
          <p:cNvSpPr txBox="1">
            <a:spLocks/>
          </p:cNvSpPr>
          <p:nvPr/>
        </p:nvSpPr>
        <p:spPr>
          <a:xfrm>
            <a:off x="10150412" y="6673531"/>
            <a:ext cx="355840" cy="16139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68151E55-6873-49E2-B8D5-2F265E6F1973}" type="slidenum">
              <a:rPr lang="en-US" sz="800"/>
              <a:pPr algn="r"/>
              <a:t>5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517196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D2561-F13A-4C08-922F-40DC10F13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6900" y="304801"/>
            <a:ext cx="8610600" cy="678611"/>
          </a:xfrm>
        </p:spPr>
        <p:txBody>
          <a:bodyPr>
            <a:noAutofit/>
          </a:bodyPr>
          <a:lstStyle/>
          <a:p>
            <a:r>
              <a:rPr lang="en-US" sz="2600" dirty="0"/>
              <a:t>Table: Examples of Recent Investment and Financing Decisions by Major Public Corporations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175504C4-EE3B-4102-9621-BBBA3C837C1A}"/>
              </a:ext>
            </a:extLst>
          </p:cNvPr>
          <p:cNvGraphicFramePr>
            <a:graphicFrameLocks noGrp="1"/>
          </p:cNvGraphicFramePr>
          <p:nvPr/>
        </p:nvGraphicFramePr>
        <p:xfrm>
          <a:off x="1866900" y="1397000"/>
          <a:ext cx="8610600" cy="4942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6871">
                  <a:extLst>
                    <a:ext uri="{9D8B030D-6E8A-4147-A177-3AD203B41FA5}">
                      <a16:colId xmlns:a16="http://schemas.microsoft.com/office/drawing/2014/main" val="1994840649"/>
                    </a:ext>
                  </a:extLst>
                </a:gridCol>
                <a:gridCol w="3013529">
                  <a:extLst>
                    <a:ext uri="{9D8B030D-6E8A-4147-A177-3AD203B41FA5}">
                      <a16:colId xmlns:a16="http://schemas.microsoft.com/office/drawing/2014/main" val="1213569130"/>
                    </a:ext>
                  </a:extLst>
                </a:gridCol>
                <a:gridCol w="2870200">
                  <a:extLst>
                    <a:ext uri="{9D8B030D-6E8A-4147-A177-3AD203B41FA5}">
                      <a16:colId xmlns:a16="http://schemas.microsoft.com/office/drawing/2014/main" val="26597181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Company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Recent Investment Decisions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Recent Financing Decisions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43183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Intel (U.S.)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Invests $7 billion in expanding semiconductor plant in Chandler, Arizona.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Borrows $600 million from Chandler Industrial Development Authority.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431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Amazon (U.S.)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Acquires self-driving start-up, </a:t>
                      </a:r>
                      <a:r>
                        <a:rPr lang="en-US" sz="1400" dirty="0" err="1"/>
                        <a:t>Zoox</a:t>
                      </a:r>
                      <a:r>
                        <a:rPr lang="en-US" sz="1400" dirty="0"/>
                        <a:t>, for over $1.2 billion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Reinvests $33 billion that it generates from operations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6050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Tesla (U.S.)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Announces construction of new plant to build the electric </a:t>
                      </a:r>
                      <a:r>
                        <a:rPr lang="en-US" sz="1400" dirty="0" err="1"/>
                        <a:t>Cybertruck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Announces plans to sell $2 billion of shares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9725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Shell (U.K./Holland)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Starts production at a deep-water development in the Gulf of Mexico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Cuts dividend to preserve cash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00283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GlaxoSmithKline (U.K.)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Spends $6 billion on research and development for new drugs.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Raises $1 billion by an issue 8-year bonds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0644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/>
                        <a:t>Ørsted</a:t>
                      </a:r>
                      <a:r>
                        <a:rPr lang="en-US" sz="1400" dirty="0"/>
                        <a:t> (Denmark)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Completes a 230-MW wind farm in Nebraska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Arranges a borrowing facility with 14 international banks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42635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Unilever (U.K./Holland)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Spends $8 billion on advertising and marketing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Pays a dividend and completes $200 million program to buy back shares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7553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Carnival Corporation (U.S./U.K.)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Launches four new cruise ships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Raises $770 million by sale of bonds; each bond can be converted into about 19 shares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0359347"/>
                  </a:ext>
                </a:extLst>
              </a:tr>
            </a:tbl>
          </a:graphicData>
        </a:graphic>
      </p:graphicFrame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F0BDC406-8572-4AAC-898C-C7F689639EF6}"/>
              </a:ext>
            </a:extLst>
          </p:cNvPr>
          <p:cNvSpPr txBox="1">
            <a:spLocks/>
          </p:cNvSpPr>
          <p:nvPr/>
        </p:nvSpPr>
        <p:spPr>
          <a:xfrm>
            <a:off x="10150412" y="6673531"/>
            <a:ext cx="355840" cy="16139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68151E55-6873-49E2-B8D5-2F265E6F1973}" type="slidenum">
              <a:rPr lang="en-US" sz="800"/>
              <a:pPr algn="r"/>
              <a:t>6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5334649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D2561-F13A-4C08-922F-40DC10F13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6900" y="304801"/>
            <a:ext cx="8610600" cy="678611"/>
          </a:xfrm>
        </p:spPr>
        <p:txBody>
          <a:bodyPr>
            <a:noAutofit/>
          </a:bodyPr>
          <a:lstStyle/>
          <a:p>
            <a:r>
              <a:rPr lang="en-US" dirty="0"/>
              <a:t>Investment Decisions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1CA999-B240-475C-B006-84D1EFDBE3C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866900" y="1276711"/>
            <a:ext cx="8458200" cy="4470947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2400" dirty="0">
                <a:solidFill>
                  <a:srgbClr val="DF5327"/>
                </a:solidFill>
              </a:rPr>
              <a:t>Capital budgeting decision.</a:t>
            </a:r>
          </a:p>
          <a:p>
            <a:pPr marL="292608" indent="-292608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Decision to invest in tangible or intangible assets.</a:t>
            </a:r>
          </a:p>
          <a:p>
            <a:pPr marL="292608" indent="-292608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Also called the investment decision.</a:t>
            </a:r>
          </a:p>
          <a:p>
            <a:pPr marL="292608" indent="-292608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Also called capital expenditure or CAPEX decisions.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F0BDC406-8572-4AAC-898C-C7F689639EF6}"/>
              </a:ext>
            </a:extLst>
          </p:cNvPr>
          <p:cNvSpPr txBox="1">
            <a:spLocks/>
          </p:cNvSpPr>
          <p:nvPr/>
        </p:nvSpPr>
        <p:spPr>
          <a:xfrm>
            <a:off x="10150412" y="6673531"/>
            <a:ext cx="355840" cy="16139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68151E55-6873-49E2-B8D5-2F265E6F1973}" type="slidenum">
              <a:rPr lang="en-US" sz="800"/>
              <a:pPr algn="r"/>
              <a:t>7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5833542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D2561-F13A-4C08-922F-40DC10F13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Financing Decisions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1CA999-B240-475C-B006-84D1EFDBE3C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866900" y="1276711"/>
            <a:ext cx="8458200" cy="1090933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2400" dirty="0">
                <a:solidFill>
                  <a:srgbClr val="DF5327"/>
                </a:solidFill>
              </a:rPr>
              <a:t>Shareholders are equity investors</a:t>
            </a:r>
            <a:r>
              <a:rPr lang="en-US" sz="2400" dirty="0"/>
              <a:t>.</a:t>
            </a:r>
          </a:p>
          <a:p>
            <a:pPr marL="292608" indent="-292608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Contribute equity financing.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BDA577-9641-4336-8A48-95B2F9BBBF0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866900" y="2462380"/>
            <a:ext cx="8458200" cy="2027978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2400" dirty="0">
                <a:solidFill>
                  <a:srgbClr val="DF5327"/>
                </a:solidFill>
              </a:rPr>
              <a:t>Capital structure decision.</a:t>
            </a:r>
          </a:p>
          <a:p>
            <a:pPr marL="292608" indent="-292608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Choice between debt and equity financing.</a:t>
            </a:r>
          </a:p>
          <a:p>
            <a:pPr marL="292608" indent="-292608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Capital refers to firm’s sources of long-term financing.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F0BDC406-8572-4AAC-898C-C7F689639EF6}"/>
              </a:ext>
            </a:extLst>
          </p:cNvPr>
          <p:cNvSpPr txBox="1">
            <a:spLocks/>
          </p:cNvSpPr>
          <p:nvPr/>
        </p:nvSpPr>
        <p:spPr>
          <a:xfrm>
            <a:off x="10150412" y="6673531"/>
            <a:ext cx="355840" cy="16139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68151E55-6873-49E2-B8D5-2F265E6F1973}" type="slidenum">
              <a:rPr lang="en-US" sz="800"/>
              <a:pPr algn="r"/>
              <a:t>8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173424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0B4EE-AE09-40D5-9879-0E41B7122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DF5327"/>
                </a:solidFill>
              </a:rPr>
              <a:t>Flow of Cash Between Financial Markets and the Firm’s Operations</a:t>
            </a:r>
          </a:p>
        </p:txBody>
      </p:sp>
      <p:pic>
        <p:nvPicPr>
          <p:cNvPr id="9" name="Picture 2" descr="A 4 step diagram shows the Flow of Cash Between Financial Markets and the Firm’s Operations.">
            <a:extLst>
              <a:ext uri="{FF2B5EF4-FFF2-40B4-BE49-F238E27FC236}">
                <a16:creationId xmlns:a16="http://schemas.microsoft.com/office/drawing/2014/main" id="{1C01A105-596C-49C6-A436-E63BEBD55C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5133" y="1384149"/>
            <a:ext cx="6761734" cy="2591824"/>
          </a:xfrm>
          <a:prstGeom prst="rect">
            <a:avLst/>
          </a:prstGeo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590EC59-78C7-4915-8FA0-65C5E634A0B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866900" y="4114801"/>
            <a:ext cx="8458200" cy="202474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1) Cash raised by selling financial assets to investors.</a:t>
            </a:r>
          </a:p>
          <a:p>
            <a:pPr marL="0" indent="0">
              <a:buNone/>
            </a:pPr>
            <a:r>
              <a:rPr lang="en-US" dirty="0"/>
              <a:t>2) Cash invested in the firm’s operations and used to purchase real assets.</a:t>
            </a:r>
          </a:p>
          <a:p>
            <a:pPr marL="0" indent="0">
              <a:buNone/>
            </a:pPr>
            <a:r>
              <a:rPr lang="en-US" dirty="0"/>
              <a:t>3) Cash generated by the firm’s operations.</a:t>
            </a:r>
          </a:p>
          <a:p>
            <a:pPr marL="0" indent="0">
              <a:buNone/>
            </a:pPr>
            <a:r>
              <a:rPr lang="en-US" dirty="0"/>
              <a:t>4) (a) Cash reinvested (b) Cash returned to investors.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5BE2A1A-8C14-489E-9A5E-F4D9B6743190}"/>
              </a:ext>
            </a:extLst>
          </p:cNvPr>
          <p:cNvSpPr txBox="1">
            <a:spLocks/>
          </p:cNvSpPr>
          <p:nvPr/>
        </p:nvSpPr>
        <p:spPr>
          <a:xfrm>
            <a:off x="10150412" y="6673531"/>
            <a:ext cx="355840" cy="16139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68151E55-6873-49E2-B8D5-2F265E6F1973}" type="slidenum">
              <a:rPr lang="en-US" sz="800"/>
              <a:pPr algn="r"/>
              <a:t>9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744983662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63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446C221D-F63F-4DD8-B509-CFE168687BF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334</TotalTime>
  <Words>917</Words>
  <Application>Microsoft Office PowerPoint</Application>
  <PresentationFormat>Widescreen</PresentationFormat>
  <Paragraphs>140</Paragraphs>
  <Slides>19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Corbel</vt:lpstr>
      <vt:lpstr>Basis</vt:lpstr>
      <vt:lpstr> DMS 201 : Introduction to Management  Module-II: Financial Management  Dr. Parvati Neelakantan</vt:lpstr>
      <vt:lpstr>   PART 1: BUSINESS ENVIRONMENT  Lecture 7: Introduction to Corporate Finance</vt:lpstr>
      <vt:lpstr>Topics Covered</vt:lpstr>
      <vt:lpstr>Corporate Investment and Financing Decisions 1</vt:lpstr>
      <vt:lpstr>Corporate Investment and Financing Decisions 2</vt:lpstr>
      <vt:lpstr>Table: Examples of Recent Investment and Financing Decisions by Major Public Corporations</vt:lpstr>
      <vt:lpstr>Investment Decisions</vt:lpstr>
      <vt:lpstr>Financing Decisions</vt:lpstr>
      <vt:lpstr>Flow of Cash Between Financial Markets and the Firm’s Operations</vt:lpstr>
      <vt:lpstr>The Financial Goal of the Corporation 1</vt:lpstr>
      <vt:lpstr>The Financial Goal of the Corporation 2</vt:lpstr>
      <vt:lpstr>Investment Trade-Off</vt:lpstr>
      <vt:lpstr>Investment Trade-Off</vt:lpstr>
      <vt:lpstr>Agency Problem 1</vt:lpstr>
      <vt:lpstr>Agency Problem 2</vt:lpstr>
      <vt:lpstr>Should Managers Maximize Shareholder Wealth?</vt:lpstr>
      <vt:lpstr>Key Questions in Finance 1</vt:lpstr>
      <vt:lpstr>Key Questions in Finance 2</vt:lpstr>
      <vt:lpstr>Key Questions in Finance 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 Principals of economics</dc:title>
  <dc:creator>Parvati Neelakantan</dc:creator>
  <cp:lastModifiedBy>Parvati Neelakantan</cp:lastModifiedBy>
  <cp:revision>16</cp:revision>
  <dcterms:created xsi:type="dcterms:W3CDTF">2024-01-31T06:55:02Z</dcterms:created>
  <dcterms:modified xsi:type="dcterms:W3CDTF">2024-03-01T12:25:25Z</dcterms:modified>
</cp:coreProperties>
</file>