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339" r:id="rId3"/>
    <p:sldId id="847" r:id="rId4"/>
    <p:sldId id="920" r:id="rId5"/>
    <p:sldId id="923" r:id="rId6"/>
    <p:sldId id="922" r:id="rId7"/>
    <p:sldId id="924" r:id="rId8"/>
    <p:sldId id="927" r:id="rId9"/>
    <p:sldId id="926" r:id="rId10"/>
    <p:sldId id="921" r:id="rId11"/>
    <p:sldId id="928" r:id="rId12"/>
    <p:sldId id="925" r:id="rId13"/>
    <p:sldId id="930" r:id="rId14"/>
    <p:sldId id="931" r:id="rId15"/>
    <p:sldId id="932" r:id="rId16"/>
    <p:sldId id="933" r:id="rId17"/>
    <p:sldId id="934" r:id="rId18"/>
    <p:sldId id="929" r:id="rId19"/>
    <p:sldId id="936" r:id="rId20"/>
    <p:sldId id="959" r:id="rId21"/>
    <p:sldId id="935" r:id="rId22"/>
    <p:sldId id="938" r:id="rId23"/>
    <p:sldId id="939" r:id="rId24"/>
    <p:sldId id="940" r:id="rId25"/>
    <p:sldId id="937" r:id="rId26"/>
    <p:sldId id="942" r:id="rId27"/>
    <p:sldId id="943" r:id="rId28"/>
    <p:sldId id="944" r:id="rId29"/>
    <p:sldId id="945" r:id="rId30"/>
    <p:sldId id="946" r:id="rId31"/>
    <p:sldId id="947" r:id="rId32"/>
    <p:sldId id="948" r:id="rId33"/>
    <p:sldId id="949" r:id="rId34"/>
    <p:sldId id="950" r:id="rId35"/>
    <p:sldId id="951" r:id="rId36"/>
    <p:sldId id="952" r:id="rId37"/>
    <p:sldId id="941" r:id="rId38"/>
    <p:sldId id="954" r:id="rId39"/>
    <p:sldId id="955" r:id="rId40"/>
    <p:sldId id="956" r:id="rId41"/>
    <p:sldId id="953" r:id="rId42"/>
    <p:sldId id="9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D6F3B-EA78-4B49-904D-ABAFBA86A7A3}">
          <p14:sldIdLst>
            <p14:sldId id="256"/>
            <p14:sldId id="339"/>
          </p14:sldIdLst>
        </p14:section>
        <p14:section name="Main Content" id="{5973D931-3BAC-4F30-9C16-B7461F574E40}">
          <p14:sldIdLst/>
        </p14:section>
        <p14:section name="Main Content" id="{00EF9F1B-8CDE-4E23-BAF8-12E09C2E7DCD}">
          <p14:sldIdLst>
            <p14:sldId id="847"/>
            <p14:sldId id="920"/>
            <p14:sldId id="923"/>
            <p14:sldId id="922"/>
            <p14:sldId id="924"/>
            <p14:sldId id="927"/>
            <p14:sldId id="926"/>
            <p14:sldId id="921"/>
            <p14:sldId id="928"/>
            <p14:sldId id="925"/>
            <p14:sldId id="930"/>
            <p14:sldId id="931"/>
            <p14:sldId id="932"/>
            <p14:sldId id="933"/>
            <p14:sldId id="934"/>
            <p14:sldId id="929"/>
            <p14:sldId id="936"/>
            <p14:sldId id="959"/>
            <p14:sldId id="935"/>
            <p14:sldId id="938"/>
            <p14:sldId id="939"/>
            <p14:sldId id="940"/>
            <p14:sldId id="937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41"/>
            <p14:sldId id="954"/>
            <p14:sldId id="955"/>
            <p14:sldId id="956"/>
            <p14:sldId id="953"/>
            <p14:sldId id="958"/>
          </p14:sldIdLst>
        </p14:section>
        <p14:section name="Appendix: Image Descriptions for Unsighted Students" id="{5A923226-A2D3-45AA-86A1-0BB55EBE0A4D}">
          <p14:sldIdLst/>
        </p14:section>
        <p14:section name="Appendix: Image Descriptions for Unsighted Students" id="{D75D7430-3532-458C-BFBE-46A86DBC03C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75392" autoAdjust="0"/>
  </p:normalViewPr>
  <p:slideViewPr>
    <p:cSldViewPr snapToGrid="0">
      <p:cViewPr varScale="1">
        <p:scale>
          <a:sx n="73" d="100"/>
          <a:sy n="73" d="100"/>
        </p:scale>
        <p:origin x="4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59DA-34AD-402B-820A-E9CCE8DB733E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D0F1-618B-4032-80AE-F013B227E9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4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4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3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37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3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4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5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5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8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4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6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9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22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5029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070496"/>
            <a:ext cx="5029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2900944"/>
            <a:ext cx="5029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3755354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635164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5514976"/>
            <a:ext cx="5029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BCB0832-7FA0-4471-9AF6-FEBC810116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76105" y="1304415"/>
            <a:ext cx="5029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1608AE-70E5-486D-AE75-4BF5725036F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76105" y="2098201"/>
            <a:ext cx="5029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71FE20D-A47E-4745-B89A-2A6B3EF07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6105" y="2928649"/>
            <a:ext cx="5029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B228310-C3CC-4B35-B1D4-C0AF5D092D8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76105" y="3783059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191841A-A028-4562-B98B-6FE4298EBB9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6105" y="4662869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D39DC021-D29B-4BA2-8B77-ADEE28A9B0A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105" y="5542681"/>
            <a:ext cx="5029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76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070496"/>
            <a:ext cx="112776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2900944"/>
            <a:ext cx="112776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375535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63516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5514976"/>
            <a:ext cx="112776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54418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0D9820A-4EA1-4C23-AF53-5D4766B1E63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4616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463" y="6324600"/>
            <a:ext cx="320707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19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4343400"/>
            <a:ext cx="112776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1344326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94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367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88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79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4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21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8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03/03/2024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  <p:sldLayoutId id="2147483722" r:id="rId13"/>
    <p:sldLayoutId id="2147483723" r:id="rId14"/>
    <p:sldLayoutId id="21474837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61580"/>
            <a:ext cx="9966960" cy="4909398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r>
              <a:rPr lang="en-US" sz="5400" dirty="0"/>
              <a:t>DMS 201 : Introduction to Management</a:t>
            </a:r>
            <a:br>
              <a:rPr lang="en-US" sz="5400" dirty="0"/>
            </a:br>
            <a:br>
              <a:rPr lang="en-US" sz="5400" dirty="0"/>
            </a:br>
            <a:r>
              <a:rPr lang="en-GB" sz="5400" dirty="0"/>
              <a:t>Module-II: Financial Management</a:t>
            </a:r>
            <a:br>
              <a:rPr lang="en-GB" sz="5400" dirty="0"/>
            </a:br>
            <a:br>
              <a:rPr lang="en-GB" sz="5400" dirty="0"/>
            </a:br>
            <a:r>
              <a:rPr lang="en-GB" sz="2000" dirty="0" err="1"/>
              <a:t>Dr.</a:t>
            </a:r>
            <a:r>
              <a:rPr lang="en-GB" sz="2000" dirty="0"/>
              <a:t> Parvati Neelakantan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5985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Present Value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Discount factor = D</a:t>
            </a:r>
            <a:r>
              <a:rPr lang="en-US" sz="100" dirty="0"/>
              <a:t> </a:t>
            </a:r>
            <a:r>
              <a:rPr lang="en-US" sz="2400" dirty="0"/>
              <a:t>F = P</a:t>
            </a:r>
            <a:r>
              <a:rPr lang="en-US" sz="100" dirty="0"/>
              <a:t> </a:t>
            </a:r>
            <a:r>
              <a:rPr lang="en-US" sz="2400" dirty="0"/>
              <a:t>V of $1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3429000"/>
            <a:ext cx="8458200" cy="175006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Discount factors can be used to compute the present value of any cash flow.</a:t>
            </a:r>
          </a:p>
          <a:p>
            <a:r>
              <a:rPr lang="en-US" sz="2400" dirty="0"/>
              <a:t>Discount factor measures the present value of one Rs/$ received at the end of year t.</a:t>
            </a:r>
          </a:p>
          <a:p>
            <a:r>
              <a:rPr lang="en-US" sz="2400" dirty="0"/>
              <a:t>DF2=1/(1.07)^2=0.8734 =&gt; Investors are willing to pay $0.8734 today for delivery of $1 at the end of 2 years.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5AC9A8-3291-4D9D-A3F8-5CF418D84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0931" y="2125336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876240" progId="Equation.DSMT4">
                  <p:embed/>
                </p:oleObj>
              </mc:Choice>
              <mc:Fallback>
                <p:oleObj name="Equation" r:id="rId3" imgW="1612800" imgH="876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B5AC9A8-3291-4D9D-A3F8-5CF418D848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0931" y="2125336"/>
                        <a:ext cx="16129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349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DF5327"/>
                </a:solidFill>
              </a:rPr>
              <a:t>Present Values With Compounding</a:t>
            </a:r>
          </a:p>
        </p:txBody>
      </p:sp>
      <p:pic>
        <p:nvPicPr>
          <p:cNvPr id="8" name="Picture 2" descr="A graph shows present values of compounding with varying rate of interests. ">
            <a:extLst>
              <a:ext uri="{FF2B5EF4-FFF2-40B4-BE49-F238E27FC236}">
                <a16:creationId xmlns:a16="http://schemas.microsoft.com/office/drawing/2014/main" id="{96AB08BF-BFC9-448B-BED8-1C6C7C7E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21" y="1388629"/>
            <a:ext cx="8023031" cy="4779678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11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B1A41-8D19-AC11-7D14-4F9CAAE02DAA}"/>
              </a:ext>
            </a:extLst>
          </p:cNvPr>
          <p:cNvSpPr txBox="1"/>
          <p:nvPr/>
        </p:nvSpPr>
        <p:spPr>
          <a:xfrm>
            <a:off x="538698" y="862855"/>
            <a:ext cx="109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Present value of a future cash flow of $100. Notice that the longer you have to wait for your</a:t>
            </a:r>
            <a:r>
              <a:rPr lang="en-US" altLang="en-US" baseline="0" dirty="0"/>
              <a:t> money, the less it is worth today.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BD942-4D91-3F9F-1BA2-9808B6F91677}"/>
              </a:ext>
            </a:extLst>
          </p:cNvPr>
          <p:cNvSpPr txBox="1"/>
          <p:nvPr/>
        </p:nvSpPr>
        <p:spPr>
          <a:xfrm>
            <a:off x="538698" y="6204192"/>
            <a:ext cx="111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how small variations in the interest rate can have a powerful effect on the PV of the distant cashflows.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27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Valuing an Investment Opportunity 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697" y="2371474"/>
            <a:ext cx="11277600" cy="6124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/>
              <a:t>                      </a:t>
            </a:r>
            <a:r>
              <a:rPr lang="en-US" sz="2400" b="1" dirty="0">
                <a:solidFill>
                  <a:srgbClr val="DF5327"/>
                </a:solidFill>
              </a:rPr>
              <a:t>Step 1: Forecast cash flows.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4372093"/>
            <a:ext cx="8458200" cy="129277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DF5327"/>
                </a:solidFill>
              </a:rPr>
              <a:t>Step 2: Estimate opportunity cost of capital.</a:t>
            </a:r>
          </a:p>
          <a:p>
            <a:pPr marL="45720" indent="0">
              <a:buNone/>
            </a:pPr>
            <a:r>
              <a:rPr lang="en-US" sz="2400" dirty="0"/>
              <a:t>If equally risky investments in the capital market offer a return of 7%, then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FD87E-B14C-4494-B14D-C8BC753916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16237" y="5838559"/>
            <a:ext cx="3632643" cy="5044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Cost of capital = </a:t>
            </a:r>
            <a:r>
              <a:rPr lang="en-US" sz="2400" i="1" dirty="0"/>
              <a:t>r</a:t>
            </a:r>
            <a:r>
              <a:rPr lang="en-US" sz="2400" dirty="0"/>
              <a:t> = 7%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C44764-0D4A-4DAB-82D0-2841AAC14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13535"/>
              </p:ext>
            </p:extLst>
          </p:nvPr>
        </p:nvGraphicFramePr>
        <p:xfrm>
          <a:off x="2825964" y="3070796"/>
          <a:ext cx="429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92280" imgH="380880" progId="Equation.DSMT4">
                  <p:embed/>
                </p:oleObj>
              </mc:Choice>
              <mc:Fallback>
                <p:oleObj name="Equation" r:id="rId3" imgW="4292280" imgH="3808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C44764-0D4A-4DAB-82D0-2841AAC14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964" y="3070796"/>
                        <a:ext cx="429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5428409-EC6C-4D02-8596-E1CC627ED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0050"/>
              </p:ext>
            </p:extLst>
          </p:nvPr>
        </p:nvGraphicFramePr>
        <p:xfrm>
          <a:off x="2825964" y="3729142"/>
          <a:ext cx="464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47960" imgH="380880" progId="Equation.DSMT4">
                  <p:embed/>
                </p:oleObj>
              </mc:Choice>
              <mc:Fallback>
                <p:oleObj name="Equation" r:id="rId5" imgW="4647960" imgH="3808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5428409-EC6C-4D02-8596-E1CC627ED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5964" y="3729142"/>
                        <a:ext cx="4648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12</a:t>
            </a:fld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0BF4-011F-41EF-12AF-C3FD3E8D00A4}"/>
              </a:ext>
            </a:extLst>
          </p:cNvPr>
          <p:cNvSpPr txBox="1"/>
          <p:nvPr/>
        </p:nvSpPr>
        <p:spPr>
          <a:xfrm>
            <a:off x="924850" y="1086830"/>
            <a:ext cx="1057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F5327"/>
                </a:solidFill>
              </a:rPr>
              <a:t>Suppose cost of buying the land and constructing the building is $700,000. Your company has cash in the bank to finance construction.</a:t>
            </a:r>
            <a:endParaRPr lang="en-IN" sz="2000" b="1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61" y="304801"/>
            <a:ext cx="11333335" cy="9719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F5327"/>
                </a:solidFill>
              </a:rPr>
              <a:t>Valuing an Investment Opportunity : How much is the investment worth and how much will it add to your shareholders’ wealth?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53632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DF5327"/>
                </a:solidFill>
              </a:rPr>
              <a:t>Step 3: Discount future cash flows.</a:t>
            </a:r>
          </a:p>
          <a:p>
            <a:pPr marL="45720" indent="0">
              <a:buNone/>
            </a:pPr>
            <a:endParaRPr lang="en-US" sz="2400" b="1" dirty="0">
              <a:solidFill>
                <a:srgbClr val="DF5327"/>
              </a:solidFill>
            </a:endParaRPr>
          </a:p>
          <a:p>
            <a:pPr marL="45720" indent="0">
              <a:buNone/>
            </a:pPr>
            <a:endParaRPr lang="en-US" sz="2400" b="1" dirty="0">
              <a:solidFill>
                <a:srgbClr val="DF532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3421118"/>
            <a:ext cx="8458200" cy="55179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DF5327"/>
                </a:solidFill>
              </a:rPr>
              <a:t>Step 4: Go ahead if P</a:t>
            </a:r>
            <a:r>
              <a:rPr lang="en-US" sz="100" b="1" dirty="0">
                <a:solidFill>
                  <a:srgbClr val="DF5327"/>
                </a:solidFill>
              </a:rPr>
              <a:t> </a:t>
            </a:r>
            <a:r>
              <a:rPr lang="en-US" sz="2400" b="1" dirty="0">
                <a:solidFill>
                  <a:srgbClr val="DF5327"/>
                </a:solidFill>
              </a:rPr>
              <a:t>V of payoff exceeds investment.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ED1B88-B184-4EDA-9674-531E9C66A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509" y="2097088"/>
          <a:ext cx="452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20880" imgH="838080" progId="Equation.DSMT4">
                  <p:embed/>
                </p:oleObj>
              </mc:Choice>
              <mc:Fallback>
                <p:oleObj name="Equation" r:id="rId3" imgW="4520880" imgH="8380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9ED1B88-B184-4EDA-9674-531E9C66A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509" y="2097088"/>
                        <a:ext cx="4521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A929493-5943-4877-9229-147623369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7552" y="4126246"/>
          <a:ext cx="356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680" imgH="342720" progId="Equation.DSMT4">
                  <p:embed/>
                </p:oleObj>
              </mc:Choice>
              <mc:Fallback>
                <p:oleObj name="Equation" r:id="rId5" imgW="3568680" imgH="342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A929493-5943-4877-9229-147623369D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7552" y="4126246"/>
                        <a:ext cx="3568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6C82990-2282-4001-A874-9376D5547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006" y="4567687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95280" imgH="342720" progId="Equation.DSMT4">
                  <p:embed/>
                </p:oleObj>
              </mc:Choice>
              <mc:Fallback>
                <p:oleObj name="Equation" r:id="rId7" imgW="1295280" imgH="3427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6C82990-2282-4001-A874-9376D5547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7006" y="4567687"/>
                        <a:ext cx="1295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4385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Net Present Value</a:t>
            </a:r>
            <a:endParaRPr lang="en-US" sz="1000" dirty="0">
              <a:solidFill>
                <a:srgbClr val="DF5327"/>
              </a:solidFill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54FFB7B-8064-4EF7-9E94-06EF46F8B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1856" y="1367273"/>
          <a:ext cx="405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342720" progId="Equation.DSMT4">
                  <p:embed/>
                </p:oleObj>
              </mc:Choice>
              <mc:Fallback>
                <p:oleObj name="Equation" r:id="rId3" imgW="4051080" imgH="34272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54FFB7B-8064-4EF7-9E94-06EF46F8B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1856" y="1367273"/>
                        <a:ext cx="4051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00718E4-34F7-42F4-BB5A-0DEE7CBB8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471" y="1854690"/>
          <a:ext cx="210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8160" imgH="723600" progId="Equation.DSMT4">
                  <p:embed/>
                </p:oleObj>
              </mc:Choice>
              <mc:Fallback>
                <p:oleObj name="Equation" r:id="rId5" imgW="2108160" imgH="723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00718E4-34F7-42F4-BB5A-0DEE7CBB8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71" y="1854690"/>
                        <a:ext cx="21082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415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N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P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V Calculation</a:t>
            </a:r>
          </a:p>
        </p:txBody>
      </p:sp>
      <p:pic>
        <p:nvPicPr>
          <p:cNvPr id="11" name="Picture 2" descr="A diagram showing calculation for N P V across 1 year. ">
            <a:extLst>
              <a:ext uri="{FF2B5EF4-FFF2-40B4-BE49-F238E27FC236}">
                <a16:creationId xmlns:a16="http://schemas.microsoft.com/office/drawing/2014/main" id="{400D2126-B7BB-4185-9801-455FD2B44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75" y="1382452"/>
            <a:ext cx="7118253" cy="47279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096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Risk and Present Value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C604463-8EE6-47D1-BA51-29A636458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38359"/>
              </p:ext>
            </p:extLst>
          </p:nvPr>
        </p:nvGraphicFramePr>
        <p:xfrm>
          <a:off x="3839310" y="1753177"/>
          <a:ext cx="347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760" imgH="380880" progId="Equation.DSMT4">
                  <p:embed/>
                </p:oleObj>
              </mc:Choice>
              <mc:Fallback>
                <p:oleObj name="Equation" r:id="rId3" imgW="347976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C604463-8EE6-47D1-BA51-29A636458F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9310" y="1753177"/>
                        <a:ext cx="347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EC8F474-F5F5-4B8A-B9BC-90DAEB188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97067"/>
              </p:ext>
            </p:extLst>
          </p:nvPr>
        </p:nvGraphicFramePr>
        <p:xfrm>
          <a:off x="3871060" y="2641050"/>
          <a:ext cx="339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840" imgH="736560" progId="Equation.DSMT4">
                  <p:embed/>
                </p:oleObj>
              </mc:Choice>
              <mc:Fallback>
                <p:oleObj name="Equation" r:id="rId5" imgW="3390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EC8F474-F5F5-4B8A-B9BC-90DAEB188C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1060" y="2641050"/>
                        <a:ext cx="33909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13B5834-8DEC-4474-AD89-5FDCF18D1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34065"/>
              </p:ext>
            </p:extLst>
          </p:nvPr>
        </p:nvGraphicFramePr>
        <p:xfrm>
          <a:off x="3883760" y="4295344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65280" imgH="380880" progId="Equation.DSMT4">
                  <p:embed/>
                </p:oleObj>
              </mc:Choice>
              <mc:Fallback>
                <p:oleObj name="Equation" r:id="rId7" imgW="3365280" imgH="380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13B5834-8DEC-4474-AD89-5FDCF18D1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3760" y="4295344"/>
                        <a:ext cx="3365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F827B2B-3F89-48E4-AF62-3A17BDFD0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44579"/>
              </p:ext>
            </p:extLst>
          </p:nvPr>
        </p:nvGraphicFramePr>
        <p:xfrm>
          <a:off x="3883760" y="5247095"/>
          <a:ext cx="336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65280" imgH="736560" progId="Equation.DSMT4">
                  <p:embed/>
                </p:oleObj>
              </mc:Choice>
              <mc:Fallback>
                <p:oleObj name="Equation" r:id="rId9" imgW="336528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F827B2B-3F89-48E4-AF62-3A17BDFD0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3760" y="5247095"/>
                        <a:ext cx="33655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16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4CB71-DFAA-1A7E-D08D-4602EE6A7D85}"/>
              </a:ext>
            </a:extLst>
          </p:cNvPr>
          <p:cNvSpPr txBox="1"/>
          <p:nvPr/>
        </p:nvSpPr>
        <p:spPr>
          <a:xfrm>
            <a:off x="470263" y="1127119"/>
            <a:ext cx="11087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DF5327"/>
                </a:solidFill>
              </a:rPr>
              <a:t>Higher-risk projects require a higher rate of 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5CDDF-894A-82AD-B51F-3BBC9053338E}"/>
              </a:ext>
            </a:extLst>
          </p:cNvPr>
          <p:cNvSpPr txBox="1"/>
          <p:nvPr/>
        </p:nvSpPr>
        <p:spPr>
          <a:xfrm>
            <a:off x="470263" y="3636442"/>
            <a:ext cx="6095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DF5327"/>
                </a:solidFill>
              </a:rPr>
              <a:t>Higher required rates of return cause lower PVs</a:t>
            </a:r>
            <a:endParaRPr lang="en-US" sz="2000" b="1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Risk and Net Present Value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368442-4CA8-4302-9ABD-59399688C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085" y="1367270"/>
          <a:ext cx="405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342720" progId="Equation.DSMT4">
                  <p:embed/>
                </p:oleObj>
              </mc:Choice>
              <mc:Fallback>
                <p:oleObj name="Equation" r:id="rId3" imgW="4051080" imgH="342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4368442-4CA8-4302-9ABD-59399688C3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6085" y="1367270"/>
                        <a:ext cx="4051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6FC33-5491-455C-881A-F13356137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366" y="1839913"/>
          <a:ext cx="356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680" imgH="342720" progId="Equation.DSMT4">
                  <p:embed/>
                </p:oleObj>
              </mc:Choice>
              <mc:Fallback>
                <p:oleObj name="Equation" r:id="rId5" imgW="3568680" imgH="342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296FC33-5491-455C-881A-F13356137F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5366" y="1839913"/>
                        <a:ext cx="3568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DAE2B0-FFF9-422D-82B8-2F6A838DF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361" y="2344738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95280" imgH="342720" progId="Equation.DSMT4">
                  <p:embed/>
                </p:oleObj>
              </mc:Choice>
              <mc:Fallback>
                <p:oleObj name="Equation" r:id="rId7" imgW="1295280" imgH="3427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6DAE2B0-FFF9-422D-82B8-2F6A838DF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361" y="2344738"/>
                        <a:ext cx="1295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090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Net Present Value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Accept investments that have positive net present value.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070496"/>
            <a:ext cx="8458200" cy="13585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</a:p>
          <a:p>
            <a:r>
              <a:rPr lang="en-US" sz="2400" dirty="0"/>
              <a:t>Use the original example. Should we accept the project given a 10% expected return?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518B71D-F55F-4F4E-80C8-10DF1E4E8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449" y="3740210"/>
          <a:ext cx="510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05160" imgH="736560" progId="Equation.DSMT4">
                  <p:embed/>
                </p:oleObj>
              </mc:Choice>
              <mc:Fallback>
                <p:oleObj name="Equation" r:id="rId3" imgW="510516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518B71D-F55F-4F4E-80C8-10DF1E4E8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0449" y="3740210"/>
                        <a:ext cx="5105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88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Rate of Return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867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Accept investments that offer rates of return in excess of their opportunity cost of capital.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317532"/>
            <a:ext cx="8458200" cy="134006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</a:p>
          <a:p>
            <a:r>
              <a:rPr lang="en-US" sz="2400" dirty="0"/>
              <a:t>In the project listed below, the foregone investment opportunity is 12%. Should we do the project?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35CFAE-6CFE-4CC6-A95B-84FECCB19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269" y="3882106"/>
          <a:ext cx="256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736560" progId="Equation.DSMT4">
                  <p:embed/>
                </p:oleObj>
              </mc:Choice>
              <mc:Fallback>
                <p:oleObj name="Equation" r:id="rId3" imgW="256536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D35CFAE-6CFE-4CC6-A95B-84FECCB195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269" y="3882106"/>
                        <a:ext cx="2565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437C12B-BF9B-4FBD-9DFB-4372BC4D7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9135" y="4808990"/>
          <a:ext cx="5041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41800" imgH="774360" progId="Equation.DSMT4">
                  <p:embed/>
                </p:oleObj>
              </mc:Choice>
              <mc:Fallback>
                <p:oleObj name="Equation" r:id="rId5" imgW="5041800" imgH="774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437C12B-BF9B-4FBD-9DFB-4372BC4D7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9135" y="4808990"/>
                        <a:ext cx="5041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637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902148"/>
            <a:ext cx="9966960" cy="3778561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PART 1: BUSINESS ENVIRONMENT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Lecture 8: </a:t>
            </a:r>
            <a:r>
              <a:rPr lang="en-US" sz="5400" dirty="0"/>
              <a:t>How to Calculate Present Values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3182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BE37-72DF-8E60-3E68-367936F2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1"/>
            <a:ext cx="11277600" cy="886532"/>
          </a:xfrm>
        </p:spPr>
        <p:txBody>
          <a:bodyPr/>
          <a:lstStyle/>
          <a:p>
            <a:r>
              <a:rPr lang="en-US" b="1" dirty="0">
                <a:solidFill>
                  <a:srgbClr val="DF5327"/>
                </a:solidFill>
              </a:rPr>
              <a:t>Decision Rule</a:t>
            </a:r>
            <a:endParaRPr lang="en-IN" b="1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97AA-C3F4-615B-54F9-7BD9212814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276709"/>
            <a:ext cx="11277600" cy="4972561"/>
          </a:xfrm>
        </p:spPr>
        <p:txBody>
          <a:bodyPr/>
          <a:lstStyle/>
          <a:p>
            <a:r>
              <a:rPr lang="en-US" sz="2400" b="1" dirty="0">
                <a:solidFill>
                  <a:srgbClr val="DF5327"/>
                </a:solidFill>
              </a:rPr>
              <a:t>Net present value rule:</a:t>
            </a:r>
            <a:r>
              <a:rPr lang="en-US" sz="2400" dirty="0"/>
              <a:t> Accept investments that have positive net present value.</a:t>
            </a:r>
          </a:p>
          <a:p>
            <a:r>
              <a:rPr lang="en-IN" sz="2400" b="1" dirty="0">
                <a:solidFill>
                  <a:srgbClr val="DF5327"/>
                </a:solidFill>
              </a:rPr>
              <a:t>Rate of return rule: </a:t>
            </a:r>
            <a:r>
              <a:rPr lang="en-US" sz="2400" dirty="0"/>
              <a:t>Accept investments that offer rates of return in excess of their opportunity cost of capital.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5B3677-EC00-3E37-0635-F6298072A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0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DF5327"/>
                </a:solidFill>
              </a:rPr>
              <a:t>Calculating Present Values When There Are Multiple Cash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8831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For multiple periods we have the discounted cash flow (D</a:t>
            </a:r>
            <a:r>
              <a:rPr lang="en-US" sz="100" dirty="0"/>
              <a:t> </a:t>
            </a:r>
            <a:r>
              <a:rPr lang="en-US" sz="2400" dirty="0"/>
              <a:t>C</a:t>
            </a:r>
            <a:r>
              <a:rPr lang="en-US" sz="100" dirty="0"/>
              <a:t> </a:t>
            </a:r>
            <a:r>
              <a:rPr lang="en-US" sz="2400" dirty="0"/>
              <a:t>F) formula.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D366052-3986-49DA-8E40-0A79FAEC1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330450"/>
          <a:ext cx="448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83080" imgH="876240" progId="Equation.DSMT4">
                  <p:embed/>
                </p:oleObj>
              </mc:Choice>
              <mc:Fallback>
                <p:oleObj name="Equation" r:id="rId3" imgW="4483080" imgH="876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D366052-3986-49DA-8E40-0A79FAEC1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330450"/>
                        <a:ext cx="4483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9DB42F8-D65C-4E97-9B10-E6F624574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0186" y="3490589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06560" imgH="888840" progId="Equation.DSMT4">
                  <p:embed/>
                </p:oleObj>
              </mc:Choice>
              <mc:Fallback>
                <p:oleObj name="Equation" r:id="rId5" imgW="2806560" imgH="8888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9DB42F8-D65C-4E97-9B10-E6F624574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0186" y="3490589"/>
                        <a:ext cx="2806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492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N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P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V Calculation</a:t>
            </a:r>
          </a:p>
        </p:txBody>
      </p:sp>
      <p:pic>
        <p:nvPicPr>
          <p:cNvPr id="6" name="Picture 2" descr="A diagram showing calculation for N P V across 2 years. ">
            <a:extLst>
              <a:ext uri="{FF2B5EF4-FFF2-40B4-BE49-F238E27FC236}">
                <a16:creationId xmlns:a16="http://schemas.microsoft.com/office/drawing/2014/main" id="{1B1BECA9-8CE8-4368-BFD5-77C7A9062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58" y="1389395"/>
            <a:ext cx="7908484" cy="462978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3585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41B6-BAE0-409B-8A5D-9423930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How to Value Perpetuities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D47-B29B-4DA6-964A-9751551F45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there are shortcuts that make it very easy to calculate the present value of an asset that pays off in different periods.</a:t>
            </a:r>
          </a:p>
          <a:p>
            <a:r>
              <a:rPr lang="en-US" sz="2400" dirty="0"/>
              <a:t>These tools allow us to cut through the calculations quickly.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4577-BD69-40A6-A751-B99A20B3C5D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111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41B6-BAE0-409B-8A5D-9423930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Shortcuts</a:t>
            </a:r>
            <a:r>
              <a:rPr lang="en-US" dirty="0"/>
              <a:t> 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D47-B29B-4DA6-964A-9751551F45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96199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Perpetuity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>
                <a:solidFill>
                  <a:srgbClr val="DF5327"/>
                </a:solidFill>
              </a:rPr>
              <a:t> </a:t>
            </a:r>
            <a:r>
              <a:rPr lang="en-US" sz="2400" dirty="0"/>
              <a:t>Financial concept in which a cash flow is theoretically received forever.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B25A5E-21AF-4A2F-803F-4F96303AE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4981" y="2384158"/>
          <a:ext cx="284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799920" progId="Equation.DSMT4">
                  <p:embed/>
                </p:oleObj>
              </mc:Choice>
              <mc:Fallback>
                <p:oleObj name="Equation" r:id="rId2" imgW="2844720" imgH="799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B25A5E-21AF-4A2F-803F-4F96303AE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4981" y="2384158"/>
                        <a:ext cx="28448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423071-DC54-4FA0-80BC-F0668AAA0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582" y="3409139"/>
          <a:ext cx="927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736560" progId="Equation.DSMT4">
                  <p:embed/>
                </p:oleObj>
              </mc:Choice>
              <mc:Fallback>
                <p:oleObj name="Equation" r:id="rId4" imgW="92700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E423071-DC54-4FA0-80BC-F0668AAA0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1582" y="3409139"/>
                        <a:ext cx="927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4577-BD69-40A6-A751-B99A20B3C5D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25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Shortcuts</a:t>
            </a:r>
            <a:r>
              <a:rPr lang="en-US" dirty="0"/>
              <a:t> 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867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Perpetuity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/>
              <a:t> Financial concept in which an evenly spaced level cash flow is theoretically received forever.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4939820"/>
            <a:ext cx="8458200" cy="649138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>
                <a:solidFill>
                  <a:srgbClr val="DF5327"/>
                </a:solidFill>
              </a:rPr>
              <a:t>Note:</a:t>
            </a:r>
            <a:r>
              <a:rPr lang="en-US" dirty="0">
                <a:solidFill>
                  <a:srgbClr val="DF5327"/>
                </a:solidFill>
              </a:rPr>
              <a:t> </a:t>
            </a:r>
            <a:r>
              <a:rPr lang="en-US" dirty="0"/>
              <a:t>Each cash flow is received at the end of the period.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BDF9293-A178-4EB9-AD89-849F5911C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4651" y="2541810"/>
          <a:ext cx="3962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62160" imgH="799920" progId="Equation.DSMT4">
                  <p:embed/>
                </p:oleObj>
              </mc:Choice>
              <mc:Fallback>
                <p:oleObj name="Equation" r:id="rId3" imgW="3962160" imgH="799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BDF9293-A178-4EB9-AD89-849F5911C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4651" y="2541810"/>
                        <a:ext cx="39624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6166E8-00CF-4E1D-BF54-8AC1B9974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0327" y="3462783"/>
          <a:ext cx="100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723600" progId="Equation.DSMT4">
                  <p:embed/>
                </p:oleObj>
              </mc:Choice>
              <mc:Fallback>
                <p:oleObj name="Equation" r:id="rId5" imgW="1002960" imgH="723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F6166E8-00CF-4E1D-BF54-8AC1B9974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0327" y="3462783"/>
                        <a:ext cx="1003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0641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41B6-BAE0-409B-8A5D-9423930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Present Values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D47-B29B-4DA6-964A-9751551F45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17975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</a:p>
          <a:p>
            <a:r>
              <a:rPr lang="en-US" sz="2400" dirty="0"/>
              <a:t>What is the present value of $1 billion every year, for all eternity, if you estimate the perpetual discount rate to be 10%?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55A4EDD-B5E5-45FC-AC90-30DD8ADE9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3713" y="3173413"/>
          <a:ext cx="360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736560" progId="Equation.DSMT4">
                  <p:embed/>
                </p:oleObj>
              </mc:Choice>
              <mc:Fallback>
                <p:oleObj name="Equation" r:id="rId2" imgW="360648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55A4EDD-B5E5-45FC-AC90-30DD8ADE98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3713" y="3173413"/>
                        <a:ext cx="3606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4577-BD69-40A6-A751-B99A20B3C5D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8390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41B6-BAE0-409B-8A5D-9423930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Present Values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D47-B29B-4DA6-964A-9751551F45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41919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</a:p>
          <a:p>
            <a:r>
              <a:rPr lang="en-US" sz="2400" dirty="0"/>
              <a:t>What if the investment does not start making money for 3 years (first payment received at the end of the third year)?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55A4EDD-B5E5-45FC-AC90-30DD8ADE9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3135313"/>
          <a:ext cx="502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812520" progId="Equation.DSMT4">
                  <p:embed/>
                </p:oleObj>
              </mc:Choice>
              <mc:Fallback>
                <p:oleObj name="Equation" r:id="rId2" imgW="5029200" imgH="8125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55A4EDD-B5E5-45FC-AC90-30DD8ADE98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6638" y="3135313"/>
                        <a:ext cx="5029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4577-BD69-40A6-A751-B99A20B3C5D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540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41B6-BAE0-409B-8A5D-9423930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How to Value Annuities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D47-B29B-4DA6-964A-9751551F45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8358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Annuity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/>
              <a:t> An asset that pays a fixed sum each year for a specified number of years.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09DAC-A369-401E-B8EA-53489FE1C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18" y="2405398"/>
          <a:ext cx="452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20880" imgH="1041120" progId="Equation.DSMT4">
                  <p:embed/>
                </p:oleObj>
              </mc:Choice>
              <mc:Fallback>
                <p:oleObj name="Equation" r:id="rId3" imgW="4520880" imgH="1041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09DAC-A369-401E-B8EA-53489FE1C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18" y="2405398"/>
                        <a:ext cx="45212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4577-BD69-40A6-A751-B99A20B3C5D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235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41B6-BAE0-409B-8A5D-9423930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Perpetuities and Annuities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D47-B29B-4DA6-964A-9751551F45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8358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P</a:t>
            </a:r>
            <a:r>
              <a:rPr lang="en-US" sz="100" b="1" u="sng" dirty="0">
                <a:solidFill>
                  <a:srgbClr val="DF5327"/>
                </a:solidFill>
              </a:rPr>
              <a:t> </a:t>
            </a:r>
            <a:r>
              <a:rPr lang="en-US" sz="2400" b="1" u="sng" dirty="0">
                <a:solidFill>
                  <a:srgbClr val="DF5327"/>
                </a:solidFill>
              </a:rPr>
              <a:t>V Annuity Factor (P</a:t>
            </a:r>
            <a:r>
              <a:rPr lang="en-US" sz="100" b="1" u="sng" dirty="0">
                <a:solidFill>
                  <a:srgbClr val="DF5327"/>
                </a:solidFill>
              </a:rPr>
              <a:t> </a:t>
            </a:r>
            <a:r>
              <a:rPr lang="en-US" sz="2400" b="1" u="sng" dirty="0">
                <a:solidFill>
                  <a:srgbClr val="DF5327"/>
                </a:solidFill>
              </a:rPr>
              <a:t>V</a:t>
            </a:r>
            <a:r>
              <a:rPr lang="en-US" sz="100" b="1" u="sng" dirty="0">
                <a:solidFill>
                  <a:srgbClr val="DF5327"/>
                </a:solidFill>
              </a:rPr>
              <a:t> </a:t>
            </a:r>
            <a:r>
              <a:rPr lang="en-US" sz="2400" b="1" u="sng" dirty="0">
                <a:solidFill>
                  <a:srgbClr val="DF5327"/>
                </a:solidFill>
              </a:rPr>
              <a:t>A</a:t>
            </a:r>
            <a:r>
              <a:rPr lang="en-US" sz="100" b="1" u="sng" dirty="0">
                <a:solidFill>
                  <a:srgbClr val="DF5327"/>
                </a:solidFill>
              </a:rPr>
              <a:t> </a:t>
            </a:r>
            <a:r>
              <a:rPr lang="en-US" sz="2400" b="1" u="sng" dirty="0">
                <a:solidFill>
                  <a:srgbClr val="DF5327"/>
                </a:solidFill>
              </a:rPr>
              <a:t>F)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>
                <a:solidFill>
                  <a:srgbClr val="DF5327"/>
                </a:solidFill>
              </a:rPr>
              <a:t> </a:t>
            </a:r>
            <a:r>
              <a:rPr lang="en-US" sz="2400" dirty="0"/>
              <a:t>The present value of $1 a year for each of t years.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8B694F-27AB-4940-B155-645BDD035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405063"/>
          <a:ext cx="289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480" imgH="1041120" progId="Equation.DSMT4">
                  <p:embed/>
                </p:oleObj>
              </mc:Choice>
              <mc:Fallback>
                <p:oleObj name="Equation" r:id="rId3" imgW="289548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D8B694F-27AB-4940-B155-645BDD035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2405063"/>
                        <a:ext cx="2895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4577-BD69-40A6-A751-B99A20B3C5D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29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283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0099-443A-4D66-8FBA-49AC568C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DF5327"/>
                </a:solidFill>
              </a:rPr>
              <a:t>Topics Covered</a:t>
            </a:r>
            <a:endParaRPr lang="en-US" b="1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D40C-48E3-432A-9655-5F6D11F138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20276"/>
            <a:ext cx="8458200" cy="3984771"/>
          </a:xfrm>
        </p:spPr>
        <p:txBody>
          <a:bodyPr>
            <a:noAutofit/>
          </a:bodyPr>
          <a:lstStyle/>
          <a:p>
            <a:r>
              <a:rPr lang="en-US" sz="2400" dirty="0"/>
              <a:t>Future Values and Present Values.</a:t>
            </a:r>
          </a:p>
          <a:p>
            <a:r>
              <a:rPr lang="en-US" sz="2400" dirty="0"/>
              <a:t>Looking for Shortcuts—Perpetuities and Annuities.</a:t>
            </a:r>
          </a:p>
          <a:p>
            <a:r>
              <a:rPr lang="en-US" sz="2400" dirty="0"/>
              <a:t>More Shortcuts—Growing Perpetuities and Annuities.</a:t>
            </a:r>
          </a:p>
          <a:p>
            <a:r>
              <a:rPr lang="en-US" sz="2400" dirty="0"/>
              <a:t>How Interest Is Paid and Quoted.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F992B9-52FD-4012-942B-611A27DA855C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93539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DF5327"/>
                </a:solidFill>
              </a:rPr>
              <a:t>Annuity (and its relationship to perpetuities)</a:t>
            </a:r>
          </a:p>
        </p:txBody>
      </p:sp>
      <p:pic>
        <p:nvPicPr>
          <p:cNvPr id="8" name="Content Placeholder 2" descr="A diagram shows Annuity and its relationship with Perpetuities.">
            <a:extLst>
              <a:ext uri="{FF2B5EF4-FFF2-40B4-BE49-F238E27FC236}">
                <a16:creationId xmlns:a16="http://schemas.microsoft.com/office/drawing/2014/main" id="{D35875F5-6DBD-4E35-8C9D-FF7677CA9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4" y="1380236"/>
            <a:ext cx="7752655" cy="4701868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30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6FD05-22C4-C62D-52F0-BD6A810C3024}"/>
              </a:ext>
            </a:extLst>
          </p:cNvPr>
          <p:cNvSpPr txBox="1"/>
          <p:nvPr/>
        </p:nvSpPr>
        <p:spPr>
          <a:xfrm>
            <a:off x="1004098" y="824560"/>
            <a:ext cx="10183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0" i="0" u="none" dirty="0"/>
              <a:t>An</a:t>
            </a:r>
            <a:r>
              <a:rPr lang="en-US" altLang="en-US" sz="1800" b="0" i="0" u="none" baseline="0" dirty="0"/>
              <a:t> annuity that makes payments in each of years 1 through 3 is equal to the difference between two perpetuities.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dirty="0"/>
              <a:t>Costing an Installment Plan</a:t>
            </a:r>
          </a:p>
        </p:txBody>
      </p:sp>
      <p:pic>
        <p:nvPicPr>
          <p:cNvPr id="6" name="Picture 2" descr="A diagram displaying how to cost an installment plan. ">
            <a:extLst>
              <a:ext uri="{FF2B5EF4-FFF2-40B4-BE49-F238E27FC236}">
                <a16:creationId xmlns:a16="http://schemas.microsoft.com/office/drawing/2014/main" id="{9B405C07-4449-42EB-8D4F-F5C0A262167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7628" t="22792" r="28365" b="26496"/>
          <a:stretch/>
        </p:blipFill>
        <p:spPr bwMode="auto">
          <a:xfrm>
            <a:off x="1981200" y="1524000"/>
            <a:ext cx="8229600" cy="4346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9330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8529-684C-4844-81B4-1C33D84E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Paying off a Bank Loan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EA15D7-C421-404D-8BB4-32E557DF5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176" y="1360920"/>
          <a:ext cx="7353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53000" imgH="355320" progId="Equation.DSMT4">
                  <p:embed/>
                </p:oleObj>
              </mc:Choice>
              <mc:Fallback>
                <p:oleObj name="Equation" r:id="rId3" imgW="7353000" imgH="355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8EA15D7-C421-404D-8BB4-32E557DF5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176" y="1360920"/>
                        <a:ext cx="7353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3EC227B-EA61-45B4-B714-FE37A3DEC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308" y="1833891"/>
          <a:ext cx="669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92760" imgH="355320" progId="Equation.DSMT4">
                  <p:embed/>
                </p:oleObj>
              </mc:Choice>
              <mc:Fallback>
                <p:oleObj name="Equation" r:id="rId5" imgW="6692760" imgH="355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3EC227B-EA61-45B4-B714-FE37A3DEC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0308" y="1833891"/>
                        <a:ext cx="6692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A64A098-1028-4FF6-9465-37B620FA3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517" y="2421164"/>
          <a:ext cx="6629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29400" imgH="1041120" progId="Equation.DSMT4">
                  <p:embed/>
                </p:oleObj>
              </mc:Choice>
              <mc:Fallback>
                <p:oleObj name="Equation" r:id="rId7" imgW="6629400" imgH="10411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A64A098-1028-4FF6-9465-37B620FA3D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2517" y="2421164"/>
                        <a:ext cx="6629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6533EB5-4C54-4B76-B456-8D73FAC53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572" y="3646933"/>
          <a:ext cx="594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43600" imgH="355320" progId="Equation.DSMT4">
                  <p:embed/>
                </p:oleObj>
              </mc:Choice>
              <mc:Fallback>
                <p:oleObj name="Equation" r:id="rId9" imgW="5943600" imgH="3553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6533EB5-4C54-4B76-B456-8D73FAC53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8572" y="3646933"/>
                        <a:ext cx="5943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B80A-0E19-445B-94E8-77F381BFC6BC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32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B5CDC-D411-EF94-0A33-4B5BBA799026}"/>
              </a:ext>
            </a:extLst>
          </p:cNvPr>
          <p:cNvSpPr txBox="1"/>
          <p:nvPr/>
        </p:nvSpPr>
        <p:spPr>
          <a:xfrm>
            <a:off x="804671" y="5035415"/>
            <a:ext cx="10502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Bank loans are paid off in equal installments. Suppose</a:t>
            </a:r>
            <a:r>
              <a:rPr lang="en-US" baseline="0" dirty="0"/>
              <a:t> that you take out a -year loan of $1,000. </a:t>
            </a:r>
          </a:p>
          <a:p>
            <a:r>
              <a:rPr lang="en-US" baseline="0" dirty="0"/>
              <a:t>The bank requires you to repay the loan evenly over the four years.</a:t>
            </a:r>
          </a:p>
          <a:p>
            <a:r>
              <a:rPr lang="en-US" baseline="0" dirty="0"/>
              <a:t>It must therefore set the four annual payments so that they have a present value of $1,000.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C7FA-8132-4613-BE07-C7A89B16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Amortizing Loan Example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DBBA6B-8156-438A-991D-330B6EDDD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19087"/>
              </p:ext>
            </p:extLst>
          </p:nvPr>
        </p:nvGraphicFramePr>
        <p:xfrm>
          <a:off x="1790700" y="3199765"/>
          <a:ext cx="86106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14">
                  <a:extLst>
                    <a:ext uri="{9D8B030D-6E8A-4147-A177-3AD203B41FA5}">
                      <a16:colId xmlns:a16="http://schemas.microsoft.com/office/drawing/2014/main" val="3725612435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1540193275"/>
                    </a:ext>
                  </a:extLst>
                </a:gridCol>
                <a:gridCol w="1794641">
                  <a:extLst>
                    <a:ext uri="{9D8B030D-6E8A-4147-A177-3AD203B41FA5}">
                      <a16:colId xmlns:a16="http://schemas.microsoft.com/office/drawing/2014/main" val="1042332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8807456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29044323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5356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Year </a:t>
                      </a:r>
                      <a:endParaRPr lang="en-IN" sz="1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Beginning-of-Year Balance </a:t>
                      </a:r>
                      <a:endParaRPr lang="en-IN" sz="1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Year-End Interest on Balance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Total Year-End  Payment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Amortization of Loan </a:t>
                      </a:r>
                      <a:endParaRPr lang="en-IN" sz="1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End-of-Year Balance </a:t>
                      </a:r>
                      <a:endParaRPr lang="en-IN" sz="1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9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IN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$1,000.00 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$100.00</a:t>
                      </a:r>
                    </a:p>
                  </a:txBody>
                  <a:tcPr marL="0" marR="64008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$315.47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$215.47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$784.53</a:t>
                      </a:r>
                    </a:p>
                  </a:txBody>
                  <a:tcPr marL="0" marR="274320"/>
                </a:tc>
                <a:extLst>
                  <a:ext uri="{0D108BD9-81ED-4DB2-BD59-A6C34878D82A}">
                    <a16:rowId xmlns:a16="http://schemas.microsoft.com/office/drawing/2014/main" val="265651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IN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784.53 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78.45</a:t>
                      </a:r>
                    </a:p>
                  </a:txBody>
                  <a:tcPr marL="0" marR="64008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315.47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237.02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547.51</a:t>
                      </a:r>
                    </a:p>
                  </a:txBody>
                  <a:tcPr marL="0" marR="274320"/>
                </a:tc>
                <a:extLst>
                  <a:ext uri="{0D108BD9-81ED-4DB2-BD59-A6C34878D82A}">
                    <a16:rowId xmlns:a16="http://schemas.microsoft.com/office/drawing/2014/main" val="120177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IN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547.51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54.75</a:t>
                      </a:r>
                    </a:p>
                  </a:txBody>
                  <a:tcPr marL="0" marR="64008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315.47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260.72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286.79</a:t>
                      </a:r>
                    </a:p>
                  </a:txBody>
                  <a:tcPr marL="0" marR="274320"/>
                </a:tc>
                <a:extLst>
                  <a:ext uri="{0D108BD9-81ED-4DB2-BD59-A6C34878D82A}">
                    <a16:rowId xmlns:a16="http://schemas.microsoft.com/office/drawing/2014/main" val="7416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IN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286.79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28.68</a:t>
                      </a:r>
                    </a:p>
                  </a:txBody>
                  <a:tcPr marL="0" marR="64008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315.47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286.79</a:t>
                      </a:r>
                    </a:p>
                  </a:txBody>
                  <a:tcPr marL="0" marR="4572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457200"/>
                </a:tc>
                <a:extLst>
                  <a:ext uri="{0D108BD9-81ED-4DB2-BD59-A6C34878D82A}">
                    <a16:rowId xmlns:a16="http://schemas.microsoft.com/office/drawing/2014/main" val="280972396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25A2-723C-4768-B390-17437023FBA4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33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1CA2A-67D5-F636-2948-F56B3A70240E}"/>
              </a:ext>
            </a:extLst>
          </p:cNvPr>
          <p:cNvSpPr txBox="1"/>
          <p:nvPr/>
        </p:nvSpPr>
        <p:spPr>
          <a:xfrm>
            <a:off x="590440" y="1491424"/>
            <a:ext cx="10821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example of an amortizing loan. If you borrow $1,000 at an interest</a:t>
            </a:r>
            <a:r>
              <a:rPr lang="en-US" baseline="0" dirty="0"/>
              <a:t> rate of 10%, you would need to make an annual payment of $315.47 over 4 years to repay that loan with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6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5F54-839E-4D35-9473-9C4F3CF9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Future Value of an Annuity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A56-11A0-4FBF-B63D-D4F9F2FE0A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2364827"/>
            <a:ext cx="8458200" cy="122971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>
                <a:solidFill>
                  <a:srgbClr val="DF5327"/>
                </a:solidFill>
              </a:rPr>
              <a:t> </a:t>
            </a:r>
            <a:r>
              <a:rPr lang="en-US" sz="2400" dirty="0"/>
              <a:t>Suppose you invest $429.59 annually at the beginning of each year at 10% interest. After 50 years, how much would your investment be worth?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560A37-DD3C-4223-BCAC-2ED9FE26B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8417" y="1584482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444240" progId="Equation.DSMT4">
                  <p:embed/>
                </p:oleObj>
              </mc:Choice>
              <mc:Fallback>
                <p:oleObj name="Equation" r:id="rId3" imgW="2946240" imgH="444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4560A37-DD3C-4223-BCAC-2ED9FE26B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8417" y="1584482"/>
                        <a:ext cx="2946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B0055A9-DC00-47AC-BCE6-8F0ECB9AE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684" y="3855824"/>
          <a:ext cx="612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121080" imgH="1041120" progId="Equation.DSMT4">
                  <p:embed/>
                </p:oleObj>
              </mc:Choice>
              <mc:Fallback>
                <p:oleObj name="Equation" r:id="rId5" imgW="6121080" imgH="10411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B0055A9-DC00-47AC-BCE6-8F0ECB9AEF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6684" y="3855824"/>
                        <a:ext cx="6121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1B8C-12D9-4B01-AAFB-03DEC76337AB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30479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5F54-839E-4D35-9473-9C4F3CF9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Future Value of an Annuity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A56-11A0-4FBF-B63D-D4F9F2FE0A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387362"/>
            <a:ext cx="8458200" cy="122971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Future Value of an Annuity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>
                <a:solidFill>
                  <a:srgbClr val="DF5327"/>
                </a:solidFill>
              </a:rPr>
              <a:t> </a:t>
            </a:r>
            <a:r>
              <a:rPr lang="en-US" sz="2400" dirty="0"/>
              <a:t>The future value of an asset that pays a fixed sum each year for a specified number of years.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A1006C3-8C7F-4EDE-85D1-4FEB2D7D6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0201" y="3020254"/>
          <a:ext cx="4051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1041120" progId="Equation.DSMT4">
                  <p:embed/>
                </p:oleObj>
              </mc:Choice>
              <mc:Fallback>
                <p:oleObj name="Equation" r:id="rId3" imgW="4051080" imgH="1041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A1006C3-8C7F-4EDE-85D1-4FEB2D7D65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201" y="3020254"/>
                        <a:ext cx="40513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1B8C-12D9-4B01-AAFB-03DEC76337AB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9522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5F54-839E-4D35-9473-9C4F3CF9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Future Value of an Annuity 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A56-11A0-4FBF-B63D-D4F9F2FE0A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371601"/>
            <a:ext cx="8458200" cy="17184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</a:p>
          <a:p>
            <a:r>
              <a:rPr lang="en-US" sz="2400" dirty="0"/>
              <a:t>What is the future value of $20,000 paid at the end of each of the following 5 years, assuming your investment returns 8% per year?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1AE328-DF3D-457B-AC2D-507C2790F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0051" y="3335565"/>
          <a:ext cx="3911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11400" imgH="1041120" progId="Equation.DSMT4">
                  <p:embed/>
                </p:oleObj>
              </mc:Choice>
              <mc:Fallback>
                <p:oleObj name="Equation" r:id="rId3" imgW="391140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21AE328-DF3D-457B-AC2D-507C2790F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0051" y="3335565"/>
                        <a:ext cx="3911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270D0E-8400-42B1-A79F-03469BD72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1555" y="4646515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270D0E-8400-42B1-A79F-03469BD724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1555" y="4646515"/>
                        <a:ext cx="1435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1B8C-12D9-4B01-AAFB-03DEC76337AB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6211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Valuing Annuities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30883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Annuity due</a:t>
            </a:r>
            <a:r>
              <a:rPr lang="en-US" sz="2400" b="1" dirty="0">
                <a:solidFill>
                  <a:srgbClr val="DF5327"/>
                </a:solidFill>
              </a:rPr>
              <a:t>:</a:t>
            </a:r>
            <a:r>
              <a:rPr lang="en-US" sz="2400" dirty="0"/>
              <a:t> Level stream of cash flows starting immediately.</a:t>
            </a:r>
          </a:p>
          <a:p>
            <a:r>
              <a:rPr lang="en-US" sz="2400" dirty="0"/>
              <a:t>How does it differ from an ordinary annuity?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3631287"/>
            <a:ext cx="8458200" cy="515044"/>
          </a:xfrm>
        </p:spPr>
        <p:txBody>
          <a:bodyPr>
            <a:normAutofit/>
          </a:bodyPr>
          <a:lstStyle/>
          <a:p>
            <a:r>
              <a:rPr lang="en-US" sz="2400" dirty="0"/>
              <a:t>How does the future value differ from an ordinary annuity?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7AB089B-1840-4CA0-8235-73EE5D86C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9891" y="2893036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17560" imgH="444240" progId="Equation.DSMT4">
                  <p:embed/>
                </p:oleObj>
              </mc:Choice>
              <mc:Fallback>
                <p:oleObj name="Equation" r:id="rId3" imgW="3517560" imgH="444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7AB089B-1840-4CA0-8235-73EE5D86CE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9891" y="2893036"/>
                        <a:ext cx="3517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C74DFE6-4D88-49DE-9DF6-43525DD41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422" y="4438054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560" imgH="444240" progId="Equation.DSMT4">
                  <p:embed/>
                </p:oleObj>
              </mc:Choice>
              <mc:Fallback>
                <p:oleObj name="Equation" r:id="rId5" imgW="3517560" imgH="4442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C74DFE6-4D88-49DE-9DF6-43525DD41F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422" y="4438054"/>
                        <a:ext cx="3517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9971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Growing Perpetuities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5205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DF5327"/>
                </a:solidFill>
              </a:rPr>
              <a:t>Present value of growing perpetuity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3631287"/>
            <a:ext cx="8458200" cy="515044"/>
          </a:xfrm>
        </p:spPr>
        <p:txBody>
          <a:bodyPr>
            <a:normAutofit/>
          </a:bodyPr>
          <a:lstStyle/>
          <a:p>
            <a:r>
              <a:rPr lang="en-US" altLang="en-US" sz="2400" i="1" dirty="0"/>
              <a:t>g</a:t>
            </a:r>
            <a:r>
              <a:rPr lang="en-US" altLang="en-US" sz="2400" dirty="0"/>
              <a:t> = the annual growth rate of the cash flow</a:t>
            </a: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9A16E89-7D7E-47A6-8196-EEEFE9064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225" y="2295911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787320" progId="Equation.DSMT4">
                  <p:embed/>
                </p:oleObj>
              </mc:Choice>
              <mc:Fallback>
                <p:oleObj name="Equation" r:id="rId3" imgW="1473120" imgH="787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9A16E89-7D7E-47A6-8196-EEEFE90646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225" y="2295911"/>
                        <a:ext cx="1473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1125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Growth Perpetuity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7029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</a:t>
            </a:r>
          </a:p>
          <a:p>
            <a:r>
              <a:rPr lang="en-US" sz="2400" dirty="0"/>
              <a:t>What is the present value of $1 billion paid at the end of every year in perpetuity, assuming a rate of return of 10% and a constant growth rate of 4%?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8571D0A-DA4A-48CD-8D75-AC1D74CCA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850" y="3393373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736560" progId="Equation.DSMT4">
                  <p:embed/>
                </p:oleObj>
              </mc:Choice>
              <mc:Fallback>
                <p:oleObj name="Equation" r:id="rId3" imgW="2209680" imgH="736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8571D0A-DA4A-48CD-8D75-AC1D74CCAD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3850" y="3393373"/>
                        <a:ext cx="2209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5747887-D53E-43D2-8D80-814473B8D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7563" y="4460875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080" imgH="304560" progId="Equation.DSMT4">
                  <p:embed/>
                </p:oleObj>
              </mc:Choice>
              <mc:Fallback>
                <p:oleObj name="Equation" r:id="rId5" imgW="198108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5747887-D53E-43D2-8D80-814473B8D1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7563" y="4460875"/>
                        <a:ext cx="198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33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Present Value and Future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141919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Future Value.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Amount to which an investment will grow after earning interest.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806261"/>
            <a:ext cx="8458200" cy="11035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Compound Interest.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Interest earned on wealth that grows at a compound rate.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FD87E-B14C-4494-B14D-C8BC753916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66900" y="4130657"/>
            <a:ext cx="8458200" cy="13289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Present Value.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Value today of a future cash flow.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80682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0EDF-6FAC-4A0F-A6BB-8DCD84E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How Interest Is Paid and Quoted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D30-DF85-4E5E-BD27-33DB37ACB8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DF5327"/>
                </a:solidFill>
              </a:rPr>
              <a:t>Annual Percentage Rate:</a:t>
            </a:r>
            <a:r>
              <a:rPr lang="en-US" sz="2400" dirty="0">
                <a:solidFill>
                  <a:srgbClr val="DF5327"/>
                </a:solidFill>
              </a:rPr>
              <a:t> </a:t>
            </a:r>
            <a:r>
              <a:rPr lang="en-US" sz="2400" dirty="0"/>
              <a:t>Interest rate that is annualized using simple interest.</a:t>
            </a:r>
          </a:p>
          <a:p>
            <a:r>
              <a:rPr lang="en-US" sz="2400" b="1" u="sng" dirty="0">
                <a:solidFill>
                  <a:srgbClr val="DF5327"/>
                </a:solidFill>
              </a:rPr>
              <a:t>Effective Annual Interest Rate:</a:t>
            </a:r>
            <a:r>
              <a:rPr lang="en-US" sz="2400" dirty="0">
                <a:solidFill>
                  <a:srgbClr val="DF5327"/>
                </a:solidFill>
              </a:rPr>
              <a:t> </a:t>
            </a:r>
            <a:r>
              <a:rPr lang="en-US" sz="2400" dirty="0"/>
              <a:t>Interest rate that is annualized using compound interest.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5647-55EF-4D1E-800B-FB0F656E0A1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40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5635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E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A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R and A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P</a:t>
            </a:r>
            <a:r>
              <a:rPr lang="en-US" sz="100" dirty="0">
                <a:solidFill>
                  <a:srgbClr val="DF5327"/>
                </a:solidFill>
              </a:rPr>
              <a:t> </a:t>
            </a:r>
            <a:r>
              <a:rPr lang="en-US" dirty="0">
                <a:solidFill>
                  <a:srgbClr val="DF5327"/>
                </a:solidFill>
              </a:rPr>
              <a:t>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09374" y="3167668"/>
            <a:ext cx="8458200" cy="50479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u="sng" dirty="0"/>
              <a:t>Annual Percentage Rate (A</a:t>
            </a:r>
            <a:r>
              <a:rPr lang="en-US" sz="100" u="sng" dirty="0"/>
              <a:t> </a:t>
            </a:r>
            <a:r>
              <a:rPr lang="en-US" sz="2400" u="sng" dirty="0"/>
              <a:t>P</a:t>
            </a:r>
            <a:r>
              <a:rPr lang="en-US" sz="100" u="sng" dirty="0"/>
              <a:t> </a:t>
            </a:r>
            <a:r>
              <a:rPr lang="en-US" sz="2400" u="sng" dirty="0"/>
              <a:t>R):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629" y="4978339"/>
            <a:ext cx="8458200" cy="51505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u="sng" dirty="0"/>
              <a:t>Effective Annual Interest Rate (E</a:t>
            </a:r>
            <a:r>
              <a:rPr lang="en-US" sz="100" u="sng" dirty="0"/>
              <a:t> </a:t>
            </a:r>
            <a:r>
              <a:rPr lang="en-US" sz="2400" u="sng" dirty="0"/>
              <a:t>A</a:t>
            </a:r>
            <a:r>
              <a:rPr lang="en-US" sz="100" u="sng" dirty="0"/>
              <a:t> </a:t>
            </a:r>
            <a:r>
              <a:rPr lang="en-US" sz="2400" u="sng" dirty="0"/>
              <a:t>R):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7148A55-CEE8-4C83-989E-947D08401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61772"/>
              </p:ext>
            </p:extLst>
          </p:nvPr>
        </p:nvGraphicFramePr>
        <p:xfrm>
          <a:off x="1909374" y="3825189"/>
          <a:ext cx="492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27320" imgH="342720" progId="Equation.DSMT4">
                  <p:embed/>
                </p:oleObj>
              </mc:Choice>
              <mc:Fallback>
                <p:oleObj name="Equation" r:id="rId3" imgW="4927320" imgH="342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7148A55-CEE8-4C83-989E-947D08401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374" y="3825189"/>
                        <a:ext cx="4927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5A18670-2C82-4A09-847C-E021CD9B5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15496"/>
              </p:ext>
            </p:extLst>
          </p:nvPr>
        </p:nvGraphicFramePr>
        <p:xfrm>
          <a:off x="1909374" y="5581289"/>
          <a:ext cx="487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76560" imgH="495000" progId="Equation.DSMT4">
                  <p:embed/>
                </p:oleObj>
              </mc:Choice>
              <mc:Fallback>
                <p:oleObj name="Equation" r:id="rId5" imgW="4876560" imgH="4950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5A18670-2C82-4A09-847C-E021CD9B5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9374" y="5581289"/>
                        <a:ext cx="4876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41</a:t>
            </a:fld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ED243-9102-B045-7F89-3521822DCCB9}"/>
              </a:ext>
            </a:extLst>
          </p:cNvPr>
          <p:cNvSpPr txBox="1"/>
          <p:nvPr/>
        </p:nvSpPr>
        <p:spPr>
          <a:xfrm>
            <a:off x="1233134" y="1248862"/>
            <a:ext cx="95306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u="sng" dirty="0"/>
              <a:t>Effective annual interest rate</a:t>
            </a:r>
            <a:r>
              <a:rPr lang="en-US" dirty="0"/>
              <a:t>: Interest rate that is annualized using compound interest.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u="sng" dirty="0"/>
              <a:t>Annual percentage rate</a:t>
            </a:r>
            <a:r>
              <a:rPr lang="en-US" dirty="0"/>
              <a:t>: Interest rate that is annualized using simple interest.</a:t>
            </a:r>
          </a:p>
        </p:txBody>
      </p:sp>
    </p:spTree>
    <p:extLst>
      <p:ext uri="{BB962C8B-B14F-4D97-AF65-F5344CB8AC3E}">
        <p14:creationId xmlns:p14="http://schemas.microsoft.com/office/powerpoint/2010/main" val="1061555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0EDF-6FAC-4A0F-A6BB-8DCD84E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Effective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D30-DF85-4E5E-BD27-33DB37ACB8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135613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rgbClr val="DF5327"/>
                </a:solidFill>
              </a:rPr>
              <a:t>Example:</a:t>
            </a:r>
          </a:p>
          <a:p>
            <a:r>
              <a:rPr lang="en-US" sz="2400" dirty="0"/>
              <a:t>Given a monthly rate of 1%, what is the annual percentage rate (A</a:t>
            </a:r>
            <a:r>
              <a:rPr lang="en-US" sz="100" dirty="0"/>
              <a:t> </a:t>
            </a:r>
            <a:r>
              <a:rPr lang="en-US" sz="2400" dirty="0"/>
              <a:t>P</a:t>
            </a:r>
            <a:r>
              <a:rPr lang="en-US" sz="100" dirty="0"/>
              <a:t> </a:t>
            </a:r>
            <a:r>
              <a:rPr lang="en-US" sz="2400" dirty="0"/>
              <a:t>R)? What is the effective annual rate (E</a:t>
            </a:r>
            <a:r>
              <a:rPr lang="en-US" sz="100" dirty="0"/>
              <a:t> </a:t>
            </a:r>
            <a:r>
              <a:rPr lang="en-US" sz="2400" dirty="0"/>
              <a:t>A</a:t>
            </a:r>
            <a:r>
              <a:rPr lang="en-US" sz="100" dirty="0"/>
              <a:t> </a:t>
            </a:r>
            <a:r>
              <a:rPr lang="en-US" sz="2400" dirty="0"/>
              <a:t>R)?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CD6ABE-B66E-45F2-9679-F171CBF90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872" y="2833471"/>
          <a:ext cx="410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01840" imgH="342720" progId="Equation.DSMT4">
                  <p:embed/>
                </p:oleObj>
              </mc:Choice>
              <mc:Fallback>
                <p:oleObj name="Equation" r:id="rId2" imgW="4101840" imgH="342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7CD6ABE-B66E-45F2-9679-F171CBF90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8872" y="2833471"/>
                        <a:ext cx="410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F248C68-EE79-42C7-9944-EB2FB8FC1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6607" y="3340602"/>
          <a:ext cx="491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14720" imgH="495000" progId="Equation.DSMT4">
                  <p:embed/>
                </p:oleObj>
              </mc:Choice>
              <mc:Fallback>
                <p:oleObj name="Equation" r:id="rId4" imgW="4914720" imgH="495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F248C68-EE79-42C7-9944-EB2FB8FC1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6607" y="3340602"/>
                        <a:ext cx="4914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5647-55EF-4D1E-800B-FB0F656E0A1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42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84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D240-2BDC-4679-B5EA-566F238C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Future Values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9714-12CA-4EF6-B6D3-7303A202F5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2049517"/>
            <a:ext cx="8458200" cy="13873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/>
              <a:t>Example: F</a:t>
            </a:r>
            <a:r>
              <a:rPr lang="en-US" sz="100" b="1" u="sng" dirty="0"/>
              <a:t> </a:t>
            </a:r>
            <a:r>
              <a:rPr lang="en-US" sz="2400" b="1" u="sng" dirty="0"/>
              <a:t>V</a:t>
            </a:r>
          </a:p>
          <a:p>
            <a:r>
              <a:rPr lang="en-US" sz="2400" dirty="0"/>
              <a:t>What is the future value of $100 if interest is compounded annually at a rate of 7% for 2 years?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215786-30EB-4218-A8C9-5606529EC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3582" y="1366612"/>
          <a:ext cx="238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95000" progId="Equation.DSMT4">
                  <p:embed/>
                </p:oleObj>
              </mc:Choice>
              <mc:Fallback>
                <p:oleObj name="Equation" r:id="rId2" imgW="2387520" imgH="495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F215786-30EB-4218-A8C9-5606529EC3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3582" y="1366612"/>
                        <a:ext cx="23876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7DA629-4CC1-412C-9CFB-EA6D0AE10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1384" y="3766486"/>
          <a:ext cx="457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431640" progId="Equation.DSMT4">
                  <p:embed/>
                </p:oleObj>
              </mc:Choice>
              <mc:Fallback>
                <p:oleObj name="Equation" r:id="rId4" imgW="457200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7DA629-4CC1-412C-9CFB-EA6D0AE10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1384" y="3766486"/>
                        <a:ext cx="4572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99CF17-F9D6-44D6-BE1C-D402F1C02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678" y="4286534"/>
          <a:ext cx="4127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27400" imgH="495000" progId="Equation.DSMT4">
                  <p:embed/>
                </p:oleObj>
              </mc:Choice>
              <mc:Fallback>
                <p:oleObj name="Equation" r:id="rId6" imgW="4127400" imgH="495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599CF17-F9D6-44D6-BE1C-D402F1C02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8678" y="4286534"/>
                        <a:ext cx="4127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1BD7-DE96-43CD-9F1F-A0A08F3D3E8B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5</a:t>
            </a:fld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7CD9D-E641-40BE-C647-8C4ADF2BAA77}"/>
              </a:ext>
            </a:extLst>
          </p:cNvPr>
          <p:cNvSpPr txBox="1"/>
          <p:nvPr/>
        </p:nvSpPr>
        <p:spPr>
          <a:xfrm>
            <a:off x="2168434" y="5282619"/>
            <a:ext cx="8156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DF5327"/>
                </a:solidFill>
              </a:rPr>
              <a:t>Notice that in the second year you earn interest on both your initial investment ($100) and the previous year’s interest ($7). Thus, your wealth grows at a compound rate and the interest that you earn is called compound interest.</a:t>
            </a:r>
            <a:endParaRPr lang="en-IN" sz="2000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D240-2BDC-4679-B5EA-566F238C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5327"/>
                </a:solidFill>
              </a:rPr>
              <a:t>Future Values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9714-12CA-4EF6-B6D3-7303A202F5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520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Future Value of $100 = F</a:t>
            </a:r>
            <a:r>
              <a:rPr lang="en-US" sz="100" dirty="0"/>
              <a:t> </a:t>
            </a:r>
            <a:r>
              <a:rPr lang="en-US" sz="2400" dirty="0"/>
              <a:t>V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215786-30EB-4218-A8C9-5606529EC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3582" y="2249488"/>
          <a:ext cx="238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95000" progId="Equation.DSMT4">
                  <p:embed/>
                </p:oleObj>
              </mc:Choice>
              <mc:Fallback>
                <p:oleObj name="Equation" r:id="rId2" imgW="2387520" imgH="495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F215786-30EB-4218-A8C9-5606529EC3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3582" y="2249488"/>
                        <a:ext cx="23876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1BD7-DE96-43CD-9F1F-A0A08F3D3E8B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6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5B3F2-5311-7C0E-C602-99700EC5468E}"/>
              </a:ext>
            </a:extLst>
          </p:cNvPr>
          <p:cNvSpPr txBox="1"/>
          <p:nvPr/>
        </p:nvSpPr>
        <p:spPr>
          <a:xfrm>
            <a:off x="1092055" y="1797270"/>
            <a:ext cx="1009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invest your $ 100 for t years, your investment will continue to grow at 7% compound rate 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67861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DF5327"/>
                </a:solidFill>
              </a:rPr>
              <a:t>Future Values With Compounding</a:t>
            </a:r>
          </a:p>
        </p:txBody>
      </p:sp>
      <p:pic>
        <p:nvPicPr>
          <p:cNvPr id="8" name="Picture 2" descr="A graph shows future values of compounding with varying rate of interests. ">
            <a:extLst>
              <a:ext uri="{FF2B5EF4-FFF2-40B4-BE49-F238E27FC236}">
                <a16:creationId xmlns:a16="http://schemas.microsoft.com/office/drawing/2014/main" id="{E0D91D83-48CD-4F1C-8F1A-91B6315C4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40672"/>
            <a:ext cx="8229600" cy="46388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7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0065A-82B2-ADAF-E74F-7FF34F85F071}"/>
              </a:ext>
            </a:extLst>
          </p:cNvPr>
          <p:cNvSpPr txBox="1"/>
          <p:nvPr/>
        </p:nvSpPr>
        <p:spPr>
          <a:xfrm>
            <a:off x="1981200" y="983412"/>
            <a:ext cx="8343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How an investment of $100 grows with compound interest</a:t>
            </a:r>
          </a:p>
          <a:p>
            <a:r>
              <a:rPr lang="en-US" altLang="en-US" sz="2000" dirty="0"/>
              <a:t>The higher the interest rate, the faster your savings will grow.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41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Present Value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23000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The P</a:t>
            </a:r>
            <a:r>
              <a:rPr lang="en-US" sz="100" dirty="0"/>
              <a:t> </a:t>
            </a:r>
            <a:r>
              <a:rPr lang="en-US" sz="2400" dirty="0"/>
              <a:t>V formula has many applications. Given any variables in the equation, you can solve for the remaining variable. Also, you can reverse the prior example.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7D6D956-E647-43CC-841E-686479736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5440" y="2782888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80880" progId="Equation.DSMT4">
                  <p:embed/>
                </p:oleObj>
              </mc:Choice>
              <mc:Fallback>
                <p:oleObj name="Equation" r:id="rId3" imgW="1752480" imgH="380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7D6D956-E647-43CC-841E-6864797361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440" y="2782888"/>
                        <a:ext cx="175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5C20459-16C9-4D86-9ED8-6EEA2313E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704" y="3417888"/>
          <a:ext cx="4178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8160" imgH="876240" progId="Equation.DSMT4">
                  <p:embed/>
                </p:oleObj>
              </mc:Choice>
              <mc:Fallback>
                <p:oleObj name="Equation" r:id="rId5" imgW="4178160" imgH="8762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5C20459-16C9-4D86-9ED8-6EEA2313E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704" y="3417888"/>
                        <a:ext cx="41783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95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F5327"/>
                </a:solidFill>
              </a:rPr>
              <a:t>Present Value </a:t>
            </a:r>
            <a:endParaRPr lang="en-US" sz="1000" dirty="0">
              <a:solidFill>
                <a:srgbClr val="DF532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Present value = P</a:t>
            </a:r>
            <a:r>
              <a:rPr lang="en-US" sz="100" dirty="0"/>
              <a:t> </a:t>
            </a:r>
            <a:r>
              <a:rPr lang="en-US" sz="2400" dirty="0"/>
              <a:t>V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FCCA8EB-4C1C-46B6-A0E3-8E99F843A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488" y="2325688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25600" imgH="380880" progId="Equation.DSMT4">
                  <p:embed/>
                </p:oleObj>
              </mc:Choice>
              <mc:Fallback>
                <p:oleObj name="Equation" r:id="rId3" imgW="3225600" imgH="38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FCCA8EB-4C1C-46B6-A0E3-8E99F843A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488" y="2325688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6942EA-A71F-4E42-BAE3-F5EAA657A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973" y="2866323"/>
          <a:ext cx="165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876240" progId="Equation.DSMT4">
                  <p:embed/>
                </p:oleObj>
              </mc:Choice>
              <mc:Fallback>
                <p:oleObj name="Equation" r:id="rId5" imgW="1650960" imgH="8762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C6942EA-A71F-4E42-BAE3-F5EAA657A1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4973" y="2866323"/>
                        <a:ext cx="16510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9</a:t>
            </a:fld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60C35-04C7-19A9-6E78-07F3ECAEEACA}"/>
              </a:ext>
            </a:extLst>
          </p:cNvPr>
          <p:cNvSpPr txBox="1"/>
          <p:nvPr/>
        </p:nvSpPr>
        <p:spPr>
          <a:xfrm>
            <a:off x="867374" y="4148763"/>
            <a:ext cx="866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rate, r, in the formula is called the discount rate.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92697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1464</Words>
  <Application>Microsoft Office PowerPoint</Application>
  <PresentationFormat>Widescreen</PresentationFormat>
  <Paragraphs>222</Paragraphs>
  <Slides>42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Corbel</vt:lpstr>
      <vt:lpstr>Basis</vt:lpstr>
      <vt:lpstr>Equation</vt:lpstr>
      <vt:lpstr> DMS 201 : Introduction to Management  Module-II: Financial Management  Dr. Parvati Neelakantan</vt:lpstr>
      <vt:lpstr>   PART 1: BUSINESS ENVIRONMENT  Lecture 8: How to Calculate Present Values</vt:lpstr>
      <vt:lpstr>Topics Covered</vt:lpstr>
      <vt:lpstr>Present Value and Future Value</vt:lpstr>
      <vt:lpstr>Future Values </vt:lpstr>
      <vt:lpstr>Future Values </vt:lpstr>
      <vt:lpstr>Future Values With Compounding</vt:lpstr>
      <vt:lpstr>Present Value </vt:lpstr>
      <vt:lpstr>Present Value </vt:lpstr>
      <vt:lpstr>Present Value </vt:lpstr>
      <vt:lpstr>Present Values With Compounding</vt:lpstr>
      <vt:lpstr>Valuing an Investment Opportunity </vt:lpstr>
      <vt:lpstr>Valuing an Investment Opportunity : How much is the investment worth and how much will it add to your shareholders’ wealth?</vt:lpstr>
      <vt:lpstr>Net Present Value</vt:lpstr>
      <vt:lpstr>N P V Calculation</vt:lpstr>
      <vt:lpstr>Risk and Present Value</vt:lpstr>
      <vt:lpstr>Risk and Net Present Value</vt:lpstr>
      <vt:lpstr>Net Present Value Rule</vt:lpstr>
      <vt:lpstr>Rate of Return Rule</vt:lpstr>
      <vt:lpstr>Decision Rule</vt:lpstr>
      <vt:lpstr>Calculating Present Values When There Are Multiple Cash Flows</vt:lpstr>
      <vt:lpstr>N P V Calculation</vt:lpstr>
      <vt:lpstr>How to Value Perpetuities</vt:lpstr>
      <vt:lpstr>Shortcuts </vt:lpstr>
      <vt:lpstr>Shortcuts </vt:lpstr>
      <vt:lpstr>Present Values </vt:lpstr>
      <vt:lpstr>Present Values </vt:lpstr>
      <vt:lpstr>How to Value Annuities</vt:lpstr>
      <vt:lpstr>Perpetuities and Annuities</vt:lpstr>
      <vt:lpstr>Annuity (and its relationship to perpetuities)</vt:lpstr>
      <vt:lpstr>Costing an Installment Plan</vt:lpstr>
      <vt:lpstr>Paying off a Bank Loan</vt:lpstr>
      <vt:lpstr>Amortizing Loan Example</vt:lpstr>
      <vt:lpstr>Future Value of an Annuity </vt:lpstr>
      <vt:lpstr>Future Value of an Annuity </vt:lpstr>
      <vt:lpstr>Future Value of an Annuity </vt:lpstr>
      <vt:lpstr>Valuing Annuities Due</vt:lpstr>
      <vt:lpstr>Growing Perpetuities</vt:lpstr>
      <vt:lpstr>Growth Perpetuity Example</vt:lpstr>
      <vt:lpstr>How Interest Is Paid and Quoted</vt:lpstr>
      <vt:lpstr>E A R and A P R Formulas</vt:lpstr>
      <vt:lpstr>Effective Interest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Principals of economics</dc:title>
  <dc:creator>Parvati Neelakantan</dc:creator>
  <cp:lastModifiedBy>Parvati Neelakantan</cp:lastModifiedBy>
  <cp:revision>20</cp:revision>
  <dcterms:created xsi:type="dcterms:W3CDTF">2024-01-31T06:55:02Z</dcterms:created>
  <dcterms:modified xsi:type="dcterms:W3CDTF">2024-03-03T06:06:51Z</dcterms:modified>
</cp:coreProperties>
</file>