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6" r:id="rId2"/>
    <p:sldId id="339" r:id="rId3"/>
    <p:sldId id="892" r:id="rId4"/>
    <p:sldId id="893" r:id="rId5"/>
    <p:sldId id="923" r:id="rId6"/>
    <p:sldId id="895" r:id="rId7"/>
    <p:sldId id="897" r:id="rId8"/>
    <p:sldId id="898" r:id="rId9"/>
    <p:sldId id="900" r:id="rId10"/>
    <p:sldId id="899" r:id="rId11"/>
    <p:sldId id="931" r:id="rId12"/>
    <p:sldId id="905" r:id="rId13"/>
    <p:sldId id="904" r:id="rId14"/>
    <p:sldId id="932" r:id="rId15"/>
    <p:sldId id="908" r:id="rId16"/>
    <p:sldId id="909" r:id="rId17"/>
    <p:sldId id="910" r:id="rId18"/>
    <p:sldId id="911" r:id="rId19"/>
    <p:sldId id="912" r:id="rId20"/>
    <p:sldId id="913" r:id="rId21"/>
    <p:sldId id="914" r:id="rId22"/>
    <p:sldId id="907" r:id="rId23"/>
    <p:sldId id="915" r:id="rId24"/>
    <p:sldId id="916" r:id="rId25"/>
    <p:sldId id="917" r:id="rId26"/>
    <p:sldId id="918" r:id="rId27"/>
    <p:sldId id="919" r:id="rId28"/>
    <p:sldId id="920" r:id="rId29"/>
    <p:sldId id="933" r:id="rId30"/>
    <p:sldId id="922" r:id="rId31"/>
    <p:sldId id="92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ED6F3B-EA78-4B49-904D-ABAFBA86A7A3}">
          <p14:sldIdLst>
            <p14:sldId id="256"/>
            <p14:sldId id="339"/>
          </p14:sldIdLst>
        </p14:section>
        <p14:section name="Main Content" id="{5973D931-3BAC-4F30-9C16-B7461F574E40}">
          <p14:sldIdLst>
            <p14:sldId id="892"/>
            <p14:sldId id="893"/>
            <p14:sldId id="923"/>
            <p14:sldId id="895"/>
            <p14:sldId id="897"/>
            <p14:sldId id="898"/>
            <p14:sldId id="900"/>
            <p14:sldId id="899"/>
            <p14:sldId id="931"/>
            <p14:sldId id="905"/>
            <p14:sldId id="904"/>
            <p14:sldId id="932"/>
            <p14:sldId id="908"/>
            <p14:sldId id="909"/>
            <p14:sldId id="910"/>
            <p14:sldId id="911"/>
            <p14:sldId id="912"/>
            <p14:sldId id="913"/>
            <p14:sldId id="914"/>
            <p14:sldId id="907"/>
            <p14:sldId id="915"/>
            <p14:sldId id="916"/>
            <p14:sldId id="917"/>
            <p14:sldId id="918"/>
            <p14:sldId id="919"/>
            <p14:sldId id="920"/>
            <p14:sldId id="933"/>
            <p14:sldId id="922"/>
            <p14:sldId id="9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0" autoAdjust="0"/>
    <p:restoredTop sz="86435" autoAdjust="0"/>
  </p:normalViewPr>
  <p:slideViewPr>
    <p:cSldViewPr snapToGrid="0">
      <p:cViewPr varScale="1">
        <p:scale>
          <a:sx n="84" d="100"/>
          <a:sy n="84" d="100"/>
        </p:scale>
        <p:origin x="91" y="34"/>
      </p:cViewPr>
      <p:guideLst/>
    </p:cSldViewPr>
  </p:slideViewPr>
  <p:outlineViewPr>
    <p:cViewPr>
      <p:scale>
        <a:sx n="33" d="100"/>
        <a:sy n="33" d="100"/>
      </p:scale>
      <p:origin x="0" y="-1387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E59DA-34AD-402B-820A-E9CCE8DB733E}" type="datetimeFigureOut">
              <a:rPr lang="en-IE" smtClean="0"/>
              <a:t>07/03/2024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1D0F1-618B-4032-80AE-F013B227E91A}" type="slidenum">
              <a:rPr lang="en-IE" smtClean="0"/>
              <a:t>‹#›</a:t>
            </a:fld>
            <a:endParaRPr lang="en-IE"/>
          </a:p>
        </p:txBody>
      </p:sp>
    </p:spTree>
    <p:extLst>
      <p:ext uri="{BB962C8B-B14F-4D97-AF65-F5344CB8AC3E}">
        <p14:creationId xmlns:p14="http://schemas.microsoft.com/office/powerpoint/2010/main" val="1571740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2DAC94-9F0F-40D5-A23E-FE7174680F07}" type="slidenum">
              <a:rPr lang="en-US" smtClean="0"/>
              <a:t>4</a:t>
            </a:fld>
            <a:endParaRPr lang="en-US"/>
          </a:p>
        </p:txBody>
      </p:sp>
    </p:spTree>
    <p:extLst>
      <p:ext uri="{BB962C8B-B14F-4D97-AF65-F5344CB8AC3E}">
        <p14:creationId xmlns:p14="http://schemas.microsoft.com/office/powerpoint/2010/main" val="2179836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B92DAC94-9F0F-40D5-A23E-FE7174680F07}" type="slidenum">
              <a:rPr lang="en-US" smtClean="0"/>
              <a:t>24</a:t>
            </a:fld>
            <a:endParaRPr lang="en-US"/>
          </a:p>
        </p:txBody>
      </p:sp>
    </p:spTree>
    <p:extLst>
      <p:ext uri="{BB962C8B-B14F-4D97-AF65-F5344CB8AC3E}">
        <p14:creationId xmlns:p14="http://schemas.microsoft.com/office/powerpoint/2010/main" val="956696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B92DAC94-9F0F-40D5-A23E-FE7174680F07}" type="slidenum">
              <a:rPr lang="en-US" smtClean="0"/>
              <a:t>28</a:t>
            </a:fld>
            <a:endParaRPr lang="en-US"/>
          </a:p>
        </p:txBody>
      </p:sp>
    </p:spTree>
    <p:extLst>
      <p:ext uri="{BB962C8B-B14F-4D97-AF65-F5344CB8AC3E}">
        <p14:creationId xmlns:p14="http://schemas.microsoft.com/office/powerpoint/2010/main" val="699394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31D0F1-618B-4032-80AE-F013B227E91A}" type="slidenum">
              <a:rPr lang="en-IE" smtClean="0"/>
              <a:t>29</a:t>
            </a:fld>
            <a:endParaRPr lang="en-IE"/>
          </a:p>
        </p:txBody>
      </p:sp>
    </p:spTree>
    <p:extLst>
      <p:ext uri="{BB962C8B-B14F-4D97-AF65-F5344CB8AC3E}">
        <p14:creationId xmlns:p14="http://schemas.microsoft.com/office/powerpoint/2010/main" val="57184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B92DAC94-9F0F-40D5-A23E-FE7174680F07}" type="slidenum">
              <a:rPr lang="en-US" smtClean="0"/>
              <a:t>5</a:t>
            </a:fld>
            <a:endParaRPr lang="en-US"/>
          </a:p>
        </p:txBody>
      </p:sp>
    </p:spTree>
    <p:extLst>
      <p:ext uri="{BB962C8B-B14F-4D97-AF65-F5344CB8AC3E}">
        <p14:creationId xmlns:p14="http://schemas.microsoft.com/office/powerpoint/2010/main" val="1218086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B92DAC94-9F0F-40D5-A23E-FE7174680F07}" type="slidenum">
              <a:rPr lang="en-US" smtClean="0"/>
              <a:t>7</a:t>
            </a:fld>
            <a:endParaRPr lang="en-US"/>
          </a:p>
        </p:txBody>
      </p:sp>
    </p:spTree>
    <p:extLst>
      <p:ext uri="{BB962C8B-B14F-4D97-AF65-F5344CB8AC3E}">
        <p14:creationId xmlns:p14="http://schemas.microsoft.com/office/powerpoint/2010/main" val="13378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2DAC94-9F0F-40D5-A23E-FE7174680F07}" type="slidenum">
              <a:rPr lang="en-US" smtClean="0"/>
              <a:t>8</a:t>
            </a:fld>
            <a:endParaRPr lang="en-US"/>
          </a:p>
        </p:txBody>
      </p:sp>
    </p:spTree>
    <p:extLst>
      <p:ext uri="{BB962C8B-B14F-4D97-AF65-F5344CB8AC3E}">
        <p14:creationId xmlns:p14="http://schemas.microsoft.com/office/powerpoint/2010/main" val="30151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B92DAC94-9F0F-40D5-A23E-FE7174680F07}" type="slidenum">
              <a:rPr lang="en-US" smtClean="0"/>
              <a:t>9</a:t>
            </a:fld>
            <a:endParaRPr lang="en-US"/>
          </a:p>
        </p:txBody>
      </p:sp>
    </p:spTree>
    <p:extLst>
      <p:ext uri="{BB962C8B-B14F-4D97-AF65-F5344CB8AC3E}">
        <p14:creationId xmlns:p14="http://schemas.microsoft.com/office/powerpoint/2010/main" val="117214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31D0F1-618B-4032-80AE-F013B227E91A}" type="slidenum">
              <a:rPr lang="en-IE" smtClean="0"/>
              <a:t>10</a:t>
            </a:fld>
            <a:endParaRPr lang="en-IE"/>
          </a:p>
        </p:txBody>
      </p:sp>
    </p:spTree>
    <p:extLst>
      <p:ext uri="{BB962C8B-B14F-4D97-AF65-F5344CB8AC3E}">
        <p14:creationId xmlns:p14="http://schemas.microsoft.com/office/powerpoint/2010/main" val="181764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31D0F1-618B-4032-80AE-F013B227E91A}" type="slidenum">
              <a:rPr lang="en-IE" smtClean="0"/>
              <a:t>11</a:t>
            </a:fld>
            <a:endParaRPr lang="en-IE"/>
          </a:p>
        </p:txBody>
      </p:sp>
    </p:spTree>
    <p:extLst>
      <p:ext uri="{BB962C8B-B14F-4D97-AF65-F5344CB8AC3E}">
        <p14:creationId xmlns:p14="http://schemas.microsoft.com/office/powerpoint/2010/main" val="191418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31D0F1-618B-4032-80AE-F013B227E91A}" type="slidenum">
              <a:rPr lang="en-IE" smtClean="0"/>
              <a:t>14</a:t>
            </a:fld>
            <a:endParaRPr lang="en-IE"/>
          </a:p>
        </p:txBody>
      </p:sp>
    </p:spTree>
    <p:extLst>
      <p:ext uri="{BB962C8B-B14F-4D97-AF65-F5344CB8AC3E}">
        <p14:creationId xmlns:p14="http://schemas.microsoft.com/office/powerpoint/2010/main" val="3060514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31D0F1-618B-4032-80AE-F013B227E91A}" type="slidenum">
              <a:rPr lang="en-IE" smtClean="0"/>
              <a:t>23</a:t>
            </a:fld>
            <a:endParaRPr lang="en-IE"/>
          </a:p>
        </p:txBody>
      </p:sp>
    </p:spTree>
    <p:extLst>
      <p:ext uri="{BB962C8B-B14F-4D97-AF65-F5344CB8AC3E}">
        <p14:creationId xmlns:p14="http://schemas.microsoft.com/office/powerpoint/2010/main" val="140569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E"/>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626AEC0-7FEF-4AA6-82EF-8A4E75DCC699}" type="slidenum">
              <a:rPr lang="en-IE" smtClean="0"/>
              <a:t>‹#›</a:t>
            </a:fld>
            <a:endParaRPr lang="en-IE"/>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10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119822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3416016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normAutofit/>
          </a:bodyPr>
          <a:lstStyle>
            <a:lvl1pPr>
              <a:defRPr sz="3600"/>
            </a:lvl1pPr>
          </a:lstStyle>
          <a:p>
            <a:r>
              <a:rPr lang="en-US" dirty="0"/>
              <a:t>Slide Title</a:t>
            </a:r>
          </a:p>
        </p:txBody>
      </p:sp>
      <p:sp>
        <p:nvSpPr>
          <p:cNvPr id="8" name="Content Placeholder 1">
            <a:extLst>
              <a:ext uri="{FF2B5EF4-FFF2-40B4-BE49-F238E27FC236}">
                <a16:creationId xmlns:a16="http://schemas.microsoft.com/office/drawing/2014/main" id="{80D9820A-4EA1-4C23-AF53-5D4766B1E639}"/>
              </a:ext>
            </a:extLst>
          </p:cNvPr>
          <p:cNvSpPr>
            <a:spLocks noGrp="1"/>
          </p:cNvSpPr>
          <p:nvPr>
            <p:ph sz="quarter" idx="11" hasCustomPrompt="1"/>
          </p:nvPr>
        </p:nvSpPr>
        <p:spPr>
          <a:xfrm>
            <a:off x="457200" y="1276710"/>
            <a:ext cx="11277600" cy="4616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463" y="6324600"/>
            <a:ext cx="320707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0" y="6684964"/>
            <a:ext cx="92964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31337790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2070496"/>
            <a:ext cx="112776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57200" y="2900944"/>
            <a:ext cx="112776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57200" y="3755354"/>
            <a:ext cx="112776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57200" y="4635164"/>
            <a:ext cx="112776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57200" y="5514976"/>
            <a:ext cx="112776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324600"/>
            <a:ext cx="320649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2" y="6684964"/>
            <a:ext cx="92963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166619536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4343400"/>
            <a:ext cx="112776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324600"/>
            <a:ext cx="320649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0" y="6684964"/>
            <a:ext cx="92964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Tree>
    <p:extLst>
      <p:ext uri="{BB962C8B-B14F-4D97-AF65-F5344CB8AC3E}">
        <p14:creationId xmlns:p14="http://schemas.microsoft.com/office/powerpoint/2010/main" val="388623399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65949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7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E7958-6E50-4FF4-91CE-E0D5C0AFA366}" type="datetimeFigureOut">
              <a:rPr lang="en-IE" smtClean="0"/>
              <a:t>07/03/2024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57367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E7958-6E50-4FF4-91CE-E0D5C0AFA366}" type="datetimeFigureOut">
              <a:rPr lang="en-IE" smtClean="0"/>
              <a:t>07/03/2024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156188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E7958-6E50-4FF4-91CE-E0D5C0AFA366}" type="datetimeFigureOut">
              <a:rPr lang="en-IE" smtClean="0"/>
              <a:t>07/03/2024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37796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E7958-6E50-4FF4-91CE-E0D5C0AFA366}" type="datetimeFigureOut">
              <a:rPr lang="en-IE" smtClean="0"/>
              <a:t>07/03/2024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20540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958-6E50-4FF4-91CE-E0D5C0AFA366}" type="datetimeFigureOut">
              <a:rPr lang="en-IE" smtClean="0"/>
              <a:t>07/03/2024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367210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958-6E50-4FF4-91CE-E0D5C0AFA366}" type="datetimeFigureOut">
              <a:rPr lang="en-IE" smtClean="0"/>
              <a:t>07/03/2024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90289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6EE7958-6E50-4FF4-91CE-E0D5C0AFA366}" type="datetimeFigureOut">
              <a:rPr lang="en-IE" smtClean="0"/>
              <a:t>07/03/2024</a:t>
            </a:fld>
            <a:endParaRPr lang="en-I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626AEC0-7FEF-4AA6-82EF-8A4E75DCC699}" type="slidenum">
              <a:rPr lang="en-IE" smtClean="0"/>
              <a:t>‹#›</a:t>
            </a:fld>
            <a:endParaRPr lang="en-IE"/>
          </a:p>
        </p:txBody>
      </p:sp>
    </p:spTree>
    <p:extLst>
      <p:ext uri="{BB962C8B-B14F-4D97-AF65-F5344CB8AC3E}">
        <p14:creationId xmlns:p14="http://schemas.microsoft.com/office/powerpoint/2010/main" val="5213678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1" r:id="rId12"/>
    <p:sldLayoutId id="2147483722" r:id="rId13"/>
    <p:sldLayoutId id="2147483723" r:id="rId14"/>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14.x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0.bin"/><Relationship Id="rId17" Type="http://schemas.openxmlformats.org/officeDocument/2006/relationships/image" Target="../media/image21.wmf"/><Relationship Id="rId2" Type="http://schemas.openxmlformats.org/officeDocument/2006/relationships/oleObject" Target="../embeddings/oleObject5.bin"/><Relationship Id="rId16" Type="http://schemas.openxmlformats.org/officeDocument/2006/relationships/oleObject" Target="../embeddings/oleObject12.bin"/><Relationship Id="rId1" Type="http://schemas.openxmlformats.org/officeDocument/2006/relationships/slideLayout" Target="../slideLayouts/slideLayout12.xml"/><Relationship Id="rId6" Type="http://schemas.openxmlformats.org/officeDocument/2006/relationships/oleObject" Target="../embeddings/oleObject7.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7.wmf"/><Relationship Id="rId1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3.bin"/><Relationship Id="rId1" Type="http://schemas.openxmlformats.org/officeDocument/2006/relationships/slideLayout" Target="../slideLayouts/slideLayout12.xml"/><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6.bin"/><Relationship Id="rId1" Type="http://schemas.openxmlformats.org/officeDocument/2006/relationships/slideLayout" Target="../slideLayouts/slideLayout12.xml"/><Relationship Id="rId6" Type="http://schemas.openxmlformats.org/officeDocument/2006/relationships/oleObject" Target="../embeddings/oleObject18.bin"/><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19.bin"/><Relationship Id="rId1" Type="http://schemas.openxmlformats.org/officeDocument/2006/relationships/slideLayout" Target="../slideLayouts/slideLayout12.xml"/><Relationship Id="rId6" Type="http://schemas.openxmlformats.org/officeDocument/2006/relationships/oleObject" Target="../embeddings/oleObject21.bin"/><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12.x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4.wmf"/><Relationship Id="rId5" Type="http://schemas.openxmlformats.org/officeDocument/2006/relationships/oleObject" Target="../embeddings/oleObject25.bin"/><Relationship Id="rId4" Type="http://schemas.openxmlformats.org/officeDocument/2006/relationships/image" Target="../media/image33.wmf"/><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27.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ACF3-CE9B-D00D-1171-4255F53814B6}"/>
              </a:ext>
            </a:extLst>
          </p:cNvPr>
          <p:cNvSpPr>
            <a:spLocks noGrp="1"/>
          </p:cNvSpPr>
          <p:nvPr>
            <p:ph type="ctrTitle"/>
          </p:nvPr>
        </p:nvSpPr>
        <p:spPr>
          <a:xfrm>
            <a:off x="1112520" y="1261580"/>
            <a:ext cx="9966960" cy="4909398"/>
          </a:xfrm>
        </p:spPr>
        <p:txBody>
          <a:bodyPr>
            <a:normAutofit fontScale="90000"/>
          </a:bodyPr>
          <a:lstStyle/>
          <a:p>
            <a:br>
              <a:rPr lang="en-GB" sz="5400" dirty="0"/>
            </a:br>
            <a:r>
              <a:rPr lang="en-US" sz="5400" dirty="0"/>
              <a:t>DMS 201 : Introduction to Management</a:t>
            </a:r>
            <a:br>
              <a:rPr lang="en-US" sz="5400" dirty="0"/>
            </a:br>
            <a:br>
              <a:rPr lang="en-US" sz="5400" dirty="0"/>
            </a:br>
            <a:r>
              <a:rPr lang="en-GB" sz="5400" dirty="0"/>
              <a:t>Module-II: Financial Management</a:t>
            </a:r>
            <a:br>
              <a:rPr lang="en-GB" sz="5400" dirty="0"/>
            </a:br>
            <a:br>
              <a:rPr lang="en-GB" sz="5400" dirty="0"/>
            </a:br>
            <a:r>
              <a:rPr lang="en-GB" sz="2000" dirty="0" err="1"/>
              <a:t>Dr.</a:t>
            </a:r>
            <a:r>
              <a:rPr lang="en-GB" sz="2000" dirty="0"/>
              <a:t> Parvati Neelakantan</a:t>
            </a:r>
            <a:endParaRPr lang="en-IE" sz="5400" dirty="0"/>
          </a:p>
        </p:txBody>
      </p:sp>
    </p:spTree>
    <p:extLst>
      <p:ext uri="{BB962C8B-B14F-4D97-AF65-F5344CB8AC3E}">
        <p14:creationId xmlns:p14="http://schemas.microsoft.com/office/powerpoint/2010/main" val="85985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How to Measure Risk</a:t>
            </a:r>
          </a:p>
        </p:txBody>
      </p:sp>
      <p:sp>
        <p:nvSpPr>
          <p:cNvPr id="3" name="Content Placeholder 2"/>
          <p:cNvSpPr>
            <a:spLocks noGrp="1"/>
          </p:cNvSpPr>
          <p:nvPr>
            <p:ph sz="quarter" idx="11"/>
          </p:nvPr>
        </p:nvSpPr>
        <p:spPr>
          <a:xfrm>
            <a:off x="1866900" y="1276711"/>
            <a:ext cx="8458200" cy="480171"/>
          </a:xfrm>
        </p:spPr>
        <p:txBody>
          <a:bodyPr>
            <a:normAutofit/>
          </a:bodyPr>
          <a:lstStyle/>
          <a:p>
            <a:pPr marL="45720" indent="0">
              <a:buNone/>
            </a:pPr>
            <a:r>
              <a:rPr lang="en-US" sz="2400" b="1" u="sng" dirty="0">
                <a:solidFill>
                  <a:srgbClr val="DF5327"/>
                </a:solidFill>
              </a:rPr>
              <a:t>Variance.</a:t>
            </a:r>
          </a:p>
        </p:txBody>
      </p:sp>
      <p:sp>
        <p:nvSpPr>
          <p:cNvPr id="4" name="Content Placeholder 3"/>
          <p:cNvSpPr>
            <a:spLocks noGrp="1"/>
          </p:cNvSpPr>
          <p:nvPr>
            <p:ph sz="quarter" idx="14"/>
          </p:nvPr>
        </p:nvSpPr>
        <p:spPr>
          <a:xfrm>
            <a:off x="1866900" y="1906113"/>
            <a:ext cx="5256516" cy="456947"/>
          </a:xfrm>
        </p:spPr>
        <p:txBody>
          <a:bodyPr>
            <a:noAutofit/>
          </a:bodyPr>
          <a:lstStyle/>
          <a:p>
            <a:pPr marL="292608" indent="-292608">
              <a:spcBef>
                <a:spcPts val="1000"/>
              </a:spcBef>
              <a:buFont typeface="Arial" panose="020B0604020202020204" pitchFamily="34" charset="0"/>
              <a:buChar char="•"/>
            </a:pPr>
            <a:r>
              <a:rPr lang="en-US" sz="2400" dirty="0"/>
              <a:t>The expected (or average) value of </a:t>
            </a:r>
          </a:p>
        </p:txBody>
      </p:sp>
      <p:sp>
        <p:nvSpPr>
          <p:cNvPr id="5" name="Content Placeholder 4"/>
          <p:cNvSpPr>
            <a:spLocks noGrp="1"/>
          </p:cNvSpPr>
          <p:nvPr>
            <p:ph sz="quarter" idx="15"/>
          </p:nvPr>
        </p:nvSpPr>
        <p:spPr>
          <a:xfrm>
            <a:off x="1866900" y="2434978"/>
            <a:ext cx="8458200" cy="462338"/>
          </a:xfrm>
        </p:spPr>
        <p:txBody>
          <a:bodyPr>
            <a:normAutofit/>
          </a:bodyPr>
          <a:lstStyle/>
          <a:p>
            <a:pPr marL="292608" indent="-292608">
              <a:spcBef>
                <a:spcPts val="1000"/>
              </a:spcBef>
              <a:buFont typeface="Arial" panose="020B0604020202020204" pitchFamily="34" charset="0"/>
              <a:buChar char="•"/>
            </a:pPr>
            <a:r>
              <a:rPr lang="en-US" sz="2400" dirty="0"/>
              <a:t>A measure of volatility.</a:t>
            </a:r>
          </a:p>
        </p:txBody>
      </p:sp>
      <p:sp>
        <p:nvSpPr>
          <p:cNvPr id="6" name="Content Placeholder 5"/>
          <p:cNvSpPr>
            <a:spLocks noGrp="1"/>
          </p:cNvSpPr>
          <p:nvPr>
            <p:ph sz="quarter" idx="16"/>
          </p:nvPr>
        </p:nvSpPr>
        <p:spPr>
          <a:xfrm>
            <a:off x="1866900" y="3113070"/>
            <a:ext cx="8458200" cy="1828801"/>
          </a:xfrm>
        </p:spPr>
        <p:txBody>
          <a:bodyPr>
            <a:normAutofit/>
          </a:bodyPr>
          <a:lstStyle/>
          <a:p>
            <a:pPr marL="45720" indent="0">
              <a:buNone/>
            </a:pPr>
            <a:r>
              <a:rPr lang="en-US" sz="2400" b="1" u="sng" dirty="0">
                <a:solidFill>
                  <a:srgbClr val="DF5327"/>
                </a:solidFill>
              </a:rPr>
              <a:t>Standard Deviation.</a:t>
            </a:r>
          </a:p>
          <a:p>
            <a:pPr marL="292608" indent="-292608">
              <a:spcBef>
                <a:spcPts val="1000"/>
              </a:spcBef>
              <a:buFont typeface="Arial" panose="020B0604020202020204" pitchFamily="34" charset="0"/>
              <a:buChar char="•"/>
            </a:pPr>
            <a:r>
              <a:rPr lang="en-US" sz="2400" dirty="0"/>
              <a:t>The square root of the variance.</a:t>
            </a:r>
          </a:p>
          <a:p>
            <a:pPr marL="292608" indent="-292608">
              <a:spcBef>
                <a:spcPts val="1000"/>
              </a:spcBef>
              <a:buFont typeface="Arial" panose="020B0604020202020204" pitchFamily="34" charset="0"/>
              <a:buChar char="•"/>
            </a:pPr>
            <a:r>
              <a:rPr lang="en-US" sz="2400" dirty="0"/>
              <a:t>A measure of volatility.</a:t>
            </a:r>
          </a:p>
        </p:txBody>
      </p:sp>
      <p:graphicFrame>
        <p:nvGraphicFramePr>
          <p:cNvPr id="11" name="Object 10"/>
          <p:cNvGraphicFramePr>
            <a:graphicFrameLocks noChangeAspect="1"/>
          </p:cNvGraphicFramePr>
          <p:nvPr/>
        </p:nvGraphicFramePr>
        <p:xfrm>
          <a:off x="7194371" y="1924050"/>
          <a:ext cx="1028700" cy="419100"/>
        </p:xfrm>
        <a:graphic>
          <a:graphicData uri="http://schemas.openxmlformats.org/presentationml/2006/ole">
            <mc:AlternateContent xmlns:mc="http://schemas.openxmlformats.org/markup-compatibility/2006">
              <mc:Choice xmlns:v="urn:schemas-microsoft-com:vml" Requires="v">
                <p:oleObj name="Equation" r:id="rId3" imgW="1028520" imgH="419040" progId="Equation.DSMT4">
                  <p:embed/>
                </p:oleObj>
              </mc:Choice>
              <mc:Fallback>
                <p:oleObj name="Equation" r:id="rId3" imgW="1028520" imgH="419040" progId="Equation.DSMT4">
                  <p:embed/>
                  <p:pic>
                    <p:nvPicPr>
                      <p:cNvPr id="11" name="Object 10"/>
                      <p:cNvPicPr/>
                      <p:nvPr/>
                    </p:nvPicPr>
                    <p:blipFill>
                      <a:blip r:embed="rId4"/>
                      <a:stretch>
                        <a:fillRect/>
                      </a:stretch>
                    </p:blipFill>
                    <p:spPr>
                      <a:xfrm>
                        <a:off x="7194371" y="1924050"/>
                        <a:ext cx="1028700" cy="419100"/>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9</a:t>
            </a:r>
          </a:p>
        </p:txBody>
      </p:sp>
    </p:spTree>
    <p:extLst>
      <p:ext uri="{BB962C8B-B14F-4D97-AF65-F5344CB8AC3E}">
        <p14:creationId xmlns:p14="http://schemas.microsoft.com/office/powerpoint/2010/main" val="250259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Picture 5" descr="Three graphs show the distribution of possible returns from investment A.">
            <a:extLst>
              <a:ext uri="{FF2B5EF4-FFF2-40B4-BE49-F238E27FC236}">
                <a16:creationId xmlns:a16="http://schemas.microsoft.com/office/drawing/2014/main" id="{F993CBAB-E626-4499-B207-BF4EF80C8D91}"/>
              </a:ext>
            </a:extLst>
          </p:cNvPr>
          <p:cNvPicPr>
            <a:picLocks noChangeAspect="1"/>
          </p:cNvPicPr>
          <p:nvPr/>
        </p:nvPicPr>
        <p:blipFill>
          <a:blip r:embed="rId3"/>
          <a:stretch>
            <a:fillRect/>
          </a:stretch>
        </p:blipFill>
        <p:spPr>
          <a:xfrm>
            <a:off x="3293113" y="748453"/>
            <a:ext cx="5319680" cy="2906297"/>
          </a:xfrm>
          <a:prstGeom prst="rect">
            <a:avLst/>
          </a:prstGeom>
        </p:spPr>
      </p:pic>
      <p:pic>
        <p:nvPicPr>
          <p:cNvPr id="7" name="Picture 6" descr="Three graphs show the distribution of possible returns from investment B.">
            <a:extLst>
              <a:ext uri="{FF2B5EF4-FFF2-40B4-BE49-F238E27FC236}">
                <a16:creationId xmlns:a16="http://schemas.microsoft.com/office/drawing/2014/main" id="{5868FFF6-E3F9-6876-5EC9-0BDC62E191AB}"/>
              </a:ext>
            </a:extLst>
          </p:cNvPr>
          <p:cNvPicPr>
            <a:picLocks noChangeAspect="1"/>
          </p:cNvPicPr>
          <p:nvPr/>
        </p:nvPicPr>
        <p:blipFill>
          <a:blip r:embed="rId4"/>
          <a:stretch>
            <a:fillRect/>
          </a:stretch>
        </p:blipFill>
        <p:spPr>
          <a:xfrm>
            <a:off x="755951" y="3702032"/>
            <a:ext cx="5291558" cy="2870752"/>
          </a:xfrm>
          <a:prstGeom prst="rect">
            <a:avLst/>
          </a:prstGeom>
        </p:spPr>
      </p:pic>
      <p:pic>
        <p:nvPicPr>
          <p:cNvPr id="8" name="Picture 7" descr="Three graphs show the distribution of possible returns from investment C.">
            <a:extLst>
              <a:ext uri="{FF2B5EF4-FFF2-40B4-BE49-F238E27FC236}">
                <a16:creationId xmlns:a16="http://schemas.microsoft.com/office/drawing/2014/main" id="{8CB3BB9B-FF38-D41C-89E7-175384A360C8}"/>
              </a:ext>
            </a:extLst>
          </p:cNvPr>
          <p:cNvPicPr>
            <a:picLocks noChangeAspect="1"/>
          </p:cNvPicPr>
          <p:nvPr/>
        </p:nvPicPr>
        <p:blipFill>
          <a:blip r:embed="rId5"/>
          <a:stretch>
            <a:fillRect/>
          </a:stretch>
        </p:blipFill>
        <p:spPr>
          <a:xfrm>
            <a:off x="6096000" y="3702032"/>
            <a:ext cx="5291558" cy="2906298"/>
          </a:xfrm>
          <a:prstGeom prst="rect">
            <a:avLst/>
          </a:prstGeom>
        </p:spPr>
      </p:pic>
      <p:sp>
        <p:nvSpPr>
          <p:cNvPr id="10" name="TextBox 9">
            <a:extLst>
              <a:ext uri="{FF2B5EF4-FFF2-40B4-BE49-F238E27FC236}">
                <a16:creationId xmlns:a16="http://schemas.microsoft.com/office/drawing/2014/main" id="{43986132-C943-F3AE-8492-9698E92FEAA0}"/>
              </a:ext>
            </a:extLst>
          </p:cNvPr>
          <p:cNvSpPr txBox="1"/>
          <p:nvPr/>
        </p:nvSpPr>
        <p:spPr>
          <a:xfrm>
            <a:off x="355310" y="331839"/>
            <a:ext cx="11422162" cy="369332"/>
          </a:xfrm>
          <a:prstGeom prst="rect">
            <a:avLst/>
          </a:prstGeom>
          <a:noFill/>
        </p:spPr>
        <p:txBody>
          <a:bodyPr wrap="square">
            <a:spAutoFit/>
          </a:bodyPr>
          <a:lstStyle/>
          <a:p>
            <a:pPr algn="ctr"/>
            <a:r>
              <a:rPr lang="en-US" b="1" dirty="0">
                <a:solidFill>
                  <a:srgbClr val="DF5327"/>
                </a:solidFill>
              </a:rPr>
              <a:t>Standard Deviation Versus Expected Return</a:t>
            </a:r>
          </a:p>
        </p:txBody>
      </p:sp>
      <p:sp>
        <p:nvSpPr>
          <p:cNvPr id="11" name="TextBox 10">
            <a:extLst>
              <a:ext uri="{FF2B5EF4-FFF2-40B4-BE49-F238E27FC236}">
                <a16:creationId xmlns:a16="http://schemas.microsoft.com/office/drawing/2014/main" id="{CC567C45-DC75-0949-CF93-FC3AE02088D5}"/>
              </a:ext>
            </a:extLst>
          </p:cNvPr>
          <p:cNvSpPr txBox="1"/>
          <p:nvPr/>
        </p:nvSpPr>
        <p:spPr>
          <a:xfrm>
            <a:off x="355310" y="701171"/>
            <a:ext cx="2737975"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Investments A and B both have an </a:t>
            </a:r>
            <a:r>
              <a:rPr lang="en-US" sz="1400" b="1" dirty="0">
                <a:solidFill>
                  <a:srgbClr val="DF5327"/>
                </a:solidFill>
              </a:rPr>
              <a:t>expected return of 10%</a:t>
            </a:r>
            <a:r>
              <a:rPr lang="en-US" sz="1400" dirty="0"/>
              <a:t>, but because investment A has the greater spread of possible returns, it is more risky than B. </a:t>
            </a:r>
          </a:p>
          <a:p>
            <a:pPr marL="285750" indent="-285750" algn="just">
              <a:buFont typeface="Arial" panose="020B0604020202020204" pitchFamily="34" charset="0"/>
              <a:buChar char="•"/>
            </a:pPr>
            <a:r>
              <a:rPr lang="en-US" sz="1400" b="1" dirty="0">
                <a:solidFill>
                  <a:srgbClr val="DF5327"/>
                </a:solidFill>
              </a:rPr>
              <a:t>We can measure this spread by the standard deviation. </a:t>
            </a:r>
          </a:p>
          <a:p>
            <a:pPr marL="285750" indent="-285750" algn="just">
              <a:buFont typeface="Arial" panose="020B0604020202020204" pitchFamily="34" charset="0"/>
              <a:buChar char="•"/>
            </a:pPr>
            <a:r>
              <a:rPr lang="en-US" sz="1400" dirty="0"/>
              <a:t>Investment A has a standard deviation of 15%; B, 7.5%. </a:t>
            </a:r>
          </a:p>
          <a:p>
            <a:pPr marL="285750" indent="-285750" algn="just">
              <a:buFont typeface="Arial" panose="020B0604020202020204" pitchFamily="34" charset="0"/>
              <a:buChar char="•"/>
            </a:pPr>
            <a:r>
              <a:rPr lang="en-US" sz="1400" b="1" dirty="0">
                <a:solidFill>
                  <a:srgbClr val="DF5327"/>
                </a:solidFill>
              </a:rPr>
              <a:t>Most investors would prefer B to A.</a:t>
            </a:r>
            <a:endParaRPr lang="en-IN" sz="1400" b="1" dirty="0">
              <a:solidFill>
                <a:srgbClr val="DF5327"/>
              </a:solidFill>
            </a:endParaRPr>
          </a:p>
        </p:txBody>
      </p:sp>
      <p:sp>
        <p:nvSpPr>
          <p:cNvPr id="12" name="TextBox 11">
            <a:extLst>
              <a:ext uri="{FF2B5EF4-FFF2-40B4-BE49-F238E27FC236}">
                <a16:creationId xmlns:a16="http://schemas.microsoft.com/office/drawing/2014/main" id="{2EA9068C-9835-0FE2-12AC-8E4C36477E2B}"/>
              </a:ext>
            </a:extLst>
          </p:cNvPr>
          <p:cNvSpPr txBox="1"/>
          <p:nvPr/>
        </p:nvSpPr>
        <p:spPr>
          <a:xfrm>
            <a:off x="8946315" y="751344"/>
            <a:ext cx="2737975" cy="1600438"/>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solidFill>
                  <a:srgbClr val="DF5327"/>
                </a:solidFill>
              </a:rPr>
              <a:t>Investment B and C both have the same standard deviation, but C offers a higher expected return (20%). </a:t>
            </a:r>
          </a:p>
          <a:p>
            <a:pPr marL="285750" indent="-285750" algn="just">
              <a:buFont typeface="Arial" panose="020B0604020202020204" pitchFamily="34" charset="0"/>
              <a:buChar char="•"/>
            </a:pPr>
            <a:r>
              <a:rPr lang="en-US" sz="1400" dirty="0"/>
              <a:t>Most investors would prefer C to B.</a:t>
            </a:r>
          </a:p>
        </p:txBody>
      </p:sp>
    </p:spTree>
    <p:extLst>
      <p:ext uri="{BB962C8B-B14F-4D97-AF65-F5344CB8AC3E}">
        <p14:creationId xmlns:p14="http://schemas.microsoft.com/office/powerpoint/2010/main" val="101254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solidFill>
                  <a:srgbClr val="DF5327"/>
                </a:solidFill>
              </a:rPr>
              <a:t>Standard Deviation and Variance for Different Securities</a:t>
            </a:r>
          </a:p>
        </p:txBody>
      </p:sp>
      <p:sp>
        <p:nvSpPr>
          <p:cNvPr id="3" name="Content Placeholder 2"/>
          <p:cNvSpPr>
            <a:spLocks noGrp="1"/>
          </p:cNvSpPr>
          <p:nvPr>
            <p:ph sz="quarter" idx="11"/>
          </p:nvPr>
        </p:nvSpPr>
        <p:spPr>
          <a:xfrm>
            <a:off x="5002070" y="1563035"/>
            <a:ext cx="2187863" cy="468964"/>
          </a:xfrm>
        </p:spPr>
        <p:txBody>
          <a:bodyPr>
            <a:normAutofit/>
          </a:bodyPr>
          <a:lstStyle/>
          <a:p>
            <a:pPr marL="45720" indent="0" algn="ctr">
              <a:buNone/>
            </a:pPr>
            <a:r>
              <a:rPr lang="en-US" sz="2400" b="1" dirty="0"/>
              <a:t>1900–2020</a:t>
            </a:r>
          </a:p>
        </p:txBody>
      </p:sp>
      <p:sp>
        <p:nvSpPr>
          <p:cNvPr id="6" name="Content Placeholder 5"/>
          <p:cNvSpPr>
            <a:spLocks noGrp="1"/>
          </p:cNvSpPr>
          <p:nvPr>
            <p:ph sz="quarter" idx="14"/>
          </p:nvPr>
        </p:nvSpPr>
        <p:spPr>
          <a:xfrm>
            <a:off x="5132369" y="3031619"/>
            <a:ext cx="876300" cy="210127"/>
          </a:xfrm>
        </p:spPr>
        <p:txBody>
          <a:bodyPr>
            <a:normAutofit fontScale="85000" lnSpcReduction="10000"/>
          </a:bodyPr>
          <a:lstStyle/>
          <a:p>
            <a:r>
              <a:rPr lang="en-US" sz="400" dirty="0">
                <a:latin typeface="+mj-lt"/>
              </a:rPr>
              <a:t>In the following table, read '</a:t>
            </a:r>
            <a:r>
              <a:rPr lang="el-GR" sz="400" dirty="0">
                <a:latin typeface="+mj-lt"/>
                <a:cs typeface="Arial" panose="020B0604020202020204" pitchFamily="34" charset="0"/>
              </a:rPr>
              <a:t> σ</a:t>
            </a:r>
            <a:r>
              <a:rPr lang="en-US" sz="400" baseline="30000" dirty="0">
                <a:latin typeface="+mj-lt"/>
                <a:cs typeface="Arial" panose="020B0604020202020204" pitchFamily="34" charset="0"/>
              </a:rPr>
              <a:t>2 </a:t>
            </a:r>
            <a:r>
              <a:rPr lang="en-US" sz="400" dirty="0">
                <a:latin typeface="+mj-lt"/>
              </a:rPr>
              <a:t>' as sigma squared.</a:t>
            </a:r>
          </a:p>
        </p:txBody>
      </p:sp>
      <p:graphicFrame>
        <p:nvGraphicFramePr>
          <p:cNvPr id="8" name="(Decorative)Table 7">
            <a:extLst>
              <a:ext uri="{C183D7F6-B498-43B3-948B-1728B52AA6E4}">
                <adec:decorative xmlns:adec="http://schemas.microsoft.com/office/drawing/2017/decorative" val="1"/>
              </a:ext>
            </a:extLst>
          </p:cNvPr>
          <p:cNvGraphicFramePr>
            <a:graphicFrameLocks noGrp="1"/>
          </p:cNvGraphicFramePr>
          <p:nvPr/>
        </p:nvGraphicFramePr>
        <p:xfrm>
          <a:off x="2253464" y="2177836"/>
          <a:ext cx="7510410" cy="1575142"/>
        </p:xfrm>
        <a:graphic>
          <a:graphicData uri="http://schemas.openxmlformats.org/drawingml/2006/table">
            <a:tbl>
              <a:tblPr firstRow="1" bandRow="1">
                <a:tableStyleId>{5C22544A-7EE6-4342-B048-85BDC9FD1C3A}</a:tableStyleId>
              </a:tblPr>
              <a:tblGrid>
                <a:gridCol w="2178123">
                  <a:extLst>
                    <a:ext uri="{9D8B030D-6E8A-4147-A177-3AD203B41FA5}">
                      <a16:colId xmlns:a16="http://schemas.microsoft.com/office/drawing/2014/main" val="1887469232"/>
                    </a:ext>
                  </a:extLst>
                </a:gridCol>
                <a:gridCol w="3205537">
                  <a:extLst>
                    <a:ext uri="{9D8B030D-6E8A-4147-A177-3AD203B41FA5}">
                      <a16:colId xmlns:a16="http://schemas.microsoft.com/office/drawing/2014/main" val="193275216"/>
                    </a:ext>
                  </a:extLst>
                </a:gridCol>
                <a:gridCol w="2126750">
                  <a:extLst>
                    <a:ext uri="{9D8B030D-6E8A-4147-A177-3AD203B41FA5}">
                      <a16:colId xmlns:a16="http://schemas.microsoft.com/office/drawing/2014/main" val="2202227785"/>
                    </a:ext>
                  </a:extLst>
                </a:gridCol>
              </a:tblGrid>
              <a:tr h="462622">
                <a:tc>
                  <a:txBody>
                    <a:bodyPr/>
                    <a:lstStyle/>
                    <a:p>
                      <a:pPr algn="ctr"/>
                      <a:r>
                        <a:rPr lang="en-US" dirty="0"/>
                        <a:t>Portfolio</a:t>
                      </a:r>
                    </a:p>
                  </a:txBody>
                  <a:tcPr/>
                </a:tc>
                <a:tc>
                  <a:txBody>
                    <a:bodyPr/>
                    <a:lstStyle/>
                    <a:p>
                      <a:pPr algn="ctr"/>
                      <a:r>
                        <a:rPr lang="en-US" dirty="0"/>
                        <a:t>Standard Deviation (</a:t>
                      </a:r>
                      <a:r>
                        <a:rPr lang="el-GR" dirty="0">
                          <a:latin typeface="Arial" panose="020B0604020202020204" pitchFamily="34" charset="0"/>
                          <a:cs typeface="Arial" panose="020B0604020202020204" pitchFamily="34" charset="0"/>
                        </a:rPr>
                        <a:t>σ</a:t>
                      </a:r>
                      <a:r>
                        <a:rPr lang="en-US" dirty="0"/>
                        <a:t>)</a:t>
                      </a:r>
                    </a:p>
                  </a:txBody>
                  <a:tcPr/>
                </a:tc>
                <a:tc>
                  <a:txBody>
                    <a:bodyPr/>
                    <a:lstStyle/>
                    <a:p>
                      <a:pPr algn="ctr"/>
                      <a:r>
                        <a:rPr lang="en-US" dirty="0"/>
                        <a:t>Variance (</a:t>
                      </a:r>
                      <a:r>
                        <a:rPr lang="el-GR" dirty="0">
                          <a:latin typeface="Arial" panose="020B0604020202020204" pitchFamily="34" charset="0"/>
                          <a:cs typeface="Arial" panose="020B0604020202020204" pitchFamily="34" charset="0"/>
                        </a:rPr>
                        <a:t>σ</a:t>
                      </a:r>
                      <a:r>
                        <a:rPr lang="en-US" baseline="30000" dirty="0">
                          <a:latin typeface="Arial" panose="020B0604020202020204" pitchFamily="34" charset="0"/>
                          <a:cs typeface="Arial" panose="020B0604020202020204" pitchFamily="34" charset="0"/>
                        </a:rPr>
                        <a:t>2</a:t>
                      </a:r>
                      <a:r>
                        <a:rPr lang="en-US" dirty="0"/>
                        <a:t>)</a:t>
                      </a:r>
                    </a:p>
                  </a:txBody>
                  <a:tcPr/>
                </a:tc>
                <a:extLst>
                  <a:ext uri="{0D108BD9-81ED-4DB2-BD59-A6C34878D82A}">
                    <a16:rowId xmlns:a16="http://schemas.microsoft.com/office/drawing/2014/main" val="2964372296"/>
                  </a:ext>
                </a:extLst>
              </a:tr>
              <a:tr h="370840">
                <a:tc>
                  <a:txBody>
                    <a:bodyPr/>
                    <a:lstStyle/>
                    <a:p>
                      <a:r>
                        <a:rPr lang="en-US" dirty="0"/>
                        <a:t>Treasury bills</a:t>
                      </a:r>
                    </a:p>
                  </a:txBody>
                  <a:tcPr/>
                </a:tc>
                <a:tc>
                  <a:txBody>
                    <a:bodyPr/>
                    <a:lstStyle/>
                    <a:p>
                      <a:pPr marL="284163" indent="0" algn="ctr"/>
                      <a:r>
                        <a:rPr lang="en-US" dirty="0"/>
                        <a:t>2.8%</a:t>
                      </a:r>
                    </a:p>
                  </a:txBody>
                  <a:tcPr/>
                </a:tc>
                <a:tc>
                  <a:txBody>
                    <a:bodyPr/>
                    <a:lstStyle/>
                    <a:p>
                      <a:pPr marL="284163" indent="0" algn="ctr"/>
                      <a:r>
                        <a:rPr lang="en-US" dirty="0"/>
                        <a:t>8.1</a:t>
                      </a:r>
                    </a:p>
                  </a:txBody>
                  <a:tcPr/>
                </a:tc>
                <a:extLst>
                  <a:ext uri="{0D108BD9-81ED-4DB2-BD59-A6C34878D82A}">
                    <a16:rowId xmlns:a16="http://schemas.microsoft.com/office/drawing/2014/main" val="815972356"/>
                  </a:ext>
                </a:extLst>
              </a:tr>
              <a:tr h="370840">
                <a:tc>
                  <a:txBody>
                    <a:bodyPr/>
                    <a:lstStyle/>
                    <a:p>
                      <a:r>
                        <a:rPr lang="en-US" dirty="0"/>
                        <a:t>Government bonds</a:t>
                      </a:r>
                    </a:p>
                  </a:txBody>
                  <a:tcPr/>
                </a:tc>
                <a:tc>
                  <a:txBody>
                    <a:bodyPr/>
                    <a:lstStyle/>
                    <a:p>
                      <a:pPr marL="120650" indent="0" algn="ctr"/>
                      <a:r>
                        <a:rPr lang="en-US" dirty="0"/>
                        <a:t>8.9</a:t>
                      </a:r>
                    </a:p>
                  </a:txBody>
                  <a:tcPr/>
                </a:tc>
                <a:tc>
                  <a:txBody>
                    <a:bodyPr/>
                    <a:lstStyle/>
                    <a:p>
                      <a:pPr marL="120650" indent="0" algn="ctr"/>
                      <a:r>
                        <a:rPr lang="en-US" dirty="0"/>
                        <a:t>79.7</a:t>
                      </a:r>
                    </a:p>
                  </a:txBody>
                  <a:tcPr/>
                </a:tc>
                <a:extLst>
                  <a:ext uri="{0D108BD9-81ED-4DB2-BD59-A6C34878D82A}">
                    <a16:rowId xmlns:a16="http://schemas.microsoft.com/office/drawing/2014/main" val="2358677909"/>
                  </a:ext>
                </a:extLst>
              </a:tr>
              <a:tr h="370840">
                <a:tc>
                  <a:txBody>
                    <a:bodyPr/>
                    <a:lstStyle/>
                    <a:p>
                      <a:r>
                        <a:rPr lang="en-US" dirty="0"/>
                        <a:t>Stocks</a:t>
                      </a:r>
                    </a:p>
                  </a:txBody>
                  <a:tcPr/>
                </a:tc>
                <a:tc>
                  <a:txBody>
                    <a:bodyPr/>
                    <a:lstStyle/>
                    <a:p>
                      <a:pPr algn="ctr"/>
                      <a:r>
                        <a:rPr lang="en-US" dirty="0"/>
                        <a:t>19.5</a:t>
                      </a:r>
                    </a:p>
                  </a:txBody>
                  <a:tcPr/>
                </a:tc>
                <a:tc>
                  <a:txBody>
                    <a:bodyPr/>
                    <a:lstStyle/>
                    <a:p>
                      <a:pPr algn="ctr"/>
                      <a:r>
                        <a:rPr lang="en-US" dirty="0"/>
                        <a:t>381.8</a:t>
                      </a:r>
                    </a:p>
                  </a:txBody>
                  <a:tcPr/>
                </a:tc>
                <a:extLst>
                  <a:ext uri="{0D108BD9-81ED-4DB2-BD59-A6C34878D82A}">
                    <a16:rowId xmlns:a16="http://schemas.microsoft.com/office/drawing/2014/main" val="723314633"/>
                  </a:ext>
                </a:extLst>
              </a:tr>
            </a:tbl>
          </a:graphicData>
        </a:graphic>
      </p:graphicFrame>
      <p:sp>
        <p:nvSpPr>
          <p:cNvPr id="12"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15</a:t>
            </a:r>
          </a:p>
        </p:txBody>
      </p:sp>
    </p:spTree>
    <p:extLst>
      <p:ext uri="{BB962C8B-B14F-4D97-AF65-F5344CB8AC3E}">
        <p14:creationId xmlns:p14="http://schemas.microsoft.com/office/powerpoint/2010/main" val="657199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solidFill>
                  <a:srgbClr val="DF5327"/>
                </a:solidFill>
              </a:rPr>
              <a:t>The Coin Tossing Game: Calculating Variance and Standard Deviation</a:t>
            </a:r>
          </a:p>
        </p:txBody>
      </p:sp>
      <p:graphicFrame>
        <p:nvGraphicFramePr>
          <p:cNvPr id="7" name="(Decorative)Table 6">
            <a:extLs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405693441"/>
              </p:ext>
            </p:extLst>
          </p:nvPr>
        </p:nvGraphicFramePr>
        <p:xfrm>
          <a:off x="1542471" y="3443067"/>
          <a:ext cx="8785861" cy="2204127"/>
        </p:xfrm>
        <a:graphic>
          <a:graphicData uri="http://schemas.openxmlformats.org/drawingml/2006/table">
            <a:tbl>
              <a:tblPr firstRow="1" bandRow="1">
                <a:tableStyleId>{5C22544A-7EE6-4342-B048-85BDC9FD1C3A}</a:tableStyleId>
              </a:tblPr>
              <a:tblGrid>
                <a:gridCol w="1835222">
                  <a:extLst>
                    <a:ext uri="{9D8B030D-6E8A-4147-A177-3AD203B41FA5}">
                      <a16:colId xmlns:a16="http://schemas.microsoft.com/office/drawing/2014/main" val="3087283957"/>
                    </a:ext>
                  </a:extLst>
                </a:gridCol>
                <a:gridCol w="2250041">
                  <a:extLst>
                    <a:ext uri="{9D8B030D-6E8A-4147-A177-3AD203B41FA5}">
                      <a16:colId xmlns:a16="http://schemas.microsoft.com/office/drawing/2014/main" val="1187453175"/>
                    </a:ext>
                  </a:extLst>
                </a:gridCol>
                <a:gridCol w="1393518">
                  <a:extLst>
                    <a:ext uri="{9D8B030D-6E8A-4147-A177-3AD203B41FA5}">
                      <a16:colId xmlns:a16="http://schemas.microsoft.com/office/drawing/2014/main" val="2307982137"/>
                    </a:ext>
                  </a:extLst>
                </a:gridCol>
                <a:gridCol w="1706880">
                  <a:extLst>
                    <a:ext uri="{9D8B030D-6E8A-4147-A177-3AD203B41FA5}">
                      <a16:colId xmlns:a16="http://schemas.microsoft.com/office/drawing/2014/main" val="3918362612"/>
                    </a:ext>
                  </a:extLst>
                </a:gridCol>
                <a:gridCol w="1600200">
                  <a:extLst>
                    <a:ext uri="{9D8B030D-6E8A-4147-A177-3AD203B41FA5}">
                      <a16:colId xmlns:a16="http://schemas.microsoft.com/office/drawing/2014/main" val="882630053"/>
                    </a:ext>
                  </a:extLst>
                </a:gridCol>
              </a:tblGrid>
              <a:tr h="1106847">
                <a:tc>
                  <a:txBody>
                    <a:bodyPr/>
                    <a:lstStyle/>
                    <a:p>
                      <a:pPr algn="ctr"/>
                      <a:r>
                        <a:rPr lang="en-US" dirty="0"/>
                        <a:t>(1) Percent Rate of Return </a:t>
                      </a:r>
                      <a:r>
                        <a:rPr lang="en-US" i="1" dirty="0"/>
                        <a:t>r</a:t>
                      </a:r>
                      <a:r>
                        <a:rPr lang="en-US" dirty="0"/>
                        <a:t>~</a:t>
                      </a:r>
                    </a:p>
                  </a:txBody>
                  <a:tcPr anchor="b"/>
                </a:tc>
                <a:tc>
                  <a:txBody>
                    <a:bodyPr/>
                    <a:lstStyle/>
                    <a:p>
                      <a:pPr algn="ctr"/>
                      <a:r>
                        <a:rPr lang="en-US" dirty="0"/>
                        <a:t>(2) Deviation From Expected Return (</a:t>
                      </a:r>
                      <a:r>
                        <a:rPr lang="en-US" i="1" dirty="0"/>
                        <a:t>r</a:t>
                      </a:r>
                      <a:r>
                        <a:rPr lang="en-US" dirty="0"/>
                        <a:t>~</a:t>
                      </a:r>
                      <a:r>
                        <a:rPr lang="en-US" dirty="0">
                          <a:latin typeface="Arial" panose="020B0604020202020204" pitchFamily="34" charset="0"/>
                          <a:cs typeface="Arial" panose="020B0604020202020204" pitchFamily="34" charset="0"/>
                        </a:rPr>
                        <a:t>−</a:t>
                      </a:r>
                      <a:r>
                        <a:rPr lang="en-US" i="1" dirty="0"/>
                        <a:t>r</a:t>
                      </a:r>
                      <a:r>
                        <a:rPr lang="en-US" dirty="0"/>
                        <a:t>)</a:t>
                      </a:r>
                    </a:p>
                  </a:txBody>
                  <a:tcPr anchor="b"/>
                </a:tc>
                <a:tc>
                  <a:txBody>
                    <a:bodyPr/>
                    <a:lstStyle/>
                    <a:p>
                      <a:pPr algn="ctr"/>
                      <a:r>
                        <a:rPr lang="en-US" dirty="0"/>
                        <a:t>(3)Squared Deviation (</a:t>
                      </a:r>
                      <a:r>
                        <a:rPr lang="en-US" i="1" dirty="0"/>
                        <a:t>r</a:t>
                      </a:r>
                      <a:r>
                        <a:rPr lang="en-US" dirty="0"/>
                        <a:t>~</a:t>
                      </a:r>
                      <a:r>
                        <a:rPr lang="en-US" dirty="0">
                          <a:latin typeface="Arial" panose="020B0604020202020204" pitchFamily="34" charset="0"/>
                          <a:cs typeface="Arial" panose="020B0604020202020204" pitchFamily="34" charset="0"/>
                        </a:rPr>
                        <a:t> − </a:t>
                      </a:r>
                      <a:r>
                        <a:rPr lang="en-US" i="1" dirty="0"/>
                        <a:t>r</a:t>
                      </a:r>
                      <a:r>
                        <a:rPr lang="en-US" dirty="0"/>
                        <a:t>)</a:t>
                      </a:r>
                      <a:r>
                        <a:rPr lang="en-US" baseline="30000" dirty="0"/>
                        <a:t>2</a:t>
                      </a:r>
                      <a:endParaRPr lang="en-US" dirty="0"/>
                    </a:p>
                  </a:txBody>
                  <a:tcPr anchor="b"/>
                </a:tc>
                <a:tc>
                  <a:txBody>
                    <a:bodyPr/>
                    <a:lstStyle/>
                    <a:p>
                      <a:pPr algn="ctr"/>
                      <a:r>
                        <a:rPr lang="en-US" dirty="0"/>
                        <a:t>(4) Probability</a:t>
                      </a:r>
                    </a:p>
                  </a:txBody>
                  <a:tcPr anchor="b"/>
                </a:tc>
                <a:tc>
                  <a:txBody>
                    <a:bodyPr/>
                    <a:lstStyle/>
                    <a:p>
                      <a:pPr algn="ctr"/>
                      <a:r>
                        <a:rPr lang="en-US" dirty="0"/>
                        <a:t>(5) Probability × Squared Deviation</a:t>
                      </a:r>
                    </a:p>
                  </a:txBody>
                  <a:tcPr anchor="b"/>
                </a:tc>
                <a:extLst>
                  <a:ext uri="{0D108BD9-81ED-4DB2-BD59-A6C34878D82A}">
                    <a16:rowId xmlns:a16="http://schemas.microsoft.com/office/drawing/2014/main" val="2393877187"/>
                  </a:ext>
                </a:extLst>
              </a:tr>
              <a:tr h="295872">
                <a:tc>
                  <a:txBody>
                    <a:bodyPr/>
                    <a:lstStyle/>
                    <a:p>
                      <a:pPr algn="ctr"/>
                      <a:r>
                        <a:rPr lang="en-US" dirty="0"/>
                        <a:t>+40</a:t>
                      </a:r>
                    </a:p>
                  </a:txBody>
                  <a:tcPr/>
                </a:tc>
                <a:tc>
                  <a:txBody>
                    <a:bodyPr/>
                    <a:lstStyle/>
                    <a:p>
                      <a:pPr algn="ctr"/>
                      <a:r>
                        <a:rPr lang="en-US" dirty="0"/>
                        <a:t>+30</a:t>
                      </a:r>
                    </a:p>
                  </a:txBody>
                  <a:tcPr/>
                </a:tc>
                <a:tc>
                  <a:txBody>
                    <a:bodyPr/>
                    <a:lstStyle/>
                    <a:p>
                      <a:pPr algn="ctr"/>
                      <a:r>
                        <a:rPr lang="en-US" dirty="0"/>
                        <a:t>900</a:t>
                      </a:r>
                    </a:p>
                  </a:txBody>
                  <a:tcPr/>
                </a:tc>
                <a:tc>
                  <a:txBody>
                    <a:bodyPr/>
                    <a:lstStyle/>
                    <a:p>
                      <a:pPr algn="ctr"/>
                      <a:r>
                        <a:rPr lang="en-US" dirty="0"/>
                        <a:t>.25</a:t>
                      </a:r>
                    </a:p>
                  </a:txBody>
                  <a:tcPr/>
                </a:tc>
                <a:tc>
                  <a:txBody>
                    <a:bodyPr/>
                    <a:lstStyle/>
                    <a:p>
                      <a:pPr algn="ctr"/>
                      <a:r>
                        <a:rPr lang="en-US" dirty="0"/>
                        <a:t>225</a:t>
                      </a:r>
                    </a:p>
                  </a:txBody>
                  <a:tcPr/>
                </a:tc>
                <a:extLst>
                  <a:ext uri="{0D108BD9-81ED-4DB2-BD59-A6C34878D82A}">
                    <a16:rowId xmlns:a16="http://schemas.microsoft.com/office/drawing/2014/main" val="829950450"/>
                  </a:ext>
                </a:extLst>
              </a:tr>
              <a:tr h="295872">
                <a:tc>
                  <a:txBody>
                    <a:bodyPr/>
                    <a:lstStyle/>
                    <a:p>
                      <a:pPr algn="ctr"/>
                      <a:r>
                        <a:rPr lang="en-US" dirty="0"/>
                        <a:t>+10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2953066889"/>
                  </a:ext>
                </a:extLst>
              </a:tr>
              <a:tr h="295872">
                <a:tc>
                  <a:txBody>
                    <a:bodyPr/>
                    <a:lstStyle/>
                    <a:p>
                      <a:pPr algn="ctr"/>
                      <a:r>
                        <a:rPr lang="en-US" dirty="0">
                          <a:latin typeface="Arial" panose="020B0604020202020204" pitchFamily="34" charset="0"/>
                          <a:cs typeface="Arial" panose="020B0604020202020204" pitchFamily="34" charset="0"/>
                        </a:rPr>
                        <a:t>−20</a:t>
                      </a:r>
                      <a:endParaRPr lang="en-US" dirty="0"/>
                    </a:p>
                  </a:txBody>
                  <a:tcPr/>
                </a:tc>
                <a:tc>
                  <a:txBody>
                    <a:bodyPr/>
                    <a:lstStyle/>
                    <a:p>
                      <a:pPr algn="ctr"/>
                      <a:r>
                        <a:rPr lang="en-US" dirty="0">
                          <a:latin typeface="Arial" panose="020B0604020202020204" pitchFamily="34" charset="0"/>
                          <a:cs typeface="Arial" panose="020B0604020202020204" pitchFamily="34" charset="0"/>
                        </a:rPr>
                        <a:t>−30</a:t>
                      </a:r>
                      <a:endParaRPr lang="en-US" dirty="0"/>
                    </a:p>
                  </a:txBody>
                  <a:tcPr/>
                </a:tc>
                <a:tc>
                  <a:txBody>
                    <a:bodyPr/>
                    <a:lstStyle/>
                    <a:p>
                      <a:pPr algn="ctr"/>
                      <a:r>
                        <a:rPr lang="en-US" dirty="0"/>
                        <a:t>900</a:t>
                      </a:r>
                    </a:p>
                  </a:txBody>
                  <a:tcPr/>
                </a:tc>
                <a:tc>
                  <a:txBody>
                    <a:bodyPr/>
                    <a:lstStyle/>
                    <a:p>
                      <a:pPr algn="ctr"/>
                      <a:r>
                        <a:rPr lang="en-US" dirty="0"/>
                        <a:t>.25</a:t>
                      </a:r>
                    </a:p>
                  </a:txBody>
                  <a:tcPr/>
                </a:tc>
                <a:tc>
                  <a:txBody>
                    <a:bodyPr/>
                    <a:lstStyle/>
                    <a:p>
                      <a:pPr algn="ctr"/>
                      <a:r>
                        <a:rPr lang="en-US" dirty="0"/>
                        <a:t>225</a:t>
                      </a:r>
                    </a:p>
                  </a:txBody>
                  <a:tcPr/>
                </a:tc>
                <a:extLst>
                  <a:ext uri="{0D108BD9-81ED-4DB2-BD59-A6C34878D82A}">
                    <a16:rowId xmlns:a16="http://schemas.microsoft.com/office/drawing/2014/main" val="2662909"/>
                  </a:ext>
                </a:extLst>
              </a:tr>
            </a:tbl>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35578633"/>
              </p:ext>
            </p:extLst>
          </p:nvPr>
        </p:nvGraphicFramePr>
        <p:xfrm>
          <a:off x="3055938" y="5677154"/>
          <a:ext cx="5295900" cy="419100"/>
        </p:xfrm>
        <a:graphic>
          <a:graphicData uri="http://schemas.openxmlformats.org/presentationml/2006/ole">
            <mc:AlternateContent xmlns:mc="http://schemas.openxmlformats.org/markup-compatibility/2006">
              <mc:Choice xmlns:v="urn:schemas-microsoft-com:vml" Requires="v">
                <p:oleObj name="Equation" r:id="rId2" imgW="5295600" imgH="419040" progId="Equation.DSMT4">
                  <p:embed/>
                </p:oleObj>
              </mc:Choice>
              <mc:Fallback>
                <p:oleObj name="Equation" r:id="rId2" imgW="5295600" imgH="419040" progId="Equation.DSMT4">
                  <p:embed/>
                  <p:pic>
                    <p:nvPicPr>
                      <p:cNvPr id="12" name="Object 11"/>
                      <p:cNvPicPr/>
                      <p:nvPr/>
                    </p:nvPicPr>
                    <p:blipFill>
                      <a:blip r:embed="rId3"/>
                      <a:stretch>
                        <a:fillRect/>
                      </a:stretch>
                    </p:blipFill>
                    <p:spPr>
                      <a:xfrm>
                        <a:off x="3055938" y="5677154"/>
                        <a:ext cx="5295900" cy="4191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943579777"/>
              </p:ext>
            </p:extLst>
          </p:nvPr>
        </p:nvGraphicFramePr>
        <p:xfrm>
          <a:off x="2979738" y="6159499"/>
          <a:ext cx="5448300" cy="393700"/>
        </p:xfrm>
        <a:graphic>
          <a:graphicData uri="http://schemas.openxmlformats.org/presentationml/2006/ole">
            <mc:AlternateContent xmlns:mc="http://schemas.openxmlformats.org/markup-compatibility/2006">
              <mc:Choice xmlns:v="urn:schemas-microsoft-com:vml" Requires="v">
                <p:oleObj name="Equation" r:id="rId4" imgW="5448240" imgH="393480" progId="Equation.DSMT4">
                  <p:embed/>
                </p:oleObj>
              </mc:Choice>
              <mc:Fallback>
                <p:oleObj name="Equation" r:id="rId4" imgW="5448240" imgH="393480" progId="Equation.DSMT4">
                  <p:embed/>
                  <p:pic>
                    <p:nvPicPr>
                      <p:cNvPr id="13" name="Object 12"/>
                      <p:cNvPicPr/>
                      <p:nvPr/>
                    </p:nvPicPr>
                    <p:blipFill>
                      <a:blip r:embed="rId5"/>
                      <a:stretch>
                        <a:fillRect/>
                      </a:stretch>
                    </p:blipFill>
                    <p:spPr>
                      <a:xfrm>
                        <a:off x="2979738" y="6159499"/>
                        <a:ext cx="5448300" cy="393700"/>
                      </a:xfrm>
                      <a:prstGeom prst="rect">
                        <a:avLst/>
                      </a:prstGeom>
                    </p:spPr>
                  </p:pic>
                </p:oleObj>
              </mc:Fallback>
            </mc:AlternateContent>
          </a:graphicData>
        </a:graphic>
      </p:graphicFrame>
      <p:sp>
        <p:nvSpPr>
          <p:cNvPr id="14"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14</a:t>
            </a:r>
          </a:p>
        </p:txBody>
      </p:sp>
      <p:sp>
        <p:nvSpPr>
          <p:cNvPr id="3" name="TextBox 2">
            <a:extLst>
              <a:ext uri="{FF2B5EF4-FFF2-40B4-BE49-F238E27FC236}">
                <a16:creationId xmlns:a16="http://schemas.microsoft.com/office/drawing/2014/main" id="{CDE68388-0159-CDBA-511C-32A110D864CD}"/>
              </a:ext>
            </a:extLst>
          </p:cNvPr>
          <p:cNvSpPr txBox="1"/>
          <p:nvPr/>
        </p:nvSpPr>
        <p:spPr>
          <a:xfrm>
            <a:off x="595666" y="909175"/>
            <a:ext cx="10836947" cy="2308324"/>
          </a:xfrm>
          <a:prstGeom prst="rect">
            <a:avLst/>
          </a:prstGeom>
          <a:noFill/>
        </p:spPr>
        <p:txBody>
          <a:bodyPr wrap="square" rtlCol="0">
            <a:spAutoFit/>
          </a:bodyPr>
          <a:lstStyle/>
          <a:p>
            <a:r>
              <a:rPr lang="en-US" dirty="0"/>
              <a:t>Consider the following game: You start by investing $100. Then two coins are flipped. For each head, you get back your starting balance plus 20%, and for each tail, you get back your starting balance less 10%.  So there are 4 equally likely outcomes:</a:t>
            </a:r>
          </a:p>
          <a:p>
            <a:endParaRPr lang="en-US" dirty="0"/>
          </a:p>
          <a:p>
            <a:r>
              <a:rPr lang="en-US" dirty="0">
                <a:solidFill>
                  <a:srgbClr val="DF5327"/>
                </a:solidFill>
              </a:rPr>
              <a:t>Head + Head: </a:t>
            </a:r>
            <a:r>
              <a:rPr lang="en-US" dirty="0"/>
              <a:t>You gain 40%</a:t>
            </a:r>
          </a:p>
          <a:p>
            <a:r>
              <a:rPr lang="en-US" dirty="0">
                <a:solidFill>
                  <a:srgbClr val="DF5327"/>
                </a:solidFill>
              </a:rPr>
              <a:t>Head + Tail: </a:t>
            </a:r>
            <a:r>
              <a:rPr lang="en-US" dirty="0"/>
              <a:t>You gain 10%</a:t>
            </a:r>
          </a:p>
          <a:p>
            <a:r>
              <a:rPr lang="en-US" dirty="0">
                <a:solidFill>
                  <a:srgbClr val="DF5327"/>
                </a:solidFill>
              </a:rPr>
              <a:t>Tail + Head: </a:t>
            </a:r>
            <a:r>
              <a:rPr lang="en-US" dirty="0"/>
              <a:t>You gain 10%</a:t>
            </a:r>
          </a:p>
          <a:p>
            <a:r>
              <a:rPr lang="en-US" dirty="0">
                <a:solidFill>
                  <a:srgbClr val="DF5327"/>
                </a:solidFill>
              </a:rPr>
              <a:t>Tail + Tail: </a:t>
            </a:r>
            <a:r>
              <a:rPr lang="en-US" dirty="0"/>
              <a:t>You lose 20%</a:t>
            </a:r>
            <a:endParaRPr lang="en-IN" dirty="0"/>
          </a:p>
        </p:txBody>
      </p:sp>
    </p:spTree>
    <p:extLst>
      <p:ext uri="{BB962C8B-B14F-4D97-AF65-F5344CB8AC3E}">
        <p14:creationId xmlns:p14="http://schemas.microsoft.com/office/powerpoint/2010/main" val="98417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08076-6C42-ED94-0D46-A2F1E13D9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F964D-B209-C604-EA61-48B2A80F3662}"/>
              </a:ext>
            </a:extLst>
          </p:cNvPr>
          <p:cNvSpPr>
            <a:spLocks noGrp="1"/>
          </p:cNvSpPr>
          <p:nvPr>
            <p:ph type="title"/>
          </p:nvPr>
        </p:nvSpPr>
        <p:spPr>
          <a:xfrm>
            <a:off x="457200" y="304801"/>
            <a:ext cx="11277600" cy="474271"/>
          </a:xfrm>
        </p:spPr>
        <p:txBody>
          <a:bodyPr>
            <a:normAutofit fontScale="90000"/>
          </a:bodyPr>
          <a:lstStyle/>
          <a:p>
            <a:pPr algn="ctr"/>
            <a:r>
              <a:rPr lang="en-US" b="1" dirty="0">
                <a:solidFill>
                  <a:srgbClr val="DF5327"/>
                </a:solidFill>
              </a:rPr>
              <a:t>How Diversification Reduces Risk</a:t>
            </a:r>
          </a:p>
        </p:txBody>
      </p:sp>
      <p:graphicFrame>
        <p:nvGraphicFramePr>
          <p:cNvPr id="4" name="Content Placeholder 3">
            <a:extLst>
              <a:ext uri="{FF2B5EF4-FFF2-40B4-BE49-F238E27FC236}">
                <a16:creationId xmlns:a16="http://schemas.microsoft.com/office/drawing/2014/main" id="{80009A5D-ED4E-6F1B-C08E-D6487E0F2C31}"/>
              </a:ext>
            </a:extLst>
          </p:cNvPr>
          <p:cNvGraphicFramePr>
            <a:graphicFrameLocks noGrp="1"/>
          </p:cNvGraphicFramePr>
          <p:nvPr>
            <p:ph sz="quarter" idx="11"/>
            <p:extLst>
              <p:ext uri="{D42A27DB-BD31-4B8C-83A1-F6EECF244321}">
                <p14:modId xmlns:p14="http://schemas.microsoft.com/office/powerpoint/2010/main" val="2790982403"/>
              </p:ext>
            </p:extLst>
          </p:nvPr>
        </p:nvGraphicFramePr>
        <p:xfrm>
          <a:off x="457199" y="1059885"/>
          <a:ext cx="11277600" cy="222504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3333327017"/>
                    </a:ext>
                  </a:extLst>
                </a:gridCol>
                <a:gridCol w="2819400">
                  <a:extLst>
                    <a:ext uri="{9D8B030D-6E8A-4147-A177-3AD203B41FA5}">
                      <a16:colId xmlns:a16="http://schemas.microsoft.com/office/drawing/2014/main" val="2145254908"/>
                    </a:ext>
                  </a:extLst>
                </a:gridCol>
                <a:gridCol w="2819400">
                  <a:extLst>
                    <a:ext uri="{9D8B030D-6E8A-4147-A177-3AD203B41FA5}">
                      <a16:colId xmlns:a16="http://schemas.microsoft.com/office/drawing/2014/main" val="763601905"/>
                    </a:ext>
                  </a:extLst>
                </a:gridCol>
                <a:gridCol w="2819400">
                  <a:extLst>
                    <a:ext uri="{9D8B030D-6E8A-4147-A177-3AD203B41FA5}">
                      <a16:colId xmlns:a16="http://schemas.microsoft.com/office/drawing/2014/main" val="1529143858"/>
                    </a:ext>
                  </a:extLst>
                </a:gridCol>
              </a:tblGrid>
              <a:tr h="370840">
                <a:tc>
                  <a:txBody>
                    <a:bodyPr/>
                    <a:lstStyle/>
                    <a:p>
                      <a:r>
                        <a:rPr lang="en-US" dirty="0"/>
                        <a:t>Stock</a:t>
                      </a:r>
                      <a:endParaRPr lang="en-IN" dirty="0"/>
                    </a:p>
                  </a:txBody>
                  <a:tcPr/>
                </a:tc>
                <a:tc>
                  <a:txBody>
                    <a:bodyPr/>
                    <a:lstStyle/>
                    <a:p>
                      <a:r>
                        <a:rPr lang="en-US" dirty="0"/>
                        <a:t>Standard Deviation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Stock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Standard Deviation </a:t>
                      </a:r>
                      <a:endParaRPr lang="en-IN" dirty="0"/>
                    </a:p>
                  </a:txBody>
                  <a:tcPr/>
                </a:tc>
                <a:extLst>
                  <a:ext uri="{0D108BD9-81ED-4DB2-BD59-A6C34878D82A}">
                    <a16:rowId xmlns:a16="http://schemas.microsoft.com/office/drawing/2014/main" val="2881828159"/>
                  </a:ext>
                </a:extLst>
              </a:tr>
              <a:tr h="370840">
                <a:tc>
                  <a:txBody>
                    <a:bodyPr/>
                    <a:lstStyle/>
                    <a:p>
                      <a:r>
                        <a:rPr lang="en-US" dirty="0"/>
                        <a:t>United States Steel</a:t>
                      </a:r>
                      <a:endParaRPr lang="en-IN" dirty="0"/>
                    </a:p>
                  </a:txBody>
                  <a:tcPr/>
                </a:tc>
                <a:tc>
                  <a:txBody>
                    <a:bodyPr/>
                    <a:lstStyle/>
                    <a:p>
                      <a:r>
                        <a:rPr lang="en-US" dirty="0"/>
                        <a:t>76.4%</a:t>
                      </a:r>
                      <a:endParaRPr lang="en-IN" dirty="0"/>
                    </a:p>
                  </a:txBody>
                  <a:tcPr/>
                </a:tc>
                <a:tc>
                  <a:txBody>
                    <a:bodyPr/>
                    <a:lstStyle/>
                    <a:p>
                      <a:r>
                        <a:rPr lang="en-US" dirty="0"/>
                        <a:t>Wells Fargo</a:t>
                      </a:r>
                      <a:endParaRPr lang="en-IN" dirty="0"/>
                    </a:p>
                  </a:txBody>
                  <a:tcPr/>
                </a:tc>
                <a:tc>
                  <a:txBody>
                    <a:bodyPr/>
                    <a:lstStyle/>
                    <a:p>
                      <a:r>
                        <a:rPr lang="en-US" dirty="0"/>
                        <a:t>21.6%</a:t>
                      </a:r>
                      <a:endParaRPr lang="en-IN" dirty="0"/>
                    </a:p>
                  </a:txBody>
                  <a:tcPr/>
                </a:tc>
                <a:extLst>
                  <a:ext uri="{0D108BD9-81ED-4DB2-BD59-A6C34878D82A}">
                    <a16:rowId xmlns:a16="http://schemas.microsoft.com/office/drawing/2014/main" val="2587994882"/>
                  </a:ext>
                </a:extLst>
              </a:tr>
              <a:tr h="370840">
                <a:tc>
                  <a:txBody>
                    <a:bodyPr/>
                    <a:lstStyle/>
                    <a:p>
                      <a:r>
                        <a:rPr lang="en-US" dirty="0"/>
                        <a:t>Tesla</a:t>
                      </a:r>
                      <a:endParaRPr lang="en-IN" dirty="0"/>
                    </a:p>
                  </a:txBody>
                  <a:tcPr/>
                </a:tc>
                <a:tc>
                  <a:txBody>
                    <a:bodyPr/>
                    <a:lstStyle/>
                    <a:p>
                      <a:r>
                        <a:rPr lang="en-US" dirty="0"/>
                        <a:t>48.1%</a:t>
                      </a:r>
                      <a:endParaRPr lang="en-IN" dirty="0"/>
                    </a:p>
                  </a:txBody>
                  <a:tcPr/>
                </a:tc>
                <a:tc>
                  <a:txBody>
                    <a:bodyPr/>
                    <a:lstStyle/>
                    <a:p>
                      <a:r>
                        <a:rPr lang="en-US" dirty="0"/>
                        <a:t>ExxonMobil</a:t>
                      </a:r>
                      <a:endParaRPr lang="en-IN" dirty="0"/>
                    </a:p>
                  </a:txBody>
                  <a:tcPr/>
                </a:tc>
                <a:tc>
                  <a:txBody>
                    <a:bodyPr/>
                    <a:lstStyle/>
                    <a:p>
                      <a:r>
                        <a:rPr lang="en-US" dirty="0"/>
                        <a:t>19.4%</a:t>
                      </a:r>
                      <a:endParaRPr lang="en-IN" dirty="0"/>
                    </a:p>
                  </a:txBody>
                  <a:tcPr/>
                </a:tc>
                <a:extLst>
                  <a:ext uri="{0D108BD9-81ED-4DB2-BD59-A6C34878D82A}">
                    <a16:rowId xmlns:a16="http://schemas.microsoft.com/office/drawing/2014/main" val="2037895464"/>
                  </a:ext>
                </a:extLst>
              </a:tr>
              <a:tr h="370840">
                <a:tc>
                  <a:txBody>
                    <a:bodyPr/>
                    <a:lstStyle/>
                    <a:p>
                      <a:r>
                        <a:rPr lang="en-US" dirty="0"/>
                        <a:t>Newmont</a:t>
                      </a:r>
                      <a:endParaRPr lang="en-IN" dirty="0"/>
                    </a:p>
                  </a:txBody>
                  <a:tcPr/>
                </a:tc>
                <a:tc>
                  <a:txBody>
                    <a:bodyPr/>
                    <a:lstStyle/>
                    <a:p>
                      <a:r>
                        <a:rPr lang="en-US" dirty="0"/>
                        <a:t>36.7%</a:t>
                      </a:r>
                      <a:endParaRPr lang="en-IN" dirty="0"/>
                    </a:p>
                  </a:txBody>
                  <a:tcPr/>
                </a:tc>
                <a:tc>
                  <a:txBody>
                    <a:bodyPr/>
                    <a:lstStyle/>
                    <a:p>
                      <a:r>
                        <a:rPr lang="en-US" dirty="0"/>
                        <a:t>Consolidated Edison</a:t>
                      </a:r>
                      <a:endParaRPr lang="en-IN" dirty="0"/>
                    </a:p>
                  </a:txBody>
                  <a:tcPr/>
                </a:tc>
                <a:tc>
                  <a:txBody>
                    <a:bodyPr/>
                    <a:lstStyle/>
                    <a:p>
                      <a:r>
                        <a:rPr lang="en-US" dirty="0"/>
                        <a:t>16.5%</a:t>
                      </a:r>
                      <a:endParaRPr lang="en-IN" dirty="0"/>
                    </a:p>
                  </a:txBody>
                  <a:tcPr/>
                </a:tc>
                <a:extLst>
                  <a:ext uri="{0D108BD9-81ED-4DB2-BD59-A6C34878D82A}">
                    <a16:rowId xmlns:a16="http://schemas.microsoft.com/office/drawing/2014/main" val="1451517199"/>
                  </a:ext>
                </a:extLst>
              </a:tr>
              <a:tr h="370840">
                <a:tc>
                  <a:txBody>
                    <a:bodyPr/>
                    <a:lstStyle/>
                    <a:p>
                      <a:r>
                        <a:rPr lang="en-US" dirty="0"/>
                        <a:t>Southwest Airlines</a:t>
                      </a:r>
                      <a:endParaRPr lang="en-IN" dirty="0"/>
                    </a:p>
                  </a:txBody>
                  <a:tcPr/>
                </a:tc>
                <a:tc>
                  <a:txBody>
                    <a:bodyPr/>
                    <a:lstStyle/>
                    <a:p>
                      <a:r>
                        <a:rPr lang="en-US" dirty="0"/>
                        <a:t>30.5%</a:t>
                      </a:r>
                      <a:endParaRPr lang="en-IN" dirty="0"/>
                    </a:p>
                  </a:txBody>
                  <a:tcPr/>
                </a:tc>
                <a:tc>
                  <a:txBody>
                    <a:bodyPr/>
                    <a:lstStyle/>
                    <a:p>
                      <a:r>
                        <a:rPr lang="en-US" dirty="0"/>
                        <a:t>Johnson &amp; Johnson</a:t>
                      </a:r>
                    </a:p>
                  </a:txBody>
                  <a:tcPr/>
                </a:tc>
                <a:tc>
                  <a:txBody>
                    <a:bodyPr/>
                    <a:lstStyle/>
                    <a:p>
                      <a:r>
                        <a:rPr lang="en-US" dirty="0"/>
                        <a:t>14.4%</a:t>
                      </a:r>
                      <a:endParaRPr lang="en-IN" dirty="0"/>
                    </a:p>
                  </a:txBody>
                  <a:tcPr/>
                </a:tc>
                <a:extLst>
                  <a:ext uri="{0D108BD9-81ED-4DB2-BD59-A6C34878D82A}">
                    <a16:rowId xmlns:a16="http://schemas.microsoft.com/office/drawing/2014/main" val="2432585139"/>
                  </a:ext>
                </a:extLst>
              </a:tr>
              <a:tr h="370840">
                <a:tc>
                  <a:txBody>
                    <a:bodyPr/>
                    <a:lstStyle/>
                    <a:p>
                      <a:r>
                        <a:rPr lang="en-US" dirty="0"/>
                        <a:t>Amazon</a:t>
                      </a:r>
                      <a:endParaRPr lang="en-IN" dirty="0"/>
                    </a:p>
                  </a:txBody>
                  <a:tcPr/>
                </a:tc>
                <a:tc>
                  <a:txBody>
                    <a:bodyPr/>
                    <a:lstStyle/>
                    <a:p>
                      <a:r>
                        <a:rPr lang="en-US" dirty="0"/>
                        <a:t>28.3%</a:t>
                      </a:r>
                      <a:endParaRPr lang="en-IN" dirty="0"/>
                    </a:p>
                  </a:txBody>
                  <a:tcPr/>
                </a:tc>
                <a:tc>
                  <a:txBody>
                    <a:bodyPr/>
                    <a:lstStyle/>
                    <a:p>
                      <a:r>
                        <a:rPr lang="en-US" dirty="0"/>
                        <a:t>Coca-Cola</a:t>
                      </a:r>
                      <a:endParaRPr lang="en-IN" dirty="0"/>
                    </a:p>
                  </a:txBody>
                  <a:tcPr/>
                </a:tc>
                <a:tc>
                  <a:txBody>
                    <a:bodyPr/>
                    <a:lstStyle/>
                    <a:p>
                      <a:r>
                        <a:rPr lang="en-US" dirty="0"/>
                        <a:t>12.6%</a:t>
                      </a:r>
                      <a:endParaRPr lang="en-IN" dirty="0"/>
                    </a:p>
                  </a:txBody>
                  <a:tcPr/>
                </a:tc>
                <a:extLst>
                  <a:ext uri="{0D108BD9-81ED-4DB2-BD59-A6C34878D82A}">
                    <a16:rowId xmlns:a16="http://schemas.microsoft.com/office/drawing/2014/main" val="1471682546"/>
                  </a:ext>
                </a:extLst>
              </a:tr>
            </a:tbl>
          </a:graphicData>
        </a:graphic>
      </p:graphicFrame>
      <p:sp>
        <p:nvSpPr>
          <p:cNvPr id="6" name="Slide Number Placeholder 5">
            <a:extLst>
              <a:ext uri="{FF2B5EF4-FFF2-40B4-BE49-F238E27FC236}">
                <a16:creationId xmlns:a16="http://schemas.microsoft.com/office/drawing/2014/main" id="{3332A5F9-05F8-199D-74E0-849DC6A9E0EA}"/>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17</a:t>
            </a:r>
          </a:p>
        </p:txBody>
      </p:sp>
      <p:sp>
        <p:nvSpPr>
          <p:cNvPr id="5" name="TextBox 4">
            <a:extLst>
              <a:ext uri="{FF2B5EF4-FFF2-40B4-BE49-F238E27FC236}">
                <a16:creationId xmlns:a16="http://schemas.microsoft.com/office/drawing/2014/main" id="{07A66438-7405-BCB2-A9B6-945050727800}"/>
              </a:ext>
            </a:extLst>
          </p:cNvPr>
          <p:cNvSpPr txBox="1"/>
          <p:nvPr/>
        </p:nvSpPr>
        <p:spPr>
          <a:xfrm>
            <a:off x="457199" y="3301496"/>
            <a:ext cx="11277600" cy="369332"/>
          </a:xfrm>
          <a:prstGeom prst="rect">
            <a:avLst/>
          </a:prstGeom>
          <a:noFill/>
        </p:spPr>
        <p:txBody>
          <a:bodyPr wrap="square" rtlCol="0">
            <a:spAutoFit/>
          </a:bodyPr>
          <a:lstStyle/>
          <a:p>
            <a:r>
              <a:rPr lang="en-US" dirty="0"/>
              <a:t>Market portfolio’s standard deviation was just over 12% during this period.</a:t>
            </a:r>
            <a:endParaRPr lang="en-IN" dirty="0"/>
          </a:p>
        </p:txBody>
      </p:sp>
      <p:sp>
        <p:nvSpPr>
          <p:cNvPr id="8" name="TextBox 7">
            <a:extLst>
              <a:ext uri="{FF2B5EF4-FFF2-40B4-BE49-F238E27FC236}">
                <a16:creationId xmlns:a16="http://schemas.microsoft.com/office/drawing/2014/main" id="{467445A1-B2DD-C303-154F-A9A3D12CC05B}"/>
              </a:ext>
            </a:extLst>
          </p:cNvPr>
          <p:cNvSpPr txBox="1"/>
          <p:nvPr/>
        </p:nvSpPr>
        <p:spPr>
          <a:xfrm>
            <a:off x="457200" y="673982"/>
            <a:ext cx="11277600" cy="369332"/>
          </a:xfrm>
          <a:prstGeom prst="rect">
            <a:avLst/>
          </a:prstGeom>
          <a:noFill/>
        </p:spPr>
        <p:txBody>
          <a:bodyPr wrap="square" rtlCol="0">
            <a:spAutoFit/>
          </a:bodyPr>
          <a:lstStyle/>
          <a:p>
            <a:pPr algn="ctr"/>
            <a:r>
              <a:rPr lang="en-US" b="1" dirty="0">
                <a:solidFill>
                  <a:schemeClr val="accent1"/>
                </a:solidFill>
              </a:rPr>
              <a:t>Standard deviations for selected US common stocks, March 2015 – February 2020</a:t>
            </a:r>
            <a:endParaRPr lang="en-IN" b="1" dirty="0">
              <a:solidFill>
                <a:schemeClr val="accent1"/>
              </a:solidFill>
            </a:endParaRPr>
          </a:p>
        </p:txBody>
      </p:sp>
      <p:graphicFrame>
        <p:nvGraphicFramePr>
          <p:cNvPr id="10" name="Table 9">
            <a:extLst>
              <a:ext uri="{FF2B5EF4-FFF2-40B4-BE49-F238E27FC236}">
                <a16:creationId xmlns:a16="http://schemas.microsoft.com/office/drawing/2014/main" id="{FAE6381E-06DF-1117-AC2D-2FE4729FC2C4}"/>
              </a:ext>
            </a:extLst>
          </p:cNvPr>
          <p:cNvGraphicFramePr>
            <a:graphicFrameLocks noGrp="1"/>
          </p:cNvGraphicFramePr>
          <p:nvPr>
            <p:extLst>
              <p:ext uri="{D42A27DB-BD31-4B8C-83A1-F6EECF244321}">
                <p14:modId xmlns:p14="http://schemas.microsoft.com/office/powerpoint/2010/main" val="310515512"/>
              </p:ext>
            </p:extLst>
          </p:nvPr>
        </p:nvGraphicFramePr>
        <p:xfrm>
          <a:off x="457199" y="3662679"/>
          <a:ext cx="11277600" cy="289052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3783475017"/>
                    </a:ext>
                  </a:extLst>
                </a:gridCol>
                <a:gridCol w="1879600">
                  <a:extLst>
                    <a:ext uri="{9D8B030D-6E8A-4147-A177-3AD203B41FA5}">
                      <a16:colId xmlns:a16="http://schemas.microsoft.com/office/drawing/2014/main" val="4145017118"/>
                    </a:ext>
                  </a:extLst>
                </a:gridCol>
                <a:gridCol w="1879600">
                  <a:extLst>
                    <a:ext uri="{9D8B030D-6E8A-4147-A177-3AD203B41FA5}">
                      <a16:colId xmlns:a16="http://schemas.microsoft.com/office/drawing/2014/main" val="3568545954"/>
                    </a:ext>
                  </a:extLst>
                </a:gridCol>
                <a:gridCol w="1879600">
                  <a:extLst>
                    <a:ext uri="{9D8B030D-6E8A-4147-A177-3AD203B41FA5}">
                      <a16:colId xmlns:a16="http://schemas.microsoft.com/office/drawing/2014/main" val="3006513092"/>
                    </a:ext>
                  </a:extLst>
                </a:gridCol>
                <a:gridCol w="1879600">
                  <a:extLst>
                    <a:ext uri="{9D8B030D-6E8A-4147-A177-3AD203B41FA5}">
                      <a16:colId xmlns:a16="http://schemas.microsoft.com/office/drawing/2014/main" val="406170352"/>
                    </a:ext>
                  </a:extLst>
                </a:gridCol>
                <a:gridCol w="1879600">
                  <a:extLst>
                    <a:ext uri="{9D8B030D-6E8A-4147-A177-3AD203B41FA5}">
                      <a16:colId xmlns:a16="http://schemas.microsoft.com/office/drawing/2014/main" val="56171772"/>
                    </a:ext>
                  </a:extLst>
                </a:gridCol>
              </a:tblGrid>
              <a:tr h="370840">
                <a:tc gridSpan="6">
                  <a:txBody>
                    <a:bodyPr/>
                    <a:lstStyle/>
                    <a:p>
                      <a:pPr algn="ctr"/>
                      <a:r>
                        <a:rPr lang="en-US" dirty="0"/>
                        <a:t>Standard Deviation</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136152700"/>
                  </a:ext>
                </a:extLst>
              </a:tr>
              <a:tr h="370840">
                <a:tc>
                  <a:txBody>
                    <a:bodyPr/>
                    <a:lstStyle/>
                    <a:p>
                      <a:endParaRPr lang="en-IN"/>
                    </a:p>
                  </a:txBody>
                  <a:tcPr/>
                </a:tc>
                <a:tc>
                  <a:txBody>
                    <a:bodyPr/>
                    <a:lstStyle/>
                    <a:p>
                      <a:pPr algn="ctr"/>
                      <a:r>
                        <a:rPr lang="en-US" b="1" dirty="0"/>
                        <a:t>Stock</a:t>
                      </a:r>
                      <a:endParaRPr lang="en-IN" b="1" dirty="0"/>
                    </a:p>
                  </a:txBody>
                  <a:tcPr/>
                </a:tc>
                <a:tc>
                  <a:txBody>
                    <a:bodyPr/>
                    <a:lstStyle/>
                    <a:p>
                      <a:pPr algn="ctr"/>
                      <a:r>
                        <a:rPr lang="en-US" b="1" dirty="0"/>
                        <a:t>Market</a:t>
                      </a:r>
                      <a:endParaRPr lang="en-IN" b="1" dirty="0"/>
                    </a:p>
                  </a:txBody>
                  <a:tcPr/>
                </a:tc>
                <a:tc>
                  <a:txBody>
                    <a:bodyPr/>
                    <a:lstStyle/>
                    <a:p>
                      <a:endParaRPr lang="en-IN" dirty="0"/>
                    </a:p>
                  </a:txBody>
                  <a:tcPr/>
                </a:tc>
                <a:tc>
                  <a:txBody>
                    <a:bodyPr/>
                    <a:lstStyle/>
                    <a:p>
                      <a:pPr algn="ctr"/>
                      <a:r>
                        <a:rPr lang="en-US" b="1" dirty="0"/>
                        <a:t>Stock</a:t>
                      </a:r>
                      <a:endParaRPr lang="en-IN" b="1" dirty="0"/>
                    </a:p>
                  </a:txBody>
                  <a:tcPr/>
                </a:tc>
                <a:tc>
                  <a:txBody>
                    <a:bodyPr/>
                    <a:lstStyle/>
                    <a:p>
                      <a:pPr algn="ctr"/>
                      <a:r>
                        <a:rPr lang="en-US" b="1" dirty="0"/>
                        <a:t>Market</a:t>
                      </a:r>
                      <a:endParaRPr lang="en-IN" b="1" dirty="0"/>
                    </a:p>
                  </a:txBody>
                  <a:tcPr/>
                </a:tc>
                <a:extLst>
                  <a:ext uri="{0D108BD9-81ED-4DB2-BD59-A6C34878D82A}">
                    <a16:rowId xmlns:a16="http://schemas.microsoft.com/office/drawing/2014/main" val="2594919416"/>
                  </a:ext>
                </a:extLst>
              </a:tr>
              <a:tr h="370840">
                <a:tc>
                  <a:txBody>
                    <a:bodyPr/>
                    <a:lstStyle/>
                    <a:p>
                      <a:r>
                        <a:rPr lang="en-US" sz="1400" dirty="0"/>
                        <a:t>BHP Billiton (Australia)</a:t>
                      </a:r>
                      <a:endParaRPr lang="en-IN" sz="1400" dirty="0"/>
                    </a:p>
                  </a:txBody>
                  <a:tcPr/>
                </a:tc>
                <a:tc>
                  <a:txBody>
                    <a:bodyPr/>
                    <a:lstStyle/>
                    <a:p>
                      <a:r>
                        <a:rPr lang="en-US" sz="1400" dirty="0"/>
                        <a:t>26.2%</a:t>
                      </a:r>
                      <a:endParaRPr lang="en-IN" sz="1400" dirty="0"/>
                    </a:p>
                  </a:txBody>
                  <a:tcPr/>
                </a:tc>
                <a:tc>
                  <a:txBody>
                    <a:bodyPr/>
                    <a:lstStyle/>
                    <a:p>
                      <a:r>
                        <a:rPr lang="en-US" sz="1400" b="1" dirty="0"/>
                        <a:t>10.9%</a:t>
                      </a:r>
                      <a:endParaRPr lang="en-IN" sz="1400" b="1" dirty="0"/>
                    </a:p>
                  </a:txBody>
                  <a:tcPr/>
                </a:tc>
                <a:tc>
                  <a:txBody>
                    <a:bodyPr/>
                    <a:lstStyle/>
                    <a:p>
                      <a:r>
                        <a:rPr lang="en-US" sz="1400" dirty="0"/>
                        <a:t>Sanofi (France)</a:t>
                      </a:r>
                      <a:endParaRPr lang="en-IN" sz="1400" dirty="0"/>
                    </a:p>
                  </a:txBody>
                  <a:tcPr/>
                </a:tc>
                <a:tc>
                  <a:txBody>
                    <a:bodyPr/>
                    <a:lstStyle/>
                    <a:p>
                      <a:r>
                        <a:rPr lang="en-US" sz="1400" dirty="0"/>
                        <a:t>17.5%</a:t>
                      </a:r>
                      <a:endParaRPr lang="en-IN" sz="1400" dirty="0"/>
                    </a:p>
                  </a:txBody>
                  <a:tcPr/>
                </a:tc>
                <a:tc>
                  <a:txBody>
                    <a:bodyPr/>
                    <a:lstStyle/>
                    <a:p>
                      <a:r>
                        <a:rPr lang="en-US" sz="1400" b="1" dirty="0"/>
                        <a:t>14.0%</a:t>
                      </a:r>
                      <a:endParaRPr lang="en-IN" sz="1400" b="1" dirty="0"/>
                    </a:p>
                  </a:txBody>
                  <a:tcPr/>
                </a:tc>
                <a:extLst>
                  <a:ext uri="{0D108BD9-81ED-4DB2-BD59-A6C34878D82A}">
                    <a16:rowId xmlns:a16="http://schemas.microsoft.com/office/drawing/2014/main" val="498327869"/>
                  </a:ext>
                </a:extLst>
              </a:tr>
              <a:tr h="370840">
                <a:tc>
                  <a:txBody>
                    <a:bodyPr/>
                    <a:lstStyle/>
                    <a:p>
                      <a:r>
                        <a:rPr lang="en-US" sz="1400" dirty="0"/>
                        <a:t>BP(U.K.)</a:t>
                      </a:r>
                      <a:endParaRPr lang="en-IN" sz="1400" dirty="0"/>
                    </a:p>
                  </a:txBody>
                  <a:tcPr/>
                </a:tc>
                <a:tc>
                  <a:txBody>
                    <a:bodyPr/>
                    <a:lstStyle/>
                    <a:p>
                      <a:r>
                        <a:rPr lang="en-US" sz="1400" dirty="0"/>
                        <a:t>22.8%</a:t>
                      </a:r>
                      <a:endParaRPr lang="en-IN" sz="1400" dirty="0"/>
                    </a:p>
                  </a:txBody>
                  <a:tcPr/>
                </a:tc>
                <a:tc>
                  <a:txBody>
                    <a:bodyPr/>
                    <a:lstStyle/>
                    <a:p>
                      <a:r>
                        <a:rPr lang="en-US" sz="1400" b="1" dirty="0"/>
                        <a:t>11.3%</a:t>
                      </a:r>
                      <a:endParaRPr lang="en-IN" sz="1400" b="1" dirty="0"/>
                    </a:p>
                  </a:txBody>
                  <a:tcPr/>
                </a:tc>
                <a:tc>
                  <a:txBody>
                    <a:bodyPr/>
                    <a:lstStyle/>
                    <a:p>
                      <a:r>
                        <a:rPr lang="en-US" sz="1400" dirty="0"/>
                        <a:t>Nestle (Switzerland)</a:t>
                      </a:r>
                      <a:endParaRPr lang="en-IN" sz="1400" dirty="0"/>
                    </a:p>
                  </a:txBody>
                  <a:tcPr/>
                </a:tc>
                <a:tc>
                  <a:txBody>
                    <a:bodyPr/>
                    <a:lstStyle/>
                    <a:p>
                      <a:r>
                        <a:rPr lang="en-US" sz="1400" dirty="0"/>
                        <a:t>13.6%</a:t>
                      </a:r>
                      <a:endParaRPr lang="en-IN" sz="1400" dirty="0"/>
                    </a:p>
                  </a:txBody>
                  <a:tcPr/>
                </a:tc>
                <a:tc>
                  <a:txBody>
                    <a:bodyPr/>
                    <a:lstStyle/>
                    <a:p>
                      <a:r>
                        <a:rPr lang="en-US" sz="1400" b="1" dirty="0"/>
                        <a:t>10.9%</a:t>
                      </a:r>
                      <a:endParaRPr lang="en-IN" sz="1400" b="1" dirty="0"/>
                    </a:p>
                  </a:txBody>
                  <a:tcPr/>
                </a:tc>
                <a:extLst>
                  <a:ext uri="{0D108BD9-81ED-4DB2-BD59-A6C34878D82A}">
                    <a16:rowId xmlns:a16="http://schemas.microsoft.com/office/drawing/2014/main" val="2964148698"/>
                  </a:ext>
                </a:extLst>
              </a:tr>
              <a:tr h="370840">
                <a:tc>
                  <a:txBody>
                    <a:bodyPr/>
                    <a:lstStyle/>
                    <a:p>
                      <a:r>
                        <a:rPr lang="en-US" sz="1400" dirty="0"/>
                        <a:t>Siemens (Germany)</a:t>
                      </a:r>
                      <a:endParaRPr lang="en-IN" sz="1400" dirty="0"/>
                    </a:p>
                  </a:txBody>
                  <a:tcPr/>
                </a:tc>
                <a:tc>
                  <a:txBody>
                    <a:bodyPr/>
                    <a:lstStyle/>
                    <a:p>
                      <a:r>
                        <a:rPr lang="en-US" sz="1400" dirty="0"/>
                        <a:t>22.5%</a:t>
                      </a:r>
                      <a:endParaRPr lang="en-IN" sz="1400" dirty="0"/>
                    </a:p>
                  </a:txBody>
                  <a:tcPr/>
                </a:tc>
                <a:tc>
                  <a:txBody>
                    <a:bodyPr/>
                    <a:lstStyle/>
                    <a:p>
                      <a:r>
                        <a:rPr lang="en-US" sz="1400" b="1" dirty="0"/>
                        <a:t>15.5%</a:t>
                      </a:r>
                      <a:endParaRPr lang="en-IN" sz="1400" b="1" dirty="0"/>
                    </a:p>
                  </a:txBody>
                  <a:tcPr/>
                </a:tc>
                <a:tc>
                  <a:txBody>
                    <a:bodyPr/>
                    <a:lstStyle/>
                    <a:p>
                      <a:r>
                        <a:rPr lang="en-US" sz="1400" dirty="0"/>
                        <a:t>Sony (Japan)</a:t>
                      </a:r>
                      <a:endParaRPr lang="en-IN" sz="1400" dirty="0"/>
                    </a:p>
                  </a:txBody>
                  <a:tcPr/>
                </a:tc>
                <a:tc>
                  <a:txBody>
                    <a:bodyPr/>
                    <a:lstStyle/>
                    <a:p>
                      <a:r>
                        <a:rPr lang="en-US" sz="1400" dirty="0"/>
                        <a:t>27.6%</a:t>
                      </a:r>
                      <a:endParaRPr lang="en-IN" sz="1400" dirty="0"/>
                    </a:p>
                  </a:txBody>
                  <a:tcPr/>
                </a:tc>
                <a:tc>
                  <a:txBody>
                    <a:bodyPr/>
                    <a:lstStyle/>
                    <a:p>
                      <a:r>
                        <a:rPr lang="en-US" sz="1400" b="1" dirty="0"/>
                        <a:t>16.4%</a:t>
                      </a:r>
                      <a:endParaRPr lang="en-IN" sz="1400" b="1" dirty="0"/>
                    </a:p>
                  </a:txBody>
                  <a:tcPr/>
                </a:tc>
                <a:extLst>
                  <a:ext uri="{0D108BD9-81ED-4DB2-BD59-A6C34878D82A}">
                    <a16:rowId xmlns:a16="http://schemas.microsoft.com/office/drawing/2014/main" val="3748955460"/>
                  </a:ext>
                </a:extLst>
              </a:tr>
              <a:tr h="370840">
                <a:tc>
                  <a:txBody>
                    <a:bodyPr/>
                    <a:lstStyle/>
                    <a:p>
                      <a:r>
                        <a:rPr lang="en-US" sz="1400" dirty="0"/>
                        <a:t>Hyundai Heavy Industry (Korea)</a:t>
                      </a:r>
                      <a:endParaRPr lang="en-IN" sz="1400" dirty="0"/>
                    </a:p>
                  </a:txBody>
                  <a:tcPr/>
                </a:tc>
                <a:tc>
                  <a:txBody>
                    <a:bodyPr/>
                    <a:lstStyle/>
                    <a:p>
                      <a:r>
                        <a:rPr lang="en-US" sz="1400" dirty="0"/>
                        <a:t>40.7%</a:t>
                      </a:r>
                      <a:endParaRPr lang="en-IN" sz="1400" dirty="0"/>
                    </a:p>
                  </a:txBody>
                  <a:tcPr/>
                </a:tc>
                <a:tc>
                  <a:txBody>
                    <a:bodyPr/>
                    <a:lstStyle/>
                    <a:p>
                      <a:r>
                        <a:rPr lang="en-US" sz="1400" b="1" dirty="0"/>
                        <a:t>12.5%</a:t>
                      </a:r>
                      <a:endParaRPr lang="en-IN" sz="1400" b="1" dirty="0"/>
                    </a:p>
                  </a:txBody>
                  <a:tcPr/>
                </a:tc>
                <a:tc>
                  <a:txBody>
                    <a:bodyPr/>
                    <a:lstStyle/>
                    <a:p>
                      <a:r>
                        <a:rPr lang="en-US" sz="1400" dirty="0"/>
                        <a:t>Toronto-Dominion Bank (Canada)</a:t>
                      </a:r>
                      <a:endParaRPr lang="en-IN" sz="1400" dirty="0"/>
                    </a:p>
                  </a:txBody>
                  <a:tcPr/>
                </a:tc>
                <a:tc>
                  <a:txBody>
                    <a:bodyPr/>
                    <a:lstStyle/>
                    <a:p>
                      <a:r>
                        <a:rPr lang="en-US" sz="1400" dirty="0"/>
                        <a:t>12.0%</a:t>
                      </a:r>
                      <a:endParaRPr lang="en-IN" sz="1400" dirty="0"/>
                    </a:p>
                  </a:txBody>
                  <a:tcPr/>
                </a:tc>
                <a:tc>
                  <a:txBody>
                    <a:bodyPr/>
                    <a:lstStyle/>
                    <a:p>
                      <a:r>
                        <a:rPr lang="en-US" sz="1400" b="1" dirty="0"/>
                        <a:t>9.1%</a:t>
                      </a:r>
                      <a:endParaRPr lang="en-IN" sz="1400" b="1" dirty="0"/>
                    </a:p>
                  </a:txBody>
                  <a:tcPr/>
                </a:tc>
                <a:extLst>
                  <a:ext uri="{0D108BD9-81ED-4DB2-BD59-A6C34878D82A}">
                    <a16:rowId xmlns:a16="http://schemas.microsoft.com/office/drawing/2014/main" val="3671760629"/>
                  </a:ext>
                </a:extLst>
              </a:tr>
              <a:tr h="370840">
                <a:tc>
                  <a:txBody>
                    <a:bodyPr/>
                    <a:lstStyle/>
                    <a:p>
                      <a:r>
                        <a:rPr lang="en-US" sz="1400" dirty="0"/>
                        <a:t>Agricultural Bank (China)</a:t>
                      </a:r>
                      <a:endParaRPr lang="en-IN" sz="1400" dirty="0"/>
                    </a:p>
                  </a:txBody>
                  <a:tcPr/>
                </a:tc>
                <a:tc>
                  <a:txBody>
                    <a:bodyPr/>
                    <a:lstStyle/>
                    <a:p>
                      <a:r>
                        <a:rPr lang="en-US" sz="1400" dirty="0"/>
                        <a:t>25.5%</a:t>
                      </a:r>
                      <a:endParaRPr lang="en-IN" sz="1400" dirty="0"/>
                    </a:p>
                  </a:txBody>
                  <a:tcPr/>
                </a:tc>
                <a:tc>
                  <a:txBody>
                    <a:bodyPr/>
                    <a:lstStyle/>
                    <a:p>
                      <a:r>
                        <a:rPr lang="en-US" sz="1400" b="1" dirty="0"/>
                        <a:t>18.5%</a:t>
                      </a:r>
                      <a:endParaRPr lang="en-IN" sz="1400" b="1" dirty="0"/>
                    </a:p>
                  </a:txBody>
                  <a:tcPr/>
                </a:tc>
                <a:tc>
                  <a:txBody>
                    <a:bodyPr/>
                    <a:lstStyle/>
                    <a:p>
                      <a:r>
                        <a:rPr lang="en-US" sz="1400" dirty="0"/>
                        <a:t>Tata Motors (India)</a:t>
                      </a:r>
                      <a:endParaRPr lang="en-IN" sz="1400" dirty="0"/>
                    </a:p>
                  </a:txBody>
                  <a:tcPr/>
                </a:tc>
                <a:tc>
                  <a:txBody>
                    <a:bodyPr/>
                    <a:lstStyle/>
                    <a:p>
                      <a:r>
                        <a:rPr lang="en-US" sz="1400" dirty="0"/>
                        <a:t>45.3%</a:t>
                      </a:r>
                      <a:endParaRPr lang="en-IN" sz="1400" dirty="0"/>
                    </a:p>
                  </a:txBody>
                  <a:tcPr/>
                </a:tc>
                <a:tc>
                  <a:txBody>
                    <a:bodyPr/>
                    <a:lstStyle/>
                    <a:p>
                      <a:r>
                        <a:rPr lang="en-US" sz="1400" b="1" dirty="0"/>
                        <a:t>15.0%</a:t>
                      </a:r>
                      <a:endParaRPr lang="en-IN" sz="1400" b="1" dirty="0"/>
                    </a:p>
                  </a:txBody>
                  <a:tcPr/>
                </a:tc>
                <a:extLst>
                  <a:ext uri="{0D108BD9-81ED-4DB2-BD59-A6C34878D82A}">
                    <a16:rowId xmlns:a16="http://schemas.microsoft.com/office/drawing/2014/main" val="1801831115"/>
                  </a:ext>
                </a:extLst>
              </a:tr>
            </a:tbl>
          </a:graphicData>
        </a:graphic>
      </p:graphicFrame>
    </p:spTree>
    <p:extLst>
      <p:ext uri="{BB962C8B-B14F-4D97-AF65-F5344CB8AC3E}">
        <p14:creationId xmlns:p14="http://schemas.microsoft.com/office/powerpoint/2010/main" val="3033619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6113" y="342899"/>
            <a:ext cx="8458200" cy="819025"/>
          </a:xfrm>
        </p:spPr>
        <p:txBody>
          <a:bodyPr>
            <a:noAutofit/>
          </a:bodyPr>
          <a:lstStyle/>
          <a:p>
            <a:r>
              <a:rPr lang="en-US" sz="2800" b="1" dirty="0">
                <a:solidFill>
                  <a:srgbClr val="DF5327"/>
                </a:solidFill>
              </a:rPr>
              <a:t>The Variance of a Two-Stock Portfolio Is the Sum of These Four Boxes</a:t>
            </a:r>
          </a:p>
        </p:txBody>
      </p:sp>
      <p:pic>
        <p:nvPicPr>
          <p:cNvPr id="7" name="Picture 6" descr="The illustration displays how to calculate the risk of a two-stock portfolio."/>
          <p:cNvPicPr>
            <a:picLocks noChangeAspect="1"/>
          </p:cNvPicPr>
          <p:nvPr/>
        </p:nvPicPr>
        <p:blipFill>
          <a:blip r:embed="rId2"/>
          <a:stretch>
            <a:fillRect/>
          </a:stretch>
        </p:blipFill>
        <p:spPr>
          <a:xfrm>
            <a:off x="2355780" y="1536028"/>
            <a:ext cx="7480440" cy="3785944"/>
          </a:xfrm>
          <a:prstGeom prst="rect">
            <a:avLst/>
          </a:prstGeom>
        </p:spPr>
      </p:pic>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18</a:t>
            </a:r>
          </a:p>
        </p:txBody>
      </p:sp>
    </p:spTree>
    <p:extLst>
      <p:ext uri="{BB962C8B-B14F-4D97-AF65-F5344CB8AC3E}">
        <p14:creationId xmlns:p14="http://schemas.microsoft.com/office/powerpoint/2010/main" val="397553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Portfolio Risk Example </a:t>
            </a:r>
            <a:r>
              <a:rPr lang="en-US" sz="1000" b="1" dirty="0">
                <a:solidFill>
                  <a:srgbClr val="DF5327"/>
                </a:solidFill>
              </a:rPr>
              <a:t>1</a:t>
            </a:r>
          </a:p>
        </p:txBody>
      </p:sp>
      <p:sp>
        <p:nvSpPr>
          <p:cNvPr id="3" name="Content Placeholder 2"/>
          <p:cNvSpPr>
            <a:spLocks noGrp="1"/>
          </p:cNvSpPr>
          <p:nvPr>
            <p:ph sz="quarter" idx="11"/>
          </p:nvPr>
        </p:nvSpPr>
        <p:spPr>
          <a:xfrm>
            <a:off x="1866900" y="1276710"/>
            <a:ext cx="8458200" cy="2021295"/>
          </a:xfrm>
        </p:spPr>
        <p:txBody>
          <a:bodyPr>
            <a:noAutofit/>
          </a:bodyPr>
          <a:lstStyle/>
          <a:p>
            <a:pPr marL="45720" indent="0">
              <a:buNone/>
            </a:pPr>
            <a:r>
              <a:rPr lang="en-US" sz="2400" b="1" u="sng" dirty="0">
                <a:solidFill>
                  <a:srgbClr val="DF5327"/>
                </a:solidFill>
              </a:rPr>
              <a:t>Example</a:t>
            </a:r>
          </a:p>
          <a:p>
            <a:r>
              <a:rPr lang="en-US" sz="2400" dirty="0"/>
              <a:t>Suppose you invest 60% of your portfolio in Southwest Airlines and the remainder in Amazon. The expected dollar return on your Southwest investment is 15.0% and on Amazon is 10.0%. The expected return on your portfolio is:</a:t>
            </a:r>
          </a:p>
        </p:txBody>
      </p:sp>
      <p:graphicFrame>
        <p:nvGraphicFramePr>
          <p:cNvPr id="6" name="Object 5"/>
          <p:cNvGraphicFramePr>
            <a:graphicFrameLocks noChangeAspect="1"/>
          </p:cNvGraphicFramePr>
          <p:nvPr/>
        </p:nvGraphicFramePr>
        <p:xfrm>
          <a:off x="2994025" y="3616325"/>
          <a:ext cx="5930900" cy="431800"/>
        </p:xfrm>
        <a:graphic>
          <a:graphicData uri="http://schemas.openxmlformats.org/presentationml/2006/ole">
            <mc:AlternateContent xmlns:mc="http://schemas.openxmlformats.org/markup-compatibility/2006">
              <mc:Choice xmlns:v="urn:schemas-microsoft-com:vml" Requires="v">
                <p:oleObj name="Equation" r:id="rId2" imgW="5930640" imgH="431640" progId="Equation.DSMT4">
                  <p:embed/>
                </p:oleObj>
              </mc:Choice>
              <mc:Fallback>
                <p:oleObj name="Equation" r:id="rId2" imgW="5930640" imgH="431640" progId="Equation.DSMT4">
                  <p:embed/>
                  <p:pic>
                    <p:nvPicPr>
                      <p:cNvPr id="6" name="Object 5"/>
                      <p:cNvPicPr/>
                      <p:nvPr/>
                    </p:nvPicPr>
                    <p:blipFill>
                      <a:blip r:embed="rId3"/>
                      <a:stretch>
                        <a:fillRect/>
                      </a:stretch>
                    </p:blipFill>
                    <p:spPr>
                      <a:xfrm>
                        <a:off x="2994025" y="3616325"/>
                        <a:ext cx="5930900" cy="431800"/>
                      </a:xfrm>
                      <a:prstGeom prst="rect">
                        <a:avLst/>
                      </a:prstGeom>
                    </p:spPr>
                  </p:pic>
                </p:oleObj>
              </mc:Fallback>
            </mc:AlternateContent>
          </a:graphicData>
        </a:graphic>
      </p:graphicFrame>
      <p:sp>
        <p:nvSpPr>
          <p:cNvPr id="7"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19</a:t>
            </a:r>
          </a:p>
        </p:txBody>
      </p:sp>
    </p:spTree>
    <p:extLst>
      <p:ext uri="{BB962C8B-B14F-4D97-AF65-F5344CB8AC3E}">
        <p14:creationId xmlns:p14="http://schemas.microsoft.com/office/powerpoint/2010/main" val="384493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Portfolio Risk Example </a:t>
            </a:r>
            <a:r>
              <a:rPr lang="en-US" sz="1000" b="1" dirty="0">
                <a:solidFill>
                  <a:srgbClr val="DF5327"/>
                </a:solidFill>
              </a:rPr>
              <a:t>2</a:t>
            </a:r>
          </a:p>
        </p:txBody>
      </p:sp>
      <p:sp>
        <p:nvSpPr>
          <p:cNvPr id="3" name="Content Placeholder 2"/>
          <p:cNvSpPr>
            <a:spLocks noGrp="1"/>
          </p:cNvSpPr>
          <p:nvPr>
            <p:ph sz="quarter" idx="11"/>
          </p:nvPr>
        </p:nvSpPr>
        <p:spPr>
          <a:xfrm>
            <a:off x="1866900" y="1276709"/>
            <a:ext cx="8458200" cy="3120630"/>
          </a:xfrm>
        </p:spPr>
        <p:txBody>
          <a:bodyPr>
            <a:noAutofit/>
          </a:bodyPr>
          <a:lstStyle/>
          <a:p>
            <a:pPr marL="45720" indent="0">
              <a:buNone/>
            </a:pPr>
            <a:r>
              <a:rPr lang="en-US" sz="2400" b="1" u="sng" dirty="0">
                <a:solidFill>
                  <a:srgbClr val="DF5327"/>
                </a:solidFill>
              </a:rPr>
              <a:t>Example</a:t>
            </a:r>
          </a:p>
          <a:p>
            <a:pPr marL="45720" indent="0">
              <a:buNone/>
            </a:pPr>
            <a:r>
              <a:rPr lang="en-US" sz="2400" dirty="0"/>
              <a:t>Suppose you invest 60% of your portfolio in Southwest Airlines and the remainder in Amazon. The expected dollar return on your Southwest investment is 15.0% and on Amazon is 10.0%. The standard deviation of returns was 26.6% for Amazon and 27.9% for Southwest Airlines. Assume a correlation coefficient of 1.0 and calculate the portfolio variance and standard deviation.</a:t>
            </a:r>
          </a:p>
        </p:txBody>
      </p:sp>
      <p:graphicFrame>
        <p:nvGraphicFramePr>
          <p:cNvPr id="4" name="(Decorative)Table 3">
            <a:extLst>
              <a:ext uri="{C183D7F6-B498-43B3-948B-1728B52AA6E4}">
                <adec:decorative xmlns:adec="http://schemas.microsoft.com/office/drawing/2017/decorative" val="1"/>
              </a:ext>
            </a:extLst>
          </p:cNvPr>
          <p:cNvGraphicFramePr>
            <a:graphicFrameLocks noGrp="1"/>
          </p:cNvGraphicFramePr>
          <p:nvPr/>
        </p:nvGraphicFramePr>
        <p:xfrm>
          <a:off x="2317102" y="4567351"/>
          <a:ext cx="7483151" cy="1540409"/>
        </p:xfrm>
        <a:graphic>
          <a:graphicData uri="http://schemas.openxmlformats.org/drawingml/2006/table">
            <a:tbl>
              <a:tblPr firstRow="1" bandRow="1">
                <a:tableStyleId>{5C22544A-7EE6-4342-B048-85BDC9FD1C3A}</a:tableStyleId>
              </a:tblPr>
              <a:tblGrid>
                <a:gridCol w="989045">
                  <a:extLst>
                    <a:ext uri="{9D8B030D-6E8A-4147-A177-3AD203B41FA5}">
                      <a16:colId xmlns:a16="http://schemas.microsoft.com/office/drawing/2014/main" val="582844606"/>
                    </a:ext>
                  </a:extLst>
                </a:gridCol>
                <a:gridCol w="3191069">
                  <a:extLst>
                    <a:ext uri="{9D8B030D-6E8A-4147-A177-3AD203B41FA5}">
                      <a16:colId xmlns:a16="http://schemas.microsoft.com/office/drawing/2014/main" val="1235046585"/>
                    </a:ext>
                  </a:extLst>
                </a:gridCol>
                <a:gridCol w="3303037">
                  <a:extLst>
                    <a:ext uri="{9D8B030D-6E8A-4147-A177-3AD203B41FA5}">
                      <a16:colId xmlns:a16="http://schemas.microsoft.com/office/drawing/2014/main" val="3667533329"/>
                    </a:ext>
                  </a:extLst>
                </a:gridCol>
              </a:tblGrid>
              <a:tr h="304239">
                <a:tc>
                  <a:txBody>
                    <a:bodyPr/>
                    <a:lstStyle/>
                    <a:p>
                      <a:pPr algn="ctr"/>
                      <a:endParaRPr lang="en-US" sz="1800"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9105132"/>
                  </a:ext>
                </a:extLst>
              </a:tr>
              <a:tr h="609907">
                <a:tc>
                  <a:txBody>
                    <a:bodyPr/>
                    <a:lstStyle/>
                    <a:p>
                      <a:pPr algn="ctr"/>
                      <a:endParaRPr lang="en-US" sz="18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149077"/>
                  </a:ext>
                </a:extLst>
              </a:tr>
              <a:tr h="564742">
                <a:tc>
                  <a:txBody>
                    <a:bodyPr/>
                    <a:lstStyle/>
                    <a:p>
                      <a:pPr algn="ctr"/>
                      <a:endParaRPr lang="en-US" sz="18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2711499"/>
                  </a:ext>
                </a:extLst>
              </a:tr>
            </a:tbl>
          </a:graphicData>
        </a:graphic>
      </p:graphicFrame>
      <p:graphicFrame>
        <p:nvGraphicFramePr>
          <p:cNvPr id="6" name="Object 5">
            <a:extLst>
              <a:ext uri="{FF2B5EF4-FFF2-40B4-BE49-F238E27FC236}">
                <a16:creationId xmlns:a16="http://schemas.microsoft.com/office/drawing/2014/main" id="{D88EAEDF-7F0D-496D-A2D5-AA26DEEBE49B}"/>
              </a:ext>
            </a:extLst>
          </p:cNvPr>
          <p:cNvGraphicFramePr>
            <a:graphicFrameLocks noChangeAspect="1"/>
          </p:cNvGraphicFramePr>
          <p:nvPr/>
        </p:nvGraphicFramePr>
        <p:xfrm>
          <a:off x="4440300" y="4652512"/>
          <a:ext cx="963806" cy="209018"/>
        </p:xfrm>
        <a:graphic>
          <a:graphicData uri="http://schemas.openxmlformats.org/presentationml/2006/ole">
            <mc:AlternateContent xmlns:mc="http://schemas.openxmlformats.org/markup-compatibility/2006">
              <mc:Choice xmlns:v="urn:schemas-microsoft-com:vml" Requires="v">
                <p:oleObj name="Equation" r:id="rId2" imgW="1054080" imgH="228600" progId="Equation.DSMT4">
                  <p:embed/>
                </p:oleObj>
              </mc:Choice>
              <mc:Fallback>
                <p:oleObj name="Equation" r:id="rId2" imgW="1054080" imgH="228600" progId="Equation.DSMT4">
                  <p:embed/>
                  <p:pic>
                    <p:nvPicPr>
                      <p:cNvPr id="6" name="Object 5">
                        <a:extLst>
                          <a:ext uri="{FF2B5EF4-FFF2-40B4-BE49-F238E27FC236}">
                            <a16:creationId xmlns:a16="http://schemas.microsoft.com/office/drawing/2014/main" id="{D88EAEDF-7F0D-496D-A2D5-AA26DEEBE49B}"/>
                          </a:ext>
                        </a:extLst>
                      </p:cNvPr>
                      <p:cNvPicPr/>
                      <p:nvPr/>
                    </p:nvPicPr>
                    <p:blipFill>
                      <a:blip r:embed="rId3"/>
                      <a:stretch>
                        <a:fillRect/>
                      </a:stretch>
                    </p:blipFill>
                    <p:spPr>
                      <a:xfrm>
                        <a:off x="4440300" y="4652512"/>
                        <a:ext cx="963806" cy="20901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9091AA8A-D48B-4900-A832-D86D2EC8403B}"/>
              </a:ext>
            </a:extLst>
          </p:cNvPr>
          <p:cNvGraphicFramePr>
            <a:graphicFrameLocks noChangeAspect="1"/>
          </p:cNvGraphicFramePr>
          <p:nvPr/>
        </p:nvGraphicFramePr>
        <p:xfrm>
          <a:off x="7296780" y="4634344"/>
          <a:ext cx="789624" cy="209018"/>
        </p:xfrm>
        <a:graphic>
          <a:graphicData uri="http://schemas.openxmlformats.org/presentationml/2006/ole">
            <mc:AlternateContent xmlns:mc="http://schemas.openxmlformats.org/markup-compatibility/2006">
              <mc:Choice xmlns:v="urn:schemas-microsoft-com:vml" Requires="v">
                <p:oleObj name="Equation" r:id="rId4" imgW="863280" imgH="228600" progId="Equation.DSMT4">
                  <p:embed/>
                </p:oleObj>
              </mc:Choice>
              <mc:Fallback>
                <p:oleObj name="Equation" r:id="rId4" imgW="863280" imgH="228600" progId="Equation.DSMT4">
                  <p:embed/>
                  <p:pic>
                    <p:nvPicPr>
                      <p:cNvPr id="11" name="Object 10">
                        <a:extLst>
                          <a:ext uri="{FF2B5EF4-FFF2-40B4-BE49-F238E27FC236}">
                            <a16:creationId xmlns:a16="http://schemas.microsoft.com/office/drawing/2014/main" id="{9091AA8A-D48B-4900-A832-D86D2EC8403B}"/>
                          </a:ext>
                        </a:extLst>
                      </p:cNvPr>
                      <p:cNvPicPr/>
                      <p:nvPr/>
                    </p:nvPicPr>
                    <p:blipFill>
                      <a:blip r:embed="rId5"/>
                      <a:stretch>
                        <a:fillRect/>
                      </a:stretch>
                    </p:blipFill>
                    <p:spPr>
                      <a:xfrm>
                        <a:off x="7296780" y="4634344"/>
                        <a:ext cx="789624" cy="209018"/>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EF2566AA-4532-4B82-A663-3C94100F15AB}"/>
              </a:ext>
            </a:extLst>
          </p:cNvPr>
          <p:cNvGraphicFramePr>
            <a:graphicFrameLocks noChangeAspect="1"/>
          </p:cNvGraphicFramePr>
          <p:nvPr/>
        </p:nvGraphicFramePr>
        <p:xfrm>
          <a:off x="2424371" y="5164448"/>
          <a:ext cx="803802" cy="185493"/>
        </p:xfrm>
        <a:graphic>
          <a:graphicData uri="http://schemas.openxmlformats.org/presentationml/2006/ole">
            <mc:AlternateContent xmlns:mc="http://schemas.openxmlformats.org/markup-compatibility/2006">
              <mc:Choice xmlns:v="urn:schemas-microsoft-com:vml" Requires="v">
                <p:oleObj name="Equation" r:id="rId6" imgW="990360" imgH="228600" progId="Equation.DSMT4">
                  <p:embed/>
                </p:oleObj>
              </mc:Choice>
              <mc:Fallback>
                <p:oleObj name="Equation" r:id="rId6" imgW="990360" imgH="228600" progId="Equation.DSMT4">
                  <p:embed/>
                  <p:pic>
                    <p:nvPicPr>
                      <p:cNvPr id="12" name="Object 11">
                        <a:extLst>
                          <a:ext uri="{FF2B5EF4-FFF2-40B4-BE49-F238E27FC236}">
                            <a16:creationId xmlns:a16="http://schemas.microsoft.com/office/drawing/2014/main" id="{EF2566AA-4532-4B82-A663-3C94100F15AB}"/>
                          </a:ext>
                        </a:extLst>
                      </p:cNvPr>
                      <p:cNvPicPr/>
                      <p:nvPr/>
                    </p:nvPicPr>
                    <p:blipFill>
                      <a:blip r:embed="rId7"/>
                      <a:stretch>
                        <a:fillRect/>
                      </a:stretch>
                    </p:blipFill>
                    <p:spPr>
                      <a:xfrm>
                        <a:off x="2424371" y="5164448"/>
                        <a:ext cx="803802" cy="185493"/>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961555" y="5071795"/>
          <a:ext cx="1813707" cy="309155"/>
        </p:xfrm>
        <a:graphic>
          <a:graphicData uri="http://schemas.openxmlformats.org/presentationml/2006/ole">
            <mc:AlternateContent xmlns:mc="http://schemas.openxmlformats.org/markup-compatibility/2006">
              <mc:Choice xmlns:v="urn:schemas-microsoft-com:vml" Requires="v">
                <p:oleObj name="Equation" r:id="rId8" imgW="2234880" imgH="380880" progId="Equation.DSMT4">
                  <p:embed/>
                </p:oleObj>
              </mc:Choice>
              <mc:Fallback>
                <p:oleObj name="Equation" r:id="rId8" imgW="2234880" imgH="380880" progId="Equation.DSMT4">
                  <p:embed/>
                  <p:pic>
                    <p:nvPicPr>
                      <p:cNvPr id="5" name="Object 4"/>
                      <p:cNvPicPr/>
                      <p:nvPr/>
                    </p:nvPicPr>
                    <p:blipFill>
                      <a:blip r:embed="rId9"/>
                      <a:stretch>
                        <a:fillRect/>
                      </a:stretch>
                    </p:blipFill>
                    <p:spPr>
                      <a:xfrm>
                        <a:off x="3961555" y="5071795"/>
                        <a:ext cx="1813707" cy="309155"/>
                      </a:xfrm>
                      <a:prstGeom prst="rect">
                        <a:avLst/>
                      </a:prstGeom>
                      <a:solidFill>
                        <a:schemeClr val="bg1"/>
                      </a:solidFill>
                    </p:spPr>
                  </p:pic>
                </p:oleObj>
              </mc:Fallback>
            </mc:AlternateContent>
          </a:graphicData>
        </a:graphic>
      </p:graphicFrame>
      <p:graphicFrame>
        <p:nvGraphicFramePr>
          <p:cNvPr id="7" name="Object 6"/>
          <p:cNvGraphicFramePr>
            <a:graphicFrameLocks noChangeAspect="1"/>
          </p:cNvGraphicFramePr>
          <p:nvPr/>
        </p:nvGraphicFramePr>
        <p:xfrm>
          <a:off x="6732606" y="5093396"/>
          <a:ext cx="3029718" cy="237020"/>
        </p:xfrm>
        <a:graphic>
          <a:graphicData uri="http://schemas.openxmlformats.org/presentationml/2006/ole">
            <mc:AlternateContent xmlns:mc="http://schemas.openxmlformats.org/markup-compatibility/2006">
              <mc:Choice xmlns:v="urn:schemas-microsoft-com:vml" Requires="v">
                <p:oleObj name="Equation" r:id="rId10" imgW="3733560" imgH="291960" progId="Equation.DSMT4">
                  <p:embed/>
                </p:oleObj>
              </mc:Choice>
              <mc:Fallback>
                <p:oleObj name="Equation" r:id="rId10" imgW="3733560" imgH="291960" progId="Equation.DSMT4">
                  <p:embed/>
                  <p:pic>
                    <p:nvPicPr>
                      <p:cNvPr id="7" name="Object 6"/>
                      <p:cNvPicPr/>
                      <p:nvPr/>
                    </p:nvPicPr>
                    <p:blipFill>
                      <a:blip r:embed="rId11"/>
                      <a:stretch>
                        <a:fillRect/>
                      </a:stretch>
                    </p:blipFill>
                    <p:spPr>
                      <a:xfrm>
                        <a:off x="6732606" y="5093396"/>
                        <a:ext cx="3029718" cy="237020"/>
                      </a:xfrm>
                      <a:prstGeom prst="rect">
                        <a:avLst/>
                      </a:prstGeom>
                      <a:solidFill>
                        <a:schemeClr val="bg1"/>
                      </a:solidFill>
                    </p:spPr>
                  </p:pic>
                </p:oleObj>
              </mc:Fallback>
            </mc:AlternateContent>
          </a:graphicData>
        </a:graphic>
      </p:graphicFrame>
      <p:graphicFrame>
        <p:nvGraphicFramePr>
          <p:cNvPr id="13" name="Object 12">
            <a:extLst>
              <a:ext uri="{FF2B5EF4-FFF2-40B4-BE49-F238E27FC236}">
                <a16:creationId xmlns:a16="http://schemas.microsoft.com/office/drawing/2014/main" id="{C4EBBD29-1A08-49B0-9082-824582FCEF76}"/>
              </a:ext>
            </a:extLst>
          </p:cNvPr>
          <p:cNvGraphicFramePr>
            <a:graphicFrameLocks noChangeAspect="1"/>
          </p:cNvGraphicFramePr>
          <p:nvPr/>
        </p:nvGraphicFramePr>
        <p:xfrm>
          <a:off x="2369260" y="5719883"/>
          <a:ext cx="659530" cy="185493"/>
        </p:xfrm>
        <a:graphic>
          <a:graphicData uri="http://schemas.openxmlformats.org/presentationml/2006/ole">
            <mc:AlternateContent xmlns:mc="http://schemas.openxmlformats.org/markup-compatibility/2006">
              <mc:Choice xmlns:v="urn:schemas-microsoft-com:vml" Requires="v">
                <p:oleObj name="Equation" r:id="rId12" imgW="812520" imgH="228600" progId="Equation.DSMT4">
                  <p:embed/>
                </p:oleObj>
              </mc:Choice>
              <mc:Fallback>
                <p:oleObj name="Equation" r:id="rId12" imgW="812520" imgH="228600" progId="Equation.DSMT4">
                  <p:embed/>
                  <p:pic>
                    <p:nvPicPr>
                      <p:cNvPr id="13" name="Object 12">
                        <a:extLst>
                          <a:ext uri="{FF2B5EF4-FFF2-40B4-BE49-F238E27FC236}">
                            <a16:creationId xmlns:a16="http://schemas.microsoft.com/office/drawing/2014/main" id="{C4EBBD29-1A08-49B0-9082-824582FCEF76}"/>
                          </a:ext>
                        </a:extLst>
                      </p:cNvPr>
                      <p:cNvPicPr/>
                      <p:nvPr/>
                    </p:nvPicPr>
                    <p:blipFill>
                      <a:blip r:embed="rId13"/>
                      <a:stretch>
                        <a:fillRect/>
                      </a:stretch>
                    </p:blipFill>
                    <p:spPr>
                      <a:xfrm>
                        <a:off x="2369260" y="5719883"/>
                        <a:ext cx="659530" cy="185493"/>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3406617" y="5697796"/>
          <a:ext cx="3029718" cy="237020"/>
        </p:xfrm>
        <a:graphic>
          <a:graphicData uri="http://schemas.openxmlformats.org/presentationml/2006/ole">
            <mc:AlternateContent xmlns:mc="http://schemas.openxmlformats.org/markup-compatibility/2006">
              <mc:Choice xmlns:v="urn:schemas-microsoft-com:vml" Requires="v">
                <p:oleObj name="Equation" r:id="rId14" imgW="3733560" imgH="291960" progId="Equation.DSMT4">
                  <p:embed/>
                </p:oleObj>
              </mc:Choice>
              <mc:Fallback>
                <p:oleObj name="Equation" r:id="rId14" imgW="3733560" imgH="291960" progId="Equation.DSMT4">
                  <p:embed/>
                  <p:pic>
                    <p:nvPicPr>
                      <p:cNvPr id="8" name="Object 7"/>
                      <p:cNvPicPr/>
                      <p:nvPr/>
                    </p:nvPicPr>
                    <p:blipFill>
                      <a:blip r:embed="rId15"/>
                      <a:stretch>
                        <a:fillRect/>
                      </a:stretch>
                    </p:blipFill>
                    <p:spPr>
                      <a:xfrm>
                        <a:off x="3406617" y="5697796"/>
                        <a:ext cx="3029718" cy="237020"/>
                      </a:xfrm>
                      <a:prstGeom prst="rect">
                        <a:avLst/>
                      </a:prstGeom>
                      <a:solidFill>
                        <a:schemeClr val="bg1"/>
                      </a:solidFill>
                    </p:spPr>
                  </p:pic>
                </p:oleObj>
              </mc:Fallback>
            </mc:AlternateContent>
          </a:graphicData>
        </a:graphic>
      </p:graphicFrame>
      <p:graphicFrame>
        <p:nvGraphicFramePr>
          <p:cNvPr id="9" name="Object 8"/>
          <p:cNvGraphicFramePr>
            <a:graphicFrameLocks noChangeAspect="1"/>
          </p:cNvGraphicFramePr>
          <p:nvPr/>
        </p:nvGraphicFramePr>
        <p:xfrm>
          <a:off x="7306007" y="5658052"/>
          <a:ext cx="1813707" cy="309155"/>
        </p:xfrm>
        <a:graphic>
          <a:graphicData uri="http://schemas.openxmlformats.org/presentationml/2006/ole">
            <mc:AlternateContent xmlns:mc="http://schemas.openxmlformats.org/markup-compatibility/2006">
              <mc:Choice xmlns:v="urn:schemas-microsoft-com:vml" Requires="v">
                <p:oleObj name="Equation" r:id="rId16" imgW="2234880" imgH="380880" progId="Equation.DSMT4">
                  <p:embed/>
                </p:oleObj>
              </mc:Choice>
              <mc:Fallback>
                <p:oleObj name="Equation" r:id="rId16" imgW="2234880" imgH="380880" progId="Equation.DSMT4">
                  <p:embed/>
                  <p:pic>
                    <p:nvPicPr>
                      <p:cNvPr id="9" name="Object 8"/>
                      <p:cNvPicPr/>
                      <p:nvPr/>
                    </p:nvPicPr>
                    <p:blipFill>
                      <a:blip r:embed="rId17"/>
                      <a:stretch>
                        <a:fillRect/>
                      </a:stretch>
                    </p:blipFill>
                    <p:spPr>
                      <a:xfrm>
                        <a:off x="7306007" y="5658052"/>
                        <a:ext cx="1813707" cy="309155"/>
                      </a:xfrm>
                      <a:prstGeom prst="rect">
                        <a:avLst/>
                      </a:prstGeom>
                      <a:solidFill>
                        <a:schemeClr val="bg1"/>
                      </a:solidFill>
                    </p:spPr>
                  </p:pic>
                </p:oleObj>
              </mc:Fallback>
            </mc:AlternateContent>
          </a:graphicData>
        </a:graphic>
      </p:graphicFrame>
      <p:sp>
        <p:nvSpPr>
          <p:cNvPr id="10"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20</a:t>
            </a:r>
          </a:p>
        </p:txBody>
      </p:sp>
    </p:spTree>
    <p:extLst>
      <p:ext uri="{BB962C8B-B14F-4D97-AF65-F5344CB8AC3E}">
        <p14:creationId xmlns:p14="http://schemas.microsoft.com/office/powerpoint/2010/main" val="3942301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Portfolio Risk Example </a:t>
            </a:r>
            <a:r>
              <a:rPr lang="en-US" sz="1000" b="1" dirty="0">
                <a:solidFill>
                  <a:srgbClr val="DF5327"/>
                </a:solidFill>
              </a:rPr>
              <a:t>3</a:t>
            </a:r>
          </a:p>
        </p:txBody>
      </p:sp>
      <p:sp>
        <p:nvSpPr>
          <p:cNvPr id="3" name="Content Placeholder 2"/>
          <p:cNvSpPr>
            <a:spLocks noGrp="1"/>
          </p:cNvSpPr>
          <p:nvPr>
            <p:ph sz="quarter" idx="11"/>
          </p:nvPr>
        </p:nvSpPr>
        <p:spPr>
          <a:xfrm>
            <a:off x="1866900" y="1276710"/>
            <a:ext cx="8458200" cy="2545278"/>
          </a:xfrm>
        </p:spPr>
        <p:txBody>
          <a:bodyPr>
            <a:noAutofit/>
          </a:bodyPr>
          <a:lstStyle/>
          <a:p>
            <a:pPr marL="45720" indent="0">
              <a:buNone/>
            </a:pPr>
            <a:r>
              <a:rPr lang="en-US" b="1" u="sng" dirty="0">
                <a:solidFill>
                  <a:srgbClr val="DF5327"/>
                </a:solidFill>
              </a:rPr>
              <a:t>Example</a:t>
            </a:r>
          </a:p>
          <a:p>
            <a:pPr marL="45720" indent="0">
              <a:buNone/>
            </a:pPr>
            <a:r>
              <a:rPr lang="en-US" dirty="0"/>
              <a:t>Suppose you invest 60% of your portfolio in Southwest Airlines and the remainder in Amazon. The expected dollar return on your Southwest investment is 15.0% and on Amazon is 10.0%. The standard deviation of returns was 26.6% for Amazon and 27.9% for Southwest Airlines. Assume a correlation coefficient of 1.0 and calculate the portfolio variance and standard deviation.</a:t>
            </a:r>
          </a:p>
        </p:txBody>
      </p:sp>
      <p:graphicFrame>
        <p:nvGraphicFramePr>
          <p:cNvPr id="6" name="Object 5"/>
          <p:cNvGraphicFramePr>
            <a:graphicFrameLocks noChangeAspect="1"/>
          </p:cNvGraphicFramePr>
          <p:nvPr/>
        </p:nvGraphicFramePr>
        <p:xfrm>
          <a:off x="1977424" y="3956806"/>
          <a:ext cx="7446962" cy="601663"/>
        </p:xfrm>
        <a:graphic>
          <a:graphicData uri="http://schemas.openxmlformats.org/presentationml/2006/ole">
            <mc:AlternateContent xmlns:mc="http://schemas.openxmlformats.org/markup-compatibility/2006">
              <mc:Choice xmlns:v="urn:schemas-microsoft-com:vml" Requires="v">
                <p:oleObj name="Equation" r:id="rId2" imgW="6769080" imgH="545760" progId="Equation.DSMT4">
                  <p:embed/>
                </p:oleObj>
              </mc:Choice>
              <mc:Fallback>
                <p:oleObj name="Equation" r:id="rId2" imgW="6769080" imgH="545760" progId="Equation.DSMT4">
                  <p:embed/>
                  <p:pic>
                    <p:nvPicPr>
                      <p:cNvPr id="6" name="Object 5"/>
                      <p:cNvPicPr/>
                      <p:nvPr/>
                    </p:nvPicPr>
                    <p:blipFill>
                      <a:blip r:embed="rId3"/>
                      <a:stretch>
                        <a:fillRect/>
                      </a:stretch>
                    </p:blipFill>
                    <p:spPr>
                      <a:xfrm>
                        <a:off x="1977424" y="3956806"/>
                        <a:ext cx="7446962" cy="601663"/>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4472971" y="4814689"/>
          <a:ext cx="4833620" cy="433070"/>
        </p:xfrm>
        <a:graphic>
          <a:graphicData uri="http://schemas.openxmlformats.org/presentationml/2006/ole">
            <mc:AlternateContent xmlns:mc="http://schemas.openxmlformats.org/markup-compatibility/2006">
              <mc:Choice xmlns:v="urn:schemas-microsoft-com:vml" Requires="v">
                <p:oleObj name="Equation" r:id="rId4" imgW="4394160" imgH="393480" progId="Equation.DSMT4">
                  <p:embed/>
                </p:oleObj>
              </mc:Choice>
              <mc:Fallback>
                <p:oleObj name="Equation" r:id="rId4" imgW="4394160" imgH="393480" progId="Equation.DSMT4">
                  <p:embed/>
                  <p:pic>
                    <p:nvPicPr>
                      <p:cNvPr id="11" name="Object 10"/>
                      <p:cNvPicPr/>
                      <p:nvPr/>
                    </p:nvPicPr>
                    <p:blipFill>
                      <a:blip r:embed="rId5"/>
                      <a:stretch>
                        <a:fillRect/>
                      </a:stretch>
                    </p:blipFill>
                    <p:spPr>
                      <a:xfrm>
                        <a:off x="4472971" y="4814689"/>
                        <a:ext cx="4833620" cy="433070"/>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2623262" y="5581290"/>
          <a:ext cx="4679950" cy="405130"/>
        </p:xfrm>
        <a:graphic>
          <a:graphicData uri="http://schemas.openxmlformats.org/presentationml/2006/ole">
            <mc:AlternateContent xmlns:mc="http://schemas.openxmlformats.org/markup-compatibility/2006">
              <mc:Choice xmlns:v="urn:schemas-microsoft-com:vml" Requires="v">
                <p:oleObj name="Equation" r:id="rId6" imgW="4254480" imgH="368280" progId="Equation.DSMT4">
                  <p:embed/>
                </p:oleObj>
              </mc:Choice>
              <mc:Fallback>
                <p:oleObj name="Equation" r:id="rId6" imgW="4254480" imgH="368280" progId="Equation.DSMT4">
                  <p:embed/>
                  <p:pic>
                    <p:nvPicPr>
                      <p:cNvPr id="12" name="Object 11"/>
                      <p:cNvPicPr/>
                      <p:nvPr/>
                    </p:nvPicPr>
                    <p:blipFill>
                      <a:blip r:embed="rId7"/>
                      <a:stretch>
                        <a:fillRect/>
                      </a:stretch>
                    </p:blipFill>
                    <p:spPr>
                      <a:xfrm>
                        <a:off x="2623262" y="5581290"/>
                        <a:ext cx="4679950" cy="405130"/>
                      </a:xfrm>
                      <a:prstGeom prst="rect">
                        <a:avLst/>
                      </a:prstGeom>
                    </p:spPr>
                  </p:pic>
                </p:oleObj>
              </mc:Fallback>
            </mc:AlternateContent>
          </a:graphicData>
        </a:graphic>
      </p:graphicFrame>
      <p:sp>
        <p:nvSpPr>
          <p:cNvPr id="13"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21</a:t>
            </a:r>
          </a:p>
        </p:txBody>
      </p:sp>
    </p:spTree>
    <p:extLst>
      <p:ext uri="{BB962C8B-B14F-4D97-AF65-F5344CB8AC3E}">
        <p14:creationId xmlns:p14="http://schemas.microsoft.com/office/powerpoint/2010/main" val="1193282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Portfolio Risk Example </a:t>
            </a:r>
            <a:r>
              <a:rPr lang="en-US" sz="1000" b="1" dirty="0">
                <a:solidFill>
                  <a:srgbClr val="DF5327"/>
                </a:solidFill>
              </a:rPr>
              <a:t>4</a:t>
            </a:r>
          </a:p>
        </p:txBody>
      </p:sp>
      <p:sp>
        <p:nvSpPr>
          <p:cNvPr id="3" name="Content Placeholder 2"/>
          <p:cNvSpPr>
            <a:spLocks noGrp="1"/>
          </p:cNvSpPr>
          <p:nvPr>
            <p:ph sz="quarter" idx="11"/>
          </p:nvPr>
        </p:nvSpPr>
        <p:spPr>
          <a:xfrm>
            <a:off x="1866900" y="1276710"/>
            <a:ext cx="8458200" cy="2545278"/>
          </a:xfrm>
        </p:spPr>
        <p:txBody>
          <a:bodyPr>
            <a:noAutofit/>
          </a:bodyPr>
          <a:lstStyle/>
          <a:p>
            <a:pPr marL="45720" indent="0">
              <a:buNone/>
            </a:pPr>
            <a:r>
              <a:rPr lang="en-US" b="1" u="sng" dirty="0">
                <a:solidFill>
                  <a:srgbClr val="DF5327"/>
                </a:solidFill>
              </a:rPr>
              <a:t>Example</a:t>
            </a:r>
          </a:p>
          <a:p>
            <a:pPr marL="45720" indent="0">
              <a:buNone/>
            </a:pPr>
            <a:r>
              <a:rPr lang="en-US" dirty="0"/>
              <a:t>Suppose you invest 60% of your portfolio in Southwest Airlines and the remainder in Amazon. The expected dollar return on your Southwest investment is 15.0% and on Amazon is 10.0%. The standard deviation of returns was 26.6% for Amazon and 27.9% for Southwest Airlines. Assume a correlation coefficient of 0.26 and calculate the portfolio variance and standard deviation.</a:t>
            </a:r>
          </a:p>
        </p:txBody>
      </p:sp>
      <p:graphicFrame>
        <p:nvGraphicFramePr>
          <p:cNvPr id="6" name="Object 5"/>
          <p:cNvGraphicFramePr>
            <a:graphicFrameLocks noChangeAspect="1"/>
          </p:cNvGraphicFramePr>
          <p:nvPr/>
        </p:nvGraphicFramePr>
        <p:xfrm>
          <a:off x="2093694" y="4115288"/>
          <a:ext cx="7446963" cy="601663"/>
        </p:xfrm>
        <a:graphic>
          <a:graphicData uri="http://schemas.openxmlformats.org/presentationml/2006/ole">
            <mc:AlternateContent xmlns:mc="http://schemas.openxmlformats.org/markup-compatibility/2006">
              <mc:Choice xmlns:v="urn:schemas-microsoft-com:vml" Requires="v">
                <p:oleObj name="Equation" r:id="rId2" imgW="6769080" imgH="545760" progId="Equation.DSMT4">
                  <p:embed/>
                </p:oleObj>
              </mc:Choice>
              <mc:Fallback>
                <p:oleObj name="Equation" r:id="rId2" imgW="6769080" imgH="545760" progId="Equation.DSMT4">
                  <p:embed/>
                  <p:pic>
                    <p:nvPicPr>
                      <p:cNvPr id="6" name="Object 5"/>
                      <p:cNvPicPr/>
                      <p:nvPr/>
                    </p:nvPicPr>
                    <p:blipFill>
                      <a:blip r:embed="rId3"/>
                      <a:stretch>
                        <a:fillRect/>
                      </a:stretch>
                    </p:blipFill>
                    <p:spPr>
                      <a:xfrm>
                        <a:off x="2093694" y="4115288"/>
                        <a:ext cx="7446963" cy="601663"/>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4479775" y="4936217"/>
          <a:ext cx="5253038" cy="433388"/>
        </p:xfrm>
        <a:graphic>
          <a:graphicData uri="http://schemas.openxmlformats.org/presentationml/2006/ole">
            <mc:AlternateContent xmlns:mc="http://schemas.openxmlformats.org/markup-compatibility/2006">
              <mc:Choice xmlns:v="urn:schemas-microsoft-com:vml" Requires="v">
                <p:oleObj name="Equation" r:id="rId4" imgW="4775040" imgH="393480" progId="Equation.DSMT4">
                  <p:embed/>
                </p:oleObj>
              </mc:Choice>
              <mc:Fallback>
                <p:oleObj name="Equation" r:id="rId4" imgW="4775040" imgH="393480" progId="Equation.DSMT4">
                  <p:embed/>
                  <p:pic>
                    <p:nvPicPr>
                      <p:cNvPr id="11" name="Object 10"/>
                      <p:cNvPicPr/>
                      <p:nvPr/>
                    </p:nvPicPr>
                    <p:blipFill>
                      <a:blip r:embed="rId5"/>
                      <a:stretch>
                        <a:fillRect/>
                      </a:stretch>
                    </p:blipFill>
                    <p:spPr>
                      <a:xfrm>
                        <a:off x="4479775" y="4936217"/>
                        <a:ext cx="5253038" cy="433388"/>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2454920" y="5715000"/>
          <a:ext cx="4651375" cy="406400"/>
        </p:xfrm>
        <a:graphic>
          <a:graphicData uri="http://schemas.openxmlformats.org/presentationml/2006/ole">
            <mc:AlternateContent xmlns:mc="http://schemas.openxmlformats.org/markup-compatibility/2006">
              <mc:Choice xmlns:v="urn:schemas-microsoft-com:vml" Requires="v">
                <p:oleObj name="Equation" r:id="rId6" imgW="4228920" imgH="368280" progId="Equation.DSMT4">
                  <p:embed/>
                </p:oleObj>
              </mc:Choice>
              <mc:Fallback>
                <p:oleObj name="Equation" r:id="rId6" imgW="4228920" imgH="368280" progId="Equation.DSMT4">
                  <p:embed/>
                  <p:pic>
                    <p:nvPicPr>
                      <p:cNvPr id="12" name="Object 11"/>
                      <p:cNvPicPr/>
                      <p:nvPr/>
                    </p:nvPicPr>
                    <p:blipFill>
                      <a:blip r:embed="rId7"/>
                      <a:stretch>
                        <a:fillRect/>
                      </a:stretch>
                    </p:blipFill>
                    <p:spPr>
                      <a:xfrm>
                        <a:off x="2454920" y="5715000"/>
                        <a:ext cx="4651375" cy="406400"/>
                      </a:xfrm>
                      <a:prstGeom prst="rect">
                        <a:avLst/>
                      </a:prstGeom>
                    </p:spPr>
                  </p:pic>
                </p:oleObj>
              </mc:Fallback>
            </mc:AlternateContent>
          </a:graphicData>
        </a:graphic>
      </p:graphicFrame>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22</a:t>
            </a:r>
          </a:p>
        </p:txBody>
      </p:sp>
    </p:spTree>
    <p:extLst>
      <p:ext uri="{BB962C8B-B14F-4D97-AF65-F5344CB8AC3E}">
        <p14:creationId xmlns:p14="http://schemas.microsoft.com/office/powerpoint/2010/main" val="403334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ACF3-CE9B-D00D-1171-4255F53814B6}"/>
              </a:ext>
            </a:extLst>
          </p:cNvPr>
          <p:cNvSpPr>
            <a:spLocks noGrp="1"/>
          </p:cNvSpPr>
          <p:nvPr>
            <p:ph type="ctrTitle"/>
          </p:nvPr>
        </p:nvSpPr>
        <p:spPr>
          <a:xfrm>
            <a:off x="1112520" y="1902148"/>
            <a:ext cx="9966960" cy="3778561"/>
          </a:xfrm>
        </p:spPr>
        <p:txBody>
          <a:bodyPr>
            <a:normAutofit fontScale="90000"/>
          </a:bodyPr>
          <a:lstStyle/>
          <a:p>
            <a:br>
              <a:rPr lang="en-GB" sz="5400" dirty="0"/>
            </a:br>
            <a:br>
              <a:rPr lang="en-US" sz="5400" dirty="0"/>
            </a:br>
            <a:br>
              <a:rPr lang="en-US" sz="5400" dirty="0"/>
            </a:br>
            <a:r>
              <a:rPr lang="en-US" sz="5400" dirty="0"/>
              <a:t>PART 1: BUSINESS ENVIRONMENT</a:t>
            </a:r>
            <a:br>
              <a:rPr lang="en-GB" sz="5400" dirty="0"/>
            </a:br>
            <a:br>
              <a:rPr lang="en-GB" sz="5400" dirty="0"/>
            </a:br>
            <a:r>
              <a:rPr lang="en-GB" sz="5400" dirty="0"/>
              <a:t>Lecture 9: </a:t>
            </a:r>
            <a:r>
              <a:rPr lang="en-US" sz="5400" dirty="0"/>
              <a:t>Introduction to Risk, Diversification, and Portfolio Selection</a:t>
            </a:r>
            <a:endParaRPr lang="en-IE" sz="5400" dirty="0"/>
          </a:p>
        </p:txBody>
      </p:sp>
    </p:spTree>
    <p:extLst>
      <p:ext uri="{BB962C8B-B14F-4D97-AF65-F5344CB8AC3E}">
        <p14:creationId xmlns:p14="http://schemas.microsoft.com/office/powerpoint/2010/main" val="83182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Portfolio Risk Example </a:t>
            </a:r>
            <a:r>
              <a:rPr lang="en-US" sz="1000" b="1" dirty="0">
                <a:solidFill>
                  <a:srgbClr val="DF5327"/>
                </a:solidFill>
              </a:rPr>
              <a:t>5</a:t>
            </a:r>
          </a:p>
        </p:txBody>
      </p:sp>
      <p:sp>
        <p:nvSpPr>
          <p:cNvPr id="3" name="Content Placeholder 2"/>
          <p:cNvSpPr>
            <a:spLocks noGrp="1"/>
          </p:cNvSpPr>
          <p:nvPr>
            <p:ph sz="quarter" idx="11"/>
          </p:nvPr>
        </p:nvSpPr>
        <p:spPr>
          <a:xfrm>
            <a:off x="1866900" y="1276710"/>
            <a:ext cx="8458200" cy="2545278"/>
          </a:xfrm>
        </p:spPr>
        <p:txBody>
          <a:bodyPr>
            <a:noAutofit/>
          </a:bodyPr>
          <a:lstStyle/>
          <a:p>
            <a:pPr marL="45720" indent="0">
              <a:buNone/>
            </a:pPr>
            <a:r>
              <a:rPr lang="en-US" b="1" u="sng" dirty="0">
                <a:solidFill>
                  <a:srgbClr val="DF5327"/>
                </a:solidFill>
              </a:rPr>
              <a:t>Another Example</a:t>
            </a:r>
          </a:p>
          <a:p>
            <a:pPr marL="45720" indent="0">
              <a:buNone/>
            </a:pPr>
            <a:r>
              <a:rPr lang="en-US" dirty="0"/>
              <a:t>Suppose you invest 60% of your portfolio in Southwest Airlines and the remainder in Amazon. The expected dollar return on your Southwest investment is 15.0% and on Amazon is 10.0%. The standard deviation of returns was 26.6% for Amazon and 27.9% for Southwest Airlines. Assume a correlation coefficient of –1 and calculate the portfolio variance and standard deviation.</a:t>
            </a:r>
          </a:p>
        </p:txBody>
      </p:sp>
      <p:graphicFrame>
        <p:nvGraphicFramePr>
          <p:cNvPr id="6" name="Object 5"/>
          <p:cNvGraphicFramePr>
            <a:graphicFrameLocks noChangeAspect="1"/>
          </p:cNvGraphicFramePr>
          <p:nvPr/>
        </p:nvGraphicFramePr>
        <p:xfrm>
          <a:off x="2062163" y="3936474"/>
          <a:ext cx="7446963" cy="601663"/>
        </p:xfrm>
        <a:graphic>
          <a:graphicData uri="http://schemas.openxmlformats.org/presentationml/2006/ole">
            <mc:AlternateContent xmlns:mc="http://schemas.openxmlformats.org/markup-compatibility/2006">
              <mc:Choice xmlns:v="urn:schemas-microsoft-com:vml" Requires="v">
                <p:oleObj name="Equation" r:id="rId2" imgW="6769080" imgH="545760" progId="Equation.DSMT4">
                  <p:embed/>
                </p:oleObj>
              </mc:Choice>
              <mc:Fallback>
                <p:oleObj name="Equation" r:id="rId2" imgW="6769080" imgH="545760" progId="Equation.DSMT4">
                  <p:embed/>
                  <p:pic>
                    <p:nvPicPr>
                      <p:cNvPr id="6" name="Object 5"/>
                      <p:cNvPicPr/>
                      <p:nvPr/>
                    </p:nvPicPr>
                    <p:blipFill>
                      <a:blip r:embed="rId3"/>
                      <a:stretch>
                        <a:fillRect/>
                      </a:stretch>
                    </p:blipFill>
                    <p:spPr>
                      <a:xfrm>
                        <a:off x="2062163" y="3936474"/>
                        <a:ext cx="7446963" cy="601663"/>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4619477" y="4758809"/>
          <a:ext cx="5351463" cy="488950"/>
        </p:xfrm>
        <a:graphic>
          <a:graphicData uri="http://schemas.openxmlformats.org/presentationml/2006/ole">
            <mc:AlternateContent xmlns:mc="http://schemas.openxmlformats.org/markup-compatibility/2006">
              <mc:Choice xmlns:v="urn:schemas-microsoft-com:vml" Requires="v">
                <p:oleObj name="Equation" r:id="rId4" imgW="4863960" imgH="444240" progId="Equation.DSMT4">
                  <p:embed/>
                </p:oleObj>
              </mc:Choice>
              <mc:Fallback>
                <p:oleObj name="Equation" r:id="rId4" imgW="4863960" imgH="444240" progId="Equation.DSMT4">
                  <p:embed/>
                  <p:pic>
                    <p:nvPicPr>
                      <p:cNvPr id="11" name="Object 10"/>
                      <p:cNvPicPr/>
                      <p:nvPr/>
                    </p:nvPicPr>
                    <p:blipFill>
                      <a:blip r:embed="rId5"/>
                      <a:stretch>
                        <a:fillRect/>
                      </a:stretch>
                    </p:blipFill>
                    <p:spPr>
                      <a:xfrm>
                        <a:off x="4619477" y="4758809"/>
                        <a:ext cx="5351463" cy="488950"/>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2440632" y="5581290"/>
          <a:ext cx="4357688" cy="406400"/>
        </p:xfrm>
        <a:graphic>
          <a:graphicData uri="http://schemas.openxmlformats.org/presentationml/2006/ole">
            <mc:AlternateContent xmlns:mc="http://schemas.openxmlformats.org/markup-compatibility/2006">
              <mc:Choice xmlns:v="urn:schemas-microsoft-com:vml" Requires="v">
                <p:oleObj name="Equation" r:id="rId6" imgW="3962160" imgH="368280" progId="Equation.DSMT4">
                  <p:embed/>
                </p:oleObj>
              </mc:Choice>
              <mc:Fallback>
                <p:oleObj name="Equation" r:id="rId6" imgW="3962160" imgH="368280" progId="Equation.DSMT4">
                  <p:embed/>
                  <p:pic>
                    <p:nvPicPr>
                      <p:cNvPr id="12" name="Object 11"/>
                      <p:cNvPicPr/>
                      <p:nvPr/>
                    </p:nvPicPr>
                    <p:blipFill>
                      <a:blip r:embed="rId7"/>
                      <a:stretch>
                        <a:fillRect/>
                      </a:stretch>
                    </p:blipFill>
                    <p:spPr>
                      <a:xfrm>
                        <a:off x="2440632" y="5581290"/>
                        <a:ext cx="4357688" cy="406400"/>
                      </a:xfrm>
                      <a:prstGeom prst="rect">
                        <a:avLst/>
                      </a:prstGeom>
                    </p:spPr>
                  </p:pic>
                </p:oleObj>
              </mc:Fallback>
            </mc:AlternateContent>
          </a:graphicData>
        </a:graphic>
      </p:graphicFrame>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23</a:t>
            </a:r>
          </a:p>
        </p:txBody>
      </p:sp>
    </p:spTree>
    <p:extLst>
      <p:ext uri="{BB962C8B-B14F-4D97-AF65-F5344CB8AC3E}">
        <p14:creationId xmlns:p14="http://schemas.microsoft.com/office/powerpoint/2010/main" val="68375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DF5327"/>
                </a:solidFill>
              </a:rPr>
              <a:t>Portfolio Risk Equations—Two Securities</a:t>
            </a:r>
          </a:p>
        </p:txBody>
      </p:sp>
      <p:graphicFrame>
        <p:nvGraphicFramePr>
          <p:cNvPr id="6" name="Object 5"/>
          <p:cNvGraphicFramePr>
            <a:graphicFrameLocks noChangeAspect="1"/>
          </p:cNvGraphicFramePr>
          <p:nvPr/>
        </p:nvGraphicFramePr>
        <p:xfrm>
          <a:off x="2550906" y="1539200"/>
          <a:ext cx="6684645" cy="522478"/>
        </p:xfrm>
        <a:graphic>
          <a:graphicData uri="http://schemas.openxmlformats.org/presentationml/2006/ole">
            <mc:AlternateContent xmlns:mc="http://schemas.openxmlformats.org/markup-compatibility/2006">
              <mc:Choice xmlns:v="urn:schemas-microsoft-com:vml" Requires="v">
                <p:oleObj name="Equation" r:id="rId2" imgW="5524200" imgH="431640" progId="Equation.DSMT4">
                  <p:embed/>
                </p:oleObj>
              </mc:Choice>
              <mc:Fallback>
                <p:oleObj name="Equation" r:id="rId2" imgW="5524200" imgH="431640" progId="Equation.DSMT4">
                  <p:embed/>
                  <p:pic>
                    <p:nvPicPr>
                      <p:cNvPr id="6" name="Object 5"/>
                      <p:cNvPicPr/>
                      <p:nvPr/>
                    </p:nvPicPr>
                    <p:blipFill>
                      <a:blip r:embed="rId3"/>
                      <a:stretch>
                        <a:fillRect/>
                      </a:stretch>
                    </p:blipFill>
                    <p:spPr>
                      <a:xfrm>
                        <a:off x="2550906" y="1539200"/>
                        <a:ext cx="6684645" cy="5224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258934" y="2330675"/>
          <a:ext cx="7268591" cy="614680"/>
        </p:xfrm>
        <a:graphic>
          <a:graphicData uri="http://schemas.openxmlformats.org/presentationml/2006/ole">
            <mc:AlternateContent xmlns:mc="http://schemas.openxmlformats.org/markup-compatibility/2006">
              <mc:Choice xmlns:v="urn:schemas-microsoft-com:vml" Requires="v">
                <p:oleObj name="Equation" r:id="rId4" imgW="6006960" imgH="507960" progId="Equation.DSMT4">
                  <p:embed/>
                </p:oleObj>
              </mc:Choice>
              <mc:Fallback>
                <p:oleObj name="Equation" r:id="rId4" imgW="6006960" imgH="507960" progId="Equation.DSMT4">
                  <p:embed/>
                  <p:pic>
                    <p:nvPicPr>
                      <p:cNvPr id="7" name="Object 6"/>
                      <p:cNvPicPr/>
                      <p:nvPr/>
                    </p:nvPicPr>
                    <p:blipFill>
                      <a:blip r:embed="rId5"/>
                      <a:stretch>
                        <a:fillRect/>
                      </a:stretch>
                    </p:blipFill>
                    <p:spPr>
                      <a:xfrm>
                        <a:off x="2258934" y="2330675"/>
                        <a:ext cx="7268591" cy="614680"/>
                      </a:xfrm>
                      <a:prstGeom prst="rect">
                        <a:avLst/>
                      </a:prstGeom>
                    </p:spPr>
                  </p:pic>
                </p:oleObj>
              </mc:Fallback>
            </mc:AlternateContent>
          </a:graphicData>
        </a:graphic>
      </p:graphicFrame>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24</a:t>
            </a:r>
          </a:p>
        </p:txBody>
      </p:sp>
    </p:spTree>
    <p:extLst>
      <p:ext uri="{BB962C8B-B14F-4D97-AF65-F5344CB8AC3E}">
        <p14:creationId xmlns:p14="http://schemas.microsoft.com/office/powerpoint/2010/main" val="2693788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How Diversification Reduces Risk</a:t>
            </a:r>
          </a:p>
        </p:txBody>
      </p:sp>
      <p:sp>
        <p:nvSpPr>
          <p:cNvPr id="3" name="Content Placeholder 2"/>
          <p:cNvSpPr>
            <a:spLocks noGrp="1"/>
          </p:cNvSpPr>
          <p:nvPr>
            <p:ph sz="quarter" idx="11"/>
          </p:nvPr>
        </p:nvSpPr>
        <p:spPr/>
        <p:txBody>
          <a:bodyPr>
            <a:normAutofit/>
          </a:bodyPr>
          <a:lstStyle/>
          <a:p>
            <a:endParaRPr lang="en-US" sz="2400" b="1" u="sng" dirty="0">
              <a:solidFill>
                <a:srgbClr val="DF5327"/>
              </a:solidFill>
            </a:endParaRPr>
          </a:p>
          <a:p>
            <a:r>
              <a:rPr lang="en-US" sz="2400" b="1" u="sng" dirty="0">
                <a:solidFill>
                  <a:srgbClr val="DF5327"/>
                </a:solidFill>
              </a:rPr>
              <a:t>Diversification:</a:t>
            </a:r>
            <a:r>
              <a:rPr lang="en-US" sz="2400" dirty="0"/>
              <a:t> Strategy designed to reduce risk by spreading the portfolio across many investments.</a:t>
            </a:r>
          </a:p>
          <a:p>
            <a:endParaRPr lang="en-US" sz="2400" b="1" u="sng" dirty="0">
              <a:solidFill>
                <a:srgbClr val="DF5327"/>
              </a:solidFill>
            </a:endParaRPr>
          </a:p>
          <a:p>
            <a:r>
              <a:rPr lang="en-US" sz="2400" b="1" u="sng" dirty="0">
                <a:solidFill>
                  <a:srgbClr val="DF5327"/>
                </a:solidFill>
              </a:rPr>
              <a:t>Specific Risk:</a:t>
            </a:r>
            <a:r>
              <a:rPr lang="en-US" sz="2400" dirty="0">
                <a:solidFill>
                  <a:srgbClr val="DF5327"/>
                </a:solidFill>
              </a:rPr>
              <a:t> </a:t>
            </a:r>
            <a:r>
              <a:rPr lang="en-US" sz="2400" dirty="0"/>
              <a:t>Risk factors affecting only that firm. Also called “diversifiable risk.” Also known as idiosyncratic risk, residual risk, unique risk, or unsystematic risk.</a:t>
            </a:r>
          </a:p>
          <a:p>
            <a:endParaRPr lang="en-US" sz="2400" b="1" u="sng" dirty="0">
              <a:solidFill>
                <a:srgbClr val="DF5327"/>
              </a:solidFill>
            </a:endParaRPr>
          </a:p>
          <a:p>
            <a:r>
              <a:rPr lang="en-US" sz="2400" b="1" u="sng" dirty="0">
                <a:solidFill>
                  <a:srgbClr val="DF5327"/>
                </a:solidFill>
              </a:rPr>
              <a:t>Market Risk:</a:t>
            </a:r>
            <a:r>
              <a:rPr lang="en-US" sz="2400" dirty="0">
                <a:solidFill>
                  <a:srgbClr val="DF5327"/>
                </a:solidFill>
              </a:rPr>
              <a:t> </a:t>
            </a:r>
            <a:r>
              <a:rPr lang="en-US" sz="2400" dirty="0"/>
              <a:t>Economywide sources of risk that affect the overall stock market. Also called “systematic risk.”</a:t>
            </a:r>
          </a:p>
        </p:txBody>
      </p:sp>
      <p:sp>
        <p:nvSpPr>
          <p:cNvPr id="6"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17</a:t>
            </a:r>
          </a:p>
        </p:txBody>
      </p:sp>
    </p:spTree>
    <p:extLst>
      <p:ext uri="{BB962C8B-B14F-4D97-AF65-F5344CB8AC3E}">
        <p14:creationId xmlns:p14="http://schemas.microsoft.com/office/powerpoint/2010/main" val="3399956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DF5327"/>
                </a:solidFill>
              </a:rPr>
              <a:t>Portfolio Risk Equations—</a:t>
            </a:r>
            <a:r>
              <a:rPr lang="en-US" sz="3200" b="1" i="1" dirty="0">
                <a:solidFill>
                  <a:srgbClr val="DF5327"/>
                </a:solidFill>
              </a:rPr>
              <a:t>N</a:t>
            </a:r>
            <a:r>
              <a:rPr lang="en-US" sz="3200" b="1" dirty="0">
                <a:solidFill>
                  <a:srgbClr val="DF5327"/>
                </a:solidFill>
              </a:rPr>
              <a:t> Securities</a:t>
            </a:r>
          </a:p>
        </p:txBody>
      </p:sp>
      <p:graphicFrame>
        <p:nvGraphicFramePr>
          <p:cNvPr id="6" name="Object 5"/>
          <p:cNvGraphicFramePr>
            <a:graphicFrameLocks noChangeAspect="1"/>
          </p:cNvGraphicFramePr>
          <p:nvPr>
            <p:extLst>
              <p:ext uri="{D42A27DB-BD31-4B8C-83A1-F6EECF244321}">
                <p14:modId xmlns:p14="http://schemas.microsoft.com/office/powerpoint/2010/main" val="2170550193"/>
              </p:ext>
            </p:extLst>
          </p:nvPr>
        </p:nvGraphicFramePr>
        <p:xfrm>
          <a:off x="304099" y="918832"/>
          <a:ext cx="2697438" cy="650744"/>
        </p:xfrm>
        <a:graphic>
          <a:graphicData uri="http://schemas.openxmlformats.org/presentationml/2006/ole">
            <mc:AlternateContent xmlns:mc="http://schemas.openxmlformats.org/markup-compatibility/2006">
              <mc:Choice xmlns:v="urn:schemas-microsoft-com:vml" Requires="v">
                <p:oleObj name="Equation" r:id="rId3" imgW="3263760" imgH="787320" progId="Equation.DSMT4">
                  <p:embed/>
                </p:oleObj>
              </mc:Choice>
              <mc:Fallback>
                <p:oleObj name="Equation" r:id="rId3" imgW="3263760" imgH="787320" progId="Equation.DSMT4">
                  <p:embed/>
                  <p:pic>
                    <p:nvPicPr>
                      <p:cNvPr id="6" name="Object 5"/>
                      <p:cNvPicPr/>
                      <p:nvPr/>
                    </p:nvPicPr>
                    <p:blipFill>
                      <a:blip r:embed="rId4"/>
                      <a:stretch>
                        <a:fillRect/>
                      </a:stretch>
                    </p:blipFill>
                    <p:spPr>
                      <a:xfrm>
                        <a:off x="304099" y="918832"/>
                        <a:ext cx="2697438" cy="65074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21723612"/>
              </p:ext>
            </p:extLst>
          </p:nvPr>
        </p:nvGraphicFramePr>
        <p:xfrm>
          <a:off x="304099" y="1472520"/>
          <a:ext cx="8344215" cy="671735"/>
        </p:xfrm>
        <a:graphic>
          <a:graphicData uri="http://schemas.openxmlformats.org/presentationml/2006/ole">
            <mc:AlternateContent xmlns:mc="http://schemas.openxmlformats.org/markup-compatibility/2006">
              <mc:Choice xmlns:v="urn:schemas-microsoft-com:vml" Requires="v">
                <p:oleObj name="Equation" r:id="rId5" imgW="10096200" imgH="812520" progId="Equation.DSMT4">
                  <p:embed/>
                </p:oleObj>
              </mc:Choice>
              <mc:Fallback>
                <p:oleObj name="Equation" r:id="rId5" imgW="10096200" imgH="812520" progId="Equation.DSMT4">
                  <p:embed/>
                  <p:pic>
                    <p:nvPicPr>
                      <p:cNvPr id="7" name="Object 6"/>
                      <p:cNvPicPr/>
                      <p:nvPr/>
                    </p:nvPicPr>
                    <p:blipFill>
                      <a:blip r:embed="rId6"/>
                      <a:stretch>
                        <a:fillRect/>
                      </a:stretch>
                    </p:blipFill>
                    <p:spPr>
                      <a:xfrm>
                        <a:off x="304099" y="1472520"/>
                        <a:ext cx="8344215" cy="67173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146888261"/>
              </p:ext>
            </p:extLst>
          </p:nvPr>
        </p:nvGraphicFramePr>
        <p:xfrm>
          <a:off x="3184340" y="2213313"/>
          <a:ext cx="1458925" cy="682232"/>
        </p:xfrm>
        <a:graphic>
          <a:graphicData uri="http://schemas.openxmlformats.org/presentationml/2006/ole">
            <mc:AlternateContent xmlns:mc="http://schemas.openxmlformats.org/markup-compatibility/2006">
              <mc:Choice xmlns:v="urn:schemas-microsoft-com:vml" Requires="v">
                <p:oleObj name="Equation" r:id="rId7" imgW="1765080" imgH="825480" progId="Equation.DSMT4">
                  <p:embed/>
                </p:oleObj>
              </mc:Choice>
              <mc:Fallback>
                <p:oleObj name="Equation" r:id="rId7" imgW="1765080" imgH="825480" progId="Equation.DSMT4">
                  <p:embed/>
                  <p:pic>
                    <p:nvPicPr>
                      <p:cNvPr id="9" name="Object 8"/>
                      <p:cNvPicPr/>
                      <p:nvPr/>
                    </p:nvPicPr>
                    <p:blipFill>
                      <a:blip r:embed="rId8"/>
                      <a:stretch>
                        <a:fillRect/>
                      </a:stretch>
                    </p:blipFill>
                    <p:spPr>
                      <a:xfrm>
                        <a:off x="3184340" y="2213313"/>
                        <a:ext cx="1458925" cy="682232"/>
                      </a:xfrm>
                      <a:prstGeom prst="rect">
                        <a:avLst/>
                      </a:prstGeom>
                    </p:spPr>
                  </p:pic>
                </p:oleObj>
              </mc:Fallback>
            </mc:AlternateContent>
          </a:graphicData>
        </a:graphic>
      </p:graphicFrame>
      <p:sp>
        <p:nvSpPr>
          <p:cNvPr id="10"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25</a:t>
            </a:r>
          </a:p>
        </p:txBody>
      </p:sp>
      <p:pic>
        <p:nvPicPr>
          <p:cNvPr id="4" name="Picture 3">
            <a:extLst>
              <a:ext uri="{FF2B5EF4-FFF2-40B4-BE49-F238E27FC236}">
                <a16:creationId xmlns:a16="http://schemas.microsoft.com/office/drawing/2014/main" id="{F44B2C11-CE42-2A54-D9B2-0CABB9EE7174}"/>
              </a:ext>
            </a:extLst>
          </p:cNvPr>
          <p:cNvPicPr>
            <a:picLocks noChangeAspect="1"/>
          </p:cNvPicPr>
          <p:nvPr/>
        </p:nvPicPr>
        <p:blipFill>
          <a:blip r:embed="rId9"/>
          <a:stretch>
            <a:fillRect/>
          </a:stretch>
        </p:blipFill>
        <p:spPr>
          <a:xfrm>
            <a:off x="6578455" y="1990779"/>
            <a:ext cx="5214692" cy="4467960"/>
          </a:xfrm>
          <a:prstGeom prst="rect">
            <a:avLst/>
          </a:prstGeom>
        </p:spPr>
      </p:pic>
      <p:sp>
        <p:nvSpPr>
          <p:cNvPr id="5" name="TextBox 4">
            <a:extLst>
              <a:ext uri="{FF2B5EF4-FFF2-40B4-BE49-F238E27FC236}">
                <a16:creationId xmlns:a16="http://schemas.microsoft.com/office/drawing/2014/main" id="{7D1506ED-21F6-A65E-B37B-0768B71486D0}"/>
              </a:ext>
            </a:extLst>
          </p:cNvPr>
          <p:cNvSpPr txBox="1"/>
          <p:nvPr/>
        </p:nvSpPr>
        <p:spPr>
          <a:xfrm>
            <a:off x="543415" y="3192562"/>
            <a:ext cx="5434148" cy="3416320"/>
          </a:xfrm>
          <a:prstGeom prst="rect">
            <a:avLst/>
          </a:prstGeom>
          <a:noFill/>
        </p:spPr>
        <p:txBody>
          <a:bodyPr wrap="square" rtlCol="0">
            <a:spAutoFit/>
          </a:bodyPr>
          <a:lstStyle/>
          <a:p>
            <a:r>
              <a:rPr lang="en-US" dirty="0"/>
              <a:t>To find the variance of an N-stock portfolio, we must add the entries in a matrix like this. </a:t>
            </a:r>
          </a:p>
          <a:p>
            <a:endParaRPr lang="en-US" dirty="0"/>
          </a:p>
          <a:p>
            <a:r>
              <a:rPr lang="en-US" dirty="0"/>
              <a:t>The diagonal cells contain variance terms, and the off-diagonal cells contain covariance terms.</a:t>
            </a:r>
          </a:p>
          <a:p>
            <a:endParaRPr lang="en-US" dirty="0"/>
          </a:p>
          <a:p>
            <a:r>
              <a:rPr lang="en-IN" dirty="0"/>
              <a:t>Note: When there are just two securities, there are equal numbers of variance and covariance boxes. When there are many securities, the number of covariances is much larger than the number of variances. Thus, the risk of a well-diversified portfolio reflects mainly the covariances.</a:t>
            </a:r>
            <a:endParaRPr lang="en-US" dirty="0"/>
          </a:p>
        </p:txBody>
      </p:sp>
    </p:spTree>
    <p:extLst>
      <p:ext uri="{BB962C8B-B14F-4D97-AF65-F5344CB8AC3E}">
        <p14:creationId xmlns:p14="http://schemas.microsoft.com/office/powerpoint/2010/main" val="200595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164388"/>
            <a:ext cx="8458200" cy="819025"/>
          </a:xfrm>
        </p:spPr>
        <p:txBody>
          <a:bodyPr>
            <a:noAutofit/>
          </a:bodyPr>
          <a:lstStyle/>
          <a:p>
            <a:r>
              <a:rPr lang="en-US" sz="2800" b="1" dirty="0">
                <a:solidFill>
                  <a:srgbClr val="DF5327"/>
                </a:solidFill>
              </a:rPr>
              <a:t>Even Random Diversification Eliminates Specific Risk</a:t>
            </a:r>
          </a:p>
        </p:txBody>
      </p:sp>
      <p:sp>
        <p:nvSpPr>
          <p:cNvPr id="3" name="Content Placeholder 2"/>
          <p:cNvSpPr>
            <a:spLocks noGrp="1"/>
          </p:cNvSpPr>
          <p:nvPr>
            <p:ph sz="quarter" idx="11"/>
          </p:nvPr>
        </p:nvSpPr>
        <p:spPr>
          <a:xfrm>
            <a:off x="3214987" y="983413"/>
            <a:ext cx="8687888" cy="798670"/>
          </a:xfrm>
        </p:spPr>
        <p:txBody>
          <a:bodyPr>
            <a:noAutofit/>
          </a:bodyPr>
          <a:lstStyle/>
          <a:p>
            <a:pPr marL="45720" indent="0">
              <a:buNone/>
            </a:pPr>
            <a:r>
              <a:rPr lang="en-US" sz="2400" b="1" dirty="0"/>
              <a:t>Risk that diversification cannot eliminate is market risk, N</a:t>
            </a:r>
            <a:r>
              <a:rPr lang="en-US" sz="100" b="1" dirty="0"/>
              <a:t> </a:t>
            </a:r>
            <a:r>
              <a:rPr lang="en-US" sz="2400" b="1" dirty="0"/>
              <a:t>Y</a:t>
            </a:r>
            <a:r>
              <a:rPr lang="en-US" sz="100" b="1" dirty="0"/>
              <a:t> </a:t>
            </a:r>
            <a:r>
              <a:rPr lang="en-US" sz="2400" b="1" dirty="0"/>
              <a:t>S</a:t>
            </a:r>
            <a:r>
              <a:rPr lang="en-US" sz="100" b="1" dirty="0"/>
              <a:t> </a:t>
            </a:r>
            <a:r>
              <a:rPr lang="en-US" sz="2400" b="1" dirty="0"/>
              <a:t>E, 2010–2019.</a:t>
            </a:r>
          </a:p>
        </p:txBody>
      </p:sp>
      <p:pic>
        <p:nvPicPr>
          <p:cNvPr id="6" name="Picture 5" descr="A graph plots the standard deviation, in percentage versus the number of stocks traded from 2010 to 2019.">
            <a:extLst>
              <a:ext uri="{FF2B5EF4-FFF2-40B4-BE49-F238E27FC236}">
                <a16:creationId xmlns:a16="http://schemas.microsoft.com/office/drawing/2014/main" id="{44486918-74B7-421B-A2AF-D17620FE07E1}"/>
              </a:ext>
            </a:extLst>
          </p:cNvPr>
          <p:cNvPicPr>
            <a:picLocks noChangeAspect="1"/>
          </p:cNvPicPr>
          <p:nvPr/>
        </p:nvPicPr>
        <p:blipFill>
          <a:blip r:embed="rId3"/>
          <a:stretch>
            <a:fillRect/>
          </a:stretch>
        </p:blipFill>
        <p:spPr>
          <a:xfrm>
            <a:off x="4292094" y="2315729"/>
            <a:ext cx="6533674" cy="3724193"/>
          </a:xfrm>
          <a:prstGeom prst="rect">
            <a:avLst/>
          </a:prstGeom>
        </p:spPr>
      </p:pic>
      <p:sp>
        <p:nvSpPr>
          <p:cNvPr id="7"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26</a:t>
            </a:r>
          </a:p>
        </p:txBody>
      </p:sp>
      <p:sp>
        <p:nvSpPr>
          <p:cNvPr id="5" name="TextBox 4">
            <a:extLst>
              <a:ext uri="{FF2B5EF4-FFF2-40B4-BE49-F238E27FC236}">
                <a16:creationId xmlns:a16="http://schemas.microsoft.com/office/drawing/2014/main" id="{CE9692F9-B061-EFA6-6007-429C98109334}"/>
              </a:ext>
            </a:extLst>
          </p:cNvPr>
          <p:cNvSpPr txBox="1"/>
          <p:nvPr/>
        </p:nvSpPr>
        <p:spPr>
          <a:xfrm>
            <a:off x="398418" y="813105"/>
            <a:ext cx="2329107" cy="5632311"/>
          </a:xfrm>
          <a:prstGeom prst="rect">
            <a:avLst/>
          </a:prstGeom>
          <a:noFill/>
        </p:spPr>
        <p:txBody>
          <a:bodyPr wrap="square">
            <a:spAutoFit/>
          </a:bodyPr>
          <a:lstStyle/>
          <a:p>
            <a:r>
              <a:rPr lang="en-US" sz="1800" b="0" i="0" u="none" strike="noStrike" kern="1200" baseline="0" dirty="0">
                <a:solidFill>
                  <a:schemeClr val="tx1"/>
                </a:solidFill>
                <a:latin typeface="+mn-lt"/>
                <a:ea typeface="+mn-ea"/>
                <a:cs typeface="+mn-cs"/>
              </a:rPr>
              <a:t>Average risk (standard deviation) of portfolios containing different numbers of stocks. The stocks were selected randomly from stocks traded on the New York Stock Exchange from 2010 through 2019. Notice that diversification reduces risk rapidly at first, then more slowly. This is because diversification can only eliminate</a:t>
            </a:r>
          </a:p>
          <a:p>
            <a:r>
              <a:rPr lang="en-US" sz="1800" b="0" i="1" u="none" strike="noStrike" kern="1200" baseline="0" dirty="0">
                <a:solidFill>
                  <a:schemeClr val="tx1"/>
                </a:solidFill>
                <a:latin typeface="+mn-lt"/>
                <a:ea typeface="+mn-ea"/>
                <a:cs typeface="+mn-cs"/>
              </a:rPr>
              <a:t>specific risk. </a:t>
            </a:r>
            <a:r>
              <a:rPr lang="en-US" sz="1800" b="0" i="0" u="none" strike="noStrike" kern="1200" baseline="0" dirty="0">
                <a:solidFill>
                  <a:schemeClr val="tx1"/>
                </a:solidFill>
                <a:latin typeface="+mn-lt"/>
                <a:ea typeface="+mn-ea"/>
                <a:cs typeface="+mn-cs"/>
              </a:rPr>
              <a:t>It cannot eliminate</a:t>
            </a:r>
          </a:p>
          <a:p>
            <a:r>
              <a:rPr lang="en-US" sz="1800" b="0" i="1" u="none" strike="noStrike" kern="1200" baseline="0" dirty="0">
                <a:solidFill>
                  <a:schemeClr val="tx1"/>
                </a:solidFill>
                <a:latin typeface="+mn-lt"/>
                <a:ea typeface="+mn-ea"/>
                <a:cs typeface="+mn-cs"/>
              </a:rPr>
              <a:t>systematic risk.</a:t>
            </a:r>
            <a:endParaRPr lang="en-US" sz="1800" b="0" i="0" u="none" strike="noStrike" kern="1200" baseline="0" dirty="0">
              <a:solidFill>
                <a:schemeClr val="tx1"/>
              </a:solidFill>
              <a:latin typeface="+mn-lt"/>
              <a:ea typeface="+mn-ea"/>
              <a:cs typeface="+mn-cs"/>
            </a:endParaRPr>
          </a:p>
        </p:txBody>
      </p:sp>
    </p:spTree>
    <p:extLst>
      <p:ext uri="{BB962C8B-B14F-4D97-AF65-F5344CB8AC3E}">
        <p14:creationId xmlns:p14="http://schemas.microsoft.com/office/powerpoint/2010/main" val="3717519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246581"/>
            <a:ext cx="8458200" cy="736831"/>
          </a:xfrm>
        </p:spPr>
        <p:txBody>
          <a:bodyPr>
            <a:noAutofit/>
          </a:bodyPr>
          <a:lstStyle/>
          <a:p>
            <a:r>
              <a:rPr lang="en-US" sz="2800" b="1" dirty="0">
                <a:solidFill>
                  <a:srgbClr val="DF5327"/>
                </a:solidFill>
              </a:rPr>
              <a:t>Harry Markowitz and the Birth of Portfolio Theory</a:t>
            </a:r>
          </a:p>
        </p:txBody>
      </p:sp>
      <p:sp>
        <p:nvSpPr>
          <p:cNvPr id="3" name="Content Placeholder 2"/>
          <p:cNvSpPr>
            <a:spLocks noGrp="1"/>
          </p:cNvSpPr>
          <p:nvPr>
            <p:ph sz="quarter" idx="11"/>
          </p:nvPr>
        </p:nvSpPr>
        <p:spPr/>
        <p:txBody>
          <a:bodyPr>
            <a:normAutofit fontScale="92500" lnSpcReduction="10000"/>
          </a:bodyPr>
          <a:lstStyle/>
          <a:p>
            <a:pPr marL="292608" indent="-292608">
              <a:spcBef>
                <a:spcPts val="1000"/>
              </a:spcBef>
              <a:buFont typeface="Arial" panose="020B0604020202020204" pitchFamily="34" charset="0"/>
              <a:buChar char="•"/>
            </a:pPr>
            <a:r>
              <a:rPr lang="en-US" sz="2400" dirty="0"/>
              <a:t>The total risk of an individual company is measured by its standard deviation. If you held that stock in isolation, that’s the amount of risk you’d bear. But investors don’t hold individual stocks. They hold portfolios. The risk that a stock adds to a diversified portfolio isn’t its total risk but only the systematic risk that’s shared with the rest of the portfolio. Specific risk is diversified away. </a:t>
            </a:r>
          </a:p>
          <a:p>
            <a:pPr marL="292608" indent="-292608">
              <a:spcBef>
                <a:spcPts val="1000"/>
              </a:spcBef>
              <a:buFont typeface="Arial" panose="020B0604020202020204" pitchFamily="34" charset="0"/>
              <a:buChar char="•"/>
            </a:pPr>
            <a:endParaRPr lang="en-US" sz="2400" dirty="0"/>
          </a:p>
          <a:p>
            <a:pPr marL="292608" indent="-292608">
              <a:spcBef>
                <a:spcPts val="1000"/>
              </a:spcBef>
              <a:buFont typeface="Arial" panose="020B0604020202020204" pitchFamily="34" charset="0"/>
              <a:buChar char="•"/>
            </a:pPr>
            <a:r>
              <a:rPr lang="en-US" sz="2400" dirty="0"/>
              <a:t>Combining stocks into portfolios can reduce standard deviation, below the level obtained from a simple weighted average calculation.</a:t>
            </a:r>
          </a:p>
          <a:p>
            <a:pPr marL="292608" indent="-292608">
              <a:spcBef>
                <a:spcPts val="1000"/>
              </a:spcBef>
              <a:buFont typeface="Arial" panose="020B0604020202020204" pitchFamily="34" charset="0"/>
              <a:buChar char="•"/>
            </a:pPr>
            <a:endParaRPr lang="en-US" sz="2400" dirty="0"/>
          </a:p>
          <a:p>
            <a:pPr marL="292608" indent="-292608">
              <a:spcBef>
                <a:spcPts val="1000"/>
              </a:spcBef>
              <a:buFont typeface="Arial" panose="020B0604020202020204" pitchFamily="34" charset="0"/>
              <a:buChar char="•"/>
            </a:pPr>
            <a:r>
              <a:rPr lang="en-US" sz="2400" dirty="0"/>
              <a:t>Correlation coefficients make this possible.</a:t>
            </a:r>
          </a:p>
          <a:p>
            <a:pPr marL="292608" indent="-292608">
              <a:spcBef>
                <a:spcPts val="1000"/>
              </a:spcBef>
              <a:buFont typeface="Arial" panose="020B0604020202020204" pitchFamily="34" charset="0"/>
              <a:buChar char="•"/>
            </a:pPr>
            <a:endParaRPr lang="en-US" sz="2400" dirty="0"/>
          </a:p>
          <a:p>
            <a:pPr marL="292608" indent="-292608">
              <a:spcBef>
                <a:spcPts val="1000"/>
              </a:spcBef>
              <a:buFont typeface="Arial" panose="020B0604020202020204" pitchFamily="34" charset="0"/>
              <a:buChar char="•"/>
            </a:pPr>
            <a:r>
              <a:rPr lang="en-US" sz="2400" dirty="0"/>
              <a:t>The various weighted combinations of stocks that create this standard deviation constitute a set of </a:t>
            </a:r>
            <a:r>
              <a:rPr lang="en-US" sz="2400" b="1" i="1" dirty="0">
                <a:solidFill>
                  <a:srgbClr val="DF5327"/>
                </a:solidFill>
              </a:rPr>
              <a:t>efficient portfolios</a:t>
            </a:r>
            <a:r>
              <a:rPr lang="en-US" sz="2400" b="1" i="1" dirty="0"/>
              <a:t>.</a:t>
            </a:r>
          </a:p>
        </p:txBody>
      </p:sp>
      <p:sp>
        <p:nvSpPr>
          <p:cNvPr id="6"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27</a:t>
            </a:r>
          </a:p>
        </p:txBody>
      </p:sp>
    </p:spTree>
    <p:extLst>
      <p:ext uri="{BB962C8B-B14F-4D97-AF65-F5344CB8AC3E}">
        <p14:creationId xmlns:p14="http://schemas.microsoft.com/office/powerpoint/2010/main" val="50135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Southwest and Amazon</a:t>
            </a:r>
          </a:p>
        </p:txBody>
      </p:sp>
      <p:sp>
        <p:nvSpPr>
          <p:cNvPr id="3" name="Content Placeholder 2"/>
          <p:cNvSpPr>
            <a:spLocks noGrp="1"/>
          </p:cNvSpPr>
          <p:nvPr>
            <p:ph sz="quarter" idx="11"/>
          </p:nvPr>
        </p:nvSpPr>
        <p:spPr>
          <a:xfrm>
            <a:off x="457200" y="1276710"/>
            <a:ext cx="4313434" cy="4616091"/>
          </a:xfrm>
        </p:spPr>
        <p:txBody>
          <a:bodyPr>
            <a:normAutofit fontScale="70000" lnSpcReduction="20000"/>
          </a:bodyPr>
          <a:lstStyle/>
          <a:p>
            <a:endParaRPr lang="en-US" sz="2400" dirty="0"/>
          </a:p>
          <a:p>
            <a:pPr marL="45720" indent="0">
              <a:buNone/>
            </a:pPr>
            <a:r>
              <a:rPr lang="en-US" sz="2400" b="1" u="sng" dirty="0">
                <a:solidFill>
                  <a:srgbClr val="DF5327"/>
                </a:solidFill>
              </a:rPr>
              <a:t>Recall previous Example</a:t>
            </a:r>
          </a:p>
          <a:p>
            <a:pPr marL="45720" indent="0">
              <a:buNone/>
            </a:pPr>
            <a:r>
              <a:rPr lang="en-US" sz="2600" dirty="0"/>
              <a:t>Suppose you invest 60% of your portfolio in Southwest Airlines and the remainder in Amazon. The expected dollar return on your Southwest investment is 15.0% and on Amazon is 10.0%. The standard deviation of returns was 26.6% for Amazon and 27.9% for Southwest Airlines. Assume a correlation coefficient of 0.26 and calculate the portfolio variance and standard deviation.</a:t>
            </a:r>
          </a:p>
          <a:p>
            <a:r>
              <a:rPr lang="en-US" sz="2600" dirty="0"/>
              <a:t>The blue curve (</a:t>
            </a:r>
            <a:r>
              <a:rPr lang="en-US" sz="2600" b="1" dirty="0">
                <a:solidFill>
                  <a:srgbClr val="DF5327"/>
                </a:solidFill>
              </a:rPr>
              <a:t>investment opportunity set</a:t>
            </a:r>
            <a:r>
              <a:rPr lang="en-US" sz="2600" dirty="0"/>
              <a:t>) illustrates how expected return and standard deviation change as you hold different combinations of two stocks.</a:t>
            </a:r>
          </a:p>
          <a:p>
            <a:r>
              <a:rPr lang="en-US" sz="2600" dirty="0"/>
              <a:t>Diversification reduces risk.</a:t>
            </a:r>
          </a:p>
        </p:txBody>
      </p:sp>
      <p:pic>
        <p:nvPicPr>
          <p:cNvPr id="6" name="Picture 5" descr="A graph illustrates the expected return and risk that can be achieved by different combinations of two stocks."/>
          <p:cNvPicPr>
            <a:picLocks noChangeAspect="1"/>
          </p:cNvPicPr>
          <p:nvPr/>
        </p:nvPicPr>
        <p:blipFill>
          <a:blip r:embed="rId2"/>
          <a:stretch>
            <a:fillRect/>
          </a:stretch>
        </p:blipFill>
        <p:spPr>
          <a:xfrm>
            <a:off x="4973896" y="983413"/>
            <a:ext cx="6605021" cy="4909388"/>
          </a:xfrm>
          <a:prstGeom prst="rect">
            <a:avLst/>
          </a:prstGeom>
        </p:spPr>
      </p:pic>
      <p:sp>
        <p:nvSpPr>
          <p:cNvPr id="7"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28</a:t>
            </a:r>
          </a:p>
        </p:txBody>
      </p:sp>
    </p:spTree>
    <p:extLst>
      <p:ext uri="{BB962C8B-B14F-4D97-AF65-F5344CB8AC3E}">
        <p14:creationId xmlns:p14="http://schemas.microsoft.com/office/powerpoint/2010/main" val="257956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DF5327"/>
                </a:solidFill>
              </a:rPr>
              <a:t>Examples of Efficient Portfolios Chosen from 10 Stocks</a:t>
            </a:r>
          </a:p>
        </p:txBody>
      </p:sp>
      <p:sp>
        <p:nvSpPr>
          <p:cNvPr id="3" name="Content Placeholder 2"/>
          <p:cNvSpPr>
            <a:spLocks noGrp="1"/>
          </p:cNvSpPr>
          <p:nvPr>
            <p:ph sz="quarter" idx="11"/>
          </p:nvPr>
        </p:nvSpPr>
        <p:spPr>
          <a:xfrm>
            <a:off x="1866900" y="1276710"/>
            <a:ext cx="8458200" cy="372209"/>
          </a:xfrm>
        </p:spPr>
        <p:txBody>
          <a:bodyPr>
            <a:noAutofit/>
          </a:bodyPr>
          <a:lstStyle/>
          <a:p>
            <a:pPr marL="45720" indent="0" algn="ctr">
              <a:buNone/>
            </a:pPr>
            <a:r>
              <a:rPr lang="en-US" sz="1800" b="1" dirty="0"/>
              <a:t>Three Efficient Portfolios—Percentages Allocated to Each Stock (%)</a:t>
            </a:r>
          </a:p>
        </p:txBody>
      </p:sp>
      <p:sp>
        <p:nvSpPr>
          <p:cNvPr id="6" name="Content Placeholder 5">
            <a:extLst>
              <a:ext uri="{FF2B5EF4-FFF2-40B4-BE49-F238E27FC236}">
                <a16:creationId xmlns:a16="http://schemas.microsoft.com/office/drawing/2014/main" id="{992E92F2-E053-4725-B7DB-44BAD0DC3213}"/>
              </a:ext>
            </a:extLst>
          </p:cNvPr>
          <p:cNvSpPr>
            <a:spLocks noGrp="1"/>
          </p:cNvSpPr>
          <p:nvPr>
            <p:ph sz="quarter" idx="14"/>
          </p:nvPr>
        </p:nvSpPr>
        <p:spPr>
          <a:xfrm>
            <a:off x="1866900" y="5951092"/>
            <a:ext cx="8639352" cy="567128"/>
          </a:xfrm>
        </p:spPr>
        <p:txBody>
          <a:bodyPr>
            <a:normAutofit/>
          </a:bodyPr>
          <a:lstStyle/>
          <a:p>
            <a:r>
              <a:rPr lang="en-US" sz="1400" b="1" dirty="0"/>
              <a:t>Note:</a:t>
            </a:r>
            <a:r>
              <a:rPr lang="en-US" sz="1400" dirty="0"/>
              <a:t> Standard deviations and the correlations between stock returns were estimated from monthly returns, March 2015–February 2020. Efficient portfolios are calculated assuming that short sales are prohibited.</a:t>
            </a:r>
          </a:p>
        </p:txBody>
      </p:sp>
      <p:graphicFrame>
        <p:nvGraphicFramePr>
          <p:cNvPr id="9" name="Table 9">
            <a:extLst>
              <a:ext uri="{FF2B5EF4-FFF2-40B4-BE49-F238E27FC236}">
                <a16:creationId xmlns:a16="http://schemas.microsoft.com/office/drawing/2014/main" id="{1A9C6C87-F9CB-4052-9A83-8435B8459D39}"/>
              </a:ext>
            </a:extLst>
          </p:cNvPr>
          <p:cNvGraphicFramePr>
            <a:graphicFrameLocks noGrp="1"/>
          </p:cNvGraphicFramePr>
          <p:nvPr/>
        </p:nvGraphicFramePr>
        <p:xfrm>
          <a:off x="1866901" y="1696800"/>
          <a:ext cx="8302969" cy="4175760"/>
        </p:xfrm>
        <a:graphic>
          <a:graphicData uri="http://schemas.openxmlformats.org/drawingml/2006/table">
            <a:tbl>
              <a:tblPr firstRow="1" bandRow="1">
                <a:tableStyleId>{5C22544A-7EE6-4342-B048-85BDC9FD1C3A}</a:tableStyleId>
              </a:tblPr>
              <a:tblGrid>
                <a:gridCol w="2379980">
                  <a:extLst>
                    <a:ext uri="{9D8B030D-6E8A-4147-A177-3AD203B41FA5}">
                      <a16:colId xmlns:a16="http://schemas.microsoft.com/office/drawing/2014/main" val="113652479"/>
                    </a:ext>
                  </a:extLst>
                </a:gridCol>
                <a:gridCol w="1528997">
                  <a:extLst>
                    <a:ext uri="{9D8B030D-6E8A-4147-A177-3AD203B41FA5}">
                      <a16:colId xmlns:a16="http://schemas.microsoft.com/office/drawing/2014/main" val="2160568467"/>
                    </a:ext>
                  </a:extLst>
                </a:gridCol>
                <a:gridCol w="1439056">
                  <a:extLst>
                    <a:ext uri="{9D8B030D-6E8A-4147-A177-3AD203B41FA5}">
                      <a16:colId xmlns:a16="http://schemas.microsoft.com/office/drawing/2014/main" val="4031192897"/>
                    </a:ext>
                  </a:extLst>
                </a:gridCol>
                <a:gridCol w="974361">
                  <a:extLst>
                    <a:ext uri="{9D8B030D-6E8A-4147-A177-3AD203B41FA5}">
                      <a16:colId xmlns:a16="http://schemas.microsoft.com/office/drawing/2014/main" val="1627364035"/>
                    </a:ext>
                  </a:extLst>
                </a:gridCol>
                <a:gridCol w="1049311">
                  <a:extLst>
                    <a:ext uri="{9D8B030D-6E8A-4147-A177-3AD203B41FA5}">
                      <a16:colId xmlns:a16="http://schemas.microsoft.com/office/drawing/2014/main" val="652654905"/>
                    </a:ext>
                  </a:extLst>
                </a:gridCol>
                <a:gridCol w="931264">
                  <a:extLst>
                    <a:ext uri="{9D8B030D-6E8A-4147-A177-3AD203B41FA5}">
                      <a16:colId xmlns:a16="http://schemas.microsoft.com/office/drawing/2014/main" val="2787401583"/>
                    </a:ext>
                  </a:extLst>
                </a:gridCol>
              </a:tblGrid>
              <a:tr h="370840">
                <a:tc>
                  <a:txBody>
                    <a:bodyPr/>
                    <a:lstStyle/>
                    <a:p>
                      <a:pPr algn="ctr"/>
                      <a:endParaRPr lang="en-US" sz="1400" dirty="0"/>
                    </a:p>
                  </a:txBody>
                  <a:tcPr anchor="b"/>
                </a:tc>
                <a:tc>
                  <a:txBody>
                    <a:bodyPr/>
                    <a:lstStyle/>
                    <a:p>
                      <a:pPr algn="ctr"/>
                      <a:r>
                        <a:rPr lang="en-US" sz="1400" dirty="0"/>
                        <a:t>Expected Return (%)</a:t>
                      </a:r>
                    </a:p>
                  </a:txBody>
                  <a:tcPr anchor="b"/>
                </a:tc>
                <a:tc>
                  <a:txBody>
                    <a:bodyPr/>
                    <a:lstStyle/>
                    <a:p>
                      <a:pPr algn="ctr"/>
                      <a:r>
                        <a:rPr lang="en-US" sz="1400" dirty="0"/>
                        <a:t>Standard Deviation (%)</a:t>
                      </a:r>
                    </a:p>
                  </a:txBody>
                  <a:tcPr anchor="b"/>
                </a:tc>
                <a:tc>
                  <a:txBody>
                    <a:bodyPr/>
                    <a:lstStyle/>
                    <a:p>
                      <a:pPr algn="ctr"/>
                      <a:r>
                        <a:rPr lang="en-US" sz="1400" dirty="0"/>
                        <a:t>A</a:t>
                      </a:r>
                    </a:p>
                  </a:txBody>
                  <a:tcPr anchor="b"/>
                </a:tc>
                <a:tc>
                  <a:txBody>
                    <a:bodyPr/>
                    <a:lstStyle/>
                    <a:p>
                      <a:pPr algn="ctr"/>
                      <a:r>
                        <a:rPr lang="en-US" sz="1400" dirty="0"/>
                        <a:t>B</a:t>
                      </a:r>
                    </a:p>
                  </a:txBody>
                  <a:tcPr anchor="b"/>
                </a:tc>
                <a:tc>
                  <a:txBody>
                    <a:bodyPr/>
                    <a:lstStyle/>
                    <a:p>
                      <a:pPr algn="ctr"/>
                      <a:r>
                        <a:rPr lang="en-US" sz="1400" dirty="0"/>
                        <a:t>T</a:t>
                      </a:r>
                    </a:p>
                  </a:txBody>
                  <a:tcPr anchor="b"/>
                </a:tc>
                <a:extLst>
                  <a:ext uri="{0D108BD9-81ED-4DB2-BD59-A6C34878D82A}">
                    <a16:rowId xmlns:a16="http://schemas.microsoft.com/office/drawing/2014/main" val="1430134435"/>
                  </a:ext>
                </a:extLst>
              </a:tr>
              <a:tr h="288397">
                <a:tc>
                  <a:txBody>
                    <a:bodyPr/>
                    <a:lstStyle/>
                    <a:p>
                      <a:r>
                        <a:rPr lang="en-US" sz="1400" dirty="0"/>
                        <a:t>United States Steel</a:t>
                      </a:r>
                    </a:p>
                  </a:txBody>
                  <a:tcPr/>
                </a:tc>
                <a:tc>
                  <a:txBody>
                    <a:bodyPr/>
                    <a:lstStyle/>
                    <a:p>
                      <a:pPr marL="120650" indent="0" algn="ctr"/>
                      <a:r>
                        <a:rPr lang="en-US" sz="1400" dirty="0"/>
                        <a:t>6.0</a:t>
                      </a:r>
                    </a:p>
                  </a:txBody>
                  <a:tcPr/>
                </a:tc>
                <a:tc>
                  <a:txBody>
                    <a:bodyPr/>
                    <a:lstStyle/>
                    <a:p>
                      <a:pPr algn="ctr"/>
                      <a:r>
                        <a:rPr lang="en-US" sz="1400" dirty="0"/>
                        <a:t>76.4</a:t>
                      </a:r>
                    </a:p>
                  </a:txBody>
                  <a:tcPr/>
                </a:tc>
                <a:tc>
                  <a:txBody>
                    <a:bodyPr/>
                    <a:lstStyle/>
                    <a:p>
                      <a:pPr algn="ctr"/>
                      <a:endParaRPr lang="en-US" sz="1400" dirty="0"/>
                    </a:p>
                  </a:txBody>
                  <a:tcPr/>
                </a:tc>
                <a:tc>
                  <a:txBody>
                    <a:bodyPr/>
                    <a:lstStyle/>
                    <a:p>
                      <a:pPr algn="ctr"/>
                      <a:r>
                        <a:rPr lang="en-US" sz="1400" dirty="0"/>
                        <a:t>0</a:t>
                      </a:r>
                    </a:p>
                  </a:txBody>
                  <a:tcPr/>
                </a:tc>
                <a:tc>
                  <a:txBody>
                    <a:bodyPr/>
                    <a:lstStyle/>
                    <a:p>
                      <a:pPr marL="165100" indent="0" algn="ctr"/>
                      <a:r>
                        <a:rPr lang="en-US" sz="1400" dirty="0"/>
                        <a:t>0</a:t>
                      </a:r>
                    </a:p>
                  </a:txBody>
                  <a:tcPr/>
                </a:tc>
                <a:extLst>
                  <a:ext uri="{0D108BD9-81ED-4DB2-BD59-A6C34878D82A}">
                    <a16:rowId xmlns:a16="http://schemas.microsoft.com/office/drawing/2014/main" val="190453785"/>
                  </a:ext>
                </a:extLst>
              </a:tr>
              <a:tr h="0">
                <a:tc>
                  <a:txBody>
                    <a:bodyPr/>
                    <a:lstStyle/>
                    <a:p>
                      <a:r>
                        <a:rPr lang="en-US" sz="1400" dirty="0"/>
                        <a:t>Tesla</a:t>
                      </a:r>
                    </a:p>
                  </a:txBody>
                  <a:tcPr/>
                </a:tc>
                <a:tc>
                  <a:txBody>
                    <a:bodyPr/>
                    <a:lstStyle/>
                    <a:p>
                      <a:pPr marL="120650" indent="0" algn="ctr"/>
                      <a:r>
                        <a:rPr lang="en-US" sz="1400" dirty="0"/>
                        <a:t>6.5</a:t>
                      </a:r>
                    </a:p>
                  </a:txBody>
                  <a:tcPr/>
                </a:tc>
                <a:tc>
                  <a:txBody>
                    <a:bodyPr/>
                    <a:lstStyle/>
                    <a:p>
                      <a:pPr algn="ctr"/>
                      <a:r>
                        <a:rPr lang="en-US" sz="1400" dirty="0"/>
                        <a:t>48.1</a:t>
                      </a:r>
                    </a:p>
                  </a:txBody>
                  <a:tcPr/>
                </a:tc>
                <a:tc>
                  <a:txBody>
                    <a:bodyPr/>
                    <a:lstStyle/>
                    <a:p>
                      <a:pPr algn="ctr"/>
                      <a:endParaRPr lang="en-US" sz="1400"/>
                    </a:p>
                  </a:txBody>
                  <a:tcPr/>
                </a:tc>
                <a:tc>
                  <a:txBody>
                    <a:bodyPr/>
                    <a:lstStyle/>
                    <a:p>
                      <a:pPr marL="60325" indent="0" algn="ctr"/>
                      <a:r>
                        <a:rPr lang="en-US" sz="1400" dirty="0"/>
                        <a:t>1</a:t>
                      </a:r>
                    </a:p>
                  </a:txBody>
                  <a:tcPr/>
                </a:tc>
                <a:tc>
                  <a:txBody>
                    <a:bodyPr/>
                    <a:lstStyle/>
                    <a:p>
                      <a:pPr marL="165100" indent="0" algn="ctr"/>
                      <a:r>
                        <a:rPr lang="en-US" sz="1400" dirty="0"/>
                        <a:t>5</a:t>
                      </a:r>
                    </a:p>
                  </a:txBody>
                  <a:tcPr/>
                </a:tc>
                <a:extLst>
                  <a:ext uri="{0D108BD9-81ED-4DB2-BD59-A6C34878D82A}">
                    <a16:rowId xmlns:a16="http://schemas.microsoft.com/office/drawing/2014/main" val="3684803239"/>
                  </a:ext>
                </a:extLst>
              </a:tr>
              <a:tr h="0">
                <a:tc>
                  <a:txBody>
                    <a:bodyPr/>
                    <a:lstStyle/>
                    <a:p>
                      <a:r>
                        <a:rPr lang="en-US" sz="1400" dirty="0"/>
                        <a:t>Newmont</a:t>
                      </a:r>
                    </a:p>
                  </a:txBody>
                  <a:tcPr/>
                </a:tc>
                <a:tc>
                  <a:txBody>
                    <a:bodyPr/>
                    <a:lstStyle/>
                    <a:p>
                      <a:pPr marL="120650" indent="0" algn="ctr"/>
                      <a:r>
                        <a:rPr lang="en-US" sz="1400" dirty="0"/>
                        <a:t>5.0</a:t>
                      </a:r>
                    </a:p>
                  </a:txBody>
                  <a:tcPr/>
                </a:tc>
                <a:tc>
                  <a:txBody>
                    <a:bodyPr/>
                    <a:lstStyle/>
                    <a:p>
                      <a:pPr algn="ctr"/>
                      <a:r>
                        <a:rPr lang="en-US" sz="1400" dirty="0"/>
                        <a:t>36.7</a:t>
                      </a:r>
                    </a:p>
                  </a:txBody>
                  <a:tcPr/>
                </a:tc>
                <a:tc>
                  <a:txBody>
                    <a:bodyPr/>
                    <a:lstStyle/>
                    <a:p>
                      <a:pPr algn="ctr"/>
                      <a:endParaRPr lang="en-US" sz="1400"/>
                    </a:p>
                  </a:txBody>
                  <a:tcPr/>
                </a:tc>
                <a:tc>
                  <a:txBody>
                    <a:bodyPr/>
                    <a:lstStyle/>
                    <a:p>
                      <a:pPr marL="60325" indent="0" algn="ctr"/>
                      <a:r>
                        <a:rPr lang="en-US" sz="1400" dirty="0"/>
                        <a:t>7</a:t>
                      </a:r>
                    </a:p>
                  </a:txBody>
                  <a:tcPr/>
                </a:tc>
                <a:tc>
                  <a:txBody>
                    <a:bodyPr/>
                    <a:lstStyle/>
                    <a:p>
                      <a:pPr marL="165100" indent="0" algn="ctr"/>
                      <a:r>
                        <a:rPr lang="en-US" sz="1400" dirty="0"/>
                        <a:t>9</a:t>
                      </a:r>
                    </a:p>
                  </a:txBody>
                  <a:tcPr/>
                </a:tc>
                <a:extLst>
                  <a:ext uri="{0D108BD9-81ED-4DB2-BD59-A6C34878D82A}">
                    <a16:rowId xmlns:a16="http://schemas.microsoft.com/office/drawing/2014/main" val="1419464182"/>
                  </a:ext>
                </a:extLst>
              </a:tr>
              <a:tr h="0">
                <a:tc>
                  <a:txBody>
                    <a:bodyPr/>
                    <a:lstStyle/>
                    <a:p>
                      <a:r>
                        <a:rPr lang="en-US" sz="1400" dirty="0"/>
                        <a:t>Southwest Airlines</a:t>
                      </a:r>
                    </a:p>
                  </a:txBody>
                  <a:tcPr/>
                </a:tc>
                <a:tc>
                  <a:txBody>
                    <a:bodyPr/>
                    <a:lstStyle/>
                    <a:p>
                      <a:pPr algn="ctr"/>
                      <a:r>
                        <a:rPr lang="en-US" sz="1400" dirty="0"/>
                        <a:t>10.0</a:t>
                      </a:r>
                    </a:p>
                  </a:txBody>
                  <a:tcPr/>
                </a:tc>
                <a:tc>
                  <a:txBody>
                    <a:bodyPr/>
                    <a:lstStyle/>
                    <a:p>
                      <a:pPr algn="ctr"/>
                      <a:r>
                        <a:rPr lang="en-US" sz="1400" dirty="0"/>
                        <a:t>30.5</a:t>
                      </a:r>
                    </a:p>
                  </a:txBody>
                  <a:tcPr/>
                </a:tc>
                <a:tc>
                  <a:txBody>
                    <a:bodyPr/>
                    <a:lstStyle/>
                    <a:p>
                      <a:pPr algn="ctr"/>
                      <a:r>
                        <a:rPr lang="en-US" sz="1400" dirty="0"/>
                        <a:t>100</a:t>
                      </a:r>
                    </a:p>
                  </a:txBody>
                  <a:tcPr/>
                </a:tc>
                <a:tc>
                  <a:txBody>
                    <a:bodyPr/>
                    <a:lstStyle/>
                    <a:p>
                      <a:pPr marL="60325" indent="0" algn="ctr"/>
                      <a:r>
                        <a:rPr lang="en-US" sz="1400" dirty="0"/>
                        <a:t>0</a:t>
                      </a:r>
                    </a:p>
                  </a:txBody>
                  <a:tcPr/>
                </a:tc>
                <a:tc>
                  <a:txBody>
                    <a:bodyPr/>
                    <a:lstStyle/>
                    <a:p>
                      <a:pPr marL="60325" indent="0" algn="ctr"/>
                      <a:r>
                        <a:rPr lang="en-US" sz="1400" dirty="0"/>
                        <a:t>17</a:t>
                      </a:r>
                    </a:p>
                  </a:txBody>
                  <a:tcPr/>
                </a:tc>
                <a:extLst>
                  <a:ext uri="{0D108BD9-81ED-4DB2-BD59-A6C34878D82A}">
                    <a16:rowId xmlns:a16="http://schemas.microsoft.com/office/drawing/2014/main" val="1943752181"/>
                  </a:ext>
                </a:extLst>
              </a:tr>
              <a:tr h="0">
                <a:tc>
                  <a:txBody>
                    <a:bodyPr/>
                    <a:lstStyle/>
                    <a:p>
                      <a:r>
                        <a:rPr lang="en-US" sz="1400" dirty="0"/>
                        <a:t>Amazon</a:t>
                      </a:r>
                    </a:p>
                  </a:txBody>
                  <a:tcPr/>
                </a:tc>
                <a:tc>
                  <a:txBody>
                    <a:bodyPr/>
                    <a:lstStyle/>
                    <a:p>
                      <a:pPr marL="120650" indent="0" algn="ctr"/>
                      <a:r>
                        <a:rPr lang="en-US" sz="1400" dirty="0"/>
                        <a:t>8.0</a:t>
                      </a:r>
                    </a:p>
                  </a:txBody>
                  <a:tcPr/>
                </a:tc>
                <a:tc>
                  <a:txBody>
                    <a:bodyPr/>
                    <a:lstStyle/>
                    <a:p>
                      <a:pPr algn="ctr"/>
                      <a:r>
                        <a:rPr lang="en-US" sz="1400" dirty="0"/>
                        <a:t>28.3</a:t>
                      </a:r>
                    </a:p>
                  </a:txBody>
                  <a:tcPr/>
                </a:tc>
                <a:tc>
                  <a:txBody>
                    <a:bodyPr/>
                    <a:lstStyle/>
                    <a:p>
                      <a:pPr algn="ctr"/>
                      <a:endParaRPr lang="en-US" sz="1400" dirty="0"/>
                    </a:p>
                  </a:txBody>
                  <a:tcPr/>
                </a:tc>
                <a:tc>
                  <a:txBody>
                    <a:bodyPr/>
                    <a:lstStyle/>
                    <a:p>
                      <a:pPr marL="60325" indent="0" algn="ctr"/>
                      <a:r>
                        <a:rPr lang="en-US" sz="1400" dirty="0"/>
                        <a:t>1</a:t>
                      </a:r>
                    </a:p>
                  </a:txBody>
                  <a:tcPr/>
                </a:tc>
                <a:tc>
                  <a:txBody>
                    <a:bodyPr/>
                    <a:lstStyle/>
                    <a:p>
                      <a:pPr marL="60325" indent="0" algn="ctr"/>
                      <a:r>
                        <a:rPr lang="en-US" sz="1400" dirty="0"/>
                        <a:t>10</a:t>
                      </a:r>
                    </a:p>
                  </a:txBody>
                  <a:tcPr/>
                </a:tc>
                <a:extLst>
                  <a:ext uri="{0D108BD9-81ED-4DB2-BD59-A6C34878D82A}">
                    <a16:rowId xmlns:a16="http://schemas.microsoft.com/office/drawing/2014/main" val="1426939090"/>
                  </a:ext>
                </a:extLst>
              </a:tr>
              <a:tr h="0">
                <a:tc>
                  <a:txBody>
                    <a:bodyPr/>
                    <a:lstStyle/>
                    <a:p>
                      <a:r>
                        <a:rPr lang="en-US" sz="1400" dirty="0"/>
                        <a:t>Wells Fargo</a:t>
                      </a:r>
                    </a:p>
                  </a:txBody>
                  <a:tcPr/>
                </a:tc>
                <a:tc>
                  <a:txBody>
                    <a:bodyPr/>
                    <a:lstStyle/>
                    <a:p>
                      <a:pPr marL="120650" indent="0" algn="ctr"/>
                      <a:r>
                        <a:rPr lang="en-US" sz="1400" dirty="0"/>
                        <a:t>6.8</a:t>
                      </a:r>
                    </a:p>
                  </a:txBody>
                  <a:tcPr/>
                </a:tc>
                <a:tc>
                  <a:txBody>
                    <a:bodyPr/>
                    <a:lstStyle/>
                    <a:p>
                      <a:pPr algn="ctr"/>
                      <a:r>
                        <a:rPr lang="en-US" sz="1400" dirty="0"/>
                        <a:t>21.6</a:t>
                      </a:r>
                    </a:p>
                  </a:txBody>
                  <a:tcPr/>
                </a:tc>
                <a:tc>
                  <a:txBody>
                    <a:bodyPr/>
                    <a:lstStyle/>
                    <a:p>
                      <a:pPr algn="ctr"/>
                      <a:endParaRPr lang="en-US" sz="1400" dirty="0"/>
                    </a:p>
                  </a:txBody>
                  <a:tcPr/>
                </a:tc>
                <a:tc>
                  <a:txBody>
                    <a:bodyPr/>
                    <a:lstStyle/>
                    <a:p>
                      <a:pPr algn="ctr"/>
                      <a:r>
                        <a:rPr lang="en-US" sz="1400" dirty="0"/>
                        <a:t>21</a:t>
                      </a:r>
                    </a:p>
                  </a:txBody>
                  <a:tcPr/>
                </a:tc>
                <a:tc>
                  <a:txBody>
                    <a:bodyPr/>
                    <a:lstStyle/>
                    <a:p>
                      <a:pPr marL="60325" indent="0" algn="ctr"/>
                      <a:r>
                        <a:rPr lang="en-US" sz="1400" dirty="0"/>
                        <a:t>23</a:t>
                      </a:r>
                    </a:p>
                  </a:txBody>
                  <a:tcPr/>
                </a:tc>
                <a:extLst>
                  <a:ext uri="{0D108BD9-81ED-4DB2-BD59-A6C34878D82A}">
                    <a16:rowId xmlns:a16="http://schemas.microsoft.com/office/drawing/2014/main" val="507483199"/>
                  </a:ext>
                </a:extLst>
              </a:tr>
              <a:tr h="0">
                <a:tc>
                  <a:txBody>
                    <a:bodyPr/>
                    <a:lstStyle/>
                    <a:p>
                      <a:r>
                        <a:rPr lang="en-US" sz="1400" dirty="0"/>
                        <a:t>ExxonMobil</a:t>
                      </a:r>
                    </a:p>
                  </a:txBody>
                  <a:tcPr/>
                </a:tc>
                <a:tc>
                  <a:txBody>
                    <a:bodyPr/>
                    <a:lstStyle/>
                    <a:p>
                      <a:pPr marL="120650" indent="0" algn="ctr"/>
                      <a:r>
                        <a:rPr lang="en-US" sz="1400" dirty="0"/>
                        <a:t>5.3</a:t>
                      </a:r>
                    </a:p>
                  </a:txBody>
                  <a:tcPr/>
                </a:tc>
                <a:tc>
                  <a:txBody>
                    <a:bodyPr/>
                    <a:lstStyle/>
                    <a:p>
                      <a:pPr algn="ctr"/>
                      <a:r>
                        <a:rPr lang="en-US" sz="1400" dirty="0"/>
                        <a:t>19.4</a:t>
                      </a:r>
                    </a:p>
                  </a:txBody>
                  <a:tcPr/>
                </a:tc>
                <a:tc>
                  <a:txBody>
                    <a:bodyPr/>
                    <a:lstStyle/>
                    <a:p>
                      <a:pPr algn="ctr"/>
                      <a:endParaRPr lang="en-US" sz="1400" dirty="0"/>
                    </a:p>
                  </a:txBody>
                  <a:tcPr/>
                </a:tc>
                <a:tc>
                  <a:txBody>
                    <a:bodyPr/>
                    <a:lstStyle/>
                    <a:p>
                      <a:pPr marL="60325" indent="0" algn="ctr"/>
                      <a:r>
                        <a:rPr lang="en-US" sz="1400" dirty="0"/>
                        <a:t>0</a:t>
                      </a:r>
                    </a:p>
                  </a:txBody>
                  <a:tcPr/>
                </a:tc>
                <a:tc>
                  <a:txBody>
                    <a:bodyPr/>
                    <a:lstStyle/>
                    <a:p>
                      <a:pPr marL="165100" indent="0" algn="ctr"/>
                      <a:r>
                        <a:rPr lang="en-US" sz="1400" dirty="0"/>
                        <a:t>0</a:t>
                      </a:r>
                    </a:p>
                  </a:txBody>
                  <a:tcPr/>
                </a:tc>
                <a:extLst>
                  <a:ext uri="{0D108BD9-81ED-4DB2-BD59-A6C34878D82A}">
                    <a16:rowId xmlns:a16="http://schemas.microsoft.com/office/drawing/2014/main" val="2499704993"/>
                  </a:ext>
                </a:extLst>
              </a:tr>
              <a:tr h="0">
                <a:tc>
                  <a:txBody>
                    <a:bodyPr/>
                    <a:lstStyle/>
                    <a:p>
                      <a:r>
                        <a:rPr lang="en-US" sz="1400" dirty="0"/>
                        <a:t>Consolidated Edison</a:t>
                      </a:r>
                    </a:p>
                  </a:txBody>
                  <a:tcPr/>
                </a:tc>
                <a:tc>
                  <a:txBody>
                    <a:bodyPr/>
                    <a:lstStyle/>
                    <a:p>
                      <a:pPr marL="120650" indent="0" algn="ctr"/>
                      <a:r>
                        <a:rPr lang="en-US" sz="1400" dirty="0"/>
                        <a:t>5.5</a:t>
                      </a:r>
                    </a:p>
                  </a:txBody>
                  <a:tcPr/>
                </a:tc>
                <a:tc>
                  <a:txBody>
                    <a:bodyPr/>
                    <a:lstStyle/>
                    <a:p>
                      <a:pPr algn="ctr"/>
                      <a:r>
                        <a:rPr lang="en-US" sz="1400" dirty="0"/>
                        <a:t>16.5</a:t>
                      </a:r>
                    </a:p>
                  </a:txBody>
                  <a:tcPr/>
                </a:tc>
                <a:tc>
                  <a:txBody>
                    <a:bodyPr/>
                    <a:lstStyle/>
                    <a:p>
                      <a:pPr algn="ctr"/>
                      <a:endParaRPr lang="en-US" sz="1400" dirty="0"/>
                    </a:p>
                  </a:txBody>
                  <a:tcPr/>
                </a:tc>
                <a:tc>
                  <a:txBody>
                    <a:bodyPr/>
                    <a:lstStyle/>
                    <a:p>
                      <a:pPr algn="ctr"/>
                      <a:r>
                        <a:rPr lang="en-US" sz="1400" dirty="0"/>
                        <a:t>20</a:t>
                      </a:r>
                    </a:p>
                  </a:txBody>
                  <a:tcPr/>
                </a:tc>
                <a:tc>
                  <a:txBody>
                    <a:bodyPr/>
                    <a:lstStyle/>
                    <a:p>
                      <a:pPr marL="60325" indent="0" algn="ctr"/>
                      <a:r>
                        <a:rPr lang="en-US" sz="1400" dirty="0"/>
                        <a:t>33</a:t>
                      </a:r>
                    </a:p>
                  </a:txBody>
                  <a:tcPr/>
                </a:tc>
                <a:extLst>
                  <a:ext uri="{0D108BD9-81ED-4DB2-BD59-A6C34878D82A}">
                    <a16:rowId xmlns:a16="http://schemas.microsoft.com/office/drawing/2014/main" val="33982802"/>
                  </a:ext>
                </a:extLst>
              </a:tr>
              <a:tr h="0">
                <a:tc>
                  <a:txBody>
                    <a:bodyPr/>
                    <a:lstStyle/>
                    <a:p>
                      <a:r>
                        <a:rPr lang="en-US" sz="1400" dirty="0"/>
                        <a:t>Johnson &amp; Johnson</a:t>
                      </a:r>
                    </a:p>
                  </a:txBody>
                  <a:tcPr/>
                </a:tc>
                <a:tc>
                  <a:txBody>
                    <a:bodyPr/>
                    <a:lstStyle/>
                    <a:p>
                      <a:pPr marL="120650" indent="0" algn="ctr"/>
                      <a:r>
                        <a:rPr lang="en-US" sz="1400" dirty="0"/>
                        <a:t>4.4</a:t>
                      </a:r>
                    </a:p>
                  </a:txBody>
                  <a:tcPr/>
                </a:tc>
                <a:tc>
                  <a:txBody>
                    <a:bodyPr/>
                    <a:lstStyle/>
                    <a:p>
                      <a:pPr algn="ctr"/>
                      <a:r>
                        <a:rPr lang="en-US" sz="1400" dirty="0"/>
                        <a:t>14.4</a:t>
                      </a:r>
                    </a:p>
                  </a:txBody>
                  <a:tcPr/>
                </a:tc>
                <a:tc>
                  <a:txBody>
                    <a:bodyPr/>
                    <a:lstStyle/>
                    <a:p>
                      <a:pPr algn="ctr"/>
                      <a:endParaRPr lang="en-US" sz="1400" dirty="0"/>
                    </a:p>
                  </a:txBody>
                  <a:tcPr/>
                </a:tc>
                <a:tc>
                  <a:txBody>
                    <a:bodyPr/>
                    <a:lstStyle/>
                    <a:p>
                      <a:pPr marL="120650" indent="0" algn="ctr"/>
                      <a:r>
                        <a:rPr lang="en-US" sz="1400" dirty="0"/>
                        <a:t>7</a:t>
                      </a:r>
                    </a:p>
                  </a:txBody>
                  <a:tcPr/>
                </a:tc>
                <a:tc>
                  <a:txBody>
                    <a:bodyPr/>
                    <a:lstStyle/>
                    <a:p>
                      <a:pPr marL="165100" indent="0" algn="ctr"/>
                      <a:r>
                        <a:rPr lang="en-US" sz="1400" dirty="0"/>
                        <a:t>0</a:t>
                      </a:r>
                    </a:p>
                  </a:txBody>
                  <a:tcPr/>
                </a:tc>
                <a:extLst>
                  <a:ext uri="{0D108BD9-81ED-4DB2-BD59-A6C34878D82A}">
                    <a16:rowId xmlns:a16="http://schemas.microsoft.com/office/drawing/2014/main" val="4205135984"/>
                  </a:ext>
                </a:extLst>
              </a:tr>
              <a:tr h="0">
                <a:tc>
                  <a:txBody>
                    <a:bodyPr/>
                    <a:lstStyle/>
                    <a:p>
                      <a:r>
                        <a:rPr lang="en-US" sz="1400" dirty="0"/>
                        <a:t>Coca-Cola</a:t>
                      </a:r>
                    </a:p>
                  </a:txBody>
                  <a:tcPr/>
                </a:tc>
                <a:tc>
                  <a:txBody>
                    <a:bodyPr/>
                    <a:lstStyle/>
                    <a:p>
                      <a:pPr marL="120650" indent="0" algn="ctr"/>
                      <a:r>
                        <a:rPr lang="en-US" sz="1400" dirty="0"/>
                        <a:t>4.8</a:t>
                      </a:r>
                    </a:p>
                  </a:txBody>
                  <a:tcPr/>
                </a:tc>
                <a:tc>
                  <a:txBody>
                    <a:bodyPr/>
                    <a:lstStyle/>
                    <a:p>
                      <a:pPr algn="ctr"/>
                      <a:r>
                        <a:rPr lang="en-US" sz="1400" dirty="0"/>
                        <a:t>12.6</a:t>
                      </a:r>
                    </a:p>
                  </a:txBody>
                  <a:tcPr/>
                </a:tc>
                <a:tc>
                  <a:txBody>
                    <a:bodyPr/>
                    <a:lstStyle/>
                    <a:p>
                      <a:pPr algn="ctr"/>
                      <a:endParaRPr lang="en-US" sz="1400" dirty="0"/>
                    </a:p>
                  </a:txBody>
                  <a:tcPr/>
                </a:tc>
                <a:tc>
                  <a:txBody>
                    <a:bodyPr/>
                    <a:lstStyle/>
                    <a:p>
                      <a:pPr marL="60325" indent="0" algn="ctr"/>
                      <a:r>
                        <a:rPr lang="en-US" sz="1400" dirty="0"/>
                        <a:t>43</a:t>
                      </a:r>
                    </a:p>
                  </a:txBody>
                  <a:tcPr/>
                </a:tc>
                <a:tc>
                  <a:txBody>
                    <a:bodyPr/>
                    <a:lstStyle/>
                    <a:p>
                      <a:pPr marL="165100" indent="0" algn="ctr"/>
                      <a:r>
                        <a:rPr lang="en-US" sz="1400" dirty="0"/>
                        <a:t>5</a:t>
                      </a:r>
                    </a:p>
                  </a:txBody>
                  <a:tcPr/>
                </a:tc>
                <a:extLst>
                  <a:ext uri="{0D108BD9-81ED-4DB2-BD59-A6C34878D82A}">
                    <a16:rowId xmlns:a16="http://schemas.microsoft.com/office/drawing/2014/main" val="1212128934"/>
                  </a:ext>
                </a:extLst>
              </a:tr>
              <a:tr h="0">
                <a:tc>
                  <a:txBody>
                    <a:bodyPr/>
                    <a:lstStyle/>
                    <a:p>
                      <a:r>
                        <a:rPr lang="en-US" sz="1400" dirty="0"/>
                        <a:t>Expected portfolio return</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10.0</a:t>
                      </a:r>
                    </a:p>
                  </a:txBody>
                  <a:tcPr/>
                </a:tc>
                <a:tc>
                  <a:txBody>
                    <a:bodyPr/>
                    <a:lstStyle/>
                    <a:p>
                      <a:pPr marL="60325" indent="0" algn="ctr"/>
                      <a:r>
                        <a:rPr lang="en-US" sz="1400" dirty="0"/>
                        <a:t>5.4</a:t>
                      </a:r>
                    </a:p>
                  </a:txBody>
                  <a:tcPr/>
                </a:tc>
                <a:tc>
                  <a:txBody>
                    <a:bodyPr/>
                    <a:lstStyle/>
                    <a:p>
                      <a:pPr marL="60325" indent="0" algn="ctr"/>
                      <a:r>
                        <a:rPr lang="en-US" sz="1400" dirty="0"/>
                        <a:t>6.8</a:t>
                      </a:r>
                    </a:p>
                  </a:txBody>
                  <a:tcPr/>
                </a:tc>
                <a:extLst>
                  <a:ext uri="{0D108BD9-81ED-4DB2-BD59-A6C34878D82A}">
                    <a16:rowId xmlns:a16="http://schemas.microsoft.com/office/drawing/2014/main" val="1954266458"/>
                  </a:ext>
                </a:extLst>
              </a:tr>
              <a:tr h="203453">
                <a:tc>
                  <a:txBody>
                    <a:bodyPr/>
                    <a:lstStyle/>
                    <a:p>
                      <a:r>
                        <a:rPr lang="en-US" sz="1400" dirty="0"/>
                        <a:t>Portfolio standard deviation</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30.5</a:t>
                      </a:r>
                    </a:p>
                  </a:txBody>
                  <a:tcPr/>
                </a:tc>
                <a:tc>
                  <a:txBody>
                    <a:bodyPr/>
                    <a:lstStyle/>
                    <a:p>
                      <a:pPr algn="ctr"/>
                      <a:r>
                        <a:rPr lang="en-US" sz="1400" dirty="0"/>
                        <a:t>10.5</a:t>
                      </a:r>
                    </a:p>
                  </a:txBody>
                  <a:tcPr/>
                </a:tc>
                <a:tc>
                  <a:txBody>
                    <a:bodyPr/>
                    <a:lstStyle/>
                    <a:p>
                      <a:pPr algn="ctr"/>
                      <a:r>
                        <a:rPr lang="en-US" sz="1400" dirty="0"/>
                        <a:t>12.5</a:t>
                      </a:r>
                    </a:p>
                  </a:txBody>
                  <a:tcPr/>
                </a:tc>
                <a:extLst>
                  <a:ext uri="{0D108BD9-81ED-4DB2-BD59-A6C34878D82A}">
                    <a16:rowId xmlns:a16="http://schemas.microsoft.com/office/drawing/2014/main" val="2898575121"/>
                  </a:ext>
                </a:extLst>
              </a:tr>
            </a:tbl>
          </a:graphicData>
        </a:graphic>
      </p:graphicFrame>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29</a:t>
            </a:r>
          </a:p>
        </p:txBody>
      </p:sp>
    </p:spTree>
    <p:extLst>
      <p:ext uri="{BB962C8B-B14F-4D97-AF65-F5344CB8AC3E}">
        <p14:creationId xmlns:p14="http://schemas.microsoft.com/office/powerpoint/2010/main" val="156376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164388"/>
            <a:ext cx="8458200" cy="819025"/>
          </a:xfrm>
        </p:spPr>
        <p:txBody>
          <a:bodyPr>
            <a:noAutofit/>
          </a:bodyPr>
          <a:lstStyle/>
          <a:p>
            <a:pPr algn="ctr"/>
            <a:r>
              <a:rPr lang="en-US" b="1" dirty="0">
                <a:solidFill>
                  <a:srgbClr val="DF5327"/>
                </a:solidFill>
              </a:rPr>
              <a:t>Efficient Portfolios</a:t>
            </a:r>
          </a:p>
        </p:txBody>
      </p:sp>
      <p:sp>
        <p:nvSpPr>
          <p:cNvPr id="3" name="Content Placeholder 2"/>
          <p:cNvSpPr>
            <a:spLocks noGrp="1"/>
          </p:cNvSpPr>
          <p:nvPr>
            <p:ph sz="quarter" idx="11"/>
          </p:nvPr>
        </p:nvSpPr>
        <p:spPr>
          <a:xfrm>
            <a:off x="3397867" y="983413"/>
            <a:ext cx="8458200" cy="798670"/>
          </a:xfrm>
        </p:spPr>
        <p:txBody>
          <a:bodyPr>
            <a:noAutofit/>
          </a:bodyPr>
          <a:lstStyle/>
          <a:p>
            <a:pPr marL="45720" indent="0">
              <a:buNone/>
            </a:pPr>
            <a:r>
              <a:rPr lang="en-US" dirty="0"/>
              <a:t>Each dot shows the expected return and standard deviation of stocks. These are efficient portfolios, denoted with A, B, and C.</a:t>
            </a:r>
          </a:p>
        </p:txBody>
      </p:sp>
      <p:pic>
        <p:nvPicPr>
          <p:cNvPr id="6" name="Picture 5" descr="A graph compares the expected rate of returns and standard deviation in stock market portfolios.">
            <a:extLst>
              <a:ext uri="{FF2B5EF4-FFF2-40B4-BE49-F238E27FC236}">
                <a16:creationId xmlns:a16="http://schemas.microsoft.com/office/drawing/2014/main" id="{40A84A88-4906-4D0C-BA19-17FCE6B6D1FB}"/>
              </a:ext>
            </a:extLst>
          </p:cNvPr>
          <p:cNvPicPr>
            <a:picLocks noChangeAspect="1"/>
          </p:cNvPicPr>
          <p:nvPr/>
        </p:nvPicPr>
        <p:blipFill>
          <a:blip r:embed="rId3"/>
          <a:stretch>
            <a:fillRect/>
          </a:stretch>
        </p:blipFill>
        <p:spPr>
          <a:xfrm>
            <a:off x="5283767" y="2071069"/>
            <a:ext cx="6106268" cy="3871383"/>
          </a:xfrm>
          <a:prstGeom prst="rect">
            <a:avLst/>
          </a:prstGeom>
        </p:spPr>
      </p:pic>
      <p:sp>
        <p:nvSpPr>
          <p:cNvPr id="7"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30</a:t>
            </a:r>
          </a:p>
        </p:txBody>
      </p:sp>
      <p:sp>
        <p:nvSpPr>
          <p:cNvPr id="5" name="TextBox 4">
            <a:extLst>
              <a:ext uri="{FF2B5EF4-FFF2-40B4-BE49-F238E27FC236}">
                <a16:creationId xmlns:a16="http://schemas.microsoft.com/office/drawing/2014/main" id="{E33F3FB6-6211-EF45-0FFF-FBCC449CDCF6}"/>
              </a:ext>
            </a:extLst>
          </p:cNvPr>
          <p:cNvSpPr txBox="1"/>
          <p:nvPr/>
        </p:nvSpPr>
        <p:spPr>
          <a:xfrm>
            <a:off x="544721" y="1382748"/>
            <a:ext cx="2329107" cy="5355312"/>
          </a:xfrm>
          <a:prstGeom prst="rect">
            <a:avLst/>
          </a:prstGeom>
          <a:noFill/>
        </p:spPr>
        <p:txBody>
          <a:bodyPr wrap="square">
            <a:spAutoFit/>
          </a:bodyPr>
          <a:lstStyle/>
          <a:p>
            <a:r>
              <a:rPr lang="en-US" sz="1800" b="0" i="0" u="none" strike="noStrike" kern="1200" baseline="0" dirty="0">
                <a:solidFill>
                  <a:schemeClr val="tx1"/>
                </a:solidFill>
                <a:latin typeface="+mn-lt"/>
                <a:ea typeface="+mn-ea"/>
                <a:cs typeface="+mn-cs"/>
              </a:rPr>
              <a:t>Each dot shows the expected return and standard deviation of stocks. There are many possible combinations of expected return and standard deviation from investing in a mixture of these stocks. If you like high expected returns and dislike high standard deviations, you will prefer portfolios along the red line. These are </a:t>
            </a:r>
            <a:r>
              <a:rPr lang="en-US" sz="1800" b="1" i="1" u="none" strike="noStrike" kern="1200" baseline="0" dirty="0">
                <a:solidFill>
                  <a:srgbClr val="DF5327"/>
                </a:solidFill>
                <a:latin typeface="+mn-lt"/>
                <a:ea typeface="+mn-ea"/>
                <a:cs typeface="+mn-cs"/>
              </a:rPr>
              <a:t>efficient </a:t>
            </a:r>
            <a:r>
              <a:rPr lang="en-US" sz="1800" b="1" i="0" u="none" strike="noStrike" kern="1200" baseline="0" dirty="0">
                <a:solidFill>
                  <a:srgbClr val="DF5327"/>
                </a:solidFill>
                <a:latin typeface="+mn-lt"/>
                <a:ea typeface="+mn-ea"/>
                <a:cs typeface="+mn-cs"/>
              </a:rPr>
              <a:t>portfolios</a:t>
            </a:r>
            <a:r>
              <a:rPr lang="en-US" sz="1800" b="0" i="0" u="none" strike="noStrike" kern="1200" baseline="0" dirty="0">
                <a:solidFill>
                  <a:schemeClr val="tx1"/>
                </a:solidFill>
                <a:latin typeface="+mn-lt"/>
                <a:ea typeface="+mn-ea"/>
                <a:cs typeface="+mn-cs"/>
              </a:rPr>
              <a:t>. The red curve is called efficient frontier.</a:t>
            </a:r>
          </a:p>
        </p:txBody>
      </p:sp>
    </p:spTree>
    <p:extLst>
      <p:ext uri="{BB962C8B-B14F-4D97-AF65-F5344CB8AC3E}">
        <p14:creationId xmlns:p14="http://schemas.microsoft.com/office/powerpoint/2010/main" val="2425832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0FD1C-36DE-40EA-C8F8-9067FBEA2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9B6C2B-7824-077F-8986-9E4ECDAEBC6C}"/>
              </a:ext>
            </a:extLst>
          </p:cNvPr>
          <p:cNvSpPr>
            <a:spLocks noGrp="1"/>
          </p:cNvSpPr>
          <p:nvPr>
            <p:ph type="title"/>
          </p:nvPr>
        </p:nvSpPr>
        <p:spPr>
          <a:xfrm>
            <a:off x="1866900" y="164388"/>
            <a:ext cx="8458200" cy="819025"/>
          </a:xfrm>
        </p:spPr>
        <p:txBody>
          <a:bodyPr>
            <a:noAutofit/>
          </a:bodyPr>
          <a:lstStyle/>
          <a:p>
            <a:pPr algn="ctr"/>
            <a:r>
              <a:rPr lang="en-US" b="1" dirty="0">
                <a:solidFill>
                  <a:srgbClr val="DF5327"/>
                </a:solidFill>
              </a:rPr>
              <a:t>Lending and Borrowing</a:t>
            </a:r>
          </a:p>
        </p:txBody>
      </p:sp>
      <p:sp>
        <p:nvSpPr>
          <p:cNvPr id="8" name="Slide Number Placeholder 5">
            <a:extLst>
              <a:ext uri="{FF2B5EF4-FFF2-40B4-BE49-F238E27FC236}">
                <a16:creationId xmlns:a16="http://schemas.microsoft.com/office/drawing/2014/main" id="{0AE21FBC-E640-14F5-A169-43433360EEA8}"/>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31</a:t>
            </a:r>
          </a:p>
        </p:txBody>
      </p:sp>
      <p:pic>
        <p:nvPicPr>
          <p:cNvPr id="6" name="Picture 5">
            <a:extLst>
              <a:ext uri="{FF2B5EF4-FFF2-40B4-BE49-F238E27FC236}">
                <a16:creationId xmlns:a16="http://schemas.microsoft.com/office/drawing/2014/main" id="{0884D59D-589A-894D-79FC-EC03BD267E23}"/>
              </a:ext>
            </a:extLst>
          </p:cNvPr>
          <p:cNvPicPr>
            <a:picLocks noChangeAspect="1"/>
          </p:cNvPicPr>
          <p:nvPr/>
        </p:nvPicPr>
        <p:blipFill>
          <a:blip r:embed="rId3"/>
          <a:stretch>
            <a:fillRect/>
          </a:stretch>
        </p:blipFill>
        <p:spPr>
          <a:xfrm>
            <a:off x="3802386" y="1140175"/>
            <a:ext cx="7475214" cy="4887586"/>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1D02A86-6D69-DD8E-0887-D586B411A79A}"/>
                  </a:ext>
                </a:extLst>
              </p:cNvPr>
              <p:cNvSpPr txBox="1"/>
              <p:nvPr/>
            </p:nvSpPr>
            <p:spPr>
              <a:xfrm>
                <a:off x="386687" y="1050878"/>
                <a:ext cx="3052549" cy="4868064"/>
              </a:xfrm>
              <a:prstGeom prst="rect">
                <a:avLst/>
              </a:prstGeom>
              <a:noFill/>
            </p:spPr>
            <p:txBody>
              <a:bodyPr wrap="square" rtlCol="0">
                <a:spAutoFit/>
              </a:bodyPr>
              <a:lstStyle/>
              <a:p>
                <a:r>
                  <a:rPr lang="en-US" dirty="0"/>
                  <a:t>Lending and borrowing extend the range of investment possibilities. </a:t>
                </a:r>
              </a:p>
              <a:p>
                <a:endParaRPr lang="en-US" dirty="0"/>
              </a:p>
              <a:p>
                <a:r>
                  <a:rPr lang="en-US" dirty="0"/>
                  <a:t>If you invest in portfolio A and lend or borrow at the risk-free interest rate,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r>
                      <a:rPr lang="en-US" b="0" i="1" smtClean="0">
                        <a:latin typeface="Cambria Math" panose="02040503050406030204" pitchFamily="18" charset="0"/>
                      </a:rPr>
                      <m:t>,</m:t>
                    </m:r>
                  </m:oMath>
                </a14:m>
                <a:r>
                  <a:rPr lang="en-IN" dirty="0"/>
                  <a:t> you can achieve any point along the straight line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oMath>
                </a14:m>
                <a:r>
                  <a:rPr lang="en-IN" dirty="0"/>
                  <a:t> through A. </a:t>
                </a:r>
              </a:p>
              <a:p>
                <a:endParaRPr lang="en-IN" dirty="0"/>
              </a:p>
              <a:p>
                <a:r>
                  <a:rPr lang="en-IN" dirty="0"/>
                  <a:t>By investing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oMath>
                </a14:m>
                <a:r>
                  <a:rPr lang="en-IN" dirty="0"/>
                  <a:t> and T you can do even better. Since this is the steepest line possible, it is the best combination of risk and return that you can obtain.</a:t>
                </a:r>
              </a:p>
            </p:txBody>
          </p:sp>
        </mc:Choice>
        <mc:Fallback>
          <p:sp>
            <p:nvSpPr>
              <p:cNvPr id="7" name="TextBox 6">
                <a:extLst>
                  <a:ext uri="{FF2B5EF4-FFF2-40B4-BE49-F238E27FC236}">
                    <a16:creationId xmlns:a16="http://schemas.microsoft.com/office/drawing/2014/main" id="{A1D02A86-6D69-DD8E-0887-D586B411A79A}"/>
                  </a:ext>
                </a:extLst>
              </p:cNvPr>
              <p:cNvSpPr txBox="1">
                <a:spLocks noRot="1" noChangeAspect="1" noMove="1" noResize="1" noEditPoints="1" noAdjustHandles="1" noChangeArrowheads="1" noChangeShapeType="1" noTextEdit="1"/>
              </p:cNvSpPr>
              <p:nvPr/>
            </p:nvSpPr>
            <p:spPr>
              <a:xfrm>
                <a:off x="386687" y="1050878"/>
                <a:ext cx="3052549" cy="4868064"/>
              </a:xfrm>
              <a:prstGeom prst="rect">
                <a:avLst/>
              </a:prstGeom>
              <a:blipFill>
                <a:blip r:embed="rId4"/>
                <a:stretch>
                  <a:fillRect l="-1597" t="-626" r="-1597" b="-1001"/>
                </a:stretch>
              </a:blipFill>
            </p:spPr>
            <p:txBody>
              <a:bodyPr/>
              <a:lstStyle/>
              <a:p>
                <a:r>
                  <a:rPr lang="en-IN">
                    <a:noFill/>
                  </a:rPr>
                  <a:t> </a:t>
                </a:r>
              </a:p>
            </p:txBody>
          </p:sp>
        </mc:Fallback>
      </mc:AlternateContent>
    </p:spTree>
    <p:extLst>
      <p:ext uri="{BB962C8B-B14F-4D97-AF65-F5344CB8AC3E}">
        <p14:creationId xmlns:p14="http://schemas.microsoft.com/office/powerpoint/2010/main" val="290531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DF5327"/>
                </a:solidFill>
              </a:rPr>
              <a:t>Topics Covered</a:t>
            </a:r>
          </a:p>
        </p:txBody>
      </p:sp>
      <p:sp>
        <p:nvSpPr>
          <p:cNvPr id="3" name="Content Placeholder 2"/>
          <p:cNvSpPr>
            <a:spLocks noGrp="1"/>
          </p:cNvSpPr>
          <p:nvPr>
            <p:ph sz="quarter" idx="11"/>
          </p:nvPr>
        </p:nvSpPr>
        <p:spPr/>
        <p:txBody>
          <a:bodyPr>
            <a:normAutofit/>
          </a:bodyPr>
          <a:lstStyle/>
          <a:p>
            <a:r>
              <a:rPr lang="en-US" sz="2400" dirty="0"/>
              <a:t>The relationship between risk and return.</a:t>
            </a:r>
          </a:p>
          <a:p>
            <a:r>
              <a:rPr lang="en-US" sz="2400" dirty="0"/>
              <a:t>How to measure risk.</a:t>
            </a:r>
          </a:p>
          <a:p>
            <a:r>
              <a:rPr lang="en-US" sz="2400" dirty="0"/>
              <a:t>How diversification reduces risk.</a:t>
            </a:r>
          </a:p>
          <a:p>
            <a:r>
              <a:rPr lang="en-US" sz="2400" dirty="0"/>
              <a:t>Systematic risk is market risk.</a:t>
            </a:r>
          </a:p>
          <a:p>
            <a:r>
              <a:rPr lang="en-US" sz="2400" dirty="0"/>
              <a:t>Should companies diversify?</a:t>
            </a:r>
          </a:p>
        </p:txBody>
      </p:sp>
      <p:sp>
        <p:nvSpPr>
          <p:cNvPr id="6"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3</a:t>
            </a:fld>
            <a:endParaRPr lang="en-US" sz="800" dirty="0"/>
          </a:p>
        </p:txBody>
      </p:sp>
    </p:spTree>
    <p:extLst>
      <p:ext uri="{BB962C8B-B14F-4D97-AF65-F5344CB8AC3E}">
        <p14:creationId xmlns:p14="http://schemas.microsoft.com/office/powerpoint/2010/main" val="4134274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DF5327"/>
                </a:solidFill>
              </a:rPr>
              <a:t>Sharpe Ratio</a:t>
            </a:r>
          </a:p>
        </p:txBody>
      </p:sp>
      <p:sp>
        <p:nvSpPr>
          <p:cNvPr id="3" name="Content Placeholder 2"/>
          <p:cNvSpPr>
            <a:spLocks noGrp="1"/>
          </p:cNvSpPr>
          <p:nvPr>
            <p:ph sz="quarter" idx="11"/>
          </p:nvPr>
        </p:nvSpPr>
        <p:spPr>
          <a:xfrm>
            <a:off x="1785013" y="4489410"/>
            <a:ext cx="8458200" cy="911687"/>
          </a:xfrm>
        </p:spPr>
        <p:txBody>
          <a:bodyPr>
            <a:normAutofit/>
          </a:bodyPr>
          <a:lstStyle/>
          <a:p>
            <a:pPr marL="45720" indent="0">
              <a:buNone/>
            </a:pPr>
            <a:r>
              <a:rPr lang="en-US" sz="2400" dirty="0"/>
              <a:t>The ratio of the risk premium to the standard deviation is called the Sharpe ratio.</a:t>
            </a:r>
          </a:p>
        </p:txBody>
      </p:sp>
      <p:graphicFrame>
        <p:nvGraphicFramePr>
          <p:cNvPr id="6" name="Object 5"/>
          <p:cNvGraphicFramePr>
            <a:graphicFrameLocks noChangeAspect="1"/>
          </p:cNvGraphicFramePr>
          <p:nvPr>
            <p:extLst>
              <p:ext uri="{D42A27DB-BD31-4B8C-83A1-F6EECF244321}">
                <p14:modId xmlns:p14="http://schemas.microsoft.com/office/powerpoint/2010/main" val="641943898"/>
              </p:ext>
            </p:extLst>
          </p:nvPr>
        </p:nvGraphicFramePr>
        <p:xfrm>
          <a:off x="4763163" y="3001648"/>
          <a:ext cx="2501900" cy="774700"/>
        </p:xfrm>
        <a:graphic>
          <a:graphicData uri="http://schemas.openxmlformats.org/presentationml/2006/ole">
            <mc:AlternateContent xmlns:mc="http://schemas.openxmlformats.org/markup-compatibility/2006">
              <mc:Choice xmlns:v="urn:schemas-microsoft-com:vml" Requires="v">
                <p:oleObj name="Equation" r:id="rId2" imgW="2501640" imgH="774360" progId="Equation.DSMT4">
                  <p:embed/>
                </p:oleObj>
              </mc:Choice>
              <mc:Fallback>
                <p:oleObj name="Equation" r:id="rId2" imgW="2501640" imgH="774360" progId="Equation.DSMT4">
                  <p:embed/>
                  <p:pic>
                    <p:nvPicPr>
                      <p:cNvPr id="6" name="Object 5"/>
                      <p:cNvPicPr/>
                      <p:nvPr/>
                    </p:nvPicPr>
                    <p:blipFill>
                      <a:blip r:embed="rId3"/>
                      <a:stretch>
                        <a:fillRect/>
                      </a:stretch>
                    </p:blipFill>
                    <p:spPr>
                      <a:xfrm>
                        <a:off x="4763163" y="3001648"/>
                        <a:ext cx="2501900" cy="774700"/>
                      </a:xfrm>
                      <a:prstGeom prst="rect">
                        <a:avLst/>
                      </a:prstGeom>
                    </p:spPr>
                  </p:pic>
                </p:oleObj>
              </mc:Fallback>
            </mc:AlternateContent>
          </a:graphicData>
        </a:graphic>
      </p:graphicFrame>
      <p:sp>
        <p:nvSpPr>
          <p:cNvPr id="7"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32</a:t>
            </a:r>
          </a:p>
        </p:txBody>
      </p:sp>
      <p:sp>
        <p:nvSpPr>
          <p:cNvPr id="4" name="TextBox 3">
            <a:extLst>
              <a:ext uri="{FF2B5EF4-FFF2-40B4-BE49-F238E27FC236}">
                <a16:creationId xmlns:a16="http://schemas.microsoft.com/office/drawing/2014/main" id="{2CE91380-6126-CFA2-035D-76119ABD6BE0}"/>
              </a:ext>
            </a:extLst>
          </p:cNvPr>
          <p:cNvSpPr txBox="1"/>
          <p:nvPr/>
        </p:nvSpPr>
        <p:spPr>
          <a:xfrm>
            <a:off x="510653" y="1173946"/>
            <a:ext cx="11170693" cy="1477328"/>
          </a:xfrm>
          <a:prstGeom prst="rect">
            <a:avLst/>
          </a:prstGeom>
          <a:noFill/>
        </p:spPr>
        <p:txBody>
          <a:bodyPr wrap="square" rtlCol="0">
            <a:spAutoFit/>
          </a:bodyPr>
          <a:lstStyle/>
          <a:p>
            <a:r>
              <a:rPr lang="en-US" dirty="0"/>
              <a:t>By moving money from Treasury bills into the risky portfolio, you can increase your risk, but also your expected return. </a:t>
            </a:r>
          </a:p>
          <a:p>
            <a:endParaRPr lang="en-US" dirty="0"/>
          </a:p>
          <a:p>
            <a:r>
              <a:rPr lang="en-US" dirty="0"/>
              <a:t>The slope of the straight line shows how much money you earn from each dollar invested – how much your expected return rises when your risk goes up by 1%. This slope is known as the Sharpe ratio.</a:t>
            </a:r>
            <a:endParaRPr lang="en-IN" dirty="0"/>
          </a:p>
        </p:txBody>
      </p:sp>
    </p:spTree>
    <p:extLst>
      <p:ext uri="{BB962C8B-B14F-4D97-AF65-F5344CB8AC3E}">
        <p14:creationId xmlns:p14="http://schemas.microsoft.com/office/powerpoint/2010/main" val="2589748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164388"/>
            <a:ext cx="8458200" cy="819025"/>
          </a:xfrm>
        </p:spPr>
        <p:txBody>
          <a:bodyPr>
            <a:noAutofit/>
          </a:bodyPr>
          <a:lstStyle/>
          <a:p>
            <a:pPr algn="ctr"/>
            <a:r>
              <a:rPr lang="en-US" b="1" dirty="0">
                <a:solidFill>
                  <a:srgbClr val="DF5327"/>
                </a:solidFill>
              </a:rPr>
              <a:t>Lending and Borrowing</a:t>
            </a:r>
          </a:p>
        </p:txBody>
      </p:sp>
      <p:sp>
        <p:nvSpPr>
          <p:cNvPr id="3" name="Content Placeholder 2"/>
          <p:cNvSpPr>
            <a:spLocks noGrp="1"/>
          </p:cNvSpPr>
          <p:nvPr>
            <p:ph sz="quarter" idx="11"/>
          </p:nvPr>
        </p:nvSpPr>
        <p:spPr>
          <a:xfrm>
            <a:off x="668740" y="877376"/>
            <a:ext cx="10781730" cy="798670"/>
          </a:xfrm>
        </p:spPr>
        <p:txBody>
          <a:bodyPr>
            <a:noAutofit/>
          </a:bodyPr>
          <a:lstStyle/>
          <a:p>
            <a:pPr marL="45720" indent="0">
              <a:buNone/>
            </a:pPr>
            <a:r>
              <a:rPr lang="en-US" sz="2400" dirty="0"/>
              <a:t>Lending or borrowing at the risk-free rate (</a:t>
            </a:r>
            <a:r>
              <a:rPr lang="en-US" altLang="en-US" sz="2400" i="1" dirty="0" err="1"/>
              <a:t>r</a:t>
            </a:r>
            <a:r>
              <a:rPr lang="en-US" altLang="en-US" sz="2400" i="1" baseline="-25000" dirty="0" err="1"/>
              <a:t>f</a:t>
            </a:r>
            <a:r>
              <a:rPr lang="en-US" sz="2400" dirty="0"/>
              <a:t>) allows us to exist outside the efficient frontier.</a:t>
            </a:r>
          </a:p>
        </p:txBody>
      </p:sp>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31</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3C9BA56-5CA3-A756-79ED-23FC8E62B2CD}"/>
                  </a:ext>
                </a:extLst>
              </p:cNvPr>
              <p:cNvSpPr txBox="1"/>
              <p:nvPr/>
            </p:nvSpPr>
            <p:spPr>
              <a:xfrm>
                <a:off x="605051" y="2065361"/>
                <a:ext cx="10781731" cy="4238148"/>
              </a:xfrm>
              <a:prstGeom prst="rect">
                <a:avLst/>
              </a:prstGeom>
              <a:noFill/>
            </p:spPr>
            <p:txBody>
              <a:bodyPr wrap="square" rtlCol="0">
                <a:spAutoFit/>
              </a:bodyPr>
              <a:lstStyle/>
              <a:p>
                <a:r>
                  <a:rPr lang="en-US" dirty="0"/>
                  <a:t>The straight line through T is known as the </a:t>
                </a:r>
                <a:r>
                  <a:rPr lang="en-US" b="1" dirty="0">
                    <a:solidFill>
                      <a:srgbClr val="DF5327"/>
                    </a:solidFill>
                  </a:rPr>
                  <a:t>capital market line</a:t>
                </a:r>
                <a:r>
                  <a:rPr lang="en-US" dirty="0"/>
                  <a:t>. It shows the tradeoff between risk and return that an investor faces when s/he decides how to allocate this savings between lending or borrowing and the market portfolio.</a:t>
                </a:r>
              </a:p>
              <a:p>
                <a:endParaRPr lang="en-US" dirty="0"/>
              </a:p>
              <a:p>
                <a:r>
                  <a:rPr lang="en-US" dirty="0"/>
                  <a:t>The Sharpe ratio of the capital market line is</a:t>
                </a:r>
              </a:p>
              <a:p>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𝑆h𝑎𝑟𝑝𝑒</m:t>
                      </m:r>
                      <m:r>
                        <a:rPr lang="en-US" b="0" i="1" smtClean="0">
                          <a:latin typeface="Cambria Math" panose="02040503050406030204" pitchFamily="18" charset="0"/>
                        </a:rPr>
                        <m:t> </m:t>
                      </m:r>
                      <m:r>
                        <a:rPr lang="en-US" b="0" i="1" smtClean="0">
                          <a:latin typeface="Cambria Math" panose="02040503050406030204" pitchFamily="18" charset="0"/>
                        </a:rPr>
                        <m:t>𝑟𝑎𝑡𝑖𝑜</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𝑅𝑖𝑠𝑘</m:t>
                          </m:r>
                          <m:r>
                            <a:rPr lang="en-US" b="0" i="1" smtClean="0">
                              <a:latin typeface="Cambria Math" panose="02040503050406030204" pitchFamily="18" charset="0"/>
                            </a:rPr>
                            <m:t> </m:t>
                          </m:r>
                          <m:r>
                            <a:rPr lang="en-US" b="0" i="1" smtClean="0">
                              <a:latin typeface="Cambria Math" panose="02040503050406030204" pitchFamily="18" charset="0"/>
                            </a:rPr>
                            <m:t>𝑝𝑟𝑒𝑚𝑖𝑢𝑚</m:t>
                          </m:r>
                        </m:num>
                        <m:den>
                          <m:r>
                            <a:rPr lang="en-US" b="0" i="1" smtClean="0">
                              <a:latin typeface="Cambria Math" panose="02040503050406030204" pitchFamily="18" charset="0"/>
                            </a:rPr>
                            <m:t>𝑆𝑡𝑎𝑛𝑑𝑎𝑟𝑑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𝑀</m:t>
                              </m:r>
                            </m:sub>
                          </m:sSub>
                        </m:den>
                      </m:f>
                    </m:oMath>
                  </m:oMathPara>
                </a14:m>
                <a:endParaRPr lang="en-IN" dirty="0"/>
              </a:p>
              <a:p>
                <a:endParaRPr lang="en-IN" dirty="0"/>
              </a:p>
              <a:p>
                <a:r>
                  <a:rPr lang="en-IN" dirty="0"/>
                  <a:t>The equation of the line itself is</a:t>
                </a:r>
              </a:p>
              <a:p>
                <a:endParaRPr lang="en-IN" dirty="0"/>
              </a:p>
              <a:p>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𝑀</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𝑀</m:t>
                              </m:r>
                            </m:sub>
                          </m:sSub>
                        </m:den>
                      </m:f>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𝑝</m:t>
                          </m:r>
                        </m:sub>
                      </m:sSub>
                    </m:oMath>
                  </m:oMathPara>
                </a14:m>
                <a:endParaRPr lang="en-IN" dirty="0"/>
              </a:p>
              <a:p>
                <a:r>
                  <a:rPr lang="en-IN" dirty="0"/>
                  <a:t>M: Market</a:t>
                </a:r>
              </a:p>
              <a:p>
                <a:r>
                  <a:rPr lang="en-IN" dirty="0"/>
                  <a:t>P: Portfolios along the capital market line</a:t>
                </a:r>
              </a:p>
            </p:txBody>
          </p:sp>
        </mc:Choice>
        <mc:Fallback>
          <p:sp>
            <p:nvSpPr>
              <p:cNvPr id="4" name="TextBox 3">
                <a:extLst>
                  <a:ext uri="{FF2B5EF4-FFF2-40B4-BE49-F238E27FC236}">
                    <a16:creationId xmlns:a16="http://schemas.microsoft.com/office/drawing/2014/main" id="{93C9BA56-5CA3-A756-79ED-23FC8E62B2CD}"/>
                  </a:ext>
                </a:extLst>
              </p:cNvPr>
              <p:cNvSpPr txBox="1">
                <a:spLocks noRot="1" noChangeAspect="1" noMove="1" noResize="1" noEditPoints="1" noAdjustHandles="1" noChangeArrowheads="1" noChangeShapeType="1" noTextEdit="1"/>
              </p:cNvSpPr>
              <p:nvPr/>
            </p:nvSpPr>
            <p:spPr>
              <a:xfrm>
                <a:off x="605051" y="2065361"/>
                <a:ext cx="10781731" cy="4238148"/>
              </a:xfrm>
              <a:prstGeom prst="rect">
                <a:avLst/>
              </a:prstGeom>
              <a:blipFill>
                <a:blip r:embed="rId2"/>
                <a:stretch>
                  <a:fillRect l="-452" t="-863" b="-1439"/>
                </a:stretch>
              </a:blipFill>
            </p:spPr>
            <p:txBody>
              <a:bodyPr/>
              <a:lstStyle/>
              <a:p>
                <a:r>
                  <a:rPr lang="en-IN">
                    <a:noFill/>
                  </a:rPr>
                  <a:t> </a:t>
                </a:r>
              </a:p>
            </p:txBody>
          </p:sp>
        </mc:Fallback>
      </mc:AlternateContent>
    </p:spTree>
    <p:extLst>
      <p:ext uri="{BB962C8B-B14F-4D97-AF65-F5344CB8AC3E}">
        <p14:creationId xmlns:p14="http://schemas.microsoft.com/office/powerpoint/2010/main" val="163344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DF5327"/>
                </a:solidFill>
              </a:rPr>
              <a:t>How an Investment of $1 at the End of 1899 Would Have Grown by the End of 2020</a:t>
            </a:r>
          </a:p>
        </p:txBody>
      </p:sp>
      <p:sp>
        <p:nvSpPr>
          <p:cNvPr id="3" name="Content Placeholder 2">
            <a:extLst>
              <a:ext uri="{FF2B5EF4-FFF2-40B4-BE49-F238E27FC236}">
                <a16:creationId xmlns:a16="http://schemas.microsoft.com/office/drawing/2014/main" id="{33578953-C8A2-4B58-A9CE-876578A1C5AD}"/>
              </a:ext>
            </a:extLst>
          </p:cNvPr>
          <p:cNvSpPr>
            <a:spLocks noGrp="1"/>
          </p:cNvSpPr>
          <p:nvPr>
            <p:ph sz="quarter" idx="11"/>
          </p:nvPr>
        </p:nvSpPr>
        <p:spPr>
          <a:xfrm>
            <a:off x="1866900" y="1276710"/>
            <a:ext cx="8458200" cy="642031"/>
          </a:xfrm>
        </p:spPr>
        <p:txBody>
          <a:bodyPr>
            <a:noAutofit/>
          </a:bodyPr>
          <a:lstStyle/>
          <a:p>
            <a:pPr marL="45720" indent="0">
              <a:buNone/>
            </a:pPr>
            <a:r>
              <a:rPr lang="en-US" sz="1800" dirty="0"/>
              <a:t>How an investment of $1 at the start of 1900 would have grown by the end of 2020, assuming reinvestment of all dividend and interest payments.</a:t>
            </a:r>
          </a:p>
        </p:txBody>
      </p:sp>
      <p:sp>
        <p:nvSpPr>
          <p:cNvPr id="6" name="Content Placeholder 5">
            <a:extLst>
              <a:ext uri="{FF2B5EF4-FFF2-40B4-BE49-F238E27FC236}">
                <a16:creationId xmlns:a16="http://schemas.microsoft.com/office/drawing/2014/main" id="{AF9B7209-A9C6-4FAC-962F-8368D17AD1EE}"/>
              </a:ext>
            </a:extLst>
          </p:cNvPr>
          <p:cNvSpPr>
            <a:spLocks noGrp="1"/>
          </p:cNvSpPr>
          <p:nvPr>
            <p:ph sz="quarter" idx="14"/>
          </p:nvPr>
        </p:nvSpPr>
        <p:spPr>
          <a:xfrm>
            <a:off x="1866900" y="5366478"/>
            <a:ext cx="8458200" cy="860853"/>
          </a:xfrm>
        </p:spPr>
        <p:txBody>
          <a:bodyPr>
            <a:noAutofit/>
          </a:bodyPr>
          <a:lstStyle/>
          <a:p>
            <a:pPr marL="45720" indent="0">
              <a:buNone/>
            </a:pPr>
            <a:r>
              <a:rPr lang="en-US" sz="1600" b="1" dirty="0"/>
              <a:t>Source:</a:t>
            </a:r>
            <a:r>
              <a:rPr lang="en-US" sz="1600" dirty="0"/>
              <a:t> E. Dimson, P. R. Marsh, and M. Staunton, </a:t>
            </a:r>
            <a:r>
              <a:rPr lang="en-US" sz="1600" b="1" dirty="0"/>
              <a:t>Triumph of the Optimists: 101 Years of Global Investment Returns</a:t>
            </a:r>
            <a:r>
              <a:rPr lang="en-US" sz="1600" dirty="0"/>
              <a:t> (Princeton, N</a:t>
            </a:r>
            <a:r>
              <a:rPr lang="en-US" sz="100" dirty="0"/>
              <a:t> </a:t>
            </a:r>
            <a:r>
              <a:rPr lang="en-US" sz="1600" dirty="0"/>
              <a:t>J: Princeton University Press, 2002), with updates provided by the authors.</a:t>
            </a:r>
          </a:p>
        </p:txBody>
      </p:sp>
      <p:pic>
        <p:nvPicPr>
          <p:cNvPr id="13" name="Picture 12" descr="Shown are simulations of how 3 types of investment of $1 would have grown from 1899-2019.">
            <a:extLst>
              <a:ext uri="{FF2B5EF4-FFF2-40B4-BE49-F238E27FC236}">
                <a16:creationId xmlns:a16="http://schemas.microsoft.com/office/drawing/2014/main" id="{9A3BE8D3-BF5F-41CB-812B-D828FB31FB4B}"/>
              </a:ext>
            </a:extLst>
          </p:cNvPr>
          <p:cNvPicPr>
            <a:picLocks noChangeAspect="1"/>
          </p:cNvPicPr>
          <p:nvPr/>
        </p:nvPicPr>
        <p:blipFill>
          <a:blip r:embed="rId3"/>
          <a:stretch>
            <a:fillRect/>
          </a:stretch>
        </p:blipFill>
        <p:spPr>
          <a:xfrm>
            <a:off x="3129984" y="2084624"/>
            <a:ext cx="5962015" cy="3168435"/>
          </a:xfrm>
          <a:prstGeom prst="rect">
            <a:avLst/>
          </a:prstGeom>
        </p:spPr>
      </p:pic>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3</a:t>
            </a:r>
          </a:p>
        </p:txBody>
      </p:sp>
    </p:spTree>
    <p:extLst>
      <p:ext uri="{BB962C8B-B14F-4D97-AF65-F5344CB8AC3E}">
        <p14:creationId xmlns:p14="http://schemas.microsoft.com/office/powerpoint/2010/main" val="52912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04801"/>
            <a:ext cx="11301984" cy="678611"/>
          </a:xfrm>
        </p:spPr>
        <p:txBody>
          <a:bodyPr>
            <a:noAutofit/>
          </a:bodyPr>
          <a:lstStyle/>
          <a:p>
            <a:r>
              <a:rPr lang="en-US" sz="2400" b="1" dirty="0">
                <a:solidFill>
                  <a:srgbClr val="DF5327"/>
                </a:solidFill>
              </a:rPr>
              <a:t>How an Investment of $1 at the End of 1899 Would Have Grown in Real Terms by the End of 2020</a:t>
            </a:r>
          </a:p>
        </p:txBody>
      </p:sp>
      <p:sp>
        <p:nvSpPr>
          <p:cNvPr id="3" name="Content Placeholder 2">
            <a:extLst>
              <a:ext uri="{FF2B5EF4-FFF2-40B4-BE49-F238E27FC236}">
                <a16:creationId xmlns:a16="http://schemas.microsoft.com/office/drawing/2014/main" id="{33578953-C8A2-4B58-A9CE-876578A1C5AD}"/>
              </a:ext>
            </a:extLst>
          </p:cNvPr>
          <p:cNvSpPr>
            <a:spLocks noGrp="1"/>
          </p:cNvSpPr>
          <p:nvPr>
            <p:ph sz="quarter" idx="11"/>
          </p:nvPr>
        </p:nvSpPr>
        <p:spPr>
          <a:xfrm>
            <a:off x="548639" y="1276709"/>
            <a:ext cx="11301983" cy="1181678"/>
          </a:xfrm>
        </p:spPr>
        <p:txBody>
          <a:bodyPr>
            <a:noAutofit/>
          </a:bodyPr>
          <a:lstStyle/>
          <a:p>
            <a:pPr marL="45720" indent="0" algn="just">
              <a:buNone/>
            </a:pPr>
            <a:r>
              <a:rPr lang="en-US" sz="1800" dirty="0"/>
              <a:t>How an investment of $1 at the start of 1900 would have grown in real terms by the end of 2020, assuming reinvestment of all dividend and interest payments. Compare this plot with the previous Figure, and note how inflation has eroded the purchasing power of returns to investors.</a:t>
            </a:r>
          </a:p>
          <a:p>
            <a:pPr marL="45720" indent="0" algn="just">
              <a:buNone/>
            </a:pPr>
            <a:r>
              <a:rPr lang="en-US" sz="1800" dirty="0">
                <a:solidFill>
                  <a:srgbClr val="DF5327"/>
                </a:solidFill>
              </a:rPr>
              <a:t>The average rate of inflation over 121 years was only about 3%, but a comparison of the figures show the difference that “only 3%” inflation makes.</a:t>
            </a:r>
          </a:p>
        </p:txBody>
      </p:sp>
      <p:sp>
        <p:nvSpPr>
          <p:cNvPr id="6" name="Content Placeholder 5">
            <a:extLst>
              <a:ext uri="{FF2B5EF4-FFF2-40B4-BE49-F238E27FC236}">
                <a16:creationId xmlns:a16="http://schemas.microsoft.com/office/drawing/2014/main" id="{AF9B7209-A9C6-4FAC-962F-8368D17AD1EE}"/>
              </a:ext>
            </a:extLst>
          </p:cNvPr>
          <p:cNvSpPr>
            <a:spLocks noGrp="1"/>
          </p:cNvSpPr>
          <p:nvPr>
            <p:ph sz="quarter" idx="14"/>
          </p:nvPr>
        </p:nvSpPr>
        <p:spPr>
          <a:xfrm>
            <a:off x="548639" y="5974074"/>
            <a:ext cx="11260182" cy="860853"/>
          </a:xfrm>
        </p:spPr>
        <p:txBody>
          <a:bodyPr>
            <a:noAutofit/>
          </a:bodyPr>
          <a:lstStyle/>
          <a:p>
            <a:pPr marL="45720" indent="0">
              <a:buNone/>
            </a:pPr>
            <a:r>
              <a:rPr lang="en-US" sz="1600" b="1" dirty="0"/>
              <a:t>Source:</a:t>
            </a:r>
            <a:r>
              <a:rPr lang="en-US" sz="1600" dirty="0"/>
              <a:t> E. Dimson, P. R. Marsh, and M. Staunton, </a:t>
            </a:r>
            <a:r>
              <a:rPr lang="en-US" sz="1600" b="1" dirty="0"/>
              <a:t>Triumph of the Optimists: 101 Years of Global Investment Returns</a:t>
            </a:r>
            <a:r>
              <a:rPr lang="en-US" sz="1600" dirty="0"/>
              <a:t> (Princeton, N</a:t>
            </a:r>
            <a:r>
              <a:rPr lang="en-US" sz="100" dirty="0"/>
              <a:t> </a:t>
            </a:r>
            <a:r>
              <a:rPr lang="en-US" sz="1600" dirty="0"/>
              <a:t>J: Princeton University Press, 2002), with updates provided by the authors.</a:t>
            </a:r>
          </a:p>
        </p:txBody>
      </p:sp>
      <p:pic>
        <p:nvPicPr>
          <p:cNvPr id="7" name="Picture 6" descr="Shown are simulations of how 3 types of investment of $1 would have grown from 1899-2019 in real terms. ">
            <a:extLst>
              <a:ext uri="{FF2B5EF4-FFF2-40B4-BE49-F238E27FC236}">
                <a16:creationId xmlns:a16="http://schemas.microsoft.com/office/drawing/2014/main" id="{4F44B341-4DAD-43EB-99E2-1CA8018E3AD0}"/>
              </a:ext>
            </a:extLst>
          </p:cNvPr>
          <p:cNvPicPr>
            <a:picLocks noChangeAspect="1"/>
          </p:cNvPicPr>
          <p:nvPr/>
        </p:nvPicPr>
        <p:blipFill>
          <a:blip r:embed="rId3"/>
          <a:stretch>
            <a:fillRect/>
          </a:stretch>
        </p:blipFill>
        <p:spPr>
          <a:xfrm>
            <a:off x="3515128" y="2832028"/>
            <a:ext cx="5161744" cy="3142046"/>
          </a:xfrm>
          <a:prstGeom prst="rect">
            <a:avLst/>
          </a:prstGeom>
        </p:spPr>
      </p:pic>
      <p:sp>
        <p:nvSpPr>
          <p:cNvPr id="9" name="Slide Number Placeholder 5">
            <a:extLst>
              <a:ext uri="{FF2B5EF4-FFF2-40B4-BE49-F238E27FC236}">
                <a16:creationId xmlns:a16="http://schemas.microsoft.com/office/drawing/2014/main" id="{32DDD9C1-3844-4159-8858-856AD7A2ECED}"/>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4</a:t>
            </a:r>
          </a:p>
        </p:txBody>
      </p:sp>
    </p:spTree>
    <p:extLst>
      <p:ext uri="{BB962C8B-B14F-4D97-AF65-F5344CB8AC3E}">
        <p14:creationId xmlns:p14="http://schemas.microsoft.com/office/powerpoint/2010/main" val="74327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DF5327"/>
                </a:solidFill>
              </a:rPr>
              <a:t>Average annual rates of return</a:t>
            </a:r>
          </a:p>
        </p:txBody>
      </p:sp>
      <p:sp>
        <p:nvSpPr>
          <p:cNvPr id="3" name="Content Placeholder 2"/>
          <p:cNvSpPr>
            <a:spLocks noGrp="1"/>
          </p:cNvSpPr>
          <p:nvPr>
            <p:ph sz="quarter" idx="11"/>
          </p:nvPr>
        </p:nvSpPr>
        <p:spPr>
          <a:xfrm>
            <a:off x="1866900" y="1276711"/>
            <a:ext cx="8458200" cy="432169"/>
          </a:xfrm>
        </p:spPr>
        <p:txBody>
          <a:bodyPr>
            <a:noAutofit/>
          </a:bodyPr>
          <a:lstStyle/>
          <a:p>
            <a:pPr marL="45720" indent="0">
              <a:buNone/>
            </a:pPr>
            <a:r>
              <a:rPr lang="en-US" dirty="0"/>
              <a:t>U.S. Treasury bills, government bonds, and stocks, 1900–2020.</a:t>
            </a:r>
          </a:p>
        </p:txBody>
      </p:sp>
      <p:sp>
        <p:nvSpPr>
          <p:cNvPr id="6" name="Content Placeholder 5">
            <a:extLst>
              <a:ext uri="{FF2B5EF4-FFF2-40B4-BE49-F238E27FC236}">
                <a16:creationId xmlns:a16="http://schemas.microsoft.com/office/drawing/2014/main" id="{94A74961-F36D-4DA3-A65F-F52A39AC605D}"/>
              </a:ext>
            </a:extLst>
          </p:cNvPr>
          <p:cNvSpPr>
            <a:spLocks noGrp="1"/>
          </p:cNvSpPr>
          <p:nvPr>
            <p:ph sz="quarter" idx="14"/>
          </p:nvPr>
        </p:nvSpPr>
        <p:spPr>
          <a:xfrm>
            <a:off x="4325282" y="1875627"/>
            <a:ext cx="3569533" cy="387891"/>
          </a:xfrm>
        </p:spPr>
        <p:txBody>
          <a:bodyPr>
            <a:noAutofit/>
          </a:bodyPr>
          <a:lstStyle/>
          <a:p>
            <a:pPr marL="45720" indent="0">
              <a:buNone/>
            </a:pPr>
            <a:r>
              <a:rPr lang="en-US" sz="1800" b="1" dirty="0"/>
              <a:t>Average Annual Rate of Return</a:t>
            </a:r>
          </a:p>
        </p:txBody>
      </p:sp>
      <p:sp>
        <p:nvSpPr>
          <p:cNvPr id="9" name="Content Placeholder 8">
            <a:extLst>
              <a:ext uri="{FF2B5EF4-FFF2-40B4-BE49-F238E27FC236}">
                <a16:creationId xmlns:a16="http://schemas.microsoft.com/office/drawing/2014/main" id="{7A7A6CDA-A943-4FB9-B45B-1A3A14E75889}"/>
              </a:ext>
            </a:extLst>
          </p:cNvPr>
          <p:cNvSpPr>
            <a:spLocks noGrp="1"/>
          </p:cNvSpPr>
          <p:nvPr>
            <p:ph sz="quarter" idx="15"/>
          </p:nvPr>
        </p:nvSpPr>
        <p:spPr>
          <a:xfrm>
            <a:off x="1866900" y="4205088"/>
            <a:ext cx="8458200" cy="726676"/>
          </a:xfrm>
        </p:spPr>
        <p:txBody>
          <a:bodyPr>
            <a:noAutofit/>
          </a:bodyPr>
          <a:lstStyle/>
          <a:p>
            <a:pPr marL="45720" indent="0">
              <a:buNone/>
            </a:pPr>
            <a:r>
              <a:rPr lang="en-US" sz="1400" b="1" dirty="0"/>
              <a:t>Source:</a:t>
            </a:r>
            <a:r>
              <a:rPr lang="en-US" sz="1400" dirty="0"/>
              <a:t> E. Dimson, P. R. Marsh, and M. Staunton, </a:t>
            </a:r>
            <a:r>
              <a:rPr lang="en-US" sz="1400" b="1" dirty="0"/>
              <a:t>Triumph of the Optimists: 101 Years of Global Investment Returns</a:t>
            </a:r>
            <a:r>
              <a:rPr lang="en-US" sz="1400" dirty="0"/>
              <a:t> (Princeton. N J: Princeton University Press. 2002), with updates provided by the authors.</a:t>
            </a:r>
          </a:p>
        </p:txBody>
      </p:sp>
      <p:graphicFrame>
        <p:nvGraphicFramePr>
          <p:cNvPr id="13" name="Table 13">
            <a:extLst>
              <a:ext uri="{FF2B5EF4-FFF2-40B4-BE49-F238E27FC236}">
                <a16:creationId xmlns:a16="http://schemas.microsoft.com/office/drawing/2014/main" id="{FE0DD4CC-3551-4EFF-9827-42757A3952DC}"/>
              </a:ext>
            </a:extLst>
          </p:cNvPr>
          <p:cNvGraphicFramePr>
            <a:graphicFrameLocks noGrp="1"/>
          </p:cNvGraphicFramePr>
          <p:nvPr/>
        </p:nvGraphicFramePr>
        <p:xfrm>
          <a:off x="1866900" y="2371362"/>
          <a:ext cx="8458200" cy="1752600"/>
        </p:xfrm>
        <a:graphic>
          <a:graphicData uri="http://schemas.openxmlformats.org/drawingml/2006/table">
            <a:tbl>
              <a:tblPr firstRow="1" bandRow="1">
                <a:tableStyleId>{5C22544A-7EE6-4342-B048-85BDC9FD1C3A}</a:tableStyleId>
              </a:tblPr>
              <a:tblGrid>
                <a:gridCol w="2205428">
                  <a:extLst>
                    <a:ext uri="{9D8B030D-6E8A-4147-A177-3AD203B41FA5}">
                      <a16:colId xmlns:a16="http://schemas.microsoft.com/office/drawing/2014/main" val="3325327648"/>
                    </a:ext>
                  </a:extLst>
                </a:gridCol>
                <a:gridCol w="1454046">
                  <a:extLst>
                    <a:ext uri="{9D8B030D-6E8A-4147-A177-3AD203B41FA5}">
                      <a16:colId xmlns:a16="http://schemas.microsoft.com/office/drawing/2014/main" val="1224786397"/>
                    </a:ext>
                  </a:extLst>
                </a:gridCol>
                <a:gridCol w="1319134">
                  <a:extLst>
                    <a:ext uri="{9D8B030D-6E8A-4147-A177-3AD203B41FA5}">
                      <a16:colId xmlns:a16="http://schemas.microsoft.com/office/drawing/2014/main" val="433660406"/>
                    </a:ext>
                  </a:extLst>
                </a:gridCol>
                <a:gridCol w="3479592">
                  <a:extLst>
                    <a:ext uri="{9D8B030D-6E8A-4147-A177-3AD203B41FA5}">
                      <a16:colId xmlns:a16="http://schemas.microsoft.com/office/drawing/2014/main" val="1096554532"/>
                    </a:ext>
                  </a:extLst>
                </a:gridCol>
              </a:tblGrid>
              <a:tr h="370840">
                <a:tc>
                  <a:txBody>
                    <a:bodyPr/>
                    <a:lstStyle/>
                    <a:p>
                      <a:endParaRPr lang="en-US"/>
                    </a:p>
                  </a:txBody>
                  <a:tcPr/>
                </a:tc>
                <a:tc>
                  <a:txBody>
                    <a:bodyPr/>
                    <a:lstStyle/>
                    <a:p>
                      <a:pPr algn="ctr"/>
                      <a:r>
                        <a:rPr lang="en-US" dirty="0"/>
                        <a:t>Nominal</a:t>
                      </a:r>
                    </a:p>
                  </a:txBody>
                  <a:tcPr anchor="b"/>
                </a:tc>
                <a:tc>
                  <a:txBody>
                    <a:bodyPr/>
                    <a:lstStyle/>
                    <a:p>
                      <a:pPr algn="ctr"/>
                      <a:r>
                        <a:rPr lang="en-US" dirty="0"/>
                        <a:t>Real</a:t>
                      </a:r>
                    </a:p>
                  </a:txBody>
                  <a:tcPr anchor="b"/>
                </a:tc>
                <a:tc>
                  <a:txBody>
                    <a:bodyPr/>
                    <a:lstStyle/>
                    <a:p>
                      <a:pPr algn="ctr"/>
                      <a:r>
                        <a:rPr lang="en-US" dirty="0"/>
                        <a:t>Average Risk Premium (Extra Return versus Treasury Bills)</a:t>
                      </a:r>
                    </a:p>
                  </a:txBody>
                  <a:tcPr anchor="b"/>
                </a:tc>
                <a:extLst>
                  <a:ext uri="{0D108BD9-81ED-4DB2-BD59-A6C34878D82A}">
                    <a16:rowId xmlns:a16="http://schemas.microsoft.com/office/drawing/2014/main" val="3129266028"/>
                  </a:ext>
                </a:extLst>
              </a:tr>
              <a:tr h="370840">
                <a:tc>
                  <a:txBody>
                    <a:bodyPr/>
                    <a:lstStyle/>
                    <a:p>
                      <a:r>
                        <a:rPr lang="en-US" dirty="0"/>
                        <a:t>Treasury bills</a:t>
                      </a:r>
                    </a:p>
                  </a:txBody>
                  <a:tcPr/>
                </a:tc>
                <a:tc>
                  <a:txBody>
                    <a:bodyPr/>
                    <a:lstStyle/>
                    <a:p>
                      <a:pPr marL="344488" indent="0" algn="ctr"/>
                      <a:r>
                        <a:rPr lang="en-US" dirty="0"/>
                        <a:t>3.7%</a:t>
                      </a:r>
                    </a:p>
                  </a:txBody>
                  <a:tcPr/>
                </a:tc>
                <a:tc>
                  <a:txBody>
                    <a:bodyPr/>
                    <a:lstStyle/>
                    <a:p>
                      <a:pPr marL="165100" indent="0" algn="ctr"/>
                      <a:r>
                        <a:rPr lang="en-US" dirty="0"/>
                        <a:t>0.9%</a:t>
                      </a:r>
                    </a:p>
                  </a:txBody>
                  <a:tcPr/>
                </a:tc>
                <a:tc>
                  <a:txBody>
                    <a:bodyPr/>
                    <a:lstStyle/>
                    <a:p>
                      <a:pPr marL="404813" indent="0" algn="ctr"/>
                      <a:r>
                        <a:rPr lang="en-US" dirty="0"/>
                        <a:t>0%</a:t>
                      </a:r>
                    </a:p>
                  </a:txBody>
                  <a:tcPr/>
                </a:tc>
                <a:extLst>
                  <a:ext uri="{0D108BD9-81ED-4DB2-BD59-A6C34878D82A}">
                    <a16:rowId xmlns:a16="http://schemas.microsoft.com/office/drawing/2014/main" val="66485448"/>
                  </a:ext>
                </a:extLst>
              </a:tr>
              <a:tr h="370840">
                <a:tc>
                  <a:txBody>
                    <a:bodyPr/>
                    <a:lstStyle/>
                    <a:p>
                      <a:r>
                        <a:rPr lang="en-US" dirty="0"/>
                        <a:t>Government bonds</a:t>
                      </a:r>
                    </a:p>
                  </a:txBody>
                  <a:tcPr/>
                </a:tc>
                <a:tc>
                  <a:txBody>
                    <a:bodyPr/>
                    <a:lstStyle/>
                    <a:p>
                      <a:pPr marL="120650" indent="0" algn="ctr"/>
                      <a:r>
                        <a:rPr lang="en-US" dirty="0"/>
                        <a:t>5.4</a:t>
                      </a:r>
                    </a:p>
                  </a:txBody>
                  <a:tcPr/>
                </a:tc>
                <a:tc>
                  <a:txBody>
                    <a:bodyPr/>
                    <a:lstStyle/>
                    <a:p>
                      <a:pPr algn="ctr"/>
                      <a:r>
                        <a:rPr lang="en-US" dirty="0"/>
                        <a:t>2.6</a:t>
                      </a:r>
                    </a:p>
                  </a:txBody>
                  <a:tcPr/>
                </a:tc>
                <a:tc>
                  <a:txBody>
                    <a:bodyPr/>
                    <a:lstStyle/>
                    <a:p>
                      <a:pPr algn="ctr"/>
                      <a:r>
                        <a:rPr lang="en-US" dirty="0"/>
                        <a:t>1.7</a:t>
                      </a:r>
                    </a:p>
                  </a:txBody>
                  <a:tcPr/>
                </a:tc>
                <a:extLst>
                  <a:ext uri="{0D108BD9-81ED-4DB2-BD59-A6C34878D82A}">
                    <a16:rowId xmlns:a16="http://schemas.microsoft.com/office/drawing/2014/main" val="3828653234"/>
                  </a:ext>
                </a:extLst>
              </a:tr>
              <a:tr h="370840">
                <a:tc>
                  <a:txBody>
                    <a:bodyPr/>
                    <a:lstStyle/>
                    <a:p>
                      <a:r>
                        <a:rPr lang="en-US" dirty="0"/>
                        <a:t>Stocks</a:t>
                      </a:r>
                    </a:p>
                  </a:txBody>
                  <a:tcPr/>
                </a:tc>
                <a:tc>
                  <a:txBody>
                    <a:bodyPr/>
                    <a:lstStyle/>
                    <a:p>
                      <a:pPr algn="ctr"/>
                      <a:r>
                        <a:rPr lang="en-US" dirty="0"/>
                        <a:t>11.5</a:t>
                      </a:r>
                    </a:p>
                  </a:txBody>
                  <a:tcPr/>
                </a:tc>
                <a:tc>
                  <a:txBody>
                    <a:bodyPr/>
                    <a:lstStyle/>
                    <a:p>
                      <a:pPr algn="ctr"/>
                      <a:r>
                        <a:rPr lang="en-US" dirty="0"/>
                        <a:t>8.5</a:t>
                      </a:r>
                    </a:p>
                  </a:txBody>
                  <a:tcPr/>
                </a:tc>
                <a:tc>
                  <a:txBody>
                    <a:bodyPr/>
                    <a:lstStyle/>
                    <a:p>
                      <a:pPr algn="ctr"/>
                      <a:r>
                        <a:rPr lang="en-US" dirty="0"/>
                        <a:t>7.8</a:t>
                      </a:r>
                    </a:p>
                  </a:txBody>
                  <a:tcPr/>
                </a:tc>
                <a:extLst>
                  <a:ext uri="{0D108BD9-81ED-4DB2-BD59-A6C34878D82A}">
                    <a16:rowId xmlns:a16="http://schemas.microsoft.com/office/drawing/2014/main" val="3802802201"/>
                  </a:ext>
                </a:extLst>
              </a:tr>
            </a:tbl>
          </a:graphicData>
        </a:graphic>
      </p:graphicFrame>
      <p:sp>
        <p:nvSpPr>
          <p:cNvPr id="7"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5</a:t>
            </a:r>
          </a:p>
        </p:txBody>
      </p:sp>
      <p:sp>
        <p:nvSpPr>
          <p:cNvPr id="4" name="TextBox 3">
            <a:extLst>
              <a:ext uri="{FF2B5EF4-FFF2-40B4-BE49-F238E27FC236}">
                <a16:creationId xmlns:a16="http://schemas.microsoft.com/office/drawing/2014/main" id="{14D0E2D4-154C-F06F-6841-BA9B33EE91ED}"/>
              </a:ext>
            </a:extLst>
          </p:cNvPr>
          <p:cNvSpPr txBox="1"/>
          <p:nvPr/>
        </p:nvSpPr>
        <p:spPr>
          <a:xfrm>
            <a:off x="355310" y="4931764"/>
            <a:ext cx="11481380" cy="923330"/>
          </a:xfrm>
          <a:prstGeom prst="rect">
            <a:avLst/>
          </a:prstGeom>
          <a:noFill/>
        </p:spPr>
        <p:txBody>
          <a:bodyPr wrap="square" rtlCol="0">
            <a:spAutoFit/>
          </a:bodyPr>
          <a:lstStyle/>
          <a:p>
            <a:r>
              <a:rPr lang="en-US" dirty="0"/>
              <a:t>An investment in long-term government bonds would have produced an average nominal return of 5.4%. By taking on the risk of stocks, investors earned a return of 11.5%, a risk premium of 11.5-3.7=7.8% over the return on Treasury bills. Average inflation reduced the real returns on these securities by about 3% a year.</a:t>
            </a:r>
            <a:endParaRPr lang="en-IN" dirty="0"/>
          </a:p>
        </p:txBody>
      </p:sp>
      <p:sp>
        <p:nvSpPr>
          <p:cNvPr id="8" name="TextBox 7">
            <a:extLst>
              <a:ext uri="{FF2B5EF4-FFF2-40B4-BE49-F238E27FC236}">
                <a16:creationId xmlns:a16="http://schemas.microsoft.com/office/drawing/2014/main" id="{BC4A1F3F-EA6B-2595-49D4-F4B873A1ACF0}"/>
              </a:ext>
            </a:extLst>
          </p:cNvPr>
          <p:cNvSpPr txBox="1"/>
          <p:nvPr/>
        </p:nvSpPr>
        <p:spPr>
          <a:xfrm>
            <a:off x="2760182" y="6027204"/>
            <a:ext cx="6095128" cy="369332"/>
          </a:xfrm>
          <a:prstGeom prst="rect">
            <a:avLst/>
          </a:prstGeom>
          <a:noFill/>
        </p:spPr>
        <p:txBody>
          <a:bodyPr wrap="square">
            <a:spAutoFit/>
          </a:bodyPr>
          <a:lstStyle/>
          <a:p>
            <a:r>
              <a:rPr lang="en-IN" b="0" i="0" dirty="0">
                <a:effectLst/>
                <a:latin typeface="Google Sans"/>
              </a:rPr>
              <a:t>* Treasury Bills are called Cash Management Bills in India</a:t>
            </a:r>
            <a:endParaRPr lang="en-IN" dirty="0"/>
          </a:p>
        </p:txBody>
      </p:sp>
    </p:spTree>
    <p:extLst>
      <p:ext uri="{BB962C8B-B14F-4D97-AF65-F5344CB8AC3E}">
        <p14:creationId xmlns:p14="http://schemas.microsoft.com/office/powerpoint/2010/main" val="197276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DF5327"/>
                </a:solidFill>
              </a:rPr>
              <a:t>The Stock Market Is a Variable Investment</a:t>
            </a:r>
          </a:p>
        </p:txBody>
      </p:sp>
      <p:sp>
        <p:nvSpPr>
          <p:cNvPr id="3" name="Content Placeholder 2"/>
          <p:cNvSpPr>
            <a:spLocks noGrp="1"/>
          </p:cNvSpPr>
          <p:nvPr>
            <p:ph sz="quarter" idx="11"/>
          </p:nvPr>
        </p:nvSpPr>
        <p:spPr>
          <a:xfrm>
            <a:off x="6808361" y="953322"/>
            <a:ext cx="3950426" cy="432170"/>
          </a:xfrm>
        </p:spPr>
        <p:txBody>
          <a:bodyPr>
            <a:normAutofit/>
          </a:bodyPr>
          <a:lstStyle/>
          <a:p>
            <a:pPr marL="45720" indent="0">
              <a:buNone/>
            </a:pPr>
            <a:r>
              <a:rPr lang="en-US" dirty="0"/>
              <a:t>Stock Market Index Returns.</a:t>
            </a:r>
          </a:p>
        </p:txBody>
      </p:sp>
      <p:sp>
        <p:nvSpPr>
          <p:cNvPr id="6" name="Content Placeholder 5">
            <a:extLst>
              <a:ext uri="{FF2B5EF4-FFF2-40B4-BE49-F238E27FC236}">
                <a16:creationId xmlns:a16="http://schemas.microsoft.com/office/drawing/2014/main" id="{09441590-F6ED-4EAF-908C-D32F0F85A807}"/>
              </a:ext>
            </a:extLst>
          </p:cNvPr>
          <p:cNvSpPr>
            <a:spLocks noGrp="1"/>
          </p:cNvSpPr>
          <p:nvPr>
            <p:ph sz="quarter" idx="14"/>
          </p:nvPr>
        </p:nvSpPr>
        <p:spPr>
          <a:xfrm>
            <a:off x="5099739" y="5943128"/>
            <a:ext cx="6655960" cy="489433"/>
          </a:xfrm>
        </p:spPr>
        <p:txBody>
          <a:bodyPr>
            <a:normAutofit fontScale="77500" lnSpcReduction="20000"/>
          </a:bodyPr>
          <a:lstStyle/>
          <a:p>
            <a:pPr marL="45720" indent="0">
              <a:buNone/>
            </a:pPr>
            <a:r>
              <a:rPr lang="en-US" sz="1600" b="1" dirty="0"/>
              <a:t>Source:</a:t>
            </a:r>
            <a:r>
              <a:rPr lang="en-US" sz="1600" dirty="0"/>
              <a:t> E. Dimson, P. R. Marsh, and M. Staunton, </a:t>
            </a:r>
            <a:r>
              <a:rPr lang="en-US" sz="1600" b="1" dirty="0"/>
              <a:t>Triumph of the Optimists: 101 Years of Global Investment Returns</a:t>
            </a:r>
            <a:r>
              <a:rPr lang="en-US" sz="1600" dirty="0"/>
              <a:t> (Princeton, NJ: Princeton University Press, 2002), with updates provided by the authors.</a:t>
            </a:r>
          </a:p>
        </p:txBody>
      </p:sp>
      <p:pic>
        <p:nvPicPr>
          <p:cNvPr id="9" name="Picture 8" descr="A graph shows the annual rates of return for U.S. common stocks from 1900 to 2019.">
            <a:extLst>
              <a:ext uri="{FF2B5EF4-FFF2-40B4-BE49-F238E27FC236}">
                <a16:creationId xmlns:a16="http://schemas.microsoft.com/office/drawing/2014/main" id="{606AB24A-1EED-41E6-B6CC-6A2D6986B74A}"/>
              </a:ext>
            </a:extLst>
          </p:cNvPr>
          <p:cNvPicPr>
            <a:picLocks noChangeAspect="1"/>
          </p:cNvPicPr>
          <p:nvPr/>
        </p:nvPicPr>
        <p:blipFill>
          <a:blip r:embed="rId3"/>
          <a:stretch>
            <a:fillRect/>
          </a:stretch>
        </p:blipFill>
        <p:spPr>
          <a:xfrm>
            <a:off x="5099739" y="1479743"/>
            <a:ext cx="6719534" cy="4463385"/>
          </a:xfrm>
          <a:prstGeom prst="rect">
            <a:avLst/>
          </a:prstGeom>
        </p:spPr>
      </p:pic>
      <p:sp>
        <p:nvSpPr>
          <p:cNvPr id="7"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7</a:t>
            </a:r>
          </a:p>
        </p:txBody>
      </p:sp>
      <p:sp>
        <p:nvSpPr>
          <p:cNvPr id="10" name="TextBox 9">
            <a:extLst>
              <a:ext uri="{FF2B5EF4-FFF2-40B4-BE49-F238E27FC236}">
                <a16:creationId xmlns:a16="http://schemas.microsoft.com/office/drawing/2014/main" id="{CA82169B-48B4-AFE8-09EF-35CEE7C1434B}"/>
              </a:ext>
            </a:extLst>
          </p:cNvPr>
          <p:cNvSpPr txBox="1"/>
          <p:nvPr/>
        </p:nvSpPr>
        <p:spPr>
          <a:xfrm>
            <a:off x="410173" y="2137059"/>
            <a:ext cx="4689566" cy="34778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DF5327"/>
                </a:solidFill>
              </a:rPr>
              <a:t>The x-axis is Years from 1900 to 2019; the y-axis is Rate of return, %. With few exceptions, the rate of return for most years during the period was positive, though year-to-year returns are quite wide. </a:t>
            </a:r>
            <a:r>
              <a:rPr lang="en-US" sz="2000" b="1" dirty="0">
                <a:solidFill>
                  <a:srgbClr val="DF5327"/>
                </a:solidFill>
              </a:rPr>
              <a:t>The highest annual return was just over 57% in 1933. </a:t>
            </a:r>
            <a:r>
              <a:rPr lang="en-US" sz="2000" dirty="0">
                <a:solidFill>
                  <a:srgbClr val="DF5327"/>
                </a:solidFill>
              </a:rPr>
              <a:t>However, </a:t>
            </a:r>
            <a:r>
              <a:rPr lang="en-US" sz="2000" b="1" dirty="0">
                <a:solidFill>
                  <a:srgbClr val="DF5327"/>
                </a:solidFill>
              </a:rPr>
              <a:t>six years posted losses of more than 25%, the worst being the 43% loss in 1931.</a:t>
            </a:r>
            <a:r>
              <a:rPr lang="en-US" sz="2000" dirty="0">
                <a:solidFill>
                  <a:srgbClr val="DF5327"/>
                </a:solidFill>
              </a:rPr>
              <a:t> Losses also occurred in many years during the 1970s and 2000s.</a:t>
            </a:r>
          </a:p>
        </p:txBody>
      </p:sp>
      <p:sp>
        <p:nvSpPr>
          <p:cNvPr id="12" name="TextBox 11">
            <a:extLst>
              <a:ext uri="{FF2B5EF4-FFF2-40B4-BE49-F238E27FC236}">
                <a16:creationId xmlns:a16="http://schemas.microsoft.com/office/drawing/2014/main" id="{EC84F03C-4E19-DAF3-A497-60387B3E3AAC}"/>
              </a:ext>
            </a:extLst>
          </p:cNvPr>
          <p:cNvSpPr txBox="1"/>
          <p:nvPr/>
        </p:nvSpPr>
        <p:spPr>
          <a:xfrm>
            <a:off x="410173" y="1347042"/>
            <a:ext cx="4492316" cy="923330"/>
          </a:xfrm>
          <a:prstGeom prst="rect">
            <a:avLst/>
          </a:prstGeom>
          <a:noFill/>
        </p:spPr>
        <p:txBody>
          <a:bodyPr wrap="square">
            <a:spAutoFit/>
          </a:bodyPr>
          <a:lstStyle/>
          <a:p>
            <a:r>
              <a:rPr lang="en-US" dirty="0"/>
              <a:t>The stock market has been a profitable but volatile investment.</a:t>
            </a:r>
          </a:p>
          <a:p>
            <a:endParaRPr lang="en-US" dirty="0"/>
          </a:p>
        </p:txBody>
      </p:sp>
    </p:spTree>
    <p:extLst>
      <p:ext uri="{BB962C8B-B14F-4D97-AF65-F5344CB8AC3E}">
        <p14:creationId xmlns:p14="http://schemas.microsoft.com/office/powerpoint/2010/main" val="56839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b="1" dirty="0">
                <a:solidFill>
                  <a:srgbClr val="DF5327"/>
                </a:solidFill>
              </a:rPr>
              <a:t>Histogram of the Annual Rates of Return From the Stock Market in the United States</a:t>
            </a:r>
          </a:p>
        </p:txBody>
      </p:sp>
      <p:sp>
        <p:nvSpPr>
          <p:cNvPr id="3" name="Content Placeholder 2"/>
          <p:cNvSpPr>
            <a:spLocks noGrp="1"/>
          </p:cNvSpPr>
          <p:nvPr>
            <p:ph sz="quarter" idx="11"/>
          </p:nvPr>
        </p:nvSpPr>
        <p:spPr>
          <a:xfrm>
            <a:off x="8001986" y="1234592"/>
            <a:ext cx="1890634" cy="507120"/>
          </a:xfrm>
        </p:spPr>
        <p:txBody>
          <a:bodyPr>
            <a:normAutofit/>
          </a:bodyPr>
          <a:lstStyle/>
          <a:p>
            <a:pPr marL="45720" indent="0">
              <a:buNone/>
            </a:pPr>
            <a:r>
              <a:rPr lang="en-US" sz="2400" b="1" dirty="0"/>
              <a:t>1900–2020.</a:t>
            </a:r>
          </a:p>
        </p:txBody>
      </p:sp>
      <p:sp>
        <p:nvSpPr>
          <p:cNvPr id="6" name="Content Placeholder 5">
            <a:extLst>
              <a:ext uri="{FF2B5EF4-FFF2-40B4-BE49-F238E27FC236}">
                <a16:creationId xmlns:a16="http://schemas.microsoft.com/office/drawing/2014/main" id="{EBD04FA2-AB9B-4FEF-81DF-80C536ECE721}"/>
              </a:ext>
            </a:extLst>
          </p:cNvPr>
          <p:cNvSpPr>
            <a:spLocks noGrp="1"/>
          </p:cNvSpPr>
          <p:nvPr>
            <p:ph sz="quarter" idx="14"/>
          </p:nvPr>
        </p:nvSpPr>
        <p:spPr>
          <a:xfrm>
            <a:off x="5737720" y="5317759"/>
            <a:ext cx="5997080" cy="873177"/>
          </a:xfrm>
        </p:spPr>
        <p:txBody>
          <a:bodyPr>
            <a:normAutofit fontScale="92500"/>
          </a:bodyPr>
          <a:lstStyle/>
          <a:p>
            <a:pPr marL="45720" indent="0">
              <a:buNone/>
            </a:pPr>
            <a:r>
              <a:rPr lang="en-US" sz="1600" b="1" dirty="0"/>
              <a:t>Source:</a:t>
            </a:r>
            <a:r>
              <a:rPr lang="en-US" sz="1600" dirty="0"/>
              <a:t> E. Dimson, P. R. Marsh, and M. Staunton, </a:t>
            </a:r>
            <a:r>
              <a:rPr lang="en-US" sz="1600" b="1" dirty="0"/>
              <a:t>Triumph of the Optimists: 101 Years of Global Investment Returns</a:t>
            </a:r>
            <a:r>
              <a:rPr lang="en-US" sz="1600" dirty="0"/>
              <a:t> (Princeton, N</a:t>
            </a:r>
            <a:r>
              <a:rPr lang="en-US" sz="100" dirty="0"/>
              <a:t> </a:t>
            </a:r>
            <a:r>
              <a:rPr lang="en-US" sz="1600" dirty="0"/>
              <a:t>J: Princeton University Press, 2002), with updates provided by the authors.</a:t>
            </a:r>
          </a:p>
        </p:txBody>
      </p:sp>
      <p:pic>
        <p:nvPicPr>
          <p:cNvPr id="11" name="Picture 10" descr="A histogram shows the frequency distribution of year-to-year rates of return for U.S. common stocks from 1900 to 2020.">
            <a:extLst>
              <a:ext uri="{FF2B5EF4-FFF2-40B4-BE49-F238E27FC236}">
                <a16:creationId xmlns:a16="http://schemas.microsoft.com/office/drawing/2014/main" id="{2AC44D30-2DA6-4CCF-8B75-D7931C07E74E}"/>
              </a:ext>
            </a:extLst>
          </p:cNvPr>
          <p:cNvPicPr>
            <a:picLocks noChangeAspect="1"/>
          </p:cNvPicPr>
          <p:nvPr/>
        </p:nvPicPr>
        <p:blipFill>
          <a:blip r:embed="rId3"/>
          <a:stretch>
            <a:fillRect/>
          </a:stretch>
        </p:blipFill>
        <p:spPr>
          <a:xfrm>
            <a:off x="5737720" y="1873773"/>
            <a:ext cx="5877630" cy="3283158"/>
          </a:xfrm>
          <a:prstGeom prst="rect">
            <a:avLst/>
          </a:prstGeom>
        </p:spPr>
      </p:pic>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8</a:t>
            </a:r>
          </a:p>
        </p:txBody>
      </p:sp>
      <p:sp>
        <p:nvSpPr>
          <p:cNvPr id="7" name="TextBox 6">
            <a:extLst>
              <a:ext uri="{FF2B5EF4-FFF2-40B4-BE49-F238E27FC236}">
                <a16:creationId xmlns:a16="http://schemas.microsoft.com/office/drawing/2014/main" id="{042117E4-7B15-9426-17E5-7013622E4522}"/>
              </a:ext>
            </a:extLst>
          </p:cNvPr>
          <p:cNvSpPr txBox="1"/>
          <p:nvPr/>
        </p:nvSpPr>
        <p:spPr>
          <a:xfrm>
            <a:off x="457200" y="1334259"/>
            <a:ext cx="5189873" cy="5121402"/>
          </a:xfrm>
          <a:prstGeom prst="rect">
            <a:avLst/>
          </a:prstGeom>
          <a:noFill/>
        </p:spPr>
        <p:txBody>
          <a:bodyPr wrap="square">
            <a:spAutoFit/>
          </a:bodyPr>
          <a:lstStyle/>
          <a:p>
            <a:pPr marL="45720" marR="0" lvl="0" algn="l" defTabSz="914400" rtl="0" eaLnBrk="1" fontAlgn="auto" latinLnBrk="0" hangingPunct="1">
              <a:lnSpc>
                <a:spcPct val="90000"/>
              </a:lnSpc>
              <a:spcBef>
                <a:spcPts val="1000"/>
              </a:spcBef>
              <a:spcAft>
                <a:spcPts val="0"/>
              </a:spcAft>
              <a:buClr>
                <a:srgbClr val="418AB3"/>
              </a:buClr>
              <a:buSzPct val="80000"/>
              <a:tabLst/>
              <a:defRPr/>
            </a:pPr>
            <a:r>
              <a:rPr kumimoji="0" lang="en-US" b="0" i="0" u="none" strike="noStrike" kern="1200" cap="none" spc="0" normalizeH="0" baseline="0" noProof="0" dirty="0">
                <a:ln>
                  <a:noFill/>
                </a:ln>
                <a:solidFill>
                  <a:srgbClr val="DF5327"/>
                </a:solidFill>
                <a:effectLst/>
                <a:uLnTx/>
                <a:uFillTx/>
                <a:latin typeface="Corbel" panose="020B0503020204020204"/>
                <a:ea typeface="+mn-ea"/>
                <a:cs typeface="+mn-cs"/>
              </a:rPr>
              <a:t>The histogram shows the following approximate results: </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Losses of between 40-50 percent: 1 year</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Losses of between 30-40 percent: 2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Losses of between 20-30 percent: 4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Losses of between 10-20 percent: 11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Losses of between 0-10 percent: 13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Gains of between 1 to 10 percent: 20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Gains of between 10 to 20 percent: 18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Gains of between 20 to 30 percent: 24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Gains of between 30 to 40 percent: 16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Gains of between 40 to 50 percent: 3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Gains of greater than 50 percent: 2 years</a:t>
            </a:r>
          </a:p>
          <a:p>
            <a:pPr marL="228600" marR="0" lvl="0" indent="-182880" algn="l" defTabSz="914400" rtl="0" eaLnBrk="1" fontAlgn="auto" latinLnBrk="0" hangingPunct="1">
              <a:lnSpc>
                <a:spcPct val="90000"/>
              </a:lnSpc>
              <a:spcBef>
                <a:spcPts val="1000"/>
              </a:spcBef>
              <a:spcAft>
                <a:spcPts val="0"/>
              </a:spcAft>
              <a:buClr>
                <a:srgbClr val="418AB3"/>
              </a:buClr>
              <a:buSzPct val="80000"/>
              <a:buFont typeface="Corbel" pitchFamily="34" charset="0"/>
              <a:buChar char="•"/>
              <a:tabLst/>
              <a:defRPr/>
            </a:pPr>
            <a:r>
              <a:rPr kumimoji="0" lang="en-US" b="0" i="0" u="none" strike="noStrike" kern="1200" cap="none" spc="0" normalizeH="0" baseline="0" noProof="0" dirty="0">
                <a:ln>
                  <a:noFill/>
                </a:ln>
                <a:solidFill>
                  <a:srgbClr val="418AB3"/>
                </a:solidFill>
                <a:effectLst/>
                <a:uLnTx/>
                <a:uFillTx/>
                <a:latin typeface="Corbel" panose="020B0503020204020204"/>
                <a:ea typeface="+mn-ea"/>
                <a:cs typeface="+mn-cs"/>
              </a:rPr>
              <a:t>All values are approximated. </a:t>
            </a:r>
          </a:p>
        </p:txBody>
      </p:sp>
    </p:spTree>
    <p:extLst>
      <p:ext uri="{BB962C8B-B14F-4D97-AF65-F5344CB8AC3E}">
        <p14:creationId xmlns:p14="http://schemas.microsoft.com/office/powerpoint/2010/main" val="245315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462" y="226032"/>
            <a:ext cx="11322884" cy="757380"/>
          </a:xfrm>
        </p:spPr>
        <p:txBody>
          <a:bodyPr>
            <a:noAutofit/>
          </a:bodyPr>
          <a:lstStyle/>
          <a:p>
            <a:pPr algn="ctr"/>
            <a:r>
              <a:rPr lang="en-US" sz="3200" b="1" dirty="0">
                <a:solidFill>
                  <a:srgbClr val="DF5327"/>
                </a:solidFill>
              </a:rPr>
              <a:t>Daily Price Changes for I</a:t>
            </a:r>
            <a:r>
              <a:rPr lang="en-US" sz="100" b="1" dirty="0">
                <a:solidFill>
                  <a:srgbClr val="DF5327"/>
                </a:solidFill>
              </a:rPr>
              <a:t> </a:t>
            </a:r>
            <a:r>
              <a:rPr lang="en-US" sz="3200" b="1" dirty="0">
                <a:solidFill>
                  <a:srgbClr val="DF5327"/>
                </a:solidFill>
              </a:rPr>
              <a:t>B</a:t>
            </a:r>
            <a:r>
              <a:rPr lang="en-US" sz="100" b="1" dirty="0">
                <a:solidFill>
                  <a:srgbClr val="DF5327"/>
                </a:solidFill>
              </a:rPr>
              <a:t> </a:t>
            </a:r>
            <a:r>
              <a:rPr lang="en-US" sz="3200" b="1" dirty="0">
                <a:solidFill>
                  <a:srgbClr val="DF5327"/>
                </a:solidFill>
              </a:rPr>
              <a:t>M</a:t>
            </a:r>
          </a:p>
        </p:txBody>
      </p:sp>
      <p:sp>
        <p:nvSpPr>
          <p:cNvPr id="3" name="Content Placeholder 2"/>
          <p:cNvSpPr>
            <a:spLocks noGrp="1"/>
          </p:cNvSpPr>
          <p:nvPr>
            <p:ph sz="quarter" idx="11"/>
          </p:nvPr>
        </p:nvSpPr>
        <p:spPr>
          <a:xfrm>
            <a:off x="2656985" y="1057255"/>
            <a:ext cx="6865838" cy="480171"/>
          </a:xfrm>
        </p:spPr>
        <p:txBody>
          <a:bodyPr>
            <a:normAutofit fontScale="92500"/>
          </a:bodyPr>
          <a:lstStyle/>
          <a:p>
            <a:pPr marL="45720" indent="0" algn="ctr">
              <a:buNone/>
            </a:pPr>
            <a:r>
              <a:rPr lang="en-US" sz="2400" b="1" dirty="0"/>
              <a:t>Price changes versus normal distribution 19</a:t>
            </a:r>
            <a:r>
              <a:rPr lang="en-US" sz="100" b="1" dirty="0"/>
              <a:t> </a:t>
            </a:r>
            <a:r>
              <a:rPr lang="en-US" sz="2400" b="1" dirty="0"/>
              <a:t>97–2019.</a:t>
            </a:r>
          </a:p>
        </p:txBody>
      </p:sp>
      <p:pic>
        <p:nvPicPr>
          <p:cNvPr id="6" name="Picture 5" descr="A graph plots percent of days versus daily price changes, in percentage.">
            <a:extLst>
              <a:ext uri="{FF2B5EF4-FFF2-40B4-BE49-F238E27FC236}">
                <a16:creationId xmlns:a16="http://schemas.microsoft.com/office/drawing/2014/main" id="{AF00508A-693B-4C16-A618-E62E063B773E}"/>
              </a:ext>
            </a:extLst>
          </p:cNvPr>
          <p:cNvPicPr>
            <a:picLocks noChangeAspect="1"/>
          </p:cNvPicPr>
          <p:nvPr/>
        </p:nvPicPr>
        <p:blipFill>
          <a:blip r:embed="rId3"/>
          <a:stretch>
            <a:fillRect/>
          </a:stretch>
        </p:blipFill>
        <p:spPr>
          <a:xfrm>
            <a:off x="2586446" y="1611269"/>
            <a:ext cx="6740434" cy="4694553"/>
          </a:xfrm>
          <a:prstGeom prst="rect">
            <a:avLst/>
          </a:prstGeom>
        </p:spPr>
      </p:pic>
      <p:sp>
        <p:nvSpPr>
          <p:cNvPr id="8"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t>10</a:t>
            </a:r>
          </a:p>
        </p:txBody>
      </p:sp>
      <p:sp>
        <p:nvSpPr>
          <p:cNvPr id="4" name="TextBox 3">
            <a:extLst>
              <a:ext uri="{FF2B5EF4-FFF2-40B4-BE49-F238E27FC236}">
                <a16:creationId xmlns:a16="http://schemas.microsoft.com/office/drawing/2014/main" id="{1C7FF040-3002-1DD9-C492-06AB3C66BF85}"/>
              </a:ext>
            </a:extLst>
          </p:cNvPr>
          <p:cNvSpPr txBox="1"/>
          <p:nvPr/>
        </p:nvSpPr>
        <p:spPr>
          <a:xfrm>
            <a:off x="428462" y="1537426"/>
            <a:ext cx="1928077" cy="3970318"/>
          </a:xfrm>
          <a:prstGeom prst="rect">
            <a:avLst/>
          </a:prstGeom>
          <a:noFill/>
        </p:spPr>
        <p:txBody>
          <a:bodyPr wrap="square" rtlCol="0">
            <a:spAutoFit/>
          </a:bodyPr>
          <a:lstStyle/>
          <a:p>
            <a:r>
              <a:rPr lang="en-US" dirty="0"/>
              <a:t>On this histogram, a bell-shaped normal distribution is superimposed.</a:t>
            </a:r>
          </a:p>
          <a:p>
            <a:endParaRPr lang="en-US" dirty="0"/>
          </a:p>
          <a:p>
            <a:r>
              <a:rPr lang="en-US" dirty="0"/>
              <a:t>When measured over short interval, the past returns on </a:t>
            </a:r>
            <a:r>
              <a:rPr lang="en-US" dirty="0">
                <a:solidFill>
                  <a:srgbClr val="DF5327"/>
                </a:solidFill>
              </a:rPr>
              <a:t>any stock conform fairly closely to a normal distribution.</a:t>
            </a:r>
            <a:endParaRPr lang="en-IN" dirty="0">
              <a:solidFill>
                <a:srgbClr val="DF5327"/>
              </a:solidFill>
            </a:endParaRPr>
          </a:p>
        </p:txBody>
      </p:sp>
    </p:spTree>
    <p:extLst>
      <p:ext uri="{BB962C8B-B14F-4D97-AF65-F5344CB8AC3E}">
        <p14:creationId xmlns:p14="http://schemas.microsoft.com/office/powerpoint/2010/main" val="2350786647"/>
      </p:ext>
    </p:extLst>
  </p:cSld>
  <p:clrMapOvr>
    <a:masterClrMapping/>
  </p:clrMapOvr>
</p:sld>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1142</TotalTime>
  <Words>2729</Words>
  <Application>Microsoft Office PowerPoint</Application>
  <PresentationFormat>Widescreen</PresentationFormat>
  <Paragraphs>363</Paragraphs>
  <Slides>31</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Cambria Math</vt:lpstr>
      <vt:lpstr>Corbel</vt:lpstr>
      <vt:lpstr>Google Sans</vt:lpstr>
      <vt:lpstr>Basis</vt:lpstr>
      <vt:lpstr>Equation</vt:lpstr>
      <vt:lpstr> DMS 201 : Introduction to Management  Module-II: Financial Management  Dr. Parvati Neelakantan</vt:lpstr>
      <vt:lpstr>   PART 1: BUSINESS ENVIRONMENT  Lecture 9: Introduction to Risk, Diversification, and Portfolio Selection</vt:lpstr>
      <vt:lpstr>Topics Covered</vt:lpstr>
      <vt:lpstr>How an Investment of $1 at the End of 1899 Would Have Grown by the End of 2020</vt:lpstr>
      <vt:lpstr>How an Investment of $1 at the End of 1899 Would Have Grown in Real Terms by the End of 2020</vt:lpstr>
      <vt:lpstr>Average annual rates of return</vt:lpstr>
      <vt:lpstr>The Stock Market Is a Variable Investment</vt:lpstr>
      <vt:lpstr>Histogram of the Annual Rates of Return From the Stock Market in the United States</vt:lpstr>
      <vt:lpstr>Daily Price Changes for I B M</vt:lpstr>
      <vt:lpstr>How to Measure Risk</vt:lpstr>
      <vt:lpstr>PowerPoint Presentation</vt:lpstr>
      <vt:lpstr>Standard Deviation and Variance for Different Securities</vt:lpstr>
      <vt:lpstr>The Coin Tossing Game: Calculating Variance and Standard Deviation</vt:lpstr>
      <vt:lpstr>How Diversification Reduces Risk</vt:lpstr>
      <vt:lpstr>The Variance of a Two-Stock Portfolio Is the Sum of These Four Boxes</vt:lpstr>
      <vt:lpstr>Portfolio Risk Example 1</vt:lpstr>
      <vt:lpstr>Portfolio Risk Example 2</vt:lpstr>
      <vt:lpstr>Portfolio Risk Example 3</vt:lpstr>
      <vt:lpstr>Portfolio Risk Example 4</vt:lpstr>
      <vt:lpstr>Portfolio Risk Example 5</vt:lpstr>
      <vt:lpstr>Portfolio Risk Equations—Two Securities</vt:lpstr>
      <vt:lpstr>How Diversification Reduces Risk</vt:lpstr>
      <vt:lpstr>Portfolio Risk Equations—N Securities</vt:lpstr>
      <vt:lpstr>Even Random Diversification Eliminates Specific Risk</vt:lpstr>
      <vt:lpstr>Harry Markowitz and the Birth of Portfolio Theory</vt:lpstr>
      <vt:lpstr>Southwest and Amazon</vt:lpstr>
      <vt:lpstr>Examples of Efficient Portfolios Chosen from 10 Stocks</vt:lpstr>
      <vt:lpstr>Efficient Portfolios</vt:lpstr>
      <vt:lpstr>Lending and Borrowing</vt:lpstr>
      <vt:lpstr>Sharpe Ratio</vt:lpstr>
      <vt:lpstr>Lending and Borrowing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Principals of economics</dc:title>
  <dc:creator>Parvati Neelakantan</dc:creator>
  <cp:lastModifiedBy>Parvati Neelakantan</cp:lastModifiedBy>
  <cp:revision>35</cp:revision>
  <dcterms:created xsi:type="dcterms:W3CDTF">2024-01-31T06:55:02Z</dcterms:created>
  <dcterms:modified xsi:type="dcterms:W3CDTF">2024-03-07T05:44:27Z</dcterms:modified>
</cp:coreProperties>
</file>