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41" r:id="rId2"/>
    <p:sldId id="442" r:id="rId3"/>
    <p:sldId id="443" r:id="rId4"/>
    <p:sldId id="444" r:id="rId5"/>
    <p:sldId id="445" r:id="rId6"/>
    <p:sldId id="446" r:id="rId7"/>
    <p:sldId id="44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90D9A-8621-F243-A178-8E51BC24786C}" v="9" dt="2024-04-18T06:01:28.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4"/>
  </p:normalViewPr>
  <p:slideViewPr>
    <p:cSldViewPr>
      <p:cViewPr varScale="1">
        <p:scale>
          <a:sx n="105" d="100"/>
          <a:sy n="105" d="100"/>
        </p:scale>
        <p:origin x="84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B" userId="674531c2-723f-4384-a289-7f4088e0cff3" providerId="ADAL" clId="{66790D9A-8621-F243-A178-8E51BC24786C}"/>
    <pc:docChg chg="undo addSld delSld modSld modMainMaster">
      <pc:chgData name="Vipin B" userId="674531c2-723f-4384-a289-7f4088e0cff3" providerId="ADAL" clId="{66790D9A-8621-F243-A178-8E51BC24786C}" dt="2024-04-18T06:01:28.021" v="92"/>
      <pc:docMkLst>
        <pc:docMk/>
      </pc:docMkLst>
      <pc:sldChg chg="del">
        <pc:chgData name="Vipin B" userId="674531c2-723f-4384-a289-7f4088e0cff3" providerId="ADAL" clId="{66790D9A-8621-F243-A178-8E51BC24786C}" dt="2024-04-16T14:29:40.974" v="6" actId="2696"/>
        <pc:sldMkLst>
          <pc:docMk/>
          <pc:sldMk cId="2640751588" sldId="436"/>
        </pc:sldMkLst>
      </pc:sldChg>
      <pc:sldChg chg="del">
        <pc:chgData name="Vipin B" userId="674531c2-723f-4384-a289-7f4088e0cff3" providerId="ADAL" clId="{66790D9A-8621-F243-A178-8E51BC24786C}" dt="2024-04-16T14:29:32.907" v="0" actId="2696"/>
        <pc:sldMkLst>
          <pc:docMk/>
          <pc:sldMk cId="3973963565" sldId="437"/>
        </pc:sldMkLst>
      </pc:sldChg>
      <pc:sldChg chg="del">
        <pc:chgData name="Vipin B" userId="674531c2-723f-4384-a289-7f4088e0cff3" providerId="ADAL" clId="{66790D9A-8621-F243-A178-8E51BC24786C}" dt="2024-04-16T14:29:33.332" v="1" actId="2696"/>
        <pc:sldMkLst>
          <pc:docMk/>
          <pc:sldMk cId="3340080907" sldId="438"/>
        </pc:sldMkLst>
      </pc:sldChg>
      <pc:sldChg chg="del">
        <pc:chgData name="Vipin B" userId="674531c2-723f-4384-a289-7f4088e0cff3" providerId="ADAL" clId="{66790D9A-8621-F243-A178-8E51BC24786C}" dt="2024-04-16T14:29:33.688" v="2" actId="2696"/>
        <pc:sldMkLst>
          <pc:docMk/>
          <pc:sldMk cId="3352132435" sldId="439"/>
        </pc:sldMkLst>
      </pc:sldChg>
      <pc:sldChg chg="del">
        <pc:chgData name="Vipin B" userId="674531c2-723f-4384-a289-7f4088e0cff3" providerId="ADAL" clId="{66790D9A-8621-F243-A178-8E51BC24786C}" dt="2024-04-16T14:29:34.268" v="3" actId="2696"/>
        <pc:sldMkLst>
          <pc:docMk/>
          <pc:sldMk cId="1570349688" sldId="440"/>
        </pc:sldMkLst>
      </pc:sldChg>
      <pc:sldChg chg="modSp add del mod">
        <pc:chgData name="Vipin B" userId="674531c2-723f-4384-a289-7f4088e0cff3" providerId="ADAL" clId="{66790D9A-8621-F243-A178-8E51BC24786C}" dt="2024-04-18T06:01:28.021" v="92"/>
        <pc:sldMkLst>
          <pc:docMk/>
          <pc:sldMk cId="484425430" sldId="441"/>
        </pc:sldMkLst>
        <pc:spChg chg="mod">
          <ac:chgData name="Vipin B" userId="674531c2-723f-4384-a289-7f4088e0cff3" providerId="ADAL" clId="{66790D9A-8621-F243-A178-8E51BC24786C}" dt="2024-04-18T06:01:08.697" v="77" actId="20577"/>
          <ac:spMkLst>
            <pc:docMk/>
            <pc:sldMk cId="484425430" sldId="441"/>
            <ac:spMk id="2" creationId="{00000000-0000-0000-0000-000000000000}"/>
          </ac:spMkLst>
        </pc:spChg>
        <pc:spChg chg="mod">
          <ac:chgData name="Vipin B" userId="674531c2-723f-4384-a289-7f4088e0cff3" providerId="ADAL" clId="{66790D9A-8621-F243-A178-8E51BC24786C}" dt="2024-04-18T06:01:28.021" v="92"/>
          <ac:spMkLst>
            <pc:docMk/>
            <pc:sldMk cId="484425430" sldId="441"/>
            <ac:spMk id="3" creationId="{00000000-0000-0000-0000-000000000000}"/>
          </ac:spMkLst>
        </pc:spChg>
      </pc:sldChg>
      <pc:sldChg chg="modSp mod">
        <pc:chgData name="Vipin B" userId="674531c2-723f-4384-a289-7f4088e0cff3" providerId="ADAL" clId="{66790D9A-8621-F243-A178-8E51BC24786C}" dt="2024-04-18T06:01:28.021" v="92"/>
        <pc:sldMkLst>
          <pc:docMk/>
          <pc:sldMk cId="1751654371" sldId="442"/>
        </pc:sldMkLst>
        <pc:spChg chg="mod">
          <ac:chgData name="Vipin B" userId="674531c2-723f-4384-a289-7f4088e0cff3" providerId="ADAL" clId="{66790D9A-8621-F243-A178-8E51BC24786C}" dt="2024-04-18T06:01:28.021" v="92"/>
          <ac:spMkLst>
            <pc:docMk/>
            <pc:sldMk cId="1751654371" sldId="442"/>
            <ac:spMk id="2" creationId="{00000000-0000-0000-0000-000000000000}"/>
          </ac:spMkLst>
        </pc:spChg>
        <pc:spChg chg="mod">
          <ac:chgData name="Vipin B" userId="674531c2-723f-4384-a289-7f4088e0cff3" providerId="ADAL" clId="{66790D9A-8621-F243-A178-8E51BC24786C}" dt="2024-04-18T06:01:28.021" v="92"/>
          <ac:spMkLst>
            <pc:docMk/>
            <pc:sldMk cId="1751654371" sldId="442"/>
            <ac:spMk id="3" creationId="{00000000-0000-0000-0000-000000000000}"/>
          </ac:spMkLst>
        </pc:spChg>
      </pc:sldChg>
      <pc:sldChg chg="modSp mod">
        <pc:chgData name="Vipin B" userId="674531c2-723f-4384-a289-7f4088e0cff3" providerId="ADAL" clId="{66790D9A-8621-F243-A178-8E51BC24786C}" dt="2024-04-18T06:01:28.021" v="92"/>
        <pc:sldMkLst>
          <pc:docMk/>
          <pc:sldMk cId="856531263" sldId="443"/>
        </pc:sldMkLst>
        <pc:spChg chg="mod">
          <ac:chgData name="Vipin B" userId="674531c2-723f-4384-a289-7f4088e0cff3" providerId="ADAL" clId="{66790D9A-8621-F243-A178-8E51BC24786C}" dt="2024-04-18T06:01:28.021" v="92"/>
          <ac:spMkLst>
            <pc:docMk/>
            <pc:sldMk cId="856531263" sldId="443"/>
            <ac:spMk id="2" creationId="{00000000-0000-0000-0000-000000000000}"/>
          </ac:spMkLst>
        </pc:spChg>
        <pc:spChg chg="mod">
          <ac:chgData name="Vipin B" userId="674531c2-723f-4384-a289-7f4088e0cff3" providerId="ADAL" clId="{66790D9A-8621-F243-A178-8E51BC24786C}" dt="2024-04-18T06:01:28.021" v="92"/>
          <ac:spMkLst>
            <pc:docMk/>
            <pc:sldMk cId="856531263" sldId="443"/>
            <ac:spMk id="3" creationId="{00000000-0000-0000-0000-000000000000}"/>
          </ac:spMkLst>
        </pc:spChg>
        <pc:graphicFrameChg chg="mod">
          <ac:chgData name="Vipin B" userId="674531c2-723f-4384-a289-7f4088e0cff3" providerId="ADAL" clId="{66790D9A-8621-F243-A178-8E51BC24786C}" dt="2024-04-18T06:01:28.021" v="92"/>
          <ac:graphicFrameMkLst>
            <pc:docMk/>
            <pc:sldMk cId="856531263" sldId="443"/>
            <ac:graphicFrameMk id="5" creationId="{00000000-0000-0000-0000-000000000000}"/>
          </ac:graphicFrameMkLst>
        </pc:graphicFrameChg>
        <pc:graphicFrameChg chg="mod">
          <ac:chgData name="Vipin B" userId="674531c2-723f-4384-a289-7f4088e0cff3" providerId="ADAL" clId="{66790D9A-8621-F243-A178-8E51BC24786C}" dt="2024-04-18T06:01:28.021" v="92"/>
          <ac:graphicFrameMkLst>
            <pc:docMk/>
            <pc:sldMk cId="856531263" sldId="443"/>
            <ac:graphicFrameMk id="6" creationId="{00000000-0000-0000-0000-000000000000}"/>
          </ac:graphicFrameMkLst>
        </pc:graphicFrameChg>
      </pc:sldChg>
      <pc:sldChg chg="modSp">
        <pc:chgData name="Vipin B" userId="674531c2-723f-4384-a289-7f4088e0cff3" providerId="ADAL" clId="{66790D9A-8621-F243-A178-8E51BC24786C}" dt="2024-04-18T06:01:28.021" v="92"/>
        <pc:sldMkLst>
          <pc:docMk/>
          <pc:sldMk cId="964164611" sldId="444"/>
        </pc:sldMkLst>
        <pc:spChg chg="mod">
          <ac:chgData name="Vipin B" userId="674531c2-723f-4384-a289-7f4088e0cff3" providerId="ADAL" clId="{66790D9A-8621-F243-A178-8E51BC24786C}" dt="2024-04-18T06:01:28.021" v="92"/>
          <ac:spMkLst>
            <pc:docMk/>
            <pc:sldMk cId="964164611" sldId="444"/>
            <ac:spMk id="5" creationId="{00000000-0000-0000-0000-000000000000}"/>
          </ac:spMkLst>
        </pc:spChg>
        <pc:spChg chg="mod">
          <ac:chgData name="Vipin B" userId="674531c2-723f-4384-a289-7f4088e0cff3" providerId="ADAL" clId="{66790D9A-8621-F243-A178-8E51BC24786C}" dt="2024-04-18T06:01:28.021" v="92"/>
          <ac:spMkLst>
            <pc:docMk/>
            <pc:sldMk cId="964164611" sldId="444"/>
            <ac:spMk id="6" creationId="{00000000-0000-0000-0000-000000000000}"/>
          </ac:spMkLst>
        </pc:spChg>
      </pc:sldChg>
      <pc:sldChg chg="modSp">
        <pc:chgData name="Vipin B" userId="674531c2-723f-4384-a289-7f4088e0cff3" providerId="ADAL" clId="{66790D9A-8621-F243-A178-8E51BC24786C}" dt="2024-04-18T06:01:28.021" v="92"/>
        <pc:sldMkLst>
          <pc:docMk/>
          <pc:sldMk cId="1642182811" sldId="445"/>
        </pc:sldMkLst>
        <pc:spChg chg="mod">
          <ac:chgData name="Vipin B" userId="674531c2-723f-4384-a289-7f4088e0cff3" providerId="ADAL" clId="{66790D9A-8621-F243-A178-8E51BC24786C}" dt="2024-04-18T06:01:28.021" v="92"/>
          <ac:spMkLst>
            <pc:docMk/>
            <pc:sldMk cId="1642182811" sldId="445"/>
            <ac:spMk id="6" creationId="{00000000-0000-0000-0000-000000000000}"/>
          </ac:spMkLst>
        </pc:spChg>
        <pc:spChg chg="mod">
          <ac:chgData name="Vipin B" userId="674531c2-723f-4384-a289-7f4088e0cff3" providerId="ADAL" clId="{66790D9A-8621-F243-A178-8E51BC24786C}" dt="2024-04-18T06:01:28.021" v="92"/>
          <ac:spMkLst>
            <pc:docMk/>
            <pc:sldMk cId="1642182811" sldId="445"/>
            <ac:spMk id="7" creationId="{00000000-0000-0000-0000-000000000000}"/>
          </ac:spMkLst>
        </pc:spChg>
      </pc:sldChg>
      <pc:sldChg chg="modSp">
        <pc:chgData name="Vipin B" userId="674531c2-723f-4384-a289-7f4088e0cff3" providerId="ADAL" clId="{66790D9A-8621-F243-A178-8E51BC24786C}" dt="2024-04-18T06:01:28.021" v="92"/>
        <pc:sldMkLst>
          <pc:docMk/>
          <pc:sldMk cId="879590244" sldId="446"/>
        </pc:sldMkLst>
        <pc:spChg chg="mod">
          <ac:chgData name="Vipin B" userId="674531c2-723f-4384-a289-7f4088e0cff3" providerId="ADAL" clId="{66790D9A-8621-F243-A178-8E51BC24786C}" dt="2024-04-18T06:01:28.021" v="92"/>
          <ac:spMkLst>
            <pc:docMk/>
            <pc:sldMk cId="879590244" sldId="446"/>
            <ac:spMk id="3" creationId="{00000000-0000-0000-0000-000000000000}"/>
          </ac:spMkLst>
        </pc:spChg>
        <pc:spChg chg="mod">
          <ac:chgData name="Vipin B" userId="674531c2-723f-4384-a289-7f4088e0cff3" providerId="ADAL" clId="{66790D9A-8621-F243-A178-8E51BC24786C}" dt="2024-04-18T06:01:28.021" v="92"/>
          <ac:spMkLst>
            <pc:docMk/>
            <pc:sldMk cId="879590244" sldId="446"/>
            <ac:spMk id="5" creationId="{00000000-0000-0000-0000-000000000000}"/>
          </ac:spMkLst>
        </pc:spChg>
        <pc:spChg chg="mod">
          <ac:chgData name="Vipin B" userId="674531c2-723f-4384-a289-7f4088e0cff3" providerId="ADAL" clId="{66790D9A-8621-F243-A178-8E51BC24786C}" dt="2024-04-18T06:01:28.021" v="92"/>
          <ac:spMkLst>
            <pc:docMk/>
            <pc:sldMk cId="879590244" sldId="446"/>
            <ac:spMk id="6" creationId="{00000000-0000-0000-0000-000000000000}"/>
          </ac:spMkLst>
        </pc:spChg>
        <pc:spChg chg="mod">
          <ac:chgData name="Vipin B" userId="674531c2-723f-4384-a289-7f4088e0cff3" providerId="ADAL" clId="{66790D9A-8621-F243-A178-8E51BC24786C}" dt="2024-04-18T06:01:28.021" v="92"/>
          <ac:spMkLst>
            <pc:docMk/>
            <pc:sldMk cId="879590244" sldId="446"/>
            <ac:spMk id="7" creationId="{00000000-0000-0000-0000-000000000000}"/>
          </ac:spMkLst>
        </pc:spChg>
      </pc:sldChg>
      <pc:sldChg chg="modSp">
        <pc:chgData name="Vipin B" userId="674531c2-723f-4384-a289-7f4088e0cff3" providerId="ADAL" clId="{66790D9A-8621-F243-A178-8E51BC24786C}" dt="2024-04-18T06:01:28.021" v="92"/>
        <pc:sldMkLst>
          <pc:docMk/>
          <pc:sldMk cId="55599385" sldId="447"/>
        </pc:sldMkLst>
        <pc:spChg chg="mod">
          <ac:chgData name="Vipin B" userId="674531c2-723f-4384-a289-7f4088e0cff3" providerId="ADAL" clId="{66790D9A-8621-F243-A178-8E51BC24786C}" dt="2024-04-18T06:01:28.021" v="92"/>
          <ac:spMkLst>
            <pc:docMk/>
            <pc:sldMk cId="55599385" sldId="447"/>
            <ac:spMk id="6" creationId="{00000000-0000-0000-0000-000000000000}"/>
          </ac:spMkLst>
        </pc:spChg>
        <pc:graphicFrameChg chg="mod">
          <ac:chgData name="Vipin B" userId="674531c2-723f-4384-a289-7f4088e0cff3" providerId="ADAL" clId="{66790D9A-8621-F243-A178-8E51BC24786C}" dt="2024-04-18T06:01:28.021" v="92"/>
          <ac:graphicFrameMkLst>
            <pc:docMk/>
            <pc:sldMk cId="55599385" sldId="447"/>
            <ac:graphicFrameMk id="5" creationId="{00000000-0000-0000-0000-000000000000}"/>
          </ac:graphicFrameMkLst>
        </pc:graphicFrameChg>
      </pc:sldChg>
      <pc:sldMasterChg chg="modSp modSldLayout">
        <pc:chgData name="Vipin B" userId="674531c2-723f-4384-a289-7f4088e0cff3" providerId="ADAL" clId="{66790D9A-8621-F243-A178-8E51BC24786C}" dt="2024-04-18T06:01:28.021" v="92"/>
        <pc:sldMasterMkLst>
          <pc:docMk/>
          <pc:sldMasterMk cId="4166139950" sldId="2147483660"/>
        </pc:sldMasterMkLst>
        <pc:spChg chg="mod">
          <ac:chgData name="Vipin B" userId="674531c2-723f-4384-a289-7f4088e0cff3" providerId="ADAL" clId="{66790D9A-8621-F243-A178-8E51BC24786C}" dt="2024-04-18T06:01:28.021" v="92"/>
          <ac:spMkLst>
            <pc:docMk/>
            <pc:sldMasterMk cId="4166139950" sldId="2147483660"/>
            <ac:spMk id="2" creationId="{00000000-0000-0000-0000-000000000000}"/>
          </ac:spMkLst>
        </pc:spChg>
        <pc:spChg chg="mod">
          <ac:chgData name="Vipin B" userId="674531c2-723f-4384-a289-7f4088e0cff3" providerId="ADAL" clId="{66790D9A-8621-F243-A178-8E51BC24786C}" dt="2024-04-18T06:01:28.021" v="92"/>
          <ac:spMkLst>
            <pc:docMk/>
            <pc:sldMasterMk cId="4166139950" sldId="2147483660"/>
            <ac:spMk id="3" creationId="{00000000-0000-0000-0000-000000000000}"/>
          </ac:spMkLst>
        </pc:spChg>
        <pc:spChg chg="mod">
          <ac:chgData name="Vipin B" userId="674531c2-723f-4384-a289-7f4088e0cff3" providerId="ADAL" clId="{66790D9A-8621-F243-A178-8E51BC24786C}" dt="2024-04-18T06:01:28.021" v="92"/>
          <ac:spMkLst>
            <pc:docMk/>
            <pc:sldMasterMk cId="4166139950" sldId="2147483660"/>
            <ac:spMk id="4" creationId="{00000000-0000-0000-0000-000000000000}"/>
          </ac:spMkLst>
        </pc:spChg>
        <pc:spChg chg="mod">
          <ac:chgData name="Vipin B" userId="674531c2-723f-4384-a289-7f4088e0cff3" providerId="ADAL" clId="{66790D9A-8621-F243-A178-8E51BC24786C}" dt="2024-04-18T06:01:28.021" v="92"/>
          <ac:spMkLst>
            <pc:docMk/>
            <pc:sldMasterMk cId="4166139950" sldId="2147483660"/>
            <ac:spMk id="5" creationId="{00000000-0000-0000-0000-000000000000}"/>
          </ac:spMkLst>
        </pc:spChg>
        <pc:spChg chg="mod">
          <ac:chgData name="Vipin B" userId="674531c2-723f-4384-a289-7f4088e0cff3" providerId="ADAL" clId="{66790D9A-8621-F243-A178-8E51BC24786C}" dt="2024-04-18T06:01:28.021" v="92"/>
          <ac:spMkLst>
            <pc:docMk/>
            <pc:sldMasterMk cId="4166139950" sldId="2147483660"/>
            <ac:spMk id="6" creationId="{00000000-0000-0000-0000-000000000000}"/>
          </ac:spMkLst>
        </pc:spChg>
        <pc:sldLayoutChg chg="modSp">
          <pc:chgData name="Vipin B" userId="674531c2-723f-4384-a289-7f4088e0cff3" providerId="ADAL" clId="{66790D9A-8621-F243-A178-8E51BC24786C}" dt="2024-04-18T06:01:28.021" v="92"/>
          <pc:sldLayoutMkLst>
            <pc:docMk/>
            <pc:sldMasterMk cId="4166139950" sldId="2147483660"/>
            <pc:sldLayoutMk cId="3104694997" sldId="2147483661"/>
          </pc:sldLayoutMkLst>
          <pc:spChg chg="mod">
            <ac:chgData name="Vipin B" userId="674531c2-723f-4384-a289-7f4088e0cff3" providerId="ADAL" clId="{66790D9A-8621-F243-A178-8E51BC24786C}" dt="2024-04-18T06:01:28.021" v="92"/>
            <ac:spMkLst>
              <pc:docMk/>
              <pc:sldMasterMk cId="4166139950" sldId="2147483660"/>
              <pc:sldLayoutMk cId="3104694997" sldId="2147483661"/>
              <ac:spMk id="2"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3104694997" sldId="2147483661"/>
              <ac:spMk id="3" creationId="{00000000-0000-0000-0000-000000000000}"/>
            </ac:spMkLst>
          </pc:spChg>
        </pc:sldLayoutChg>
        <pc:sldLayoutChg chg="modSp">
          <pc:chgData name="Vipin B" userId="674531c2-723f-4384-a289-7f4088e0cff3" providerId="ADAL" clId="{66790D9A-8621-F243-A178-8E51BC24786C}" dt="2024-04-18T06:01:28.021" v="92"/>
          <pc:sldLayoutMkLst>
            <pc:docMk/>
            <pc:sldMasterMk cId="4166139950" sldId="2147483660"/>
            <pc:sldLayoutMk cId="4072602263" sldId="2147483663"/>
          </pc:sldLayoutMkLst>
          <pc:spChg chg="mod">
            <ac:chgData name="Vipin B" userId="674531c2-723f-4384-a289-7f4088e0cff3" providerId="ADAL" clId="{66790D9A-8621-F243-A178-8E51BC24786C}" dt="2024-04-18T06:01:28.021" v="92"/>
            <ac:spMkLst>
              <pc:docMk/>
              <pc:sldMasterMk cId="4166139950" sldId="2147483660"/>
              <pc:sldLayoutMk cId="4072602263" sldId="2147483663"/>
              <ac:spMk id="2"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4072602263" sldId="2147483663"/>
              <ac:spMk id="3" creationId="{00000000-0000-0000-0000-000000000000}"/>
            </ac:spMkLst>
          </pc:spChg>
        </pc:sldLayoutChg>
        <pc:sldLayoutChg chg="modSp">
          <pc:chgData name="Vipin B" userId="674531c2-723f-4384-a289-7f4088e0cff3" providerId="ADAL" clId="{66790D9A-8621-F243-A178-8E51BC24786C}" dt="2024-04-18T06:01:28.021" v="92"/>
          <pc:sldLayoutMkLst>
            <pc:docMk/>
            <pc:sldMasterMk cId="4166139950" sldId="2147483660"/>
            <pc:sldLayoutMk cId="1658186459" sldId="2147483664"/>
          </pc:sldLayoutMkLst>
          <pc:spChg chg="mod">
            <ac:chgData name="Vipin B" userId="674531c2-723f-4384-a289-7f4088e0cff3" providerId="ADAL" clId="{66790D9A-8621-F243-A178-8E51BC24786C}" dt="2024-04-18T06:01:28.021" v="92"/>
            <ac:spMkLst>
              <pc:docMk/>
              <pc:sldMasterMk cId="4166139950" sldId="2147483660"/>
              <pc:sldLayoutMk cId="1658186459" sldId="2147483664"/>
              <ac:spMk id="3"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1658186459" sldId="2147483664"/>
              <ac:spMk id="4" creationId="{00000000-0000-0000-0000-000000000000}"/>
            </ac:spMkLst>
          </pc:spChg>
        </pc:sldLayoutChg>
        <pc:sldLayoutChg chg="modSp">
          <pc:chgData name="Vipin B" userId="674531c2-723f-4384-a289-7f4088e0cff3" providerId="ADAL" clId="{66790D9A-8621-F243-A178-8E51BC24786C}" dt="2024-04-18T06:01:28.021" v="92"/>
          <pc:sldLayoutMkLst>
            <pc:docMk/>
            <pc:sldMasterMk cId="4166139950" sldId="2147483660"/>
            <pc:sldLayoutMk cId="1223560351" sldId="2147483665"/>
          </pc:sldLayoutMkLst>
          <pc:spChg chg="mod">
            <ac:chgData name="Vipin B" userId="674531c2-723f-4384-a289-7f4088e0cff3" providerId="ADAL" clId="{66790D9A-8621-F243-A178-8E51BC24786C}" dt="2024-04-18T06:01:28.021" v="92"/>
            <ac:spMkLst>
              <pc:docMk/>
              <pc:sldMasterMk cId="4166139950" sldId="2147483660"/>
              <pc:sldLayoutMk cId="1223560351" sldId="2147483665"/>
              <ac:spMk id="3"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1223560351" sldId="2147483665"/>
              <ac:spMk id="4"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1223560351" sldId="2147483665"/>
              <ac:spMk id="5"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1223560351" sldId="2147483665"/>
              <ac:spMk id="6" creationId="{00000000-0000-0000-0000-000000000000}"/>
            </ac:spMkLst>
          </pc:spChg>
        </pc:sldLayoutChg>
        <pc:sldLayoutChg chg="modSp">
          <pc:chgData name="Vipin B" userId="674531c2-723f-4384-a289-7f4088e0cff3" providerId="ADAL" clId="{66790D9A-8621-F243-A178-8E51BC24786C}" dt="2024-04-18T06:01:28.021" v="92"/>
          <pc:sldLayoutMkLst>
            <pc:docMk/>
            <pc:sldMasterMk cId="4166139950" sldId="2147483660"/>
            <pc:sldLayoutMk cId="2100352952" sldId="2147483668"/>
          </pc:sldLayoutMkLst>
          <pc:spChg chg="mod">
            <ac:chgData name="Vipin B" userId="674531c2-723f-4384-a289-7f4088e0cff3" providerId="ADAL" clId="{66790D9A-8621-F243-A178-8E51BC24786C}" dt="2024-04-18T06:01:28.021" v="92"/>
            <ac:spMkLst>
              <pc:docMk/>
              <pc:sldMasterMk cId="4166139950" sldId="2147483660"/>
              <pc:sldLayoutMk cId="2100352952" sldId="2147483668"/>
              <ac:spMk id="2"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2100352952" sldId="2147483668"/>
              <ac:spMk id="3"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2100352952" sldId="2147483668"/>
              <ac:spMk id="4" creationId="{00000000-0000-0000-0000-000000000000}"/>
            </ac:spMkLst>
          </pc:spChg>
        </pc:sldLayoutChg>
        <pc:sldLayoutChg chg="modSp">
          <pc:chgData name="Vipin B" userId="674531c2-723f-4384-a289-7f4088e0cff3" providerId="ADAL" clId="{66790D9A-8621-F243-A178-8E51BC24786C}" dt="2024-04-18T06:01:28.021" v="92"/>
          <pc:sldLayoutMkLst>
            <pc:docMk/>
            <pc:sldMasterMk cId="4166139950" sldId="2147483660"/>
            <pc:sldLayoutMk cId="3185618970" sldId="2147483669"/>
          </pc:sldLayoutMkLst>
          <pc:spChg chg="mod">
            <ac:chgData name="Vipin B" userId="674531c2-723f-4384-a289-7f4088e0cff3" providerId="ADAL" clId="{66790D9A-8621-F243-A178-8E51BC24786C}" dt="2024-04-18T06:01:28.021" v="92"/>
            <ac:spMkLst>
              <pc:docMk/>
              <pc:sldMasterMk cId="4166139950" sldId="2147483660"/>
              <pc:sldLayoutMk cId="3185618970" sldId="2147483669"/>
              <ac:spMk id="2"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3185618970" sldId="2147483669"/>
              <ac:spMk id="3"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3185618970" sldId="2147483669"/>
              <ac:spMk id="4" creationId="{00000000-0000-0000-0000-000000000000}"/>
            </ac:spMkLst>
          </pc:spChg>
        </pc:sldLayoutChg>
        <pc:sldLayoutChg chg="modSp">
          <pc:chgData name="Vipin B" userId="674531c2-723f-4384-a289-7f4088e0cff3" providerId="ADAL" clId="{66790D9A-8621-F243-A178-8E51BC24786C}" dt="2024-04-18T06:01:28.021" v="92"/>
          <pc:sldLayoutMkLst>
            <pc:docMk/>
            <pc:sldMasterMk cId="4166139950" sldId="2147483660"/>
            <pc:sldLayoutMk cId="3172956663" sldId="2147483671"/>
          </pc:sldLayoutMkLst>
          <pc:spChg chg="mod">
            <ac:chgData name="Vipin B" userId="674531c2-723f-4384-a289-7f4088e0cff3" providerId="ADAL" clId="{66790D9A-8621-F243-A178-8E51BC24786C}" dt="2024-04-18T06:01:28.021" v="92"/>
            <ac:spMkLst>
              <pc:docMk/>
              <pc:sldMasterMk cId="4166139950" sldId="2147483660"/>
              <pc:sldLayoutMk cId="3172956663" sldId="2147483671"/>
              <ac:spMk id="2" creationId="{00000000-0000-0000-0000-000000000000}"/>
            </ac:spMkLst>
          </pc:spChg>
          <pc:spChg chg="mod">
            <ac:chgData name="Vipin B" userId="674531c2-723f-4384-a289-7f4088e0cff3" providerId="ADAL" clId="{66790D9A-8621-F243-A178-8E51BC24786C}" dt="2024-04-18T06:01:28.021" v="92"/>
            <ac:spMkLst>
              <pc:docMk/>
              <pc:sldMasterMk cId="4166139950" sldId="2147483660"/>
              <pc:sldLayoutMk cId="3172956663" sldId="2147483671"/>
              <ac:spMk id="3" creationId="{00000000-0000-0000-0000-000000000000}"/>
            </ac:spMkLst>
          </pc:spChg>
        </pc:sldLayoutChg>
      </pc:sldMasterChg>
    </pc:docChg>
  </pc:docChgLst>
  <pc:docChgLst>
    <pc:chgData name="Vipin B" userId="674531c2-723f-4384-a289-7f4088e0cff3" providerId="ADAL" clId="{548F35E3-76F3-42D6-BD34-5636810B150F}"/>
    <pc:docChg chg="modSld">
      <pc:chgData name="Vipin B" userId="674531c2-723f-4384-a289-7f4088e0cff3" providerId="ADAL" clId="{548F35E3-76F3-42D6-BD34-5636810B150F}" dt="2021-03-08T14:15:22.248" v="0" actId="207"/>
      <pc:docMkLst>
        <pc:docMk/>
      </pc:docMkLst>
      <pc:sldChg chg="modSp">
        <pc:chgData name="Vipin B" userId="674531c2-723f-4384-a289-7f4088e0cff3" providerId="ADAL" clId="{548F35E3-76F3-42D6-BD34-5636810B150F}" dt="2021-03-08T14:15:22.248" v="0" actId="207"/>
        <pc:sldMkLst>
          <pc:docMk/>
          <pc:sldMk cId="2640751588" sldId="436"/>
        </pc:sldMkLst>
        <pc:spChg chg="mod">
          <ac:chgData name="Vipin B" userId="674531c2-723f-4384-a289-7f4088e0cff3" providerId="ADAL" clId="{548F35E3-76F3-42D6-BD34-5636810B150F}" dt="2021-03-08T14:15:22.248" v="0" actId="207"/>
          <ac:spMkLst>
            <pc:docMk/>
            <pc:sldMk cId="2640751588" sldId="43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469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983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295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73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260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818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356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840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76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035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561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CE9E8-75E0-4F9E-9438-7A900CA1D6BF}" type="datetimeFigureOut">
              <a:rPr lang="en-US" smtClean="0">
                <a:solidFill>
                  <a:prstClr val="black">
                    <a:tint val="75000"/>
                  </a:prstClr>
                </a:solidFill>
              </a:rPr>
              <a:pPr/>
              <a:t>4/18/24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0DA33-4CED-41A0-9B0C-5161896E63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613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MILP Model for Aggregate Planning</a:t>
            </a:r>
          </a:p>
        </p:txBody>
      </p:sp>
      <p:sp>
        <p:nvSpPr>
          <p:cNvPr id="3" name="Content Placeholder 2"/>
          <p:cNvSpPr>
            <a:spLocks noGrp="1"/>
          </p:cNvSpPr>
          <p:nvPr>
            <p:ph idx="1"/>
          </p:nvPr>
        </p:nvSpPr>
        <p:spPr>
          <a:xfrm>
            <a:off x="1981200" y="1295400"/>
            <a:ext cx="8382000" cy="5257800"/>
          </a:xfrm>
        </p:spPr>
        <p:txBody>
          <a:bodyPr>
            <a:noAutofit/>
          </a:bodyPr>
          <a:lstStyle/>
          <a:p>
            <a:r>
              <a:rPr lang="en-US" sz="2400" dirty="0">
                <a:solidFill>
                  <a:srgbClr val="FF0000"/>
                </a:solidFill>
              </a:rPr>
              <a:t>Decision variables:</a:t>
            </a:r>
            <a:r>
              <a:rPr lang="en-US" sz="2400" dirty="0"/>
              <a:t> </a:t>
            </a:r>
          </a:p>
          <a:p>
            <a:pPr lvl="1"/>
            <a:r>
              <a:rPr lang="en-US" sz="2400" dirty="0"/>
              <a:t>workforce level</a:t>
            </a:r>
          </a:p>
          <a:p>
            <a:pPr lvl="1"/>
            <a:r>
              <a:rPr lang="en-US" sz="2400" dirty="0"/>
              <a:t>hired and laid-off</a:t>
            </a:r>
          </a:p>
          <a:p>
            <a:pPr lvl="1"/>
            <a:r>
              <a:rPr lang="en-US" sz="2400" dirty="0"/>
              <a:t>production level</a:t>
            </a:r>
          </a:p>
          <a:p>
            <a:pPr lvl="1"/>
            <a:r>
              <a:rPr lang="en-US" sz="2400" dirty="0"/>
              <a:t>inventory level</a:t>
            </a:r>
          </a:p>
          <a:p>
            <a:pPr lvl="1"/>
            <a:r>
              <a:rPr lang="en-US" sz="2400" dirty="0"/>
              <a:t>subcontracted units</a:t>
            </a:r>
          </a:p>
          <a:p>
            <a:pPr lvl="1"/>
            <a:r>
              <a:rPr lang="en-US" sz="2400" dirty="0"/>
              <a:t>backlogged units</a:t>
            </a:r>
          </a:p>
          <a:p>
            <a:pPr lvl="1"/>
            <a:r>
              <a:rPr lang="en-US" sz="2400" dirty="0"/>
              <a:t>overtime hours </a:t>
            </a:r>
          </a:p>
          <a:p>
            <a:pPr marL="457200" lvl="1" indent="0">
              <a:buNone/>
            </a:pPr>
            <a:r>
              <a:rPr lang="en-US" sz="2400" dirty="0">
                <a:solidFill>
                  <a:srgbClr val="00B050"/>
                </a:solidFill>
              </a:rPr>
              <a:t>These decisions have to be made for each time period</a:t>
            </a:r>
          </a:p>
        </p:txBody>
      </p:sp>
    </p:spTree>
    <p:extLst>
      <p:ext uri="{BB962C8B-B14F-4D97-AF65-F5344CB8AC3E}">
        <p14:creationId xmlns:p14="http://schemas.microsoft.com/office/powerpoint/2010/main" val="48442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normAutofit/>
          </a:bodyPr>
          <a:lstStyle/>
          <a:p>
            <a:r>
              <a:rPr lang="en-US" sz="3200" b="1" dirty="0"/>
              <a:t>MILP Model for Aggregate Planning</a:t>
            </a:r>
          </a:p>
        </p:txBody>
      </p:sp>
      <p:sp>
        <p:nvSpPr>
          <p:cNvPr id="3" name="Content Placeholder 2"/>
          <p:cNvSpPr>
            <a:spLocks noGrp="1"/>
          </p:cNvSpPr>
          <p:nvPr>
            <p:ph idx="1"/>
          </p:nvPr>
        </p:nvSpPr>
        <p:spPr>
          <a:xfrm>
            <a:off x="1981200" y="990600"/>
            <a:ext cx="8382000" cy="5257800"/>
          </a:xfrm>
        </p:spPr>
        <p:txBody>
          <a:bodyPr>
            <a:noAutofit/>
          </a:bodyPr>
          <a:lstStyle/>
          <a:p>
            <a:r>
              <a:rPr lang="en-US" sz="2400" dirty="0">
                <a:solidFill>
                  <a:srgbClr val="FF0000"/>
                </a:solidFill>
              </a:rPr>
              <a:t>Objective function:</a:t>
            </a:r>
            <a:r>
              <a:rPr lang="en-US" sz="2400" dirty="0"/>
              <a:t> </a:t>
            </a:r>
          </a:p>
          <a:p>
            <a:pPr lvl="1"/>
            <a:r>
              <a:rPr lang="en-US" sz="2400" dirty="0">
                <a:solidFill>
                  <a:srgbClr val="00B050"/>
                </a:solidFill>
              </a:rPr>
              <a:t>Minimize the total cost (consists of the following costs)</a:t>
            </a:r>
          </a:p>
          <a:p>
            <a:pPr lvl="2"/>
            <a:r>
              <a:rPr lang="en-US" dirty="0"/>
              <a:t>Regular-time</a:t>
            </a:r>
          </a:p>
          <a:p>
            <a:pPr lvl="2"/>
            <a:r>
              <a:rPr lang="en-US" dirty="0"/>
              <a:t>Overtime</a:t>
            </a:r>
          </a:p>
          <a:p>
            <a:pPr lvl="2"/>
            <a:r>
              <a:rPr lang="en-US" dirty="0"/>
              <a:t>Hiring and laying off </a:t>
            </a:r>
          </a:p>
          <a:p>
            <a:pPr lvl="2"/>
            <a:r>
              <a:rPr lang="en-US" dirty="0"/>
              <a:t>Inventory holding</a:t>
            </a:r>
          </a:p>
          <a:p>
            <a:pPr lvl="2"/>
            <a:r>
              <a:rPr lang="en-US" dirty="0"/>
              <a:t>Backorder</a:t>
            </a:r>
          </a:p>
          <a:p>
            <a:pPr lvl="2"/>
            <a:r>
              <a:rPr lang="en-US" dirty="0"/>
              <a:t>Material</a:t>
            </a:r>
          </a:p>
          <a:p>
            <a:pPr lvl="2"/>
            <a:r>
              <a:rPr lang="en-US" dirty="0"/>
              <a:t>Subcontracting</a:t>
            </a:r>
          </a:p>
          <a:p>
            <a:r>
              <a:rPr lang="en-US" sz="2400" dirty="0">
                <a:solidFill>
                  <a:srgbClr val="FF0000"/>
                </a:solidFill>
              </a:rPr>
              <a:t>Constraints:</a:t>
            </a:r>
          </a:p>
          <a:p>
            <a:pPr lvl="1"/>
            <a:r>
              <a:rPr lang="en-US" sz="2400" dirty="0"/>
              <a:t>Workforce level (for each time period)</a:t>
            </a:r>
          </a:p>
          <a:p>
            <a:pPr lvl="1"/>
            <a:r>
              <a:rPr lang="en-US" sz="2400" dirty="0"/>
              <a:t>Inventory balance (for each time period)</a:t>
            </a:r>
          </a:p>
          <a:p>
            <a:pPr lvl="1"/>
            <a:r>
              <a:rPr lang="en-US" sz="2400" dirty="0"/>
              <a:t>Production capacity (for each time period)</a:t>
            </a:r>
          </a:p>
          <a:p>
            <a:endParaRPr lang="en-US" sz="2400" dirty="0"/>
          </a:p>
        </p:txBody>
      </p:sp>
    </p:spTree>
    <p:extLst>
      <p:ext uri="{BB962C8B-B14F-4D97-AF65-F5344CB8AC3E}">
        <p14:creationId xmlns:p14="http://schemas.microsoft.com/office/powerpoint/2010/main" val="175165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a:bodyPr>
          <a:lstStyle/>
          <a:p>
            <a:r>
              <a:rPr lang="en-US" sz="2400" b="1" dirty="0"/>
              <a:t>Example</a:t>
            </a:r>
          </a:p>
        </p:txBody>
      </p:sp>
      <p:sp>
        <p:nvSpPr>
          <p:cNvPr id="3" name="Content Placeholder 2"/>
          <p:cNvSpPr>
            <a:spLocks noGrp="1"/>
          </p:cNvSpPr>
          <p:nvPr>
            <p:ph idx="1"/>
          </p:nvPr>
        </p:nvSpPr>
        <p:spPr>
          <a:xfrm>
            <a:off x="1981200" y="228600"/>
            <a:ext cx="8534400" cy="4495800"/>
          </a:xfrm>
        </p:spPr>
        <p:txBody>
          <a:bodyPr>
            <a:normAutofit/>
          </a:bodyPr>
          <a:lstStyle/>
          <a:p>
            <a:pPr marL="0" indent="0" algn="just">
              <a:buNone/>
            </a:pPr>
            <a:r>
              <a:rPr lang="en-US" sz="2000" dirty="0" err="1"/>
              <a:t>Nivia</a:t>
            </a:r>
            <a:r>
              <a:rPr lang="en-US" sz="2000" dirty="0"/>
              <a:t> Inc. that makes several models of skateboards has to plan its production for the next 4 months. The demand information and other details are given in the below tables. One unit requires 4 hours of labor. Every month has 20 working days and the regular working hours is 8 hours per day. The overtime in a month is limited to 200 hours. Workforce level at the beginning of Month 1  is 5.  Initial  and ending inventory are to be zero and no backorder at the end of month 4. There is no backorder at the start of the  planning horizon. Prepare the aggregate plan.</a:t>
            </a:r>
          </a:p>
          <a:p>
            <a:pPr algn="just"/>
            <a:endParaRPr lang="en-US" sz="2400" dirty="0"/>
          </a:p>
        </p:txBody>
      </p:sp>
      <p:graphicFrame>
        <p:nvGraphicFramePr>
          <p:cNvPr id="5" name="Table 4"/>
          <p:cNvGraphicFramePr>
            <a:graphicFrameLocks noGrp="1"/>
          </p:cNvGraphicFramePr>
          <p:nvPr/>
        </p:nvGraphicFramePr>
        <p:xfrm>
          <a:off x="2286000" y="27432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Forecast</a:t>
                      </a:r>
                    </a:p>
                  </a:txBody>
                  <a:tcPr/>
                </a:tc>
                <a:tc>
                  <a:txBody>
                    <a:bodyPr/>
                    <a:lstStyle/>
                    <a:p>
                      <a:r>
                        <a:rPr lang="en-US" dirty="0"/>
                        <a:t>1600</a:t>
                      </a:r>
                    </a:p>
                  </a:txBody>
                  <a:tcPr/>
                </a:tc>
                <a:tc>
                  <a:txBody>
                    <a:bodyPr/>
                    <a:lstStyle/>
                    <a:p>
                      <a:r>
                        <a:rPr lang="en-US" dirty="0"/>
                        <a:t>1400</a:t>
                      </a:r>
                    </a:p>
                  </a:txBody>
                  <a:tcPr/>
                </a:tc>
                <a:tc>
                  <a:txBody>
                    <a:bodyPr/>
                    <a:lstStyle/>
                    <a:p>
                      <a:r>
                        <a:rPr lang="en-US" dirty="0"/>
                        <a:t>3000</a:t>
                      </a:r>
                    </a:p>
                  </a:txBody>
                  <a:tcPr/>
                </a:tc>
                <a:tc>
                  <a:txBody>
                    <a:bodyPr/>
                    <a:lstStyle/>
                    <a:p>
                      <a:r>
                        <a:rPr lang="en-US" dirty="0"/>
                        <a:t>2400</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2286000" y="3566160"/>
          <a:ext cx="6096000" cy="3291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48827">
                <a:tc>
                  <a:txBody>
                    <a:bodyPr/>
                    <a:lstStyle/>
                    <a:p>
                      <a:r>
                        <a:rPr lang="en-US" dirty="0"/>
                        <a:t>Head</a:t>
                      </a:r>
                    </a:p>
                  </a:txBody>
                  <a:tcPr/>
                </a:tc>
                <a:tc>
                  <a:txBody>
                    <a:bodyPr/>
                    <a:lstStyle/>
                    <a:p>
                      <a:r>
                        <a:rPr lang="en-US" dirty="0"/>
                        <a:t>Cost (</a:t>
                      </a:r>
                      <a:r>
                        <a:rPr lang="en-US" dirty="0" err="1"/>
                        <a:t>Rs</a:t>
                      </a:r>
                      <a:r>
                        <a:rPr lang="en-US" dirty="0"/>
                        <a:t>)</a:t>
                      </a:r>
                    </a:p>
                  </a:txBody>
                  <a:tcPr/>
                </a:tc>
                <a:extLst>
                  <a:ext uri="{0D108BD9-81ED-4DB2-BD59-A6C34878D82A}">
                    <a16:rowId xmlns:a16="http://schemas.microsoft.com/office/drawing/2014/main" val="10000"/>
                  </a:ext>
                </a:extLst>
              </a:tr>
              <a:tr h="348827">
                <a:tc>
                  <a:txBody>
                    <a:bodyPr/>
                    <a:lstStyle/>
                    <a:p>
                      <a:r>
                        <a:rPr lang="en-US" dirty="0"/>
                        <a:t>Regular time cost</a:t>
                      </a:r>
                    </a:p>
                  </a:txBody>
                  <a:tcPr/>
                </a:tc>
                <a:tc>
                  <a:txBody>
                    <a:bodyPr/>
                    <a:lstStyle/>
                    <a:p>
                      <a:r>
                        <a:rPr lang="en-US" dirty="0"/>
                        <a:t>50/</a:t>
                      </a:r>
                      <a:r>
                        <a:rPr lang="en-US" dirty="0" err="1"/>
                        <a:t>hr</a:t>
                      </a:r>
                      <a:endParaRPr lang="en-US" dirty="0"/>
                    </a:p>
                  </a:txBody>
                  <a:tcPr/>
                </a:tc>
                <a:extLst>
                  <a:ext uri="{0D108BD9-81ED-4DB2-BD59-A6C34878D82A}">
                    <a16:rowId xmlns:a16="http://schemas.microsoft.com/office/drawing/2014/main" val="10001"/>
                  </a:ext>
                </a:extLst>
              </a:tr>
              <a:tr h="348827">
                <a:tc>
                  <a:txBody>
                    <a:bodyPr/>
                    <a:lstStyle/>
                    <a:p>
                      <a:r>
                        <a:rPr lang="en-US" dirty="0"/>
                        <a:t>Overtime cost</a:t>
                      </a:r>
                    </a:p>
                  </a:txBody>
                  <a:tcPr/>
                </a:tc>
                <a:tc>
                  <a:txBody>
                    <a:bodyPr/>
                    <a:lstStyle/>
                    <a:p>
                      <a:r>
                        <a:rPr lang="en-US" dirty="0"/>
                        <a:t>75/</a:t>
                      </a:r>
                      <a:r>
                        <a:rPr lang="en-US" dirty="0" err="1"/>
                        <a:t>hr</a:t>
                      </a:r>
                      <a:endParaRPr lang="en-US" dirty="0"/>
                    </a:p>
                  </a:txBody>
                  <a:tcPr/>
                </a:tc>
                <a:extLst>
                  <a:ext uri="{0D108BD9-81ED-4DB2-BD59-A6C34878D82A}">
                    <a16:rowId xmlns:a16="http://schemas.microsoft.com/office/drawing/2014/main" val="10002"/>
                  </a:ext>
                </a:extLst>
              </a:tr>
              <a:tr h="348827">
                <a:tc>
                  <a:txBody>
                    <a:bodyPr/>
                    <a:lstStyle/>
                    <a:p>
                      <a:r>
                        <a:rPr lang="en-US" dirty="0"/>
                        <a:t>Subcontracting cost</a:t>
                      </a:r>
                    </a:p>
                  </a:txBody>
                  <a:tcPr/>
                </a:tc>
                <a:tc>
                  <a:txBody>
                    <a:bodyPr/>
                    <a:lstStyle/>
                    <a:p>
                      <a:r>
                        <a:rPr lang="en-US" dirty="0"/>
                        <a:t>600/unit</a:t>
                      </a:r>
                    </a:p>
                  </a:txBody>
                  <a:tcPr/>
                </a:tc>
                <a:extLst>
                  <a:ext uri="{0D108BD9-81ED-4DB2-BD59-A6C34878D82A}">
                    <a16:rowId xmlns:a16="http://schemas.microsoft.com/office/drawing/2014/main" val="10003"/>
                  </a:ext>
                </a:extLst>
              </a:tr>
              <a:tr h="348827">
                <a:tc>
                  <a:txBody>
                    <a:bodyPr/>
                    <a:lstStyle/>
                    <a:p>
                      <a:r>
                        <a:rPr lang="en-US" dirty="0"/>
                        <a:t>Inventory holding cost</a:t>
                      </a:r>
                    </a:p>
                  </a:txBody>
                  <a:tcPr/>
                </a:tc>
                <a:tc>
                  <a:txBody>
                    <a:bodyPr/>
                    <a:lstStyle/>
                    <a:p>
                      <a:r>
                        <a:rPr lang="en-US" dirty="0"/>
                        <a:t>40/unit/month</a:t>
                      </a:r>
                    </a:p>
                  </a:txBody>
                  <a:tcPr/>
                </a:tc>
                <a:extLst>
                  <a:ext uri="{0D108BD9-81ED-4DB2-BD59-A6C34878D82A}">
                    <a16:rowId xmlns:a16="http://schemas.microsoft.com/office/drawing/2014/main" val="10004"/>
                  </a:ext>
                </a:extLst>
              </a:tr>
              <a:tr h="348827">
                <a:tc>
                  <a:txBody>
                    <a:bodyPr/>
                    <a:lstStyle/>
                    <a:p>
                      <a:r>
                        <a:rPr lang="en-US" dirty="0"/>
                        <a:t>Backorder cost</a:t>
                      </a:r>
                    </a:p>
                  </a:txBody>
                  <a:tcPr/>
                </a:tc>
                <a:tc>
                  <a:txBody>
                    <a:bodyPr/>
                    <a:lstStyle/>
                    <a:p>
                      <a:r>
                        <a:rPr lang="en-US" dirty="0"/>
                        <a:t>300/unit/month</a:t>
                      </a:r>
                    </a:p>
                  </a:txBody>
                  <a:tcPr/>
                </a:tc>
                <a:extLst>
                  <a:ext uri="{0D108BD9-81ED-4DB2-BD59-A6C34878D82A}">
                    <a16:rowId xmlns:a16="http://schemas.microsoft.com/office/drawing/2014/main" val="10005"/>
                  </a:ext>
                </a:extLst>
              </a:tr>
              <a:tr h="348827">
                <a:tc>
                  <a:txBody>
                    <a:bodyPr/>
                    <a:lstStyle/>
                    <a:p>
                      <a:r>
                        <a:rPr lang="en-US" dirty="0"/>
                        <a:t>Hiring cost</a:t>
                      </a:r>
                    </a:p>
                  </a:txBody>
                  <a:tcPr/>
                </a:tc>
                <a:tc>
                  <a:txBody>
                    <a:bodyPr/>
                    <a:lstStyle/>
                    <a:p>
                      <a:r>
                        <a:rPr lang="en-US" dirty="0"/>
                        <a:t>6000/worker</a:t>
                      </a:r>
                    </a:p>
                  </a:txBody>
                  <a:tcPr/>
                </a:tc>
                <a:extLst>
                  <a:ext uri="{0D108BD9-81ED-4DB2-BD59-A6C34878D82A}">
                    <a16:rowId xmlns:a16="http://schemas.microsoft.com/office/drawing/2014/main" val="10006"/>
                  </a:ext>
                </a:extLst>
              </a:tr>
              <a:tr h="348827">
                <a:tc>
                  <a:txBody>
                    <a:bodyPr/>
                    <a:lstStyle/>
                    <a:p>
                      <a:r>
                        <a:rPr lang="en-US" dirty="0"/>
                        <a:t>Laying </a:t>
                      </a:r>
                      <a:r>
                        <a:rPr lang="en-US" baseline="0" dirty="0"/>
                        <a:t> off cost</a:t>
                      </a:r>
                      <a:endParaRPr lang="en-US" dirty="0"/>
                    </a:p>
                  </a:txBody>
                  <a:tcPr/>
                </a:tc>
                <a:tc>
                  <a:txBody>
                    <a:bodyPr/>
                    <a:lstStyle/>
                    <a:p>
                      <a:r>
                        <a:rPr lang="en-US" dirty="0"/>
                        <a:t>10000/worker</a:t>
                      </a:r>
                    </a:p>
                  </a:txBody>
                  <a:tcPr/>
                </a:tc>
                <a:extLst>
                  <a:ext uri="{0D108BD9-81ED-4DB2-BD59-A6C34878D82A}">
                    <a16:rowId xmlns:a16="http://schemas.microsoft.com/office/drawing/2014/main" val="10007"/>
                  </a:ext>
                </a:extLst>
              </a:tr>
              <a:tr h="348827">
                <a:tc>
                  <a:txBody>
                    <a:bodyPr/>
                    <a:lstStyle/>
                    <a:p>
                      <a:r>
                        <a:rPr lang="en-US" dirty="0"/>
                        <a:t>Cost of materials</a:t>
                      </a:r>
                    </a:p>
                  </a:txBody>
                  <a:tcPr/>
                </a:tc>
                <a:tc>
                  <a:txBody>
                    <a:bodyPr/>
                    <a:lstStyle/>
                    <a:p>
                      <a:r>
                        <a:rPr lang="en-US" dirty="0"/>
                        <a:t>200/unit</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5653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txBox="1">
                <a:spLocks noGrp="1"/>
              </p:cNvSpPr>
              <p:nvPr>
                <p:ph idx="1"/>
              </p:nvPr>
            </p:nvSpPr>
            <p:spPr>
              <a:xfrm>
                <a:off x="1981201" y="1600200"/>
                <a:ext cx="8696227" cy="4493538"/>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sz="2200" b="1" i="1">
                          <a:latin typeface="Cambria Math"/>
                        </a:rPr>
                        <m:t>𝑫𝒆𝒄𝒊𝒔𝒊𝒐𝒏</m:t>
                      </m:r>
                      <m:r>
                        <a:rPr lang="en-US" sz="2200" b="1" i="1">
                          <a:latin typeface="Cambria Math"/>
                        </a:rPr>
                        <m:t> </m:t>
                      </m:r>
                      <m:r>
                        <a:rPr lang="en-US" sz="2200" b="1" i="1">
                          <a:latin typeface="Cambria Math"/>
                        </a:rPr>
                        <m:t>𝒗𝒂𝒓𝒊𝒂𝒃𝒍𝒆𝒔</m:t>
                      </m:r>
                    </m:oMath>
                  </m:oMathPara>
                </a14:m>
                <a:endParaRPr lang="en-US" sz="2200" b="1" dirty="0"/>
              </a:p>
              <a:p>
                <a:pPr>
                  <a:buFont typeface="Courier New" panose="02070309020205020404" pitchFamily="49" charset="0"/>
                  <a:buChar char="o"/>
                </a:pPr>
                <a14:m>
                  <m:oMath xmlns:m="http://schemas.openxmlformats.org/officeDocument/2006/math">
                    <m:r>
                      <a:rPr lang="en-US" sz="2200" i="1">
                        <a:latin typeface="Cambria Math"/>
                      </a:rPr>
                      <m:t>𝑊𝑜𝑟𝑘𝑓𝑜𝑟𝑐𝑒</m:t>
                    </m:r>
                    <m:r>
                      <a:rPr lang="en-US" sz="2200" i="1">
                        <a:latin typeface="Cambria Math"/>
                      </a:rPr>
                      <m:t> </m:t>
                    </m:r>
                    <m:r>
                      <a:rPr lang="en-US" sz="2200" i="1">
                        <a:latin typeface="Cambria Math"/>
                      </a:rPr>
                      <m:t>𝑙𝑒𝑣𝑒𝑙</m:t>
                    </m:r>
                    <m:r>
                      <a:rPr lang="en-US" sz="2200" i="1">
                        <a:latin typeface="Cambria Math"/>
                      </a:rPr>
                      <m:t> </m:t>
                    </m:r>
                    <m:r>
                      <a:rPr lang="en-US" sz="2200" i="1">
                        <a:latin typeface="Cambria Math"/>
                      </a:rPr>
                      <m:t>𝑖𝑛</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𝑊</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𝑁𝑢𝑚𝑏𝑒𝑟</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𝑤𝑜𝑟𝑘𝑒𝑟𝑠</m:t>
                    </m:r>
                    <m:r>
                      <a:rPr lang="en-US" sz="2200" i="1">
                        <a:latin typeface="Cambria Math"/>
                      </a:rPr>
                      <m:t> </m:t>
                    </m:r>
                    <m:r>
                      <a:rPr lang="en-US" sz="2200" i="1">
                        <a:latin typeface="Cambria Math"/>
                      </a:rPr>
                      <m:t>h𝑖𝑟𝑒𝑑</m:t>
                    </m:r>
                    <m:r>
                      <a:rPr lang="en-US" sz="2200" i="1">
                        <a:latin typeface="Cambria Math"/>
                      </a:rPr>
                      <m:t> </m:t>
                    </m:r>
                    <m:r>
                      <a:rPr lang="en-US" sz="2200" i="1">
                        <a:latin typeface="Cambria Math"/>
                      </a:rPr>
                      <m:t>𝑎𝑡</m:t>
                    </m:r>
                    <m:r>
                      <a:rPr lang="en-US" sz="2200" i="1">
                        <a:latin typeface="Cambria Math"/>
                      </a:rPr>
                      <m:t> </m:t>
                    </m:r>
                    <m:r>
                      <a:rPr lang="en-US" sz="2200" i="1">
                        <a:latin typeface="Cambria Math"/>
                      </a:rPr>
                      <m:t>𝑡h𝑒</m:t>
                    </m:r>
                    <m:r>
                      <a:rPr lang="en-US" sz="2200" i="1">
                        <a:latin typeface="Cambria Math"/>
                      </a:rPr>
                      <m:t> </m:t>
                    </m:r>
                    <m:r>
                      <a:rPr lang="en-US" sz="2200" i="1">
                        <a:latin typeface="Cambria Math"/>
                      </a:rPr>
                      <m:t>𝑏𝑒𝑔𝑖𝑛𝑛𝑖𝑛𝑔</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𝐻</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𝑁𝑢𝑚𝑏𝑒𝑟</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𝑤𝑜𝑟𝑘𝑒𝑟𝑠</m:t>
                    </m:r>
                    <m:r>
                      <a:rPr lang="en-US" sz="2200" i="1">
                        <a:latin typeface="Cambria Math"/>
                      </a:rPr>
                      <m:t> </m:t>
                    </m:r>
                    <m:r>
                      <a:rPr lang="en-US" sz="2200" i="1">
                        <a:latin typeface="Cambria Math"/>
                      </a:rPr>
                      <m:t>𝑙𝑎𝑖𝑑</m:t>
                    </m:r>
                    <m:r>
                      <a:rPr lang="en-US" sz="2200" i="1">
                        <a:latin typeface="Cambria Math"/>
                      </a:rPr>
                      <m:t>−</m:t>
                    </m:r>
                    <m:r>
                      <a:rPr lang="en-US" sz="2200" i="1">
                        <a:latin typeface="Cambria Math"/>
                      </a:rPr>
                      <m:t>𝑜𝑓𝑓</m:t>
                    </m:r>
                    <m:r>
                      <a:rPr lang="en-US" sz="2200" i="1">
                        <a:latin typeface="Cambria Math"/>
                      </a:rPr>
                      <m:t> </m:t>
                    </m:r>
                    <m:r>
                      <a:rPr lang="en-US" sz="2200" i="1">
                        <a:latin typeface="Cambria Math"/>
                      </a:rPr>
                      <m:t>𝑎𝑡</m:t>
                    </m:r>
                    <m:r>
                      <a:rPr lang="en-US" sz="2200" i="1">
                        <a:latin typeface="Cambria Math"/>
                      </a:rPr>
                      <m:t> </m:t>
                    </m:r>
                    <m:r>
                      <a:rPr lang="en-US" sz="2200" i="1">
                        <a:latin typeface="Cambria Math"/>
                      </a:rPr>
                      <m:t>𝑡h𝑒</m:t>
                    </m:r>
                    <m:r>
                      <a:rPr lang="en-US" sz="2200" i="1">
                        <a:latin typeface="Cambria Math"/>
                      </a:rPr>
                      <m:t> </m:t>
                    </m:r>
                    <m:r>
                      <a:rPr lang="en-US" sz="2200" i="1">
                        <a:latin typeface="Cambria Math"/>
                      </a:rPr>
                      <m:t>𝑏𝑒𝑔𝑖𝑛𝑛𝑖𝑛𝑔</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𝐿</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𝑁𝑢𝑚𝑏𝑒𝑟</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𝑢𝑛𝑖𝑡𝑠</m:t>
                    </m:r>
                    <m:r>
                      <a:rPr lang="en-US" sz="2200" i="1">
                        <a:latin typeface="Cambria Math"/>
                      </a:rPr>
                      <m:t> </m:t>
                    </m:r>
                    <m:r>
                      <a:rPr lang="en-US" sz="2200" i="1">
                        <a:latin typeface="Cambria Math"/>
                      </a:rPr>
                      <m:t>𝑝𝑟𝑜𝑑𝑢𝑐𝑒𝑑</m:t>
                    </m:r>
                    <m:r>
                      <a:rPr lang="en-US" sz="2200" i="1">
                        <a:latin typeface="Cambria Math"/>
                      </a:rPr>
                      <m:t> </m:t>
                    </m:r>
                    <m:r>
                      <a:rPr lang="en-US" sz="2200" i="1">
                        <a:latin typeface="Cambria Math"/>
                      </a:rPr>
                      <m:t>𝑖𝑛</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𝑃</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𝐼𝑛𝑣𝑒𝑛𝑡𝑜𝑟𝑦</m:t>
                    </m:r>
                    <m:r>
                      <a:rPr lang="en-US" sz="2200" i="1">
                        <a:latin typeface="Cambria Math"/>
                      </a:rPr>
                      <m:t> </m:t>
                    </m:r>
                    <m:r>
                      <a:rPr lang="en-US" sz="2200" i="1">
                        <a:latin typeface="Cambria Math"/>
                      </a:rPr>
                      <m:t>𝑎𝑡</m:t>
                    </m:r>
                    <m:r>
                      <a:rPr lang="en-US" sz="2200" i="1">
                        <a:latin typeface="Cambria Math"/>
                      </a:rPr>
                      <m:t> </m:t>
                    </m:r>
                    <m:r>
                      <a:rPr lang="en-US" sz="2200" i="1">
                        <a:latin typeface="Cambria Math"/>
                      </a:rPr>
                      <m:t>𝑡h𝑒</m:t>
                    </m:r>
                    <m:r>
                      <a:rPr lang="en-US" sz="2200" i="1">
                        <a:latin typeface="Cambria Math"/>
                      </a:rPr>
                      <m:t> </m:t>
                    </m:r>
                    <m:r>
                      <a:rPr lang="en-US" sz="2200" i="1">
                        <a:latin typeface="Cambria Math"/>
                      </a:rPr>
                      <m:t>𝑒𝑛𝑑</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𝐼</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𝑁𝑢𝑚𝑏𝑒𝑟</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𝑢𝑛𝑖𝑡𝑠</m:t>
                    </m:r>
                    <m:r>
                      <a:rPr lang="en-US" sz="2200" i="1">
                        <a:latin typeface="Cambria Math"/>
                      </a:rPr>
                      <m:t> </m:t>
                    </m:r>
                    <m:r>
                      <a:rPr lang="en-US" sz="2200" i="1">
                        <a:latin typeface="Cambria Math"/>
                      </a:rPr>
                      <m:t>𝑏𝑎𝑐𝑘𝑜𝑟𝑑𝑒𝑟𝑒𝑑</m:t>
                    </m:r>
                    <m:r>
                      <a:rPr lang="en-US" sz="2200" i="1">
                        <a:latin typeface="Cambria Math"/>
                      </a:rPr>
                      <m:t> </m:t>
                    </m:r>
                    <m:r>
                      <a:rPr lang="en-US" sz="2200" i="1">
                        <a:latin typeface="Cambria Math"/>
                      </a:rPr>
                      <m:t>𝑎𝑡</m:t>
                    </m:r>
                    <m:r>
                      <a:rPr lang="en-US" sz="2200" i="1">
                        <a:latin typeface="Cambria Math"/>
                      </a:rPr>
                      <m:t> </m:t>
                    </m:r>
                    <m:r>
                      <a:rPr lang="en-US" sz="2200" i="1">
                        <a:latin typeface="Cambria Math"/>
                      </a:rPr>
                      <m:t>𝑡h𝑒</m:t>
                    </m:r>
                    <m:r>
                      <a:rPr lang="en-US" sz="2200" i="1">
                        <a:latin typeface="Cambria Math"/>
                      </a:rPr>
                      <m:t> </m:t>
                    </m:r>
                    <m:r>
                      <a:rPr lang="en-US" sz="2200" i="1">
                        <a:latin typeface="Cambria Math"/>
                      </a:rPr>
                      <m:t>𝑒𝑛𝑑</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 </m:t>
                    </m:r>
                    <m:sSub>
                      <m:sSubPr>
                        <m:ctrlPr>
                          <a:rPr lang="en-US" sz="2200" i="1">
                            <a:latin typeface="Cambria Math" panose="02040503050406030204" pitchFamily="18" charset="0"/>
                          </a:rPr>
                        </m:ctrlPr>
                      </m:sSubPr>
                      <m:e>
                        <m:r>
                          <a:rPr lang="en-US" sz="2200" i="1">
                            <a:latin typeface="Cambria Math"/>
                          </a:rPr>
                          <m:t>𝐵</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𝑁𝑢𝑚𝑏𝑒𝑟</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𝑢𝑛𝑖𝑡𝑠</m:t>
                    </m:r>
                    <m:r>
                      <a:rPr lang="en-US" sz="2200" i="1">
                        <a:latin typeface="Cambria Math"/>
                      </a:rPr>
                      <m:t> </m:t>
                    </m:r>
                    <m:r>
                      <a:rPr lang="en-US" sz="2200" i="1">
                        <a:latin typeface="Cambria Math"/>
                      </a:rPr>
                      <m:t>𝑠𝑢𝑏𝑐𝑜𝑛𝑡𝑟𝑎𝑐𝑡𝑒𝑑</m:t>
                    </m:r>
                    <m:r>
                      <a:rPr lang="en-US" sz="2200" i="1">
                        <a:latin typeface="Cambria Math"/>
                      </a:rPr>
                      <m:t> </m:t>
                    </m:r>
                    <m:r>
                      <a:rPr lang="en-US" sz="2200" i="1">
                        <a:latin typeface="Cambria Math"/>
                      </a:rPr>
                      <m:t>𝑓𝑜𝑟</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𝑆</m:t>
                        </m:r>
                      </m:e>
                      <m:sub>
                        <m:r>
                          <a:rPr lang="en-US" sz="2200" i="1">
                            <a:latin typeface="Cambria Math"/>
                          </a:rPr>
                          <m:t>𝑡</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𝑁𝑢𝑚𝑏𝑒𝑟</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𝑜𝑣𝑒𝑟𝑡𝑖𝑚𝑒</m:t>
                    </m:r>
                    <m:r>
                      <a:rPr lang="en-US" sz="2200" i="1">
                        <a:latin typeface="Cambria Math"/>
                      </a:rPr>
                      <m:t> </m:t>
                    </m:r>
                    <m:r>
                      <a:rPr lang="en-US" sz="2200" i="1">
                        <a:latin typeface="Cambria Math"/>
                      </a:rPr>
                      <m:t>h𝑜𝑢𝑟𝑠</m:t>
                    </m:r>
                    <m:r>
                      <a:rPr lang="en-US" sz="2200" i="1">
                        <a:latin typeface="Cambria Math"/>
                      </a:rPr>
                      <m:t> </m:t>
                    </m:r>
                    <m:r>
                      <a:rPr lang="en-US" sz="2200" i="1">
                        <a:latin typeface="Cambria Math"/>
                      </a:rPr>
                      <m:t>𝑤𝑜𝑟𝑘𝑒𝑑</m:t>
                    </m:r>
                    <m:r>
                      <a:rPr lang="en-US" sz="2200" i="1">
                        <a:latin typeface="Cambria Math"/>
                      </a:rPr>
                      <m:t> </m:t>
                    </m:r>
                    <m:r>
                      <a:rPr lang="en-US" sz="2200" i="1">
                        <a:latin typeface="Cambria Math"/>
                      </a:rPr>
                      <m:t>𝑖𝑛</m:t>
                    </m:r>
                    <m:r>
                      <a:rPr lang="en-US" sz="2200" i="1">
                        <a:latin typeface="Cambria Math"/>
                      </a:rPr>
                      <m:t> </m:t>
                    </m:r>
                    <m:r>
                      <a:rPr lang="en-US" sz="2200" i="1">
                        <a:latin typeface="Cambria Math"/>
                      </a:rPr>
                      <m:t>𝑚𝑜𝑛𝑡h</m:t>
                    </m:r>
                    <m:r>
                      <a:rPr lang="en-US" sz="2200" i="1">
                        <a:latin typeface="Cambria Math"/>
                      </a:rPr>
                      <m:t> </m:t>
                    </m:r>
                    <m:r>
                      <a:rPr lang="en-US" sz="2200" i="1">
                        <a:latin typeface="Cambria Math"/>
                      </a:rPr>
                      <m:t>𝑡</m:t>
                    </m:r>
                    <m:r>
                      <a:rPr lang="en-US" sz="2200" i="1">
                        <a:latin typeface="Cambria Math"/>
                      </a:rPr>
                      <m:t>= </m:t>
                    </m:r>
                    <m:sSub>
                      <m:sSubPr>
                        <m:ctrlPr>
                          <a:rPr lang="en-US" sz="2200" i="1">
                            <a:latin typeface="Cambria Math" panose="02040503050406030204" pitchFamily="18" charset="0"/>
                          </a:rPr>
                        </m:ctrlPr>
                      </m:sSubPr>
                      <m:e>
                        <m:r>
                          <a:rPr lang="en-US" sz="2200" i="1">
                            <a:latin typeface="Cambria Math"/>
                          </a:rPr>
                          <m:t>𝑂</m:t>
                        </m:r>
                      </m:e>
                      <m:sub>
                        <m:r>
                          <a:rPr lang="en-US" sz="2200" i="1">
                            <a:latin typeface="Cambria Math"/>
                          </a:rPr>
                          <m:t>𝑡</m:t>
                        </m:r>
                      </m:sub>
                    </m:sSub>
                  </m:oMath>
                </a14:m>
                <a:endParaRPr lang="en-US" sz="2200" dirty="0"/>
              </a:p>
              <a:p>
                <a:endParaRPr lang="en-US" sz="2200" dirty="0"/>
              </a:p>
              <a:p>
                <a:endParaRPr lang="en-US" sz="2200" dirty="0"/>
              </a:p>
            </p:txBody>
          </p:sp>
        </mc:Choice>
        <mc:Fallback>
          <p:sp>
            <p:nvSpPr>
              <p:cNvPr id="5" name="Content Placeholder 4"/>
              <p:cNvSpPr txBox="1">
                <a:spLocks noGrp="1" noRot="1" noChangeAspect="1" noMove="1" noResize="1" noEditPoints="1" noAdjustHandles="1" noChangeArrowheads="1" noChangeShapeType="1" noTextEdit="1"/>
              </p:cNvSpPr>
              <p:nvPr>
                <p:ph idx="1"/>
              </p:nvPr>
            </p:nvSpPr>
            <p:spPr>
              <a:xfrm>
                <a:off x="1981201" y="1600200"/>
                <a:ext cx="8696227" cy="4493538"/>
              </a:xfrm>
              <a:prstGeom prst="rect">
                <a:avLst/>
              </a:prstGeom>
              <a:blipFill>
                <a:blip r:embed="rId2"/>
                <a:stretch>
                  <a:fillRect l="-876"/>
                </a:stretch>
              </a:blipFill>
            </p:spPr>
            <p:txBody>
              <a:bodyPr/>
              <a:lstStyle/>
              <a:p>
                <a:r>
                  <a:rPr lang="en-US">
                    <a:noFill/>
                  </a:rPr>
                  <a:t> </a:t>
                </a:r>
              </a:p>
            </p:txBody>
          </p:sp>
        </mc:Fallback>
      </mc:AlternateContent>
      <p:sp>
        <p:nvSpPr>
          <p:cNvPr id="6" name="Title 1"/>
          <p:cNvSpPr>
            <a:spLocks noGrp="1"/>
          </p:cNvSpPr>
          <p:nvPr>
            <p:ph type="title"/>
          </p:nvPr>
        </p:nvSpPr>
        <p:spPr>
          <a:xfrm>
            <a:off x="1981200" y="152400"/>
            <a:ext cx="8229600" cy="1143000"/>
          </a:xfrm>
        </p:spPr>
        <p:txBody>
          <a:bodyPr>
            <a:normAutofit/>
          </a:bodyPr>
          <a:lstStyle/>
          <a:p>
            <a:r>
              <a:rPr lang="en-US" sz="3200" b="1" dirty="0"/>
              <a:t>Aggregate Planning Example</a:t>
            </a:r>
          </a:p>
        </p:txBody>
      </p:sp>
    </p:spTree>
    <p:extLst>
      <p:ext uri="{BB962C8B-B14F-4D97-AF65-F5344CB8AC3E}">
        <p14:creationId xmlns:p14="http://schemas.microsoft.com/office/powerpoint/2010/main" val="96416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4"/>
              <p:cNvSpPr txBox="1">
                <a:spLocks noGrp="1"/>
              </p:cNvSpPr>
              <p:nvPr>
                <p:ph idx="1"/>
              </p:nvPr>
            </p:nvSpPr>
            <p:spPr>
              <a:xfrm>
                <a:off x="2209800" y="1069063"/>
                <a:ext cx="7772400" cy="4087273"/>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en-US" sz="2200" b="1" i="1">
                          <a:latin typeface="Cambria Math"/>
                        </a:rPr>
                        <m:t>𝑷𝒂𝒓𝒂𝒎𝒆𝒕𝒆𝒓𝒔</m:t>
                      </m:r>
                    </m:oMath>
                  </m:oMathPara>
                </a14:m>
                <a:endParaRPr lang="en-US" sz="2200" b="1" dirty="0"/>
              </a:p>
              <a:p>
                <a:pPr>
                  <a:buFont typeface="Courier New" panose="02070309020205020404" pitchFamily="49" charset="0"/>
                  <a:buChar char="o"/>
                </a:pPr>
                <a14:m>
                  <m:oMath xmlns:m="http://schemas.openxmlformats.org/officeDocument/2006/math">
                    <m:r>
                      <a:rPr lang="en-US" sz="2200" i="1">
                        <a:latin typeface="Cambria Math"/>
                      </a:rPr>
                      <m:t>𝑅𝑒𝑔𝑢𝑙𝑎𝑟</m:t>
                    </m:r>
                    <m:r>
                      <a:rPr lang="en-US" sz="2200" i="1">
                        <a:latin typeface="Cambria Math"/>
                      </a:rPr>
                      <m:t> </m:t>
                    </m:r>
                    <m:r>
                      <a:rPr lang="en-US" sz="2200" i="1">
                        <a:latin typeface="Cambria Math"/>
                      </a:rPr>
                      <m:t>𝑡𝑖𝑚𝑒</m:t>
                    </m:r>
                    <m:r>
                      <a:rPr lang="en-US" sz="2200" i="1">
                        <a:latin typeface="Cambria Math"/>
                      </a:rPr>
                      <m:t> </m:t>
                    </m:r>
                    <m:r>
                      <a:rPr lang="en-US" sz="2200" i="1">
                        <a:latin typeface="Cambria Math"/>
                      </a:rPr>
                      <m:t>𝑐𝑜𝑠𝑡</m:t>
                    </m:r>
                    <m:r>
                      <a:rPr lang="en-US" sz="2200" i="1">
                        <a:latin typeface="Cambria Math"/>
                      </a:rPr>
                      <m:t>/</m:t>
                    </m:r>
                    <m:r>
                      <a:rPr lang="en-US" sz="2200" i="1">
                        <a:latin typeface="Cambria Math"/>
                      </a:rPr>
                      <m:t>𝑚𝑜𝑛𝑡h</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𝑅</m:t>
                        </m:r>
                      </m:sub>
                    </m:sSub>
                  </m:oMath>
                </a14:m>
                <a:r>
                  <a:rPr lang="en-US" sz="2200" dirty="0"/>
                  <a:t>= </a:t>
                </a:r>
                <a14:m>
                  <m:oMath xmlns:m="http://schemas.openxmlformats.org/officeDocument/2006/math">
                    <m:r>
                      <a:rPr lang="en-US" sz="2200" i="1" dirty="0">
                        <a:latin typeface="Cambria Math"/>
                      </a:rPr>
                      <m:t>8</m:t>
                    </m:r>
                    <m:r>
                      <a:rPr lang="en-US" sz="2200" i="1" dirty="0">
                        <a:latin typeface="Cambria Math"/>
                        <a:ea typeface="Cambria Math"/>
                      </a:rPr>
                      <m:t>×20×50=8000</m:t>
                    </m:r>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𝐻𝑖𝑟𝑖𝑛𝑔</m:t>
                    </m:r>
                    <m:r>
                      <a:rPr lang="en-US" sz="2200" i="1">
                        <a:latin typeface="Cambria Math"/>
                      </a:rPr>
                      <m:t> </m:t>
                    </m:r>
                    <m:r>
                      <a:rPr lang="en-US" sz="2200" i="1">
                        <a:latin typeface="Cambria Math"/>
                      </a:rPr>
                      <m:t>𝑐𝑜𝑠𝑡</m:t>
                    </m:r>
                    <m:r>
                      <a:rPr lang="en-US" sz="2200" i="1">
                        <a:latin typeface="Cambria Math"/>
                      </a:rPr>
                      <m:t>/</m:t>
                    </m:r>
                    <m:r>
                      <a:rPr lang="en-US" sz="2200" i="1">
                        <a:latin typeface="Cambria Math"/>
                      </a:rPr>
                      <m:t>𝑤𝑜𝑟𝑘𝑒𝑟</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𝐻</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𝐿𝑎𝑦</m:t>
                    </m:r>
                    <m:r>
                      <a:rPr lang="en-US" sz="2200" i="1">
                        <a:latin typeface="Cambria Math"/>
                      </a:rPr>
                      <m:t> −</m:t>
                    </m:r>
                    <m:r>
                      <a:rPr lang="en-US" sz="2200" i="1">
                        <a:latin typeface="Cambria Math"/>
                      </a:rPr>
                      <m:t>𝑜𝑓𝑓</m:t>
                    </m:r>
                    <m:r>
                      <a:rPr lang="en-US" sz="2200" i="1">
                        <a:latin typeface="Cambria Math"/>
                      </a:rPr>
                      <m:t> </m:t>
                    </m:r>
                    <m:r>
                      <a:rPr lang="en-US" sz="2200" i="1">
                        <a:latin typeface="Cambria Math"/>
                      </a:rPr>
                      <m:t>𝑐𝑜𝑠𝑡</m:t>
                    </m:r>
                    <m:r>
                      <a:rPr lang="en-US" sz="2200" i="1">
                        <a:latin typeface="Cambria Math"/>
                      </a:rPr>
                      <m:t>/</m:t>
                    </m:r>
                    <m:r>
                      <a:rPr lang="en-US" sz="2200" i="1">
                        <a:latin typeface="Cambria Math"/>
                      </a:rPr>
                      <m:t>𝑤𝑜𝑟𝑘𝑒𝑟</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𝐿</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𝐼𝑛𝑣𝑒𝑛𝑡𝑜𝑟𝑦</m:t>
                    </m:r>
                    <m:f>
                      <m:fPr>
                        <m:type m:val="lin"/>
                        <m:ctrlPr>
                          <a:rPr lang="en-US" sz="2200" i="1">
                            <a:latin typeface="Cambria Math" panose="02040503050406030204" pitchFamily="18" charset="0"/>
                          </a:rPr>
                        </m:ctrlPr>
                      </m:fPr>
                      <m:num>
                        <m:r>
                          <a:rPr lang="en-US" sz="2200" i="1">
                            <a:latin typeface="Cambria Math"/>
                          </a:rPr>
                          <m:t>h𝑜𝑙𝑑𝑖𝑛𝑔𝑐𝑜𝑠𝑡</m:t>
                        </m:r>
                      </m:num>
                      <m:den>
                        <m:r>
                          <a:rPr lang="en-US" sz="2200" i="1">
                            <a:latin typeface="Cambria Math"/>
                          </a:rPr>
                          <m:t>𝑢𝑛𝑖𝑡</m:t>
                        </m:r>
                      </m:den>
                    </m:f>
                    <m:r>
                      <a:rPr lang="en-US" sz="2200" i="1">
                        <a:latin typeface="Cambria Math"/>
                      </a:rPr>
                      <m:t>/</m:t>
                    </m:r>
                    <m:r>
                      <a:rPr lang="en-US" sz="2200" i="1">
                        <a:latin typeface="Cambria Math"/>
                      </a:rPr>
                      <m:t>𝑚𝑜𝑛𝑡h</m:t>
                    </m:r>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𝐶</m:t>
                        </m:r>
                      </m:e>
                      <m:sub>
                        <m:r>
                          <a:rPr lang="en-US" sz="2200" i="1">
                            <a:latin typeface="Cambria Math"/>
                          </a:rPr>
                          <m:t>𝐼</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𝐵𝑎𝑐𝑘𝑜𝑟𝑑𝑒𝑟𝑐𝑜𝑠𝑡</m:t>
                    </m:r>
                    <m:r>
                      <a:rPr lang="en-US" sz="2200" i="1">
                        <a:latin typeface="Cambria Math"/>
                      </a:rPr>
                      <m:t>/</m:t>
                    </m:r>
                    <m:r>
                      <a:rPr lang="en-US" sz="2200" i="1">
                        <a:latin typeface="Cambria Math"/>
                      </a:rPr>
                      <m:t>𝑢𝑛𝑖𝑡</m:t>
                    </m:r>
                    <m:r>
                      <a:rPr lang="en-US" sz="2200" i="1">
                        <a:latin typeface="Cambria Math"/>
                      </a:rPr>
                      <m:t>/</m:t>
                    </m:r>
                    <m:r>
                      <a:rPr lang="en-US" sz="2200" i="1">
                        <a:latin typeface="Cambria Math"/>
                      </a:rPr>
                      <m:t>𝑚𝑜𝑛𝑡h</m:t>
                    </m:r>
                    <m:r>
                      <a:rPr lang="en-US" sz="2200" i="1">
                        <a:latin typeface="Cambria Math"/>
                      </a:rPr>
                      <m:t>= </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𝐵</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𝑆𝑢𝑏𝑐𝑜𝑛𝑡𝑟𝑎𝑐𝑡𝑖𝑛𝑔</m:t>
                    </m:r>
                    <m:r>
                      <a:rPr lang="en-US" sz="2200" i="1">
                        <a:latin typeface="Cambria Math"/>
                      </a:rPr>
                      <m:t> </m:t>
                    </m:r>
                    <m:r>
                      <a:rPr lang="en-US" sz="2200" i="1">
                        <a:latin typeface="Cambria Math"/>
                      </a:rPr>
                      <m:t>𝑐𝑜𝑠𝑡</m:t>
                    </m:r>
                    <m:r>
                      <a:rPr lang="en-US" sz="2200" i="1">
                        <a:latin typeface="Cambria Math"/>
                      </a:rPr>
                      <m:t>/</m:t>
                    </m:r>
                    <m:r>
                      <a:rPr lang="en-US" sz="2200" i="1">
                        <a:latin typeface="Cambria Math"/>
                      </a:rPr>
                      <m:t>𝑢𝑛𝑖𝑡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𝑆</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𝑂𝑣𝑒𝑟𝑡𝑖𝑚𝑒</m:t>
                    </m:r>
                    <m:r>
                      <a:rPr lang="en-US" sz="2200" i="1">
                        <a:latin typeface="Cambria Math"/>
                      </a:rPr>
                      <m:t> </m:t>
                    </m:r>
                    <m:r>
                      <a:rPr lang="en-US" sz="2200" i="1">
                        <a:latin typeface="Cambria Math"/>
                      </a:rPr>
                      <m:t>𝑐𝑜𝑠𝑡</m:t>
                    </m:r>
                    <m:r>
                      <a:rPr lang="en-US" sz="2200" i="1">
                        <a:latin typeface="Cambria Math"/>
                      </a:rPr>
                      <m:t>/</m:t>
                    </m:r>
                    <m:r>
                      <a:rPr lang="en-US" sz="2200" i="1">
                        <a:latin typeface="Cambria Math"/>
                      </a:rPr>
                      <m:t>h𝑜𝑢𝑟</m:t>
                    </m:r>
                    <m:r>
                      <a:rPr lang="en-US" sz="2200" i="1">
                        <a:latin typeface="Cambria Math"/>
                      </a:rPr>
                      <m:t>= </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𝑂</m:t>
                        </m:r>
                      </m:sub>
                    </m:sSub>
                  </m:oMath>
                </a14:m>
                <a:endParaRPr lang="en-US" sz="2200" dirty="0"/>
              </a:p>
              <a:p>
                <a:pPr>
                  <a:buFont typeface="Courier New" panose="02070309020205020404" pitchFamily="49" charset="0"/>
                  <a:buChar char="o"/>
                </a:pPr>
                <a14:m>
                  <m:oMath xmlns:m="http://schemas.openxmlformats.org/officeDocument/2006/math">
                    <m:r>
                      <a:rPr lang="en-US" sz="2200" i="1">
                        <a:latin typeface="Cambria Math"/>
                      </a:rPr>
                      <m:t>𝑀𝑎𝑡𝑒𝑟𝑖𝑎𝑙</m:t>
                    </m:r>
                    <m:r>
                      <a:rPr lang="en-US" sz="2200" i="1">
                        <a:latin typeface="Cambria Math"/>
                      </a:rPr>
                      <m:t> </m:t>
                    </m:r>
                    <m:r>
                      <a:rPr lang="en-US" sz="2200" i="1">
                        <a:latin typeface="Cambria Math"/>
                      </a:rPr>
                      <m:t>𝑐𝑜𝑠𝑡</m:t>
                    </m:r>
                    <m:r>
                      <a:rPr lang="en-US" sz="2200" i="1">
                        <a:latin typeface="Cambria Math"/>
                      </a:rPr>
                      <m:t>/</m:t>
                    </m:r>
                    <m:r>
                      <a:rPr lang="en-US" sz="2200" i="1">
                        <a:latin typeface="Cambria Math"/>
                      </a:rPr>
                      <m:t>𝑢𝑛𝑖𝑡</m:t>
                    </m:r>
                    <m:r>
                      <a:rPr lang="en-US" sz="2200" i="1">
                        <a:latin typeface="Cambria Math"/>
                      </a:rPr>
                      <m:t> = </m:t>
                    </m:r>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𝑀</m:t>
                        </m:r>
                      </m:sub>
                    </m:sSub>
                  </m:oMath>
                </a14:m>
                <a:endParaRPr lang="en-US" sz="2200" dirty="0"/>
              </a:p>
              <a:p>
                <a:endParaRPr lang="en-US" sz="2200" dirty="0"/>
              </a:p>
            </p:txBody>
          </p:sp>
        </mc:Choice>
        <mc:Fallback>
          <p:sp>
            <p:nvSpPr>
              <p:cNvPr id="6" name="Content Placeholder 4"/>
              <p:cNvSpPr txBox="1">
                <a:spLocks noGrp="1" noRot="1" noChangeAspect="1" noMove="1" noResize="1" noEditPoints="1" noAdjustHandles="1" noChangeArrowheads="1" noChangeShapeType="1" noTextEdit="1"/>
              </p:cNvSpPr>
              <p:nvPr>
                <p:ph idx="1"/>
              </p:nvPr>
            </p:nvSpPr>
            <p:spPr>
              <a:xfrm>
                <a:off x="2209800" y="1069063"/>
                <a:ext cx="7772400" cy="4087273"/>
              </a:xfrm>
              <a:prstGeom prst="rect">
                <a:avLst/>
              </a:prstGeom>
              <a:blipFill>
                <a:blip r:embed="rId2"/>
                <a:stretch>
                  <a:fillRect l="-979"/>
                </a:stretch>
              </a:blipFill>
            </p:spPr>
            <p:txBody>
              <a:bodyPr/>
              <a:lstStyle/>
              <a:p>
                <a:r>
                  <a:rPr lang="en-US">
                    <a:noFill/>
                  </a:rPr>
                  <a:t> </a:t>
                </a:r>
              </a:p>
            </p:txBody>
          </p:sp>
        </mc:Fallback>
      </mc:AlternateContent>
      <p:sp>
        <p:nvSpPr>
          <p:cNvPr id="7" name="Title 1"/>
          <p:cNvSpPr>
            <a:spLocks noGrp="1"/>
          </p:cNvSpPr>
          <p:nvPr>
            <p:ph type="title"/>
          </p:nvPr>
        </p:nvSpPr>
        <p:spPr>
          <a:xfrm>
            <a:off x="1981200" y="-76200"/>
            <a:ext cx="8229600" cy="1143000"/>
          </a:xfrm>
        </p:spPr>
        <p:txBody>
          <a:bodyPr>
            <a:normAutofit/>
          </a:bodyPr>
          <a:lstStyle/>
          <a:p>
            <a:r>
              <a:rPr lang="en-US" sz="3200" b="1" dirty="0"/>
              <a:t>Aggregate Planning Example</a:t>
            </a:r>
          </a:p>
        </p:txBody>
      </p:sp>
    </p:spTree>
    <p:extLst>
      <p:ext uri="{BB962C8B-B14F-4D97-AF65-F5344CB8AC3E}">
        <p14:creationId xmlns:p14="http://schemas.microsoft.com/office/powerpoint/2010/main" val="164218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0" y="1600200"/>
                <a:ext cx="9296400" cy="4648200"/>
              </a:xfrm>
            </p:spPr>
            <p:txBody>
              <a:bodyPr>
                <a:noAutofit/>
              </a:bodyPr>
              <a:lstStyle/>
              <a:p>
                <a:pPr marL="0" indent="0">
                  <a:buNone/>
                </a:pPr>
                <a:r>
                  <a:rPr lang="en-US" sz="2000" dirty="0"/>
                  <a:t>       </a:t>
                </a:r>
                <a:r>
                  <a:rPr lang="en-US" sz="2000" b="1" dirty="0"/>
                  <a:t>Objective: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𝑀𝑖𝑛𝑖𝑚𝑖𝑧𝑒</m:t>
                      </m:r>
                      <m:r>
                        <a:rPr lang="en-US" sz="2000" i="1">
                          <a:latin typeface="Cambria Math"/>
                        </a:rPr>
                        <m:t> </m:t>
                      </m:r>
                      <m:r>
                        <a:rPr lang="en-US" sz="2000" i="1">
                          <a:latin typeface="Cambria Math"/>
                        </a:rPr>
                        <m:t>𝑍</m:t>
                      </m:r>
                      <m:r>
                        <a:rPr lang="en-US" sz="2000" i="1">
                          <a:latin typeface="Cambria Math"/>
                        </a:rPr>
                        <m:t>=</m:t>
                      </m:r>
                    </m:oMath>
                  </m:oMathPara>
                </a14:m>
                <a:endParaRPr lang="en-US" sz="2000"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𝑅</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𝑊</m:t>
                              </m:r>
                            </m:e>
                            <m:sub>
                              <m:r>
                                <a:rPr lang="en-US" sz="1800" i="1">
                                  <a:latin typeface="Cambria Math"/>
                                </a:rPr>
                                <m:t>𝑡</m:t>
                              </m:r>
                            </m:sub>
                          </m:sSub>
                        </m:e>
                      </m:nary>
                      <m:r>
                        <a:rPr lang="en-US" sz="1800">
                          <a:latin typeface="Cambria Math"/>
                        </a:rPr>
                        <m:t>+</m:t>
                      </m:r>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𝐻</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𝐻</m:t>
                              </m:r>
                            </m:e>
                            <m:sub>
                              <m:r>
                                <a:rPr lang="en-US" sz="1800" i="1">
                                  <a:latin typeface="Cambria Math"/>
                                </a:rPr>
                                <m:t>𝑡</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𝐿</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𝐿</m:t>
                                  </m:r>
                                </m:e>
                                <m:sub>
                                  <m:r>
                                    <a:rPr lang="en-US" sz="1800" i="1">
                                      <a:latin typeface="Cambria Math"/>
                                    </a:rPr>
                                    <m:t>𝑡</m:t>
                                  </m:r>
                                </m:sub>
                              </m:sSub>
                              <m:r>
                                <a:rPr lang="en-US" sz="1800" i="1">
                                  <a:latin typeface="Cambria Math"/>
                                </a:rPr>
                                <m:t>+</m:t>
                              </m:r>
                            </m:e>
                          </m:nary>
                        </m:e>
                      </m:nary>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𝐼</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𝐼</m:t>
                              </m:r>
                            </m:e>
                            <m:sub>
                              <m:r>
                                <a:rPr lang="en-US" sz="1800" i="1">
                                  <a:latin typeface="Cambria Math"/>
                                </a:rPr>
                                <m:t>𝑡</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𝑂</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𝑂</m:t>
                                  </m:r>
                                </m:e>
                                <m:sub>
                                  <m:r>
                                    <a:rPr lang="en-US" sz="1800" i="1">
                                      <a:latin typeface="Cambria Math"/>
                                    </a:rPr>
                                    <m:t>𝑡</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𝐵</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𝐵</m:t>
                                      </m:r>
                                    </m:e>
                                    <m:sub>
                                      <m:r>
                                        <a:rPr lang="en-US" sz="1800" i="1">
                                          <a:latin typeface="Cambria Math"/>
                                        </a:rPr>
                                        <m:t>𝑡</m:t>
                                      </m:r>
                                    </m:sub>
                                  </m:sSub>
                                </m:e>
                              </m:nary>
                            </m:e>
                          </m:nary>
                          <m:r>
                            <a:rPr lang="en-US" sz="1800" i="1">
                              <a:latin typeface="Cambria Math"/>
                            </a:rPr>
                            <m:t>+</m:t>
                          </m:r>
                        </m:e>
                      </m:nary>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𝑆</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𝑆</m:t>
                              </m:r>
                            </m:e>
                            <m:sub>
                              <m:r>
                                <a:rPr lang="en-US" sz="1800" i="1">
                                  <a:latin typeface="Cambria Math"/>
                                </a:rPr>
                                <m:t>𝑡</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𝐶</m:t>
                              </m:r>
                            </m:e>
                            <m:sub>
                              <m:r>
                                <a:rPr lang="en-US" sz="1800" i="1">
                                  <a:latin typeface="Cambria Math"/>
                                </a:rPr>
                                <m:t>𝑀</m:t>
                              </m:r>
                            </m:sub>
                          </m:sSub>
                          <m:nary>
                            <m:naryPr>
                              <m:chr m:val="∑"/>
                              <m:ctrlPr>
                                <a:rPr lang="en-US" sz="1800" i="1">
                                  <a:latin typeface="Cambria Math" panose="02040503050406030204" pitchFamily="18" charset="0"/>
                                </a:rPr>
                              </m:ctrlPr>
                            </m:naryPr>
                            <m:sub>
                              <m:r>
                                <m:rPr>
                                  <m:brk m:alnAt="23"/>
                                </m:rPr>
                                <a:rPr lang="en-US" sz="1800" i="1">
                                  <a:latin typeface="Cambria Math"/>
                                </a:rPr>
                                <m:t>𝑡</m:t>
                              </m:r>
                              <m:r>
                                <a:rPr lang="en-US" sz="1800" i="1">
                                  <a:latin typeface="Cambria Math"/>
                                </a:rPr>
                                <m:t>=1</m:t>
                              </m:r>
                            </m:sub>
                            <m:sup>
                              <m:r>
                                <a:rPr lang="en-US" sz="1800" i="1">
                                  <a:latin typeface="Cambria Math"/>
                                </a:rPr>
                                <m:t>4</m:t>
                              </m:r>
                            </m:sup>
                            <m:e>
                              <m:sSub>
                                <m:sSubPr>
                                  <m:ctrlPr>
                                    <a:rPr lang="en-US" sz="1800" i="1">
                                      <a:latin typeface="Cambria Math" panose="02040503050406030204" pitchFamily="18" charset="0"/>
                                    </a:rPr>
                                  </m:ctrlPr>
                                </m:sSubPr>
                                <m:e>
                                  <m:r>
                                    <a:rPr lang="en-US" sz="1800" i="1">
                                      <a:latin typeface="Cambria Math"/>
                                    </a:rPr>
                                    <m:t>𝑃</m:t>
                                  </m:r>
                                </m:e>
                                <m:sub>
                                  <m:r>
                                    <a:rPr lang="en-US" sz="1800" i="1">
                                      <a:latin typeface="Cambria Math"/>
                                    </a:rPr>
                                    <m:t>𝑡</m:t>
                                  </m:r>
                                </m:sub>
                              </m:sSub>
                            </m:e>
                          </m:nary>
                        </m:e>
                      </m:nary>
                    </m:oMath>
                  </m:oMathPara>
                </a14:m>
                <a:endParaRPr lang="en-US" sz="18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0" y="1600200"/>
                <a:ext cx="9296400" cy="4648200"/>
              </a:xfrm>
              <a:blipFill>
                <a:blip r:embed="rId2"/>
                <a:stretch>
                  <a:fillRect l="-2592" t="-4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447801" y="3886200"/>
                <a:ext cx="8962197" cy="2603726"/>
              </a:xfrm>
              <a:prstGeom prst="rect">
                <a:avLst/>
              </a:prstGeom>
              <a:noFill/>
            </p:spPr>
            <p:txBody>
              <a:bodyPr wrap="none" rtlCol="0">
                <a:spAutoFit/>
              </a:bodyPr>
              <a:lstStyle/>
              <a:p>
                <a:pPr marL="457200" indent="-457200">
                  <a:buFont typeface="+mj-lt"/>
                  <a:buAutoNum type="arabicPeriod"/>
                  <a:defRPr/>
                </a:pP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𝑊</m:t>
                        </m:r>
                      </m:e>
                      <m:sub>
                        <m:r>
                          <a:rPr lang="en-US" sz="2000" i="1">
                            <a:solidFill>
                              <a:prstClr val="black"/>
                            </a:solidFill>
                            <a:latin typeface="Cambria Math"/>
                          </a:rPr>
                          <m:t>𝑡</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𝑊</m:t>
                        </m:r>
                      </m:e>
                      <m:sub>
                        <m:r>
                          <a:rPr lang="en-US" sz="2000" i="1">
                            <a:solidFill>
                              <a:prstClr val="black"/>
                            </a:solidFill>
                            <a:latin typeface="Cambria Math"/>
                          </a:rPr>
                          <m:t>𝑡</m:t>
                        </m:r>
                        <m:r>
                          <a:rPr lang="en-US" sz="2000" i="1">
                            <a:solidFill>
                              <a:prstClr val="black"/>
                            </a:solidFill>
                            <a:latin typeface="Cambria Math"/>
                          </a:rPr>
                          <m:t>−1</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𝐻</m:t>
                        </m:r>
                      </m:e>
                      <m:sub>
                        <m:r>
                          <a:rPr lang="en-US" sz="2000" i="1">
                            <a:solidFill>
                              <a:prstClr val="black"/>
                            </a:solidFill>
                            <a:latin typeface="Cambria Math"/>
                          </a:rPr>
                          <m:t>𝑡</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𝐿</m:t>
                        </m:r>
                      </m:e>
                      <m:sub>
                        <m:r>
                          <a:rPr lang="en-US" sz="2000" i="1">
                            <a:solidFill>
                              <a:prstClr val="black"/>
                            </a:solidFill>
                            <a:latin typeface="Cambria Math"/>
                          </a:rPr>
                          <m:t>𝑡</m:t>
                        </m:r>
                      </m:sub>
                    </m:sSub>
                    <m:r>
                      <a:rPr lang="en-US" sz="2000">
                        <a:solidFill>
                          <a:prstClr val="black"/>
                        </a:solidFill>
                        <a:latin typeface="Cambria Math"/>
                      </a:rPr>
                      <m:t>                      </m:t>
                    </m:r>
                    <m:d>
                      <m:dPr>
                        <m:ctrlPr>
                          <a:rPr lang="en-US" sz="2000" i="1">
                            <a:solidFill>
                              <a:prstClr val="black"/>
                            </a:solidFill>
                            <a:latin typeface="Cambria Math" panose="02040503050406030204" pitchFamily="18" charset="0"/>
                          </a:rPr>
                        </m:ctrlPr>
                      </m:dPr>
                      <m:e>
                        <m:r>
                          <a:rPr lang="en-US" sz="2000">
                            <a:solidFill>
                              <a:prstClr val="black"/>
                            </a:solidFill>
                            <a:latin typeface="Cambria Math"/>
                          </a:rPr>
                          <m:t> </m:t>
                        </m:r>
                        <m:r>
                          <m:rPr>
                            <m:sty m:val="p"/>
                          </m:rPr>
                          <a:rPr lang="en-US" sz="2000">
                            <a:solidFill>
                              <a:prstClr val="black"/>
                            </a:solidFill>
                            <a:latin typeface="Cambria Math"/>
                          </a:rPr>
                          <m:t>Workforce</m:t>
                        </m:r>
                        <m:r>
                          <a:rPr lang="en-US" sz="2000">
                            <a:solidFill>
                              <a:prstClr val="black"/>
                            </a:solidFill>
                            <a:latin typeface="Cambria Math"/>
                          </a:rPr>
                          <m:t> </m:t>
                        </m:r>
                        <m:r>
                          <m:rPr>
                            <m:sty m:val="p"/>
                          </m:rPr>
                          <a:rPr lang="en-US" sz="2000">
                            <a:solidFill>
                              <a:prstClr val="black"/>
                            </a:solidFill>
                            <a:latin typeface="Cambria Math"/>
                          </a:rPr>
                          <m:t>level</m:t>
                        </m:r>
                        <m:r>
                          <a:rPr lang="en-US" sz="2000">
                            <a:solidFill>
                              <a:prstClr val="black"/>
                            </a:solidFill>
                            <a:latin typeface="Cambria Math"/>
                          </a:rPr>
                          <m:t> </m:t>
                        </m:r>
                        <m:r>
                          <m:rPr>
                            <m:sty m:val="p"/>
                          </m:rPr>
                          <a:rPr lang="en-US" sz="2000">
                            <a:solidFill>
                              <a:prstClr val="black"/>
                            </a:solidFill>
                            <a:latin typeface="Cambria Math"/>
                          </a:rPr>
                          <m:t>constraint</m:t>
                        </m:r>
                        <m:r>
                          <a:rPr lang="en-US" sz="2000">
                            <a:solidFill>
                              <a:prstClr val="black"/>
                            </a:solidFill>
                            <a:latin typeface="Cambria Math"/>
                          </a:rPr>
                          <m:t>; </m:t>
                        </m:r>
                        <m:r>
                          <m:rPr>
                            <m:sty m:val="p"/>
                          </m:rPr>
                          <a:rPr lang="en-US" sz="2000">
                            <a:solidFill>
                              <a:prstClr val="black"/>
                            </a:solidFill>
                            <a:latin typeface="Cambria Math"/>
                          </a:rPr>
                          <m:t>for</m:t>
                        </m:r>
                        <m:r>
                          <a:rPr lang="en-US" sz="2000">
                            <a:solidFill>
                              <a:prstClr val="black"/>
                            </a:solidFill>
                            <a:latin typeface="Cambria Math"/>
                          </a:rPr>
                          <m:t> </m:t>
                        </m:r>
                        <m:r>
                          <m:rPr>
                            <m:sty m:val="p"/>
                          </m:rPr>
                          <a:rPr lang="en-US" sz="2000">
                            <a:solidFill>
                              <a:prstClr val="black"/>
                            </a:solidFill>
                            <a:latin typeface="Cambria Math"/>
                          </a:rPr>
                          <m:t>t</m:t>
                        </m:r>
                        <m:r>
                          <a:rPr lang="en-US" sz="2000">
                            <a:solidFill>
                              <a:prstClr val="black"/>
                            </a:solidFill>
                            <a:latin typeface="Cambria Math"/>
                          </a:rPr>
                          <m:t>=1 </m:t>
                        </m:r>
                        <m:r>
                          <m:rPr>
                            <m:sty m:val="p"/>
                          </m:rPr>
                          <a:rPr lang="en-US" sz="2000">
                            <a:solidFill>
                              <a:prstClr val="black"/>
                            </a:solidFill>
                            <a:latin typeface="Cambria Math"/>
                          </a:rPr>
                          <m:t>to</m:t>
                        </m:r>
                        <m:r>
                          <a:rPr lang="en-US" sz="2000">
                            <a:solidFill>
                              <a:prstClr val="black"/>
                            </a:solidFill>
                            <a:latin typeface="Cambria Math"/>
                          </a:rPr>
                          <m:t> 4</m:t>
                        </m:r>
                      </m:e>
                    </m:d>
                  </m:oMath>
                </a14:m>
                <a:endParaRPr lang="en-US" sz="2000" dirty="0">
                  <a:solidFill>
                    <a:prstClr val="black"/>
                  </a:solidFill>
                  <a:latin typeface="Cambria Math"/>
                </a:endParaRPr>
              </a:p>
              <a:p>
                <a:pPr marL="457200" indent="-457200">
                  <a:buFont typeface="+mj-lt"/>
                  <a:buAutoNum type="arabicPeriod"/>
                  <a:defRPr/>
                </a:pP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𝐼</m:t>
                        </m:r>
                      </m:e>
                      <m:sub>
                        <m:r>
                          <a:rPr lang="en-US" sz="2000" i="1">
                            <a:solidFill>
                              <a:prstClr val="black"/>
                            </a:solidFill>
                            <a:latin typeface="Cambria Math"/>
                          </a:rPr>
                          <m:t>𝑡</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𝐼</m:t>
                        </m:r>
                      </m:e>
                      <m:sub>
                        <m:r>
                          <a:rPr lang="en-US" sz="2000" i="1">
                            <a:solidFill>
                              <a:prstClr val="black"/>
                            </a:solidFill>
                            <a:latin typeface="Cambria Math"/>
                          </a:rPr>
                          <m:t>𝑡</m:t>
                        </m:r>
                        <m:r>
                          <a:rPr lang="en-US" sz="2000" i="1">
                            <a:solidFill>
                              <a:prstClr val="black"/>
                            </a:solidFill>
                            <a:latin typeface="Cambria Math"/>
                          </a:rPr>
                          <m:t>−1</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𝑃</m:t>
                        </m:r>
                      </m:e>
                      <m:sub>
                        <m:r>
                          <a:rPr lang="en-US" sz="2000" i="1">
                            <a:solidFill>
                              <a:prstClr val="black"/>
                            </a:solidFill>
                            <a:latin typeface="Cambria Math"/>
                          </a:rPr>
                          <m:t>𝑡</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𝑆</m:t>
                        </m:r>
                      </m:e>
                      <m:sub>
                        <m:r>
                          <a:rPr lang="en-US" sz="2000" i="1">
                            <a:solidFill>
                              <a:prstClr val="black"/>
                            </a:solidFill>
                            <a:latin typeface="Cambria Math"/>
                          </a:rPr>
                          <m:t>𝑡</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𝐷</m:t>
                        </m:r>
                      </m:e>
                      <m:sub>
                        <m:r>
                          <a:rPr lang="en-US" sz="2000" i="1">
                            <a:solidFill>
                              <a:prstClr val="black"/>
                            </a:solidFill>
                            <a:latin typeface="Cambria Math"/>
                          </a:rPr>
                          <m:t>𝑡</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𝐵</m:t>
                        </m:r>
                      </m:e>
                      <m:sub>
                        <m:r>
                          <a:rPr lang="en-US" sz="2000" i="1">
                            <a:solidFill>
                              <a:prstClr val="black"/>
                            </a:solidFill>
                            <a:latin typeface="Cambria Math"/>
                          </a:rPr>
                          <m:t>𝑡</m:t>
                        </m:r>
                        <m:r>
                          <a:rPr lang="en-US" sz="2000" i="1">
                            <a:solidFill>
                              <a:prstClr val="black"/>
                            </a:solidFill>
                            <a:latin typeface="Cambria Math"/>
                          </a:rPr>
                          <m:t>−1</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𝐵</m:t>
                        </m:r>
                      </m:e>
                      <m:sub>
                        <m:r>
                          <a:rPr lang="en-US" sz="2000" i="1">
                            <a:solidFill>
                              <a:prstClr val="black"/>
                            </a:solidFill>
                            <a:latin typeface="Cambria Math"/>
                          </a:rPr>
                          <m:t>𝑡</m:t>
                        </m:r>
                      </m:sub>
                    </m:sSub>
                    <m:r>
                      <a:rPr lang="en-US" sz="2000" i="1">
                        <a:solidFill>
                          <a:prstClr val="black"/>
                        </a:solidFill>
                        <a:latin typeface="Cambria Math"/>
                      </a:rPr>
                      <m:t>       </m:t>
                    </m:r>
                    <m:d>
                      <m:dPr>
                        <m:ctrlPr>
                          <a:rPr lang="en-US" sz="2000" i="1">
                            <a:solidFill>
                              <a:prstClr val="black"/>
                            </a:solidFill>
                            <a:latin typeface="Cambria Math" panose="02040503050406030204" pitchFamily="18" charset="0"/>
                          </a:rPr>
                        </m:ctrlPr>
                      </m:dPr>
                      <m:e>
                        <m:eqArr>
                          <m:eqArrPr>
                            <m:ctrlPr>
                              <a:rPr lang="en-US" sz="2000" i="1">
                                <a:solidFill>
                                  <a:prstClr val="black"/>
                                </a:solidFill>
                                <a:latin typeface="Cambria Math" panose="02040503050406030204" pitchFamily="18" charset="0"/>
                              </a:rPr>
                            </m:ctrlPr>
                          </m:eqArrPr>
                          <m:e>
                            <m:r>
                              <a:rPr lang="en-US" sz="2000">
                                <a:solidFill>
                                  <a:prstClr val="black"/>
                                </a:solidFill>
                                <a:latin typeface="Cambria Math"/>
                              </a:rPr>
                              <m:t> </m:t>
                            </m:r>
                            <m:r>
                              <m:rPr>
                                <m:sty m:val="p"/>
                              </m:rPr>
                              <a:rPr lang="en-US" sz="2000">
                                <a:solidFill>
                                  <a:prstClr val="black"/>
                                </a:solidFill>
                                <a:latin typeface="Cambria Math"/>
                              </a:rPr>
                              <m:t>Inventory</m:t>
                            </m:r>
                            <m:r>
                              <a:rPr lang="en-US" sz="2000">
                                <a:solidFill>
                                  <a:prstClr val="black"/>
                                </a:solidFill>
                                <a:latin typeface="Cambria Math"/>
                              </a:rPr>
                              <m:t> </m:t>
                            </m:r>
                            <m:r>
                              <m:rPr>
                                <m:sty m:val="p"/>
                              </m:rPr>
                              <a:rPr lang="en-US" sz="2000">
                                <a:solidFill>
                                  <a:prstClr val="black"/>
                                </a:solidFill>
                                <a:latin typeface="Cambria Math"/>
                              </a:rPr>
                              <m:t>balance</m:t>
                            </m:r>
                            <m:r>
                              <a:rPr lang="en-US" sz="2000">
                                <a:solidFill>
                                  <a:prstClr val="black"/>
                                </a:solidFill>
                                <a:latin typeface="Cambria Math"/>
                              </a:rPr>
                              <m:t> </m:t>
                            </m:r>
                            <m:r>
                              <m:rPr>
                                <m:sty m:val="p"/>
                              </m:rPr>
                              <a:rPr lang="en-US" sz="2000">
                                <a:solidFill>
                                  <a:prstClr val="black"/>
                                </a:solidFill>
                                <a:latin typeface="Cambria Math"/>
                              </a:rPr>
                              <m:t>constraint</m:t>
                            </m:r>
                            <m:r>
                              <a:rPr lang="en-US" sz="2000">
                                <a:solidFill>
                                  <a:prstClr val="black"/>
                                </a:solidFill>
                                <a:latin typeface="Cambria Math"/>
                              </a:rPr>
                              <m:t>; </m:t>
                            </m:r>
                          </m:e>
                          <m:e>
                            <m:r>
                              <m:rPr>
                                <m:sty m:val="p"/>
                              </m:rPr>
                              <a:rPr lang="en-US" sz="2000">
                                <a:solidFill>
                                  <a:prstClr val="black"/>
                                </a:solidFill>
                                <a:latin typeface="Cambria Math"/>
                              </a:rPr>
                              <m:t>for</m:t>
                            </m:r>
                            <m:r>
                              <a:rPr lang="en-US" sz="2000">
                                <a:solidFill>
                                  <a:prstClr val="black"/>
                                </a:solidFill>
                                <a:latin typeface="Cambria Math"/>
                              </a:rPr>
                              <m:t> </m:t>
                            </m:r>
                            <m:r>
                              <m:rPr>
                                <m:sty m:val="p"/>
                              </m:rPr>
                              <a:rPr lang="en-US" sz="2000">
                                <a:solidFill>
                                  <a:prstClr val="black"/>
                                </a:solidFill>
                                <a:latin typeface="Cambria Math"/>
                              </a:rPr>
                              <m:t>t</m:t>
                            </m:r>
                            <m:r>
                              <a:rPr lang="en-US" sz="2000">
                                <a:solidFill>
                                  <a:prstClr val="black"/>
                                </a:solidFill>
                                <a:latin typeface="Cambria Math"/>
                              </a:rPr>
                              <m:t>=1 </m:t>
                            </m:r>
                            <m:r>
                              <m:rPr>
                                <m:sty m:val="p"/>
                              </m:rPr>
                              <a:rPr lang="en-US" sz="2000">
                                <a:solidFill>
                                  <a:prstClr val="black"/>
                                </a:solidFill>
                                <a:latin typeface="Cambria Math"/>
                              </a:rPr>
                              <m:t>to</m:t>
                            </m:r>
                            <m:r>
                              <a:rPr lang="en-US" sz="2000">
                                <a:solidFill>
                                  <a:prstClr val="black"/>
                                </a:solidFill>
                                <a:latin typeface="Cambria Math"/>
                              </a:rPr>
                              <m:t> 4</m:t>
                            </m:r>
                          </m:e>
                        </m:eqArr>
                      </m:e>
                    </m:d>
                  </m:oMath>
                </a14:m>
                <a:endParaRPr lang="en-US" sz="2000" dirty="0">
                  <a:solidFill>
                    <a:prstClr val="black"/>
                  </a:solidFill>
                  <a:latin typeface="Cambria Math"/>
                </a:endParaRPr>
              </a:p>
              <a:p>
                <a:pPr marL="457200" indent="-457200">
                  <a:buFont typeface="+mj-lt"/>
                  <a:buAutoNum type="arabicPeriod"/>
                  <a:defRPr/>
                </a:pP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𝑃</m:t>
                        </m:r>
                      </m:e>
                      <m:sub>
                        <m:r>
                          <a:rPr lang="en-US" sz="2000" i="1">
                            <a:solidFill>
                              <a:prstClr val="black"/>
                            </a:solidFill>
                            <a:latin typeface="Cambria Math"/>
                          </a:rPr>
                          <m:t>𝑡</m:t>
                        </m:r>
                      </m:sub>
                    </m:sSub>
                    <m:r>
                      <a:rPr lang="en-US" sz="2000" i="1">
                        <a:solidFill>
                          <a:prstClr val="black"/>
                        </a:solidFill>
                        <a:latin typeface="Cambria Math"/>
                        <a:ea typeface="Cambria Math"/>
                      </a:rPr>
                      <m:t>≤40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𝑊</m:t>
                        </m:r>
                      </m:e>
                      <m:sub>
                        <m:r>
                          <a:rPr lang="en-US" sz="2000" i="1">
                            <a:solidFill>
                              <a:prstClr val="black"/>
                            </a:solidFill>
                            <a:latin typeface="Cambria Math"/>
                          </a:rPr>
                          <m:t>𝑡</m:t>
                        </m:r>
                      </m:sub>
                    </m:sSub>
                    <m:r>
                      <a:rPr lang="en-US" sz="2000" i="1">
                        <a:solidFill>
                          <a:prstClr val="black"/>
                        </a:solidFill>
                        <a:latin typeface="Cambria Math"/>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𝑂</m:t>
                            </m:r>
                          </m:e>
                          <m:sub>
                            <m:r>
                              <a:rPr lang="en-US" sz="2000" i="1">
                                <a:solidFill>
                                  <a:prstClr val="black"/>
                                </a:solidFill>
                                <a:latin typeface="Cambria Math"/>
                              </a:rPr>
                              <m:t>𝑡</m:t>
                            </m:r>
                          </m:sub>
                        </m:sSub>
                      </m:num>
                      <m:den>
                        <m:r>
                          <a:rPr lang="en-US" sz="2000" i="1">
                            <a:solidFill>
                              <a:prstClr val="black"/>
                            </a:solidFill>
                            <a:latin typeface="Cambria Math"/>
                          </a:rPr>
                          <m:t>4</m:t>
                        </m:r>
                      </m:den>
                    </m:f>
                    <m:r>
                      <a:rPr lang="en-US" sz="2000">
                        <a:solidFill>
                          <a:prstClr val="black"/>
                        </a:solidFill>
                        <a:latin typeface="Cambria Math"/>
                      </a:rPr>
                      <m:t>                      </m:t>
                    </m:r>
                    <m:d>
                      <m:dPr>
                        <m:ctrlPr>
                          <a:rPr lang="en-US" sz="2000" i="1">
                            <a:solidFill>
                              <a:prstClr val="black"/>
                            </a:solidFill>
                            <a:latin typeface="Cambria Math" panose="02040503050406030204" pitchFamily="18" charset="0"/>
                          </a:rPr>
                        </m:ctrlPr>
                      </m:dPr>
                      <m:e>
                        <m:r>
                          <a:rPr lang="en-US" sz="2000">
                            <a:solidFill>
                              <a:prstClr val="black"/>
                            </a:solidFill>
                            <a:latin typeface="Cambria Math"/>
                          </a:rPr>
                          <m:t> </m:t>
                        </m:r>
                        <m:r>
                          <m:rPr>
                            <m:sty m:val="p"/>
                          </m:rPr>
                          <a:rPr lang="en-US" sz="2000">
                            <a:solidFill>
                              <a:prstClr val="black"/>
                            </a:solidFill>
                            <a:latin typeface="Cambria Math"/>
                          </a:rPr>
                          <m:t>Capacity</m:t>
                        </m:r>
                        <m:r>
                          <a:rPr lang="en-US" sz="2000">
                            <a:solidFill>
                              <a:prstClr val="black"/>
                            </a:solidFill>
                            <a:latin typeface="Cambria Math"/>
                          </a:rPr>
                          <m:t> </m:t>
                        </m:r>
                        <m:r>
                          <m:rPr>
                            <m:sty m:val="p"/>
                          </m:rPr>
                          <a:rPr lang="en-US" sz="2000">
                            <a:solidFill>
                              <a:prstClr val="black"/>
                            </a:solidFill>
                            <a:latin typeface="Cambria Math"/>
                          </a:rPr>
                          <m:t>constraint</m:t>
                        </m:r>
                        <m:r>
                          <a:rPr lang="en-US" sz="2000">
                            <a:solidFill>
                              <a:prstClr val="black"/>
                            </a:solidFill>
                            <a:latin typeface="Cambria Math"/>
                          </a:rPr>
                          <m:t>; </m:t>
                        </m:r>
                        <m:r>
                          <m:rPr>
                            <m:sty m:val="p"/>
                          </m:rPr>
                          <a:rPr lang="en-US" sz="2000">
                            <a:solidFill>
                              <a:prstClr val="black"/>
                            </a:solidFill>
                            <a:latin typeface="Cambria Math"/>
                          </a:rPr>
                          <m:t>for</m:t>
                        </m:r>
                        <m:r>
                          <a:rPr lang="en-US" sz="2000">
                            <a:solidFill>
                              <a:prstClr val="black"/>
                            </a:solidFill>
                            <a:latin typeface="Cambria Math"/>
                          </a:rPr>
                          <m:t> </m:t>
                        </m:r>
                        <m:r>
                          <m:rPr>
                            <m:sty m:val="p"/>
                          </m:rPr>
                          <a:rPr lang="en-US" sz="2000">
                            <a:solidFill>
                              <a:prstClr val="black"/>
                            </a:solidFill>
                            <a:latin typeface="Cambria Math"/>
                          </a:rPr>
                          <m:t>t</m:t>
                        </m:r>
                        <m:r>
                          <a:rPr lang="en-US" sz="2000">
                            <a:solidFill>
                              <a:prstClr val="black"/>
                            </a:solidFill>
                            <a:latin typeface="Cambria Math"/>
                          </a:rPr>
                          <m:t>=1 </m:t>
                        </m:r>
                        <m:r>
                          <m:rPr>
                            <m:sty m:val="p"/>
                          </m:rPr>
                          <a:rPr lang="en-US" sz="2000">
                            <a:solidFill>
                              <a:prstClr val="black"/>
                            </a:solidFill>
                            <a:latin typeface="Cambria Math"/>
                          </a:rPr>
                          <m:t>to</m:t>
                        </m:r>
                        <m:r>
                          <a:rPr lang="en-US" sz="2000">
                            <a:solidFill>
                              <a:prstClr val="black"/>
                            </a:solidFill>
                            <a:latin typeface="Cambria Math"/>
                          </a:rPr>
                          <m:t> 4</m:t>
                        </m:r>
                      </m:e>
                    </m:d>
                    <m:r>
                      <a:rPr lang="en-US" sz="2000">
                        <a:solidFill>
                          <a:prstClr val="black"/>
                        </a:solidFill>
                        <a:latin typeface="Cambria Math"/>
                      </a:rPr>
                      <m:t> </m:t>
                    </m:r>
                  </m:oMath>
                </a14:m>
                <a:endParaRPr lang="en-US" sz="2000" dirty="0">
                  <a:solidFill>
                    <a:prstClr val="black"/>
                  </a:solidFill>
                  <a:latin typeface="Calibri"/>
                </a:endParaRPr>
              </a:p>
              <a:p>
                <a:pPr marL="457200" indent="-457200">
                  <a:buFont typeface="+mj-lt"/>
                  <a:buAutoNum type="arabicPeriod"/>
                  <a:defRPr/>
                </a:pP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𝑂</m:t>
                        </m:r>
                      </m:e>
                      <m:sub>
                        <m:r>
                          <a:rPr lang="en-US" sz="2000" i="1">
                            <a:solidFill>
                              <a:prstClr val="black"/>
                            </a:solidFill>
                            <a:latin typeface="Cambria Math"/>
                          </a:rPr>
                          <m:t>𝑡</m:t>
                        </m:r>
                      </m:sub>
                    </m:sSub>
                    <m:r>
                      <a:rPr lang="en-US" sz="2000" i="1">
                        <a:solidFill>
                          <a:prstClr val="black"/>
                        </a:solidFill>
                        <a:latin typeface="Cambria Math"/>
                        <a:ea typeface="Cambria Math"/>
                      </a:rPr>
                      <m:t>≤</m:t>
                    </m:r>
                    <m:r>
                      <a:rPr lang="en-US" sz="2000" i="1">
                        <a:solidFill>
                          <a:prstClr val="black"/>
                        </a:solidFill>
                        <a:latin typeface="Cambria Math" panose="02040503050406030204" pitchFamily="18" charset="0"/>
                        <a:ea typeface="Cambria Math"/>
                      </a:rPr>
                      <m:t>200</m:t>
                    </m:r>
                  </m:oMath>
                </a14:m>
                <a:r>
                  <a:rPr lang="en-US" sz="2000" dirty="0">
                    <a:solidFill>
                      <a:prstClr val="black"/>
                    </a:solidFill>
                    <a:latin typeface="Calibri"/>
                  </a:rPr>
                  <a:t>                                     </a:t>
                </a:r>
                <a14:m>
                  <m:oMath xmlns:m="http://schemas.openxmlformats.org/officeDocument/2006/math">
                    <m:d>
                      <m:dPr>
                        <m:ctrlPr>
                          <a:rPr lang="en-US" sz="2000" i="1">
                            <a:solidFill>
                              <a:prstClr val="black"/>
                            </a:solidFill>
                            <a:latin typeface="Cambria Math" panose="02040503050406030204" pitchFamily="18" charset="0"/>
                          </a:rPr>
                        </m:ctrlPr>
                      </m:dPr>
                      <m:e>
                        <m:r>
                          <a:rPr lang="en-US" sz="2000">
                            <a:solidFill>
                              <a:prstClr val="black"/>
                            </a:solidFill>
                            <a:latin typeface="Cambria Math"/>
                          </a:rPr>
                          <m:t> </m:t>
                        </m:r>
                        <m:r>
                          <m:rPr>
                            <m:sty m:val="p"/>
                          </m:rPr>
                          <a:rPr lang="en-US" sz="2000">
                            <a:solidFill>
                              <a:prstClr val="black"/>
                            </a:solidFill>
                            <a:latin typeface="Cambria Math"/>
                          </a:rPr>
                          <m:t>Overtime</m:t>
                        </m:r>
                        <m:r>
                          <a:rPr lang="en-US" sz="2000">
                            <a:solidFill>
                              <a:prstClr val="black"/>
                            </a:solidFill>
                            <a:latin typeface="Cambria Math"/>
                          </a:rPr>
                          <m:t> </m:t>
                        </m:r>
                        <m:r>
                          <m:rPr>
                            <m:sty m:val="p"/>
                          </m:rPr>
                          <a:rPr lang="en-US" sz="2000">
                            <a:solidFill>
                              <a:prstClr val="black"/>
                            </a:solidFill>
                            <a:latin typeface="Cambria Math"/>
                          </a:rPr>
                          <m:t>constraint</m:t>
                        </m:r>
                        <m:r>
                          <a:rPr lang="en-US" sz="2000">
                            <a:solidFill>
                              <a:prstClr val="black"/>
                            </a:solidFill>
                            <a:latin typeface="Cambria Math"/>
                          </a:rPr>
                          <m:t>; </m:t>
                        </m:r>
                        <m:r>
                          <m:rPr>
                            <m:sty m:val="p"/>
                          </m:rPr>
                          <a:rPr lang="en-US" sz="2000">
                            <a:solidFill>
                              <a:prstClr val="black"/>
                            </a:solidFill>
                            <a:latin typeface="Cambria Math"/>
                          </a:rPr>
                          <m:t>for</m:t>
                        </m:r>
                        <m:r>
                          <a:rPr lang="en-US" sz="2000">
                            <a:solidFill>
                              <a:prstClr val="black"/>
                            </a:solidFill>
                            <a:latin typeface="Cambria Math"/>
                          </a:rPr>
                          <m:t> </m:t>
                        </m:r>
                        <m:r>
                          <m:rPr>
                            <m:sty m:val="p"/>
                          </m:rPr>
                          <a:rPr lang="en-US" sz="2000">
                            <a:solidFill>
                              <a:prstClr val="black"/>
                            </a:solidFill>
                            <a:latin typeface="Cambria Math"/>
                          </a:rPr>
                          <m:t>t</m:t>
                        </m:r>
                        <m:r>
                          <a:rPr lang="en-US" sz="2000">
                            <a:solidFill>
                              <a:prstClr val="black"/>
                            </a:solidFill>
                            <a:latin typeface="Cambria Math"/>
                          </a:rPr>
                          <m:t>=1 </m:t>
                        </m:r>
                        <m:r>
                          <m:rPr>
                            <m:sty m:val="p"/>
                          </m:rPr>
                          <a:rPr lang="en-US" sz="2000">
                            <a:solidFill>
                              <a:prstClr val="black"/>
                            </a:solidFill>
                            <a:latin typeface="Cambria Math"/>
                          </a:rPr>
                          <m:t>to</m:t>
                        </m:r>
                        <m:r>
                          <a:rPr lang="en-US" sz="2000">
                            <a:solidFill>
                              <a:prstClr val="black"/>
                            </a:solidFill>
                            <a:latin typeface="Cambria Math"/>
                          </a:rPr>
                          <m:t> 4</m:t>
                        </m:r>
                      </m:e>
                    </m:d>
                    <m:r>
                      <a:rPr lang="en-US" sz="2000">
                        <a:solidFill>
                          <a:prstClr val="black"/>
                        </a:solidFill>
                        <a:latin typeface="Cambria Math"/>
                      </a:rPr>
                      <m:t> </m:t>
                    </m:r>
                  </m:oMath>
                </a14:m>
                <a:endParaRPr lang="en-US" sz="2000" dirty="0">
                  <a:solidFill>
                    <a:prstClr val="black"/>
                  </a:solidFill>
                  <a:latin typeface="Calibri"/>
                </a:endParaRPr>
              </a:p>
              <a:p>
                <a:pPr marL="457200" indent="-457200">
                  <a:buFont typeface="+mj-lt"/>
                  <a:buAutoNum type="arabicPeriod"/>
                  <a:defRPr/>
                </a:pPr>
                <a:endParaRPr lang="en-US" sz="2000" i="1" dirty="0">
                  <a:solidFill>
                    <a:prstClr val="black"/>
                  </a:solidFill>
                  <a:latin typeface="Cambria Math"/>
                </a:endParaRPr>
              </a:p>
              <a:p>
                <a:pPr marL="457200" indent="-457200">
                  <a:buFont typeface="+mj-lt"/>
                  <a:buAutoNum type="arabicPeriod"/>
                  <a:defRPr/>
                </a:pP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𝐼</m:t>
                        </m:r>
                      </m:e>
                      <m:sub>
                        <m:r>
                          <a:rPr lang="en-US" sz="2000" i="1">
                            <a:solidFill>
                              <a:prstClr val="black"/>
                            </a:solidFill>
                            <a:latin typeface="Cambria Math"/>
                          </a:rPr>
                          <m:t>0</m:t>
                        </m:r>
                      </m:sub>
                    </m:sSub>
                    <m:r>
                      <a:rPr lang="en-US" sz="2000" i="1">
                        <a:solidFill>
                          <a:prstClr val="black"/>
                        </a:solidFill>
                        <a:latin typeface="Cambria Math"/>
                      </a:rPr>
                      <m:t>=</m:t>
                    </m:r>
                  </m:oMath>
                </a14:m>
                <a:r>
                  <a:rPr lang="en-US" sz="2000" dirty="0">
                    <a:solidFill>
                      <a:prstClr val="black"/>
                    </a:solidFill>
                    <a:latin typeface="Calibri"/>
                  </a:rPr>
                  <a:t> 0,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𝐼</m:t>
                        </m:r>
                      </m:e>
                      <m:sub>
                        <m:r>
                          <a:rPr lang="en-US" sz="2000" i="1">
                            <a:solidFill>
                              <a:prstClr val="black"/>
                            </a:solidFill>
                            <a:latin typeface="Cambria Math"/>
                          </a:rPr>
                          <m:t>4</m:t>
                        </m:r>
                      </m:sub>
                    </m:sSub>
                    <m:r>
                      <a:rPr lang="en-US" sz="2000" i="1">
                        <a:solidFill>
                          <a:prstClr val="black"/>
                        </a:solidFill>
                        <a:latin typeface="Cambria Math"/>
                      </a:rPr>
                      <m:t>=</m:t>
                    </m:r>
                  </m:oMath>
                </a14:m>
                <a:r>
                  <a:rPr lang="en-US" sz="2000" dirty="0">
                    <a:solidFill>
                      <a:prstClr val="black"/>
                    </a:solidFill>
                    <a:latin typeface="Calibri"/>
                  </a:rPr>
                  <a:t> 0,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𝑊</m:t>
                        </m:r>
                      </m:e>
                      <m:sub>
                        <m:r>
                          <a:rPr lang="en-US" sz="2000" i="1">
                            <a:solidFill>
                              <a:prstClr val="black"/>
                            </a:solidFill>
                            <a:latin typeface="Cambria Math"/>
                          </a:rPr>
                          <m:t>0</m:t>
                        </m:r>
                      </m:sub>
                    </m:sSub>
                    <m:r>
                      <a:rPr lang="en-US" sz="2000" i="1">
                        <a:solidFill>
                          <a:prstClr val="black"/>
                        </a:solidFill>
                        <a:latin typeface="Cambria Math"/>
                      </a:rPr>
                      <m:t>=</m:t>
                    </m:r>
                  </m:oMath>
                </a14:m>
                <a:r>
                  <a:rPr lang="en-US" sz="2000" dirty="0">
                    <a:solidFill>
                      <a:prstClr val="black"/>
                    </a:solidFill>
                    <a:latin typeface="Calibri"/>
                  </a:rPr>
                  <a:t> 5,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𝐵</m:t>
                        </m:r>
                      </m:e>
                      <m:sub>
                        <m:r>
                          <a:rPr lang="en-US" sz="2000" i="1">
                            <a:solidFill>
                              <a:prstClr val="black"/>
                            </a:solidFill>
                            <a:latin typeface="Cambria Math"/>
                          </a:rPr>
                          <m:t>4</m:t>
                        </m:r>
                      </m:sub>
                    </m:sSub>
                    <m:r>
                      <a:rPr lang="en-US" sz="2000" i="1">
                        <a:solidFill>
                          <a:prstClr val="black"/>
                        </a:solidFill>
                        <a:latin typeface="Cambria Math"/>
                      </a:rPr>
                      <m:t>=</m:t>
                    </m:r>
                    <m:r>
                      <a:rPr lang="en-US" sz="2000" i="1">
                        <a:solidFill>
                          <a:prstClr val="black"/>
                        </a:solidFill>
                        <a:latin typeface="Cambria Math"/>
                      </a:rPr>
                      <m:t> </m:t>
                    </m:r>
                  </m:oMath>
                </a14:m>
                <a:r>
                  <a:rPr lang="en-US" sz="2000" dirty="0">
                    <a:solidFill>
                      <a:prstClr val="black"/>
                    </a:solidFill>
                    <a:latin typeface="Calibri"/>
                  </a:rPr>
                  <a:t>0;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𝑊</m:t>
                        </m:r>
                      </m:e>
                      <m:sub>
                        <m:r>
                          <a:rPr lang="en-US" sz="2000" i="1">
                            <a:solidFill>
                              <a:prstClr val="black"/>
                            </a:solidFill>
                            <a:latin typeface="Cambria Math"/>
                          </a:rPr>
                          <m:t>𝑡</m:t>
                        </m:r>
                      </m:sub>
                    </m:sSub>
                  </m:oMath>
                </a14:m>
                <a:r>
                  <a:rPr lang="en-US" sz="2000" dirty="0">
                    <a:solidFill>
                      <a:prstClr val="black"/>
                    </a:solidFill>
                    <a:latin typeface="Calibri"/>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𝐻</m:t>
                        </m:r>
                      </m:e>
                      <m:sub>
                        <m:r>
                          <a:rPr lang="en-US" sz="2000" i="1">
                            <a:solidFill>
                              <a:prstClr val="black"/>
                            </a:solidFill>
                            <a:latin typeface="Cambria Math"/>
                          </a:rPr>
                          <m:t>𝑡</m:t>
                        </m:r>
                      </m:sub>
                    </m:sSub>
                    <m:r>
                      <a:rPr lang="en-US" sz="2000" i="1">
                        <a:solidFill>
                          <a:prstClr val="black"/>
                        </a:solidFill>
                        <a:latin typeface="Cambria Math"/>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𝐿</m:t>
                        </m:r>
                      </m:e>
                      <m:sub>
                        <m:r>
                          <a:rPr lang="en-US" sz="2000" i="1">
                            <a:solidFill>
                              <a:prstClr val="black"/>
                            </a:solidFill>
                            <a:latin typeface="Cambria Math"/>
                          </a:rPr>
                          <m:t>𝑡</m:t>
                        </m:r>
                      </m:sub>
                    </m:sSub>
                    <m:r>
                      <a:rPr lang="en-US" sz="2000">
                        <a:solidFill>
                          <a:prstClr val="black"/>
                        </a:solidFill>
                        <a:latin typeface="Cambria Math"/>
                      </a:rPr>
                      <m:t>,</m:t>
                    </m:r>
                  </m:oMath>
                </a14:m>
                <a:r>
                  <a:rPr lang="en-US" sz="2000" dirty="0">
                    <a:solidFill>
                      <a:prstClr val="black"/>
                    </a:solidFill>
                    <a:latin typeface="Calibri"/>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𝑆</m:t>
                        </m:r>
                      </m:e>
                      <m:sub>
                        <m:r>
                          <a:rPr lang="en-US" sz="2000" i="1">
                            <a:solidFill>
                              <a:prstClr val="black"/>
                            </a:solidFill>
                            <a:latin typeface="Cambria Math"/>
                          </a:rPr>
                          <m:t>𝑡</m:t>
                        </m:r>
                      </m:sub>
                    </m:sSub>
                    <m:r>
                      <a:rPr lang="en-US" sz="2000" i="1">
                        <a:solidFill>
                          <a:prstClr val="black"/>
                        </a:solidFill>
                        <a:latin typeface="Cambria Math"/>
                      </a:rPr>
                      <m:t> </m:t>
                    </m:r>
                  </m:oMath>
                </a14:m>
                <a:r>
                  <a:rPr lang="en-US" sz="2000" dirty="0">
                    <a:solidFill>
                      <a:prstClr val="black"/>
                    </a:solidFill>
                    <a:latin typeface="Calibri"/>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𝐵</m:t>
                        </m:r>
                      </m:e>
                      <m:sub>
                        <m:r>
                          <a:rPr lang="en-US" sz="2000" i="1">
                            <a:solidFill>
                              <a:prstClr val="black"/>
                            </a:solidFill>
                            <a:latin typeface="Cambria Math"/>
                          </a:rPr>
                          <m:t>𝑡</m:t>
                        </m:r>
                      </m:sub>
                    </m:sSub>
                  </m:oMath>
                </a14:m>
                <a:r>
                  <a:rPr lang="en-US" sz="2000" dirty="0">
                    <a:solidFill>
                      <a:prstClr val="black"/>
                    </a:solidFill>
                    <a:latin typeface="Calibri"/>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𝑃</m:t>
                        </m:r>
                      </m:e>
                      <m:sub>
                        <m:r>
                          <a:rPr lang="en-US" sz="2000" i="1">
                            <a:solidFill>
                              <a:prstClr val="black"/>
                            </a:solidFill>
                            <a:latin typeface="Cambria Math"/>
                          </a:rPr>
                          <m:t>𝑡</m:t>
                        </m:r>
                      </m:sub>
                    </m:sSub>
                    <m:r>
                      <a:rPr lang="en-US" sz="2000" i="1">
                        <a:solidFill>
                          <a:prstClr val="black"/>
                        </a:solidFill>
                        <a:latin typeface="Cambria Math"/>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𝐼</m:t>
                        </m:r>
                      </m:e>
                      <m:sub>
                        <m:r>
                          <a:rPr lang="en-US" sz="2000" i="1">
                            <a:solidFill>
                              <a:prstClr val="black"/>
                            </a:solidFill>
                            <a:latin typeface="Cambria Math"/>
                          </a:rPr>
                          <m:t>𝑡</m:t>
                        </m:r>
                      </m:sub>
                    </m:sSub>
                  </m:oMath>
                </a14:m>
                <a:r>
                  <a:rPr lang="en-US" sz="2000" dirty="0">
                    <a:solidFill>
                      <a:prstClr val="black"/>
                    </a:solidFill>
                    <a:latin typeface="Calibri"/>
                  </a:rPr>
                  <a:t> integers, </a:t>
                </a:r>
              </a:p>
              <a:p>
                <a:pPr>
                  <a:defRPr/>
                </a:pPr>
                <a:r>
                  <a:rPr lang="en-US" sz="2000" dirty="0">
                    <a:solidFill>
                      <a:prstClr val="black"/>
                    </a:solidFill>
                    <a:latin typeface="Calibri"/>
                  </a:rPr>
                  <a:t>                                                                 all variables</a:t>
                </a:r>
                <a14:m>
                  <m:oMath xmlns:m="http://schemas.openxmlformats.org/officeDocument/2006/math">
                    <m:r>
                      <a:rPr lang="en-US" sz="2000" i="1">
                        <a:solidFill>
                          <a:prstClr val="black"/>
                        </a:solidFill>
                        <a:latin typeface="Cambria Math"/>
                        <a:ea typeface="Cambria Math"/>
                      </a:rPr>
                      <m:t>≥0</m:t>
                    </m:r>
                  </m:oMath>
                </a14:m>
                <a:endParaRPr lang="en-US" sz="2000" dirty="0">
                  <a:solidFill>
                    <a:prstClr val="black"/>
                  </a:solidFill>
                  <a:latin typeface="Calibri"/>
                </a:endParaRPr>
              </a:p>
            </p:txBody>
          </p:sp>
        </mc:Choice>
        <mc:Fallback>
          <p:sp>
            <p:nvSpPr>
              <p:cNvPr id="5" name="TextBox 4"/>
              <p:cNvSpPr txBox="1">
                <a:spLocks noRot="1" noChangeAspect="1" noMove="1" noResize="1" noEditPoints="1" noAdjustHandles="1" noChangeArrowheads="1" noChangeShapeType="1" noTextEdit="1"/>
              </p:cNvSpPr>
              <p:nvPr/>
            </p:nvSpPr>
            <p:spPr>
              <a:xfrm>
                <a:off x="1447801" y="3886200"/>
                <a:ext cx="8962197" cy="2603726"/>
              </a:xfrm>
              <a:prstGeom prst="rect">
                <a:avLst/>
              </a:prstGeom>
              <a:blipFill>
                <a:blip r:embed="rId3"/>
                <a:stretch>
                  <a:fillRect l="-567" b="-2913"/>
                </a:stretch>
              </a:blipFill>
            </p:spPr>
            <p:txBody>
              <a:bodyPr/>
              <a:lstStyle/>
              <a:p>
                <a:r>
                  <a:rPr lang="en-US">
                    <a:noFill/>
                  </a:rPr>
                  <a:t> </a:t>
                </a:r>
              </a:p>
            </p:txBody>
          </p:sp>
        </mc:Fallback>
      </mc:AlternateContent>
      <p:sp>
        <p:nvSpPr>
          <p:cNvPr id="6" name="TextBox 5"/>
          <p:cNvSpPr txBox="1"/>
          <p:nvPr/>
        </p:nvSpPr>
        <p:spPr>
          <a:xfrm>
            <a:off x="1981200" y="3200400"/>
            <a:ext cx="1456168" cy="400110"/>
          </a:xfrm>
          <a:prstGeom prst="rect">
            <a:avLst/>
          </a:prstGeom>
          <a:noFill/>
        </p:spPr>
        <p:txBody>
          <a:bodyPr wrap="none" rtlCol="0">
            <a:spAutoFit/>
          </a:bodyPr>
          <a:lstStyle/>
          <a:p>
            <a:pPr>
              <a:defRPr/>
            </a:pPr>
            <a:r>
              <a:rPr lang="en-US" sz="2000" b="1" dirty="0">
                <a:solidFill>
                  <a:prstClr val="black"/>
                </a:solidFill>
                <a:latin typeface="Calibri"/>
              </a:rPr>
              <a:t>Constraints:</a:t>
            </a:r>
          </a:p>
        </p:txBody>
      </p:sp>
      <p:sp>
        <p:nvSpPr>
          <p:cNvPr id="7" name="Title 1"/>
          <p:cNvSpPr>
            <a:spLocks noGrp="1"/>
          </p:cNvSpPr>
          <p:nvPr>
            <p:ph type="title"/>
          </p:nvPr>
        </p:nvSpPr>
        <p:spPr>
          <a:xfrm>
            <a:off x="1981200" y="76200"/>
            <a:ext cx="8229600" cy="1143000"/>
          </a:xfrm>
        </p:spPr>
        <p:txBody>
          <a:bodyPr>
            <a:normAutofit/>
          </a:bodyPr>
          <a:lstStyle/>
          <a:p>
            <a:r>
              <a:rPr lang="en-US" sz="3200" b="1" dirty="0"/>
              <a:t>Aggregate Planning Example</a:t>
            </a:r>
          </a:p>
        </p:txBody>
      </p:sp>
    </p:spTree>
    <p:extLst>
      <p:ext uri="{BB962C8B-B14F-4D97-AF65-F5344CB8AC3E}">
        <p14:creationId xmlns:p14="http://schemas.microsoft.com/office/powerpoint/2010/main" val="87959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Aggregate Plan</a:t>
            </a:r>
          </a:p>
        </p:txBody>
      </p:sp>
      <p:graphicFrame>
        <p:nvGraphicFramePr>
          <p:cNvPr id="5" name="Content Placeholder 4"/>
          <p:cNvGraphicFramePr>
            <a:graphicFrameLocks noGrp="1"/>
          </p:cNvGraphicFramePr>
          <p:nvPr>
            <p:ph idx="1"/>
          </p:nvPr>
        </p:nvGraphicFramePr>
        <p:xfrm>
          <a:off x="1676400" y="1523999"/>
          <a:ext cx="8839196" cy="3554097"/>
        </p:xfrm>
        <a:graphic>
          <a:graphicData uri="http://schemas.openxmlformats.org/drawingml/2006/table">
            <a:tbl>
              <a:tblPr>
                <a:tableStyleId>{5C22544A-7EE6-4342-B048-85BDC9FD1C3A}</a:tableStyleId>
              </a:tblPr>
              <a:tblGrid>
                <a:gridCol w="744027">
                  <a:extLst>
                    <a:ext uri="{9D8B030D-6E8A-4147-A177-3AD203B41FA5}">
                      <a16:colId xmlns:a16="http://schemas.microsoft.com/office/drawing/2014/main" val="20000"/>
                    </a:ext>
                  </a:extLst>
                </a:gridCol>
                <a:gridCol w="821530">
                  <a:extLst>
                    <a:ext uri="{9D8B030D-6E8A-4147-A177-3AD203B41FA5}">
                      <a16:colId xmlns:a16="http://schemas.microsoft.com/office/drawing/2014/main" val="20001"/>
                    </a:ext>
                  </a:extLst>
                </a:gridCol>
                <a:gridCol w="964910">
                  <a:extLst>
                    <a:ext uri="{9D8B030D-6E8A-4147-A177-3AD203B41FA5}">
                      <a16:colId xmlns:a16="http://schemas.microsoft.com/office/drawing/2014/main" val="20002"/>
                    </a:ext>
                  </a:extLst>
                </a:gridCol>
                <a:gridCol w="1162541">
                  <a:extLst>
                    <a:ext uri="{9D8B030D-6E8A-4147-A177-3AD203B41FA5}">
                      <a16:colId xmlns:a16="http://schemas.microsoft.com/office/drawing/2014/main" val="20003"/>
                    </a:ext>
                  </a:extLst>
                </a:gridCol>
                <a:gridCol w="744027">
                  <a:extLst>
                    <a:ext uri="{9D8B030D-6E8A-4147-A177-3AD203B41FA5}">
                      <a16:colId xmlns:a16="http://schemas.microsoft.com/office/drawing/2014/main" val="20004"/>
                    </a:ext>
                  </a:extLst>
                </a:gridCol>
                <a:gridCol w="775029">
                  <a:extLst>
                    <a:ext uri="{9D8B030D-6E8A-4147-A177-3AD203B41FA5}">
                      <a16:colId xmlns:a16="http://schemas.microsoft.com/office/drawing/2014/main" val="20005"/>
                    </a:ext>
                  </a:extLst>
                </a:gridCol>
                <a:gridCol w="837030">
                  <a:extLst>
                    <a:ext uri="{9D8B030D-6E8A-4147-A177-3AD203B41FA5}">
                      <a16:colId xmlns:a16="http://schemas.microsoft.com/office/drawing/2014/main" val="20006"/>
                    </a:ext>
                  </a:extLst>
                </a:gridCol>
                <a:gridCol w="899033">
                  <a:extLst>
                    <a:ext uri="{9D8B030D-6E8A-4147-A177-3AD203B41FA5}">
                      <a16:colId xmlns:a16="http://schemas.microsoft.com/office/drawing/2014/main" val="20007"/>
                    </a:ext>
                  </a:extLst>
                </a:gridCol>
                <a:gridCol w="1147042">
                  <a:extLst>
                    <a:ext uri="{9D8B030D-6E8A-4147-A177-3AD203B41FA5}">
                      <a16:colId xmlns:a16="http://schemas.microsoft.com/office/drawing/2014/main" val="20008"/>
                    </a:ext>
                  </a:extLst>
                </a:gridCol>
                <a:gridCol w="744027">
                  <a:extLst>
                    <a:ext uri="{9D8B030D-6E8A-4147-A177-3AD203B41FA5}">
                      <a16:colId xmlns:a16="http://schemas.microsoft.com/office/drawing/2014/main" val="20009"/>
                    </a:ext>
                  </a:extLst>
                </a:gridCol>
              </a:tblGrid>
              <a:tr h="552876">
                <a:tc>
                  <a:txBody>
                    <a:bodyPr/>
                    <a:lstStyle/>
                    <a:p>
                      <a:pPr algn="l" fontAlgn="b"/>
                      <a:r>
                        <a:rPr lang="en-US" sz="1400" u="none" strike="noStrike" dirty="0">
                          <a:effectLst/>
                        </a:rPr>
                        <a:t>Month</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No. Hired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 Laid off</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Workforce size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Overtime</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Inventory</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Backorder</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Subcontract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Total production</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Demand</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76438">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52876">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35</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40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1600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1600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76438">
                <a:tc>
                  <a:txBody>
                    <a:bodyPr/>
                    <a:lstStyle/>
                    <a:p>
                      <a:pPr algn="r" fontAlgn="b"/>
                      <a:r>
                        <a:rPr lang="en-US" sz="1400" u="none" strike="noStrike">
                          <a:effectLst/>
                        </a:rPr>
                        <a:t>2</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56</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840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2240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1400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76438">
                <a:tc>
                  <a:txBody>
                    <a:bodyPr/>
                    <a:lstStyle/>
                    <a:p>
                      <a:pPr algn="r" fontAlgn="b"/>
                      <a:r>
                        <a:rPr lang="en-US" sz="1400" u="none" strike="noStrike">
                          <a:effectLst/>
                        </a:rPr>
                        <a:t>3</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120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2280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76438">
                <a:tc>
                  <a:txBody>
                    <a:bodyPr/>
                    <a:lstStyle/>
                    <a:p>
                      <a:pPr algn="r" fontAlgn="b"/>
                      <a:r>
                        <a:rPr lang="en-US" sz="1400" u="none" strike="noStrike">
                          <a:effectLst/>
                        </a:rPr>
                        <a:t>4</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57</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2280</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2400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76438">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76438">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76438">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513279">
                <a:tc>
                  <a:txBody>
                    <a:bodyPr/>
                    <a:lstStyle/>
                    <a:p>
                      <a:pPr algn="l" fontAlgn="b"/>
                      <a:r>
                        <a:rPr lang="en-US" sz="1400" u="none" strike="noStrike">
                          <a:effectLst/>
                        </a:rPr>
                        <a:t>Total cost</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3710400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sp>
        <p:nvSpPr>
          <p:cNvPr id="6" name="TextBox 5"/>
          <p:cNvSpPr txBox="1"/>
          <p:nvPr/>
        </p:nvSpPr>
        <p:spPr>
          <a:xfrm>
            <a:off x="2358793" y="5638800"/>
            <a:ext cx="7265579" cy="369332"/>
          </a:xfrm>
          <a:prstGeom prst="rect">
            <a:avLst/>
          </a:prstGeom>
          <a:noFill/>
        </p:spPr>
        <p:txBody>
          <a:bodyPr wrap="none" rtlCol="0">
            <a:spAutoFit/>
          </a:bodyPr>
          <a:lstStyle/>
          <a:p>
            <a:pPr>
              <a:defRPr/>
            </a:pPr>
            <a:r>
              <a:rPr lang="en-US" dirty="0">
                <a:solidFill>
                  <a:prstClr val="black"/>
                </a:solidFill>
                <a:latin typeface="Calibri"/>
              </a:rPr>
              <a:t>For details and the excel file solution, see “Aggregate planning.xlsx”, sheet 1</a:t>
            </a:r>
          </a:p>
        </p:txBody>
      </p:sp>
    </p:spTree>
    <p:extLst>
      <p:ext uri="{BB962C8B-B14F-4D97-AF65-F5344CB8AC3E}">
        <p14:creationId xmlns:p14="http://schemas.microsoft.com/office/powerpoint/2010/main" val="5559938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650</Words>
  <Application>Microsoft Macintosh PowerPoint</Application>
  <PresentationFormat>Widescreen</PresentationFormat>
  <Paragraphs>188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Courier New</vt:lpstr>
      <vt:lpstr>2_Office Theme</vt:lpstr>
      <vt:lpstr>MILP Model for Aggregate Planning</vt:lpstr>
      <vt:lpstr>MILP Model for Aggregate Planning</vt:lpstr>
      <vt:lpstr>Example</vt:lpstr>
      <vt:lpstr>Aggregate Planning Example</vt:lpstr>
      <vt:lpstr>Aggregate Planning Example</vt:lpstr>
      <vt:lpstr>Aggregate Planning Example</vt:lpstr>
      <vt:lpstr>Aggregate Plan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Operations Planning  (Aggregate Planning)</dc:title>
  <dc:creator>Vipi</dc:creator>
  <cp:lastModifiedBy>Vipin B</cp:lastModifiedBy>
  <cp:revision>2</cp:revision>
  <dcterms:created xsi:type="dcterms:W3CDTF">2019-02-27T15:40:01Z</dcterms:created>
  <dcterms:modified xsi:type="dcterms:W3CDTF">2024-04-18T06:01:31Z</dcterms:modified>
</cp:coreProperties>
</file>