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84" r:id="rId9"/>
    <p:sldId id="264" r:id="rId10"/>
    <p:sldId id="265" r:id="rId11"/>
    <p:sldId id="266" r:id="rId12"/>
    <p:sldId id="267" r:id="rId13"/>
    <p:sldId id="268" r:id="rId14"/>
    <p:sldId id="269" r:id="rId15"/>
    <p:sldId id="270" r:id="rId16"/>
    <p:sldId id="271" r:id="rId17"/>
    <p:sldId id="272" r:id="rId18"/>
    <p:sldId id="273"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p:cViewPr varScale="1">
        <p:scale>
          <a:sx n="104" d="100"/>
          <a:sy n="104" d="100"/>
        </p:scale>
        <p:origin x="89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B" userId="674531c2-723f-4384-a289-7f4088e0cff3" providerId="ADAL" clId="{DE52A12D-32C3-004B-BE46-5E0B2AD7CCA0}"/>
    <pc:docChg chg="addSld delSld modSld">
      <pc:chgData name="Vipin B" userId="674531c2-723f-4384-a289-7f4088e0cff3" providerId="ADAL" clId="{DE52A12D-32C3-004B-BE46-5E0B2AD7CCA0}" dt="2024-04-01T02:12:50.577" v="18" actId="20577"/>
      <pc:docMkLst>
        <pc:docMk/>
      </pc:docMkLst>
      <pc:sldChg chg="modSp">
        <pc:chgData name="Vipin B" userId="674531c2-723f-4384-a289-7f4088e0cff3" providerId="ADAL" clId="{DE52A12D-32C3-004B-BE46-5E0B2AD7CCA0}" dt="2024-04-01T02:12:50.577" v="18" actId="20577"/>
        <pc:sldMkLst>
          <pc:docMk/>
          <pc:sldMk cId="1842282800" sldId="270"/>
        </pc:sldMkLst>
        <pc:spChg chg="mod">
          <ac:chgData name="Vipin B" userId="674531c2-723f-4384-a289-7f4088e0cff3" providerId="ADAL" clId="{DE52A12D-32C3-004B-BE46-5E0B2AD7CCA0}" dt="2024-04-01T02:12:50.577" v="18" actId="20577"/>
          <ac:spMkLst>
            <pc:docMk/>
            <pc:sldMk cId="1842282800" sldId="270"/>
            <ac:spMk id="3" creationId="{00000000-0000-0000-0000-000000000000}"/>
          </ac:spMkLst>
        </pc:spChg>
      </pc:sldChg>
      <pc:sldChg chg="add">
        <pc:chgData name="Vipin B" userId="674531c2-723f-4384-a289-7f4088e0cff3" providerId="ADAL" clId="{DE52A12D-32C3-004B-BE46-5E0B2AD7CCA0}" dt="2024-04-01T01:50:50.485" v="0"/>
        <pc:sldMkLst>
          <pc:docMk/>
          <pc:sldMk cId="2854968862" sldId="272"/>
        </pc:sldMkLst>
      </pc:sldChg>
      <pc:sldChg chg="add">
        <pc:chgData name="Vipin B" userId="674531c2-723f-4384-a289-7f4088e0cff3" providerId="ADAL" clId="{DE52A12D-32C3-004B-BE46-5E0B2AD7CCA0}" dt="2024-04-01T01:50:50.485" v="0"/>
        <pc:sldMkLst>
          <pc:docMk/>
          <pc:sldMk cId="1316921734" sldId="273"/>
        </pc:sldMkLst>
      </pc:sldChg>
      <pc:sldChg chg="add del">
        <pc:chgData name="Vipin B" userId="674531c2-723f-4384-a289-7f4088e0cff3" providerId="ADAL" clId="{DE52A12D-32C3-004B-BE46-5E0B2AD7CCA0}" dt="2024-04-01T01:51:12.206" v="1" actId="2696"/>
        <pc:sldMkLst>
          <pc:docMk/>
          <pc:sldMk cId="2349754661" sldId="274"/>
        </pc:sldMkLst>
      </pc:sldChg>
      <pc:sldChg chg="add del">
        <pc:chgData name="Vipin B" userId="674531c2-723f-4384-a289-7f4088e0cff3" providerId="ADAL" clId="{DE52A12D-32C3-004B-BE46-5E0B2AD7CCA0}" dt="2024-04-01T01:51:13.465" v="2" actId="2696"/>
        <pc:sldMkLst>
          <pc:docMk/>
          <pc:sldMk cId="804909589" sldId="275"/>
        </pc:sldMkLst>
      </pc:sldChg>
      <pc:sldChg chg="add del">
        <pc:chgData name="Vipin B" userId="674531c2-723f-4384-a289-7f4088e0cff3" providerId="ADAL" clId="{DE52A12D-32C3-004B-BE46-5E0B2AD7CCA0}" dt="2024-04-01T01:51:15.228" v="3" actId="2696"/>
        <pc:sldMkLst>
          <pc:docMk/>
          <pc:sldMk cId="2950116677" sldId="276"/>
        </pc:sldMkLst>
      </pc:sldChg>
      <pc:sldChg chg="add del">
        <pc:chgData name="Vipin B" userId="674531c2-723f-4384-a289-7f4088e0cff3" providerId="ADAL" clId="{DE52A12D-32C3-004B-BE46-5E0B2AD7CCA0}" dt="2024-04-01T01:51:16.719" v="4" actId="2696"/>
        <pc:sldMkLst>
          <pc:docMk/>
          <pc:sldMk cId="4103567753" sldId="277"/>
        </pc:sldMkLst>
      </pc:sldChg>
      <pc:sldChg chg="add del">
        <pc:chgData name="Vipin B" userId="674531c2-723f-4384-a289-7f4088e0cff3" providerId="ADAL" clId="{DE52A12D-32C3-004B-BE46-5E0B2AD7CCA0}" dt="2024-04-01T01:51:18.548" v="5" actId="2696"/>
        <pc:sldMkLst>
          <pc:docMk/>
          <pc:sldMk cId="1080768886" sldId="278"/>
        </pc:sldMkLst>
      </pc:sldChg>
      <pc:sldChg chg="add">
        <pc:chgData name="Vipin B" userId="674531c2-723f-4384-a289-7f4088e0cff3" providerId="ADAL" clId="{DE52A12D-32C3-004B-BE46-5E0B2AD7CCA0}" dt="2024-04-01T01:50:50.485" v="0"/>
        <pc:sldMkLst>
          <pc:docMk/>
          <pc:sldMk cId="2899142476" sldId="279"/>
        </pc:sldMkLst>
      </pc:sldChg>
      <pc:sldChg chg="add">
        <pc:chgData name="Vipin B" userId="674531c2-723f-4384-a289-7f4088e0cff3" providerId="ADAL" clId="{DE52A12D-32C3-004B-BE46-5E0B2AD7CCA0}" dt="2024-04-01T01:50:50.485" v="0"/>
        <pc:sldMkLst>
          <pc:docMk/>
          <pc:sldMk cId="1152109860" sldId="280"/>
        </pc:sldMkLst>
      </pc:sldChg>
      <pc:sldChg chg="add">
        <pc:chgData name="Vipin B" userId="674531c2-723f-4384-a289-7f4088e0cff3" providerId="ADAL" clId="{DE52A12D-32C3-004B-BE46-5E0B2AD7CCA0}" dt="2024-04-01T01:50:50.485" v="0"/>
        <pc:sldMkLst>
          <pc:docMk/>
          <pc:sldMk cId="341852490" sldId="281"/>
        </pc:sldMkLst>
      </pc:sldChg>
      <pc:sldChg chg="add">
        <pc:chgData name="Vipin B" userId="674531c2-723f-4384-a289-7f4088e0cff3" providerId="ADAL" clId="{DE52A12D-32C3-004B-BE46-5E0B2AD7CCA0}" dt="2024-04-01T01:50:50.485" v="0"/>
        <pc:sldMkLst>
          <pc:docMk/>
          <pc:sldMk cId="2670572884" sldId="282"/>
        </pc:sldMkLst>
      </pc:sldChg>
      <pc:sldChg chg="add">
        <pc:chgData name="Vipin B" userId="674531c2-723f-4384-a289-7f4088e0cff3" providerId="ADAL" clId="{DE52A12D-32C3-004B-BE46-5E0B2AD7CCA0}" dt="2024-04-01T01:50:50.485" v="0"/>
        <pc:sldMkLst>
          <pc:docMk/>
          <pc:sldMk cId="2324252983" sldId="283"/>
        </pc:sldMkLst>
      </pc:sldChg>
    </pc:docChg>
  </pc:docChgLst>
  <pc:docChgLst>
    <pc:chgData name="Vipin B" userId="674531c2-723f-4384-a289-7f4088e0cff3" providerId="ADAL" clId="{7ADC6B86-E6DD-2849-9759-47EC5B31E6F3}"/>
    <pc:docChg chg="delSld">
      <pc:chgData name="Vipin B" userId="674531c2-723f-4384-a289-7f4088e0cff3" providerId="ADAL" clId="{7ADC6B86-E6DD-2849-9759-47EC5B31E6F3}" dt="2024-04-08T02:33:39.141" v="0" actId="2696"/>
      <pc:docMkLst>
        <pc:docMk/>
      </pc:docMkLst>
      <pc:sldChg chg="del">
        <pc:chgData name="Vipin B" userId="674531c2-723f-4384-a289-7f4088e0cff3" providerId="ADAL" clId="{7ADC6B86-E6DD-2849-9759-47EC5B31E6F3}" dt="2024-04-08T02:33:39.141" v="0" actId="2696"/>
        <pc:sldMkLst>
          <pc:docMk/>
          <pc:sldMk cId="2324252983"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17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355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575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62843C3-30FB-42C1-A38A-8A6FE0E48C5E}" type="datetime1">
              <a:rPr lang="en-US" smtClean="0">
                <a:solidFill>
                  <a:prstClr val="black">
                    <a:tint val="75000"/>
                  </a:prstClr>
                </a:solidFill>
              </a:rPr>
              <a:pPr/>
              <a:t>4/8/24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11</a:t>
            </a:r>
            <a:endParaRPr lang="en-US" dirty="0">
              <a:solidFill>
                <a:prstClr val="black">
                  <a:tint val="75000"/>
                </a:prstClr>
              </a:solidFill>
            </a:endParaRPr>
          </a:p>
        </p:txBody>
      </p:sp>
      <p:sp>
        <p:nvSpPr>
          <p:cNvPr id="6" name="Content Placeholder 8"/>
          <p:cNvSpPr>
            <a:spLocks noGrp="1"/>
          </p:cNvSpPr>
          <p:nvPr>
            <p:ph idx="1"/>
          </p:nvPr>
        </p:nvSpPr>
        <p:spPr>
          <a:xfrm>
            <a:off x="406400" y="1524000"/>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TextBox 6"/>
          <p:cNvSpPr txBox="1"/>
          <p:nvPr userDrawn="1"/>
        </p:nvSpPr>
        <p:spPr>
          <a:xfrm>
            <a:off x="11430000" y="6245424"/>
            <a:ext cx="812800" cy="307777"/>
          </a:xfrm>
          <a:prstGeom prst="rect">
            <a:avLst/>
          </a:prstGeom>
          <a:noFill/>
        </p:spPr>
        <p:txBody>
          <a:bodyPr wrap="square" rtlCol="0">
            <a:spAutoFit/>
          </a:bodyPr>
          <a:lstStyle/>
          <a:p>
            <a:r>
              <a:rPr lang="en-US" sz="1400" dirty="0">
                <a:solidFill>
                  <a:srgbClr val="242852"/>
                </a:solidFill>
              </a:rPr>
              <a:t>1-</a:t>
            </a:r>
            <a:fld id="{9B94B328-B391-44D5-B0EB-831D8818526F}" type="slidenum">
              <a:rPr lang="en-US" sz="1400">
                <a:solidFill>
                  <a:srgbClr val="242852"/>
                </a:solidFill>
              </a:rPr>
              <a:pPr/>
              <a:t>‹#›</a:t>
            </a:fld>
            <a:endParaRPr lang="en-US" sz="1400" dirty="0">
              <a:solidFill>
                <a:srgbClr val="242852"/>
              </a:solidFill>
            </a:endParaRPr>
          </a:p>
        </p:txBody>
      </p:sp>
    </p:spTree>
    <p:extLst>
      <p:ext uri="{BB962C8B-B14F-4D97-AF65-F5344CB8AC3E}">
        <p14:creationId xmlns:p14="http://schemas.microsoft.com/office/powerpoint/2010/main" val="121484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DD4C35-DC24-438C-B2DE-3066C914EEA2}" type="datetime1">
              <a:rPr lang="en-US" smtClean="0">
                <a:solidFill>
                  <a:prstClr val="black">
                    <a:tint val="75000"/>
                  </a:prstClr>
                </a:solidFill>
              </a:rPr>
              <a:pPr/>
              <a:t>4/8/24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11</a:t>
            </a:r>
            <a:endParaRPr lang="en-US" dirty="0">
              <a:solidFill>
                <a:prstClr val="black">
                  <a:tint val="75000"/>
                </a:prstClr>
              </a:solidFill>
            </a:endParaRPr>
          </a:p>
        </p:txBody>
      </p:sp>
      <p:sp>
        <p:nvSpPr>
          <p:cNvPr id="5" name="TextBox 4"/>
          <p:cNvSpPr txBox="1"/>
          <p:nvPr userDrawn="1"/>
        </p:nvSpPr>
        <p:spPr>
          <a:xfrm>
            <a:off x="11430000" y="6245424"/>
            <a:ext cx="812800" cy="307777"/>
          </a:xfrm>
          <a:prstGeom prst="rect">
            <a:avLst/>
          </a:prstGeom>
          <a:noFill/>
        </p:spPr>
        <p:txBody>
          <a:bodyPr wrap="square" rtlCol="0">
            <a:spAutoFit/>
          </a:bodyPr>
          <a:lstStyle/>
          <a:p>
            <a:r>
              <a:rPr lang="en-US" sz="1400" dirty="0">
                <a:solidFill>
                  <a:srgbClr val="242852"/>
                </a:solidFill>
              </a:rPr>
              <a:t>1-</a:t>
            </a:r>
            <a:fld id="{9B94B328-B391-44D5-B0EB-831D8818526F}" type="slidenum">
              <a:rPr lang="en-US" sz="1400">
                <a:solidFill>
                  <a:srgbClr val="242852"/>
                </a:solidFill>
              </a:rPr>
              <a:pPr/>
              <a:t>‹#›</a:t>
            </a:fld>
            <a:endParaRPr lang="en-US" sz="1400" dirty="0">
              <a:solidFill>
                <a:srgbClr val="242852"/>
              </a:solidFill>
            </a:endParaRPr>
          </a:p>
        </p:txBody>
      </p:sp>
    </p:spTree>
    <p:extLst>
      <p:ext uri="{BB962C8B-B14F-4D97-AF65-F5344CB8AC3E}">
        <p14:creationId xmlns:p14="http://schemas.microsoft.com/office/powerpoint/2010/main" val="4025041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8C335BEB-4154-4684-A08C-39AA45961399}"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Date Placeholder 3"/>
          <p:cNvSpPr>
            <a:spLocks noGrp="1"/>
          </p:cNvSpPr>
          <p:nvPr>
            <p:ph type="dt" sz="half" idx="12"/>
          </p:nvPr>
        </p:nvSpPr>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183683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1ABA4E-CD72-497B-97AA-7213B3980F60}" type="datetimeFigureOut">
              <a:rPr lang="en-US" smtClean="0">
                <a:solidFill>
                  <a:prstClr val="black">
                    <a:tint val="75000"/>
                  </a:prstClr>
                </a:solidFill>
              </a:rPr>
              <a:pPr/>
              <a:t>4/8/24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TextBox 4"/>
          <p:cNvSpPr txBox="1"/>
          <p:nvPr userDrawn="1"/>
        </p:nvSpPr>
        <p:spPr>
          <a:xfrm>
            <a:off x="11176000" y="6232244"/>
            <a:ext cx="791411" cy="307777"/>
          </a:xfrm>
          <a:prstGeom prst="rect">
            <a:avLst/>
          </a:prstGeom>
          <a:noFill/>
        </p:spPr>
        <p:txBody>
          <a:bodyPr wrap="square" rtlCol="0">
            <a:spAutoFit/>
          </a:bodyPr>
          <a:lstStyle/>
          <a:p>
            <a:r>
              <a:rPr lang="en-US" sz="1400" dirty="0">
                <a:solidFill>
                  <a:srgbClr val="242852"/>
                </a:solidFill>
              </a:rPr>
              <a:t>2-</a:t>
            </a:r>
            <a:fld id="{78C8B78F-49AC-44F6-AA95-D2AF30A24F9D}" type="slidenum">
              <a:rPr lang="en-US" sz="1400">
                <a:solidFill>
                  <a:srgbClr val="242852"/>
                </a:solidFill>
              </a:rPr>
              <a:pPr/>
              <a:t>‹#›</a:t>
            </a:fld>
            <a:endParaRPr lang="en-US" sz="1400" dirty="0">
              <a:solidFill>
                <a:srgbClr val="242852"/>
              </a:solidFill>
            </a:endParaRPr>
          </a:p>
        </p:txBody>
      </p:sp>
    </p:spTree>
    <p:extLst>
      <p:ext uri="{BB962C8B-B14F-4D97-AF65-F5344CB8AC3E}">
        <p14:creationId xmlns:p14="http://schemas.microsoft.com/office/powerpoint/2010/main" val="33641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914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798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301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230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065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568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33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165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0008C-6B5E-497C-B0A6-02303DD23958}" type="datetimeFigureOut">
              <a:rPr lang="en-US" smtClean="0">
                <a:solidFill>
                  <a:prstClr val="black">
                    <a:tint val="75000"/>
                  </a:prstClr>
                </a:solidFill>
              </a:rPr>
              <a:pPr/>
              <a:t>4/8/24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E1D60-C21A-4BB9-9041-63AACD1DBE5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4328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Process Selection</a:t>
            </a:r>
          </a:p>
        </p:txBody>
      </p:sp>
      <p:sp>
        <p:nvSpPr>
          <p:cNvPr id="3" name="Content Placeholder 2"/>
          <p:cNvSpPr>
            <a:spLocks noGrp="1"/>
          </p:cNvSpPr>
          <p:nvPr>
            <p:ph idx="1"/>
          </p:nvPr>
        </p:nvSpPr>
        <p:spPr/>
        <p:txBody>
          <a:bodyPr>
            <a:normAutofit/>
          </a:bodyPr>
          <a:lstStyle/>
          <a:p>
            <a:r>
              <a:rPr lang="en-US" sz="2400" dirty="0"/>
              <a:t>Process selection is  about deciding on the way production of goods and services will be organized</a:t>
            </a:r>
          </a:p>
          <a:p>
            <a:r>
              <a:rPr lang="en-US" sz="2400" dirty="0"/>
              <a:t>Influences the capacity planning, layout of facilities, and work design</a:t>
            </a:r>
          </a:p>
          <a:p>
            <a:r>
              <a:rPr lang="en-US" sz="2400" dirty="0"/>
              <a:t>Process selection is demand driven</a:t>
            </a:r>
          </a:p>
          <a:p>
            <a:r>
              <a:rPr lang="en-US" sz="2400" dirty="0"/>
              <a:t>Process strategy: key aspects</a:t>
            </a:r>
          </a:p>
          <a:p>
            <a:pPr lvl="1"/>
            <a:r>
              <a:rPr lang="en-US" sz="2000" dirty="0"/>
              <a:t>Capital intensity</a:t>
            </a:r>
          </a:p>
          <a:p>
            <a:pPr lvl="1"/>
            <a:r>
              <a:rPr lang="en-US" sz="2000" dirty="0"/>
              <a:t>Process flexibility</a:t>
            </a:r>
          </a:p>
          <a:p>
            <a:endParaRPr lang="en-US" sz="2400" dirty="0"/>
          </a:p>
        </p:txBody>
      </p:sp>
    </p:spTree>
    <p:extLst>
      <p:ext uri="{BB962C8B-B14F-4D97-AF65-F5344CB8AC3E}">
        <p14:creationId xmlns:p14="http://schemas.microsoft.com/office/powerpoint/2010/main" val="166738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lstStyle/>
          <a:p>
            <a:pPr marL="0" indent="0">
              <a:buNone/>
            </a:pPr>
            <a:r>
              <a:rPr lang="en-US" sz="2400" b="1" dirty="0">
                <a:solidFill>
                  <a:srgbClr val="FF0000"/>
                </a:solidFill>
              </a:rPr>
              <a:t>1. Product layout (repetitive processing)</a:t>
            </a:r>
          </a:p>
          <a:p>
            <a:endParaRPr lang="en-US" sz="2400"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8192218"/>
              </p:ext>
            </p:extLst>
          </p:nvPr>
        </p:nvGraphicFramePr>
        <p:xfrm>
          <a:off x="2209800" y="2209798"/>
          <a:ext cx="7696200" cy="3733802"/>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19335">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723783">
                <a:tc>
                  <a:txBody>
                    <a:bodyPr/>
                    <a:lstStyle/>
                    <a:p>
                      <a:r>
                        <a:rPr lang="en-US" dirty="0"/>
                        <a:t>High rate of output</a:t>
                      </a:r>
                    </a:p>
                  </a:txBody>
                  <a:tcPr/>
                </a:tc>
                <a:tc>
                  <a:txBody>
                    <a:bodyPr/>
                    <a:lstStyle/>
                    <a:p>
                      <a:r>
                        <a:rPr lang="en-US" dirty="0"/>
                        <a:t>Division</a:t>
                      </a:r>
                      <a:r>
                        <a:rPr lang="en-US" baseline="0" dirty="0"/>
                        <a:t> of labor leading to dull and repetitive jobs</a:t>
                      </a:r>
                      <a:endParaRPr lang="en-US" dirty="0"/>
                    </a:p>
                  </a:txBody>
                  <a:tcPr/>
                </a:tc>
                <a:extLst>
                  <a:ext uri="{0D108BD9-81ED-4DB2-BD59-A6C34878D82A}">
                    <a16:rowId xmlns:a16="http://schemas.microsoft.com/office/drawing/2014/main" val="10001"/>
                  </a:ext>
                </a:extLst>
              </a:tr>
              <a:tr h="723783">
                <a:tc>
                  <a:txBody>
                    <a:bodyPr/>
                    <a:lstStyle/>
                    <a:p>
                      <a:r>
                        <a:rPr lang="en-US" dirty="0"/>
                        <a:t>Low unit cost due to high volume</a:t>
                      </a:r>
                    </a:p>
                  </a:txBody>
                  <a:tcPr/>
                </a:tc>
                <a:tc>
                  <a:txBody>
                    <a:bodyPr/>
                    <a:lstStyle/>
                    <a:p>
                      <a:r>
                        <a:rPr lang="en-US" dirty="0"/>
                        <a:t>Fairly</a:t>
                      </a:r>
                      <a:r>
                        <a:rPr lang="en-US" baseline="0" dirty="0"/>
                        <a:t> inflexible system</a:t>
                      </a:r>
                      <a:endParaRPr lang="en-US" dirty="0"/>
                    </a:p>
                  </a:txBody>
                  <a:tcPr/>
                </a:tc>
                <a:extLst>
                  <a:ext uri="{0D108BD9-81ED-4DB2-BD59-A6C34878D82A}">
                    <a16:rowId xmlns:a16="http://schemas.microsoft.com/office/drawing/2014/main" val="10002"/>
                  </a:ext>
                </a:extLst>
              </a:tr>
              <a:tr h="419335">
                <a:tc>
                  <a:txBody>
                    <a:bodyPr/>
                    <a:lstStyle/>
                    <a:p>
                      <a:r>
                        <a:rPr lang="en-US" dirty="0"/>
                        <a:t>Labor specialization</a:t>
                      </a:r>
                    </a:p>
                  </a:txBody>
                  <a:tcPr/>
                </a:tc>
                <a:tc>
                  <a:txBody>
                    <a:bodyPr/>
                    <a:lstStyle/>
                    <a:p>
                      <a:r>
                        <a:rPr lang="en-US" dirty="0"/>
                        <a:t>Susceptible to shutdowns</a:t>
                      </a:r>
                    </a:p>
                  </a:txBody>
                  <a:tcPr/>
                </a:tc>
                <a:extLst>
                  <a:ext uri="{0D108BD9-81ED-4DB2-BD59-A6C34878D82A}">
                    <a16:rowId xmlns:a16="http://schemas.microsoft.com/office/drawing/2014/main" val="10003"/>
                  </a:ext>
                </a:extLst>
              </a:tr>
              <a:tr h="723783">
                <a:tc>
                  <a:txBody>
                    <a:bodyPr/>
                    <a:lstStyle/>
                    <a:p>
                      <a:r>
                        <a:rPr lang="en-US" dirty="0"/>
                        <a:t>Low material handling cost</a:t>
                      </a:r>
                    </a:p>
                  </a:txBody>
                  <a:tcPr/>
                </a:tc>
                <a:tc>
                  <a:txBody>
                    <a:bodyPr/>
                    <a:lstStyle/>
                    <a:p>
                      <a:r>
                        <a:rPr lang="en-US" dirty="0"/>
                        <a:t>No skill development for worker</a:t>
                      </a:r>
                    </a:p>
                  </a:txBody>
                  <a:tcPr/>
                </a:tc>
                <a:extLst>
                  <a:ext uri="{0D108BD9-81ED-4DB2-BD59-A6C34878D82A}">
                    <a16:rowId xmlns:a16="http://schemas.microsoft.com/office/drawing/2014/main" val="10004"/>
                  </a:ext>
                </a:extLst>
              </a:tr>
              <a:tr h="723783">
                <a:tc>
                  <a:txBody>
                    <a:bodyPr/>
                    <a:lstStyle/>
                    <a:p>
                      <a:r>
                        <a:rPr lang="en-US" dirty="0"/>
                        <a:t>High utilization of labor and equipment</a:t>
                      </a:r>
                    </a:p>
                  </a:txBody>
                  <a:tcPr/>
                </a:tc>
                <a:tc>
                  <a:txBody>
                    <a:bodyPr/>
                    <a:lstStyle/>
                    <a:p>
                      <a:r>
                        <a:rPr lang="en-US" dirty="0"/>
                        <a:t>Worker motivation through incentives</a:t>
                      </a:r>
                      <a:r>
                        <a:rPr lang="en-US" baseline="0" dirty="0"/>
                        <a:t> is impractical</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733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Designing the Product Layout</a:t>
            </a:r>
          </a:p>
        </p:txBody>
      </p:sp>
      <p:sp>
        <p:nvSpPr>
          <p:cNvPr id="3" name="Content Placeholder 2"/>
          <p:cNvSpPr>
            <a:spLocks noGrp="1"/>
          </p:cNvSpPr>
          <p:nvPr>
            <p:ph idx="1"/>
          </p:nvPr>
        </p:nvSpPr>
        <p:spPr/>
        <p:txBody>
          <a:bodyPr>
            <a:normAutofit/>
          </a:bodyPr>
          <a:lstStyle/>
          <a:p>
            <a:pPr marL="0" indent="0" algn="just">
              <a:buNone/>
            </a:pPr>
            <a:r>
              <a:rPr lang="en-US" sz="2400" b="1" dirty="0">
                <a:solidFill>
                  <a:srgbClr val="FF0000"/>
                </a:solidFill>
              </a:rPr>
              <a:t>Line balancing</a:t>
            </a:r>
          </a:p>
          <a:p>
            <a:pPr algn="just"/>
            <a:r>
              <a:rPr lang="en-US" sz="2400" dirty="0"/>
              <a:t>The objective of product layout is to have smooth flow of work in an assembly line</a:t>
            </a:r>
          </a:p>
          <a:p>
            <a:pPr algn="just"/>
            <a:r>
              <a:rPr lang="en-US" sz="2400" dirty="0"/>
              <a:t>A process is composed of many tasks (activities)</a:t>
            </a:r>
          </a:p>
          <a:p>
            <a:pPr algn="just"/>
            <a:r>
              <a:rPr lang="en-US" sz="2400" dirty="0"/>
              <a:t>Line balancing is the process of deciding how to assign tasks to workstations</a:t>
            </a:r>
          </a:p>
          <a:p>
            <a:pPr algn="just"/>
            <a:r>
              <a:rPr lang="en-US" sz="2400" dirty="0"/>
              <a:t>The goal of line balancing is to group tasks in workstations which require similar time duration</a:t>
            </a:r>
          </a:p>
          <a:p>
            <a:pPr algn="just"/>
            <a:r>
              <a:rPr lang="en-US" sz="2400" dirty="0"/>
              <a:t>Balanced lines improve the labor and equipment utilization</a:t>
            </a:r>
          </a:p>
          <a:p>
            <a:pPr algn="just"/>
            <a:r>
              <a:rPr lang="en-US" sz="2400" dirty="0">
                <a:solidFill>
                  <a:srgbClr val="0070C0"/>
                </a:solidFill>
              </a:rPr>
              <a:t>Key question: How many workstations needed?</a:t>
            </a:r>
          </a:p>
        </p:txBody>
      </p:sp>
    </p:spTree>
    <p:extLst>
      <p:ext uri="{BB962C8B-B14F-4D97-AF65-F5344CB8AC3E}">
        <p14:creationId xmlns:p14="http://schemas.microsoft.com/office/powerpoint/2010/main" val="324275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Line Balancing</a:t>
            </a:r>
          </a:p>
        </p:txBody>
      </p:sp>
      <p:sp>
        <p:nvSpPr>
          <p:cNvPr id="3" name="Content Placeholder 2"/>
          <p:cNvSpPr>
            <a:spLocks noGrp="1"/>
          </p:cNvSpPr>
          <p:nvPr>
            <p:ph idx="1"/>
          </p:nvPr>
        </p:nvSpPr>
        <p:spPr/>
        <p:txBody>
          <a:bodyPr>
            <a:normAutofit/>
          </a:bodyPr>
          <a:lstStyle/>
          <a:p>
            <a:pPr algn="just"/>
            <a:r>
              <a:rPr lang="en-US" sz="2400" dirty="0"/>
              <a:t>The number of workstations required is primarily dependent on the cycle time of the line</a:t>
            </a:r>
          </a:p>
          <a:p>
            <a:pPr lvl="1" algn="just"/>
            <a:r>
              <a:rPr lang="en-US" sz="2000" dirty="0"/>
              <a:t>Cycle time </a:t>
            </a:r>
          </a:p>
          <a:p>
            <a:pPr lvl="2" algn="just"/>
            <a:r>
              <a:rPr lang="en-US" sz="1600" dirty="0">
                <a:solidFill>
                  <a:srgbClr val="FF0000"/>
                </a:solidFill>
              </a:rPr>
              <a:t>The time between the successive product completions</a:t>
            </a:r>
          </a:p>
          <a:p>
            <a:pPr lvl="2" algn="just"/>
            <a:r>
              <a:rPr lang="en-US" sz="1600" dirty="0"/>
              <a:t>The maximum time allowed at each workstation to complete the respective assigned tasks at each workstations</a:t>
            </a:r>
          </a:p>
          <a:p>
            <a:pPr algn="just"/>
            <a:r>
              <a:rPr lang="en-US" sz="2400" dirty="0"/>
              <a:t>Cycle time is decided by the output rate</a:t>
            </a:r>
          </a:p>
          <a:p>
            <a:pPr algn="just"/>
            <a:r>
              <a:rPr lang="en-US" sz="2400" dirty="0"/>
              <a:t>Cycle time will decide on the theoretical number of workstations required</a:t>
            </a:r>
          </a:p>
        </p:txBody>
      </p:sp>
    </p:spTree>
    <p:extLst>
      <p:ext uri="{BB962C8B-B14F-4D97-AF65-F5344CB8AC3E}">
        <p14:creationId xmlns:p14="http://schemas.microsoft.com/office/powerpoint/2010/main" val="200219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88168"/>
            <a:ext cx="9906000" cy="4983162"/>
          </a:xfrm>
        </p:spPr>
        <p:txBody>
          <a:bodyPr>
            <a:normAutofit/>
          </a:bodyPr>
          <a:lstStyle/>
          <a:p>
            <a:pPr algn="just"/>
            <a:r>
              <a:rPr lang="en-US" sz="2400" dirty="0"/>
              <a:t>Once the cycle time is decided, then allocate the tasks to the workstations</a:t>
            </a:r>
          </a:p>
          <a:p>
            <a:pPr algn="just"/>
            <a:r>
              <a:rPr lang="en-US" sz="2400" dirty="0"/>
              <a:t>For assigning the tasks, one should know the order in which the tasks are carried out, which is given by precedence diagram</a:t>
            </a:r>
          </a:p>
          <a:p>
            <a:pPr algn="just"/>
            <a:r>
              <a:rPr lang="en-US" sz="2400" dirty="0">
                <a:solidFill>
                  <a:srgbClr val="FF0000"/>
                </a:solidFill>
              </a:rPr>
              <a:t>Precedence diagram</a:t>
            </a:r>
          </a:p>
          <a:p>
            <a:pPr lvl="1" algn="just"/>
            <a:r>
              <a:rPr lang="en-US" sz="2000" dirty="0"/>
              <a:t>A diagram that shows elemental tasks and their precedence requirements</a:t>
            </a:r>
          </a:p>
          <a:p>
            <a:pPr lvl="1" algn="just"/>
            <a:r>
              <a:rPr lang="en-US" sz="2000" dirty="0"/>
              <a:t>Gives the order in which tasks are performed</a:t>
            </a:r>
          </a:p>
          <a:p>
            <a:pPr algn="just"/>
            <a:r>
              <a:rPr lang="en-US" sz="2400" dirty="0"/>
              <a:t>The choice of selecting the task from the </a:t>
            </a:r>
            <a:r>
              <a:rPr lang="en-US" sz="2400" i="1" dirty="0">
                <a:solidFill>
                  <a:srgbClr val="00B050"/>
                </a:solidFill>
              </a:rPr>
              <a:t>eligible</a:t>
            </a:r>
            <a:r>
              <a:rPr lang="en-US" sz="2400" dirty="0"/>
              <a:t> and </a:t>
            </a:r>
            <a:r>
              <a:rPr lang="en-US" sz="2400" i="1" dirty="0">
                <a:solidFill>
                  <a:srgbClr val="00B050"/>
                </a:solidFill>
              </a:rPr>
              <a:t>will fit</a:t>
            </a:r>
            <a:r>
              <a:rPr lang="en-US" sz="2400" dirty="0">
                <a:solidFill>
                  <a:srgbClr val="00B050"/>
                </a:solidFill>
              </a:rPr>
              <a:t> </a:t>
            </a:r>
            <a:r>
              <a:rPr lang="en-US" sz="2400" dirty="0"/>
              <a:t>set for workstations is based on heuristics. </a:t>
            </a:r>
          </a:p>
          <a:p>
            <a:pPr lvl="1" algn="just"/>
            <a:r>
              <a:rPr lang="en-US" sz="2000" dirty="0">
                <a:solidFill>
                  <a:srgbClr val="00B050"/>
                </a:solidFill>
              </a:rPr>
              <a:t>Eligible</a:t>
            </a:r>
            <a:r>
              <a:rPr lang="en-US" sz="2000" dirty="0"/>
              <a:t> set is given by the precedence diagram</a:t>
            </a:r>
          </a:p>
          <a:p>
            <a:pPr lvl="1" algn="just"/>
            <a:r>
              <a:rPr lang="en-US" sz="2000" dirty="0">
                <a:solidFill>
                  <a:srgbClr val="00B050"/>
                </a:solidFill>
              </a:rPr>
              <a:t>Will fit </a:t>
            </a:r>
            <a:r>
              <a:rPr lang="en-US" sz="2000" dirty="0"/>
              <a:t>set is a subset of </a:t>
            </a:r>
            <a:r>
              <a:rPr lang="en-US" sz="2000" i="1" dirty="0">
                <a:solidFill>
                  <a:srgbClr val="00B050"/>
                </a:solidFill>
              </a:rPr>
              <a:t>eligible</a:t>
            </a:r>
            <a:r>
              <a:rPr lang="en-US" sz="2000" dirty="0"/>
              <a:t> set and is based on the time available in a workstation</a:t>
            </a:r>
          </a:p>
          <a:p>
            <a:pPr marL="0" indent="0" algn="just">
              <a:buNone/>
            </a:pPr>
            <a:endParaRPr lang="en-US" sz="2400" dirty="0"/>
          </a:p>
        </p:txBody>
      </p:sp>
      <p:sp>
        <p:nvSpPr>
          <p:cNvPr id="5" name="Title 1"/>
          <p:cNvSpPr>
            <a:spLocks noGrp="1"/>
          </p:cNvSpPr>
          <p:nvPr>
            <p:ph type="title"/>
          </p:nvPr>
        </p:nvSpPr>
        <p:spPr/>
        <p:txBody>
          <a:bodyPr>
            <a:normAutofit/>
          </a:bodyPr>
          <a:lstStyle/>
          <a:p>
            <a:r>
              <a:rPr lang="en-US" sz="3200" b="1" dirty="0"/>
              <a:t>Line Balancing </a:t>
            </a:r>
          </a:p>
        </p:txBody>
      </p:sp>
    </p:spTree>
    <p:extLst>
      <p:ext uri="{BB962C8B-B14F-4D97-AF65-F5344CB8AC3E}">
        <p14:creationId xmlns:p14="http://schemas.microsoft.com/office/powerpoint/2010/main" val="16657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t>One of such heuristics is </a:t>
            </a:r>
            <a:r>
              <a:rPr lang="en-US" sz="2400" i="1" dirty="0">
                <a:solidFill>
                  <a:srgbClr val="FF0000"/>
                </a:solidFill>
              </a:rPr>
              <a:t>ranked positional weight algorithm</a:t>
            </a:r>
            <a:endParaRPr lang="en-US" sz="2400" dirty="0"/>
          </a:p>
          <a:p>
            <a:pPr lvl="1" algn="just"/>
            <a:r>
              <a:rPr lang="en-US" sz="2000" dirty="0">
                <a:solidFill>
                  <a:srgbClr val="00B050"/>
                </a:solidFill>
              </a:rPr>
              <a:t>Select the task having the highest positional weight</a:t>
            </a:r>
          </a:p>
          <a:p>
            <a:pPr lvl="1" algn="just"/>
            <a:r>
              <a:rPr lang="en-US" sz="2000" dirty="0">
                <a:solidFill>
                  <a:srgbClr val="00B0F0"/>
                </a:solidFill>
              </a:rPr>
              <a:t>Positional weight of a task is the sum of the task times of that task and its following tasks</a:t>
            </a:r>
          </a:p>
          <a:p>
            <a:pPr algn="just"/>
            <a:r>
              <a:rPr lang="en-US" sz="2400" dirty="0"/>
              <a:t>After a task has been assigned to a workstation, remove that from consideration</a:t>
            </a:r>
          </a:p>
          <a:p>
            <a:pPr algn="just"/>
            <a:r>
              <a:rPr lang="en-US" sz="2400" dirty="0"/>
              <a:t>When a workstation cannot take anymore assignments, continue to the next workstation</a:t>
            </a:r>
          </a:p>
          <a:p>
            <a:pPr algn="just"/>
            <a:r>
              <a:rPr lang="en-US" sz="2400" dirty="0"/>
              <a:t>Continue the procedure until all tasks have been assigned</a:t>
            </a:r>
          </a:p>
          <a:p>
            <a:pPr algn="just"/>
            <a:r>
              <a:rPr lang="en-US" sz="2400" dirty="0"/>
              <a:t>Count the number of workstations used, which is the actual number of workstations.</a:t>
            </a:r>
          </a:p>
        </p:txBody>
      </p:sp>
      <p:sp>
        <p:nvSpPr>
          <p:cNvPr id="5" name="Title 1"/>
          <p:cNvSpPr>
            <a:spLocks noGrp="1"/>
          </p:cNvSpPr>
          <p:nvPr>
            <p:ph type="title"/>
          </p:nvPr>
        </p:nvSpPr>
        <p:spPr/>
        <p:txBody>
          <a:bodyPr>
            <a:normAutofit/>
          </a:bodyPr>
          <a:lstStyle/>
          <a:p>
            <a:r>
              <a:rPr lang="en-US" sz="3200" b="1" dirty="0"/>
              <a:t>Line Balancing </a:t>
            </a:r>
          </a:p>
        </p:txBody>
      </p:sp>
    </p:spTree>
    <p:extLst>
      <p:ext uri="{BB962C8B-B14F-4D97-AF65-F5344CB8AC3E}">
        <p14:creationId xmlns:p14="http://schemas.microsoft.com/office/powerpoint/2010/main" val="162708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Line Balancing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295400"/>
                <a:ext cx="9753600" cy="5287962"/>
              </a:xfrm>
            </p:spPr>
            <p:txBody>
              <a:bodyPr>
                <a:normAutofit/>
              </a:bodyPr>
              <a:lstStyle/>
              <a:p>
                <a:r>
                  <a:rPr lang="en-US" sz="2400" dirty="0"/>
                  <a:t>Generally, cycle time is determined by the desired output rate </a:t>
                </a:r>
              </a:p>
              <a:p>
                <a:pPr marL="0" indent="0">
                  <a:buNone/>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a:rPr>
                        <m:t>𝐶𝑦𝑐𝑙𝑒</m:t>
                      </m:r>
                      <m:r>
                        <a:rPr lang="en-US" sz="2400" i="1">
                          <a:solidFill>
                            <a:srgbClr val="FF0000"/>
                          </a:solidFill>
                          <a:latin typeface="Cambria Math"/>
                        </a:rPr>
                        <m:t> </m:t>
                      </m:r>
                      <m:r>
                        <a:rPr lang="en-US" sz="2400" i="1">
                          <a:solidFill>
                            <a:srgbClr val="FF0000"/>
                          </a:solidFill>
                          <a:latin typeface="Cambria Math"/>
                        </a:rPr>
                        <m:t>𝑡𝑖𝑚𝑒</m:t>
                      </m:r>
                      <m:r>
                        <a:rPr lang="en-US" sz="2400" i="1">
                          <a:solidFill>
                            <a:srgbClr val="FF0000"/>
                          </a:solidFill>
                          <a:latin typeface="Cambria Math"/>
                        </a:rPr>
                        <m:t>=</m:t>
                      </m:r>
                      <m:f>
                        <m:fPr>
                          <m:ctrlPr>
                            <a:rPr lang="en-US" sz="2400" i="1">
                              <a:solidFill>
                                <a:srgbClr val="FF0000"/>
                              </a:solidFill>
                              <a:latin typeface="Cambria Math" panose="02040503050406030204" pitchFamily="18" charset="0"/>
                            </a:rPr>
                          </m:ctrlPr>
                        </m:fPr>
                        <m:num>
                          <m:r>
                            <a:rPr lang="en-US" sz="2400" i="1">
                              <a:solidFill>
                                <a:srgbClr val="FF0000"/>
                              </a:solidFill>
                              <a:latin typeface="Cambria Math"/>
                            </a:rPr>
                            <m:t>𝑂𝑝𝑒𝑟𝑎𝑡𝑖𝑛𝑔</m:t>
                          </m:r>
                          <m:r>
                            <a:rPr lang="en-US" sz="2400" i="1">
                              <a:solidFill>
                                <a:srgbClr val="FF0000"/>
                              </a:solidFill>
                              <a:latin typeface="Cambria Math"/>
                            </a:rPr>
                            <m:t> </m:t>
                          </m:r>
                          <m:r>
                            <a:rPr lang="en-US" sz="2400" i="1">
                              <a:solidFill>
                                <a:srgbClr val="FF0000"/>
                              </a:solidFill>
                              <a:latin typeface="Cambria Math"/>
                            </a:rPr>
                            <m:t>𝑡𝑖𝑚𝑒</m:t>
                          </m:r>
                          <m:r>
                            <a:rPr lang="en-US" sz="2400" i="1">
                              <a:solidFill>
                                <a:srgbClr val="FF0000"/>
                              </a:solidFill>
                              <a:latin typeface="Cambria Math"/>
                            </a:rPr>
                            <m:t> </m:t>
                          </m:r>
                          <m:r>
                            <a:rPr lang="en-US" sz="2400" i="1">
                              <a:solidFill>
                                <a:srgbClr val="FF0000"/>
                              </a:solidFill>
                              <a:latin typeface="Cambria Math"/>
                            </a:rPr>
                            <m:t>𝑝𝑒𝑟</m:t>
                          </m:r>
                          <m:r>
                            <a:rPr lang="en-US" sz="2400" i="1">
                              <a:solidFill>
                                <a:srgbClr val="FF0000"/>
                              </a:solidFill>
                              <a:latin typeface="Cambria Math"/>
                            </a:rPr>
                            <m:t> </m:t>
                          </m:r>
                          <m:r>
                            <a:rPr lang="en-US" sz="2400" i="1">
                              <a:solidFill>
                                <a:srgbClr val="FF0000"/>
                              </a:solidFill>
                              <a:latin typeface="Cambria Math"/>
                            </a:rPr>
                            <m:t>𝑑𝑎𝑦</m:t>
                          </m:r>
                        </m:num>
                        <m:den>
                          <m:r>
                            <a:rPr lang="en-US" sz="2400" i="1">
                              <a:solidFill>
                                <a:srgbClr val="FF0000"/>
                              </a:solidFill>
                              <a:latin typeface="Cambria Math"/>
                            </a:rPr>
                            <m:t>𝐷𝑒𝑠𝑖𝑟𝑒𝑑</m:t>
                          </m:r>
                          <m:r>
                            <a:rPr lang="en-US" sz="2400" i="1">
                              <a:solidFill>
                                <a:srgbClr val="FF0000"/>
                              </a:solidFill>
                              <a:latin typeface="Cambria Math"/>
                            </a:rPr>
                            <m:t> </m:t>
                          </m:r>
                          <m:r>
                            <a:rPr lang="en-US" sz="2400" i="1">
                              <a:solidFill>
                                <a:srgbClr val="FF0000"/>
                              </a:solidFill>
                              <a:latin typeface="Cambria Math"/>
                            </a:rPr>
                            <m:t>𝑜𝑢𝑡𝑝𝑢𝑡</m:t>
                          </m:r>
                          <m:r>
                            <a:rPr lang="en-US" sz="2400" i="1">
                              <a:solidFill>
                                <a:srgbClr val="FF0000"/>
                              </a:solidFill>
                              <a:latin typeface="Cambria Math"/>
                            </a:rPr>
                            <m:t> </m:t>
                          </m:r>
                          <m:r>
                            <a:rPr lang="en-US" sz="2400" i="1">
                              <a:solidFill>
                                <a:srgbClr val="FF0000"/>
                              </a:solidFill>
                              <a:latin typeface="Cambria Math"/>
                            </a:rPr>
                            <m:t>𝑝𝑒𝑟</m:t>
                          </m:r>
                          <m:r>
                            <a:rPr lang="en-US" sz="2400" i="1">
                              <a:solidFill>
                                <a:srgbClr val="FF0000"/>
                              </a:solidFill>
                              <a:latin typeface="Cambria Math"/>
                            </a:rPr>
                            <m:t> </m:t>
                          </m:r>
                          <m:r>
                            <a:rPr lang="en-US" sz="2400" i="1">
                              <a:solidFill>
                                <a:srgbClr val="FF0000"/>
                              </a:solidFill>
                              <a:latin typeface="Cambria Math"/>
                            </a:rPr>
                            <m:t>𝑑𝑎𝑦</m:t>
                          </m:r>
                        </m:den>
                      </m:f>
                    </m:oMath>
                  </m:oMathPara>
                </a14:m>
                <a:endParaRPr lang="en-US" sz="2400" dirty="0"/>
              </a:p>
              <a:p>
                <a:r>
                  <a:rPr lang="en-US" sz="2400" dirty="0"/>
                  <a:t>Theoretical minimum number of workstations,</a:t>
                </a: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a:rPr>
                            <m:t>𝑁</m:t>
                          </m:r>
                        </m:e>
                        <m:sub>
                          <m:r>
                            <a:rPr lang="en-US" sz="2400" i="1">
                              <a:solidFill>
                                <a:srgbClr val="00B0F0"/>
                              </a:solidFill>
                              <a:latin typeface="Cambria Math"/>
                            </a:rPr>
                            <m:t>𝑚𝑖𝑛</m:t>
                          </m:r>
                        </m:sub>
                      </m:sSub>
                      <m:r>
                        <a:rPr lang="en-US" sz="2400" i="1">
                          <a:solidFill>
                            <a:srgbClr val="00B0F0"/>
                          </a:solidFill>
                          <a:latin typeface="Cambria Math"/>
                        </a:rPr>
                        <m:t>=</m:t>
                      </m:r>
                      <m:f>
                        <m:fPr>
                          <m:ctrlPr>
                            <a:rPr lang="en-US" sz="2400" i="1">
                              <a:solidFill>
                                <a:srgbClr val="00B0F0"/>
                              </a:solidFill>
                              <a:latin typeface="Cambria Math" panose="02040503050406030204" pitchFamily="18" charset="0"/>
                            </a:rPr>
                          </m:ctrlPr>
                        </m:fPr>
                        <m:num>
                          <m:r>
                            <a:rPr lang="en-US" sz="2400" i="1">
                              <a:solidFill>
                                <a:srgbClr val="00B0F0"/>
                              </a:solidFill>
                              <a:latin typeface="Cambria Math"/>
                            </a:rPr>
                            <m:t>𝑆𝑢𝑚</m:t>
                          </m:r>
                          <m:r>
                            <a:rPr lang="en-US" sz="2400" i="1">
                              <a:solidFill>
                                <a:srgbClr val="00B0F0"/>
                              </a:solidFill>
                              <a:latin typeface="Cambria Math"/>
                            </a:rPr>
                            <m:t> </m:t>
                          </m:r>
                          <m:r>
                            <a:rPr lang="en-US" sz="2400" i="1">
                              <a:solidFill>
                                <a:srgbClr val="00B0F0"/>
                              </a:solidFill>
                              <a:latin typeface="Cambria Math"/>
                            </a:rPr>
                            <m:t>𝑜𝑓</m:t>
                          </m:r>
                          <m:r>
                            <a:rPr lang="en-US" sz="2400" i="1">
                              <a:solidFill>
                                <a:srgbClr val="00B0F0"/>
                              </a:solidFill>
                              <a:latin typeface="Cambria Math"/>
                            </a:rPr>
                            <m:t> </m:t>
                          </m:r>
                          <m:r>
                            <a:rPr lang="en-US" sz="2400" i="1">
                              <a:solidFill>
                                <a:srgbClr val="00B0F0"/>
                              </a:solidFill>
                              <a:latin typeface="Cambria Math"/>
                            </a:rPr>
                            <m:t>𝑡𝑎𝑠𝑘</m:t>
                          </m:r>
                          <m:r>
                            <a:rPr lang="en-US" sz="2400" i="1">
                              <a:solidFill>
                                <a:srgbClr val="00B0F0"/>
                              </a:solidFill>
                              <a:latin typeface="Cambria Math"/>
                            </a:rPr>
                            <m:t> </m:t>
                          </m:r>
                          <m:r>
                            <a:rPr lang="en-US" sz="2400" i="1">
                              <a:solidFill>
                                <a:srgbClr val="00B0F0"/>
                              </a:solidFill>
                              <a:latin typeface="Cambria Math"/>
                            </a:rPr>
                            <m:t>𝑡𝑖𝑚𝑒𝑠</m:t>
                          </m:r>
                        </m:num>
                        <m:den>
                          <m:r>
                            <a:rPr lang="en-US" sz="2400" i="1">
                              <a:solidFill>
                                <a:srgbClr val="00B0F0"/>
                              </a:solidFill>
                              <a:latin typeface="Cambria Math"/>
                            </a:rPr>
                            <m:t>𝐶𝑦𝑐𝑙𝑒</m:t>
                          </m:r>
                          <m:r>
                            <a:rPr lang="en-US" sz="2400" i="1">
                              <a:solidFill>
                                <a:srgbClr val="00B0F0"/>
                              </a:solidFill>
                              <a:latin typeface="Cambria Math"/>
                            </a:rPr>
                            <m:t> </m:t>
                          </m:r>
                          <m:r>
                            <a:rPr lang="en-US" sz="2400" i="1">
                              <a:solidFill>
                                <a:srgbClr val="00B0F0"/>
                              </a:solidFill>
                              <a:latin typeface="Cambria Math"/>
                            </a:rPr>
                            <m:t>𝑡𝑖𝑚𝑒</m:t>
                          </m:r>
                        </m:den>
                      </m:f>
                    </m:oMath>
                  </m:oMathPara>
                </a14:m>
                <a:endParaRPr lang="en-US" sz="2400" dirty="0"/>
              </a:p>
              <a:p>
                <a:r>
                  <a:rPr lang="en-US" sz="2400" dirty="0"/>
                  <a:t> </a:t>
                </a:r>
                <a14:m>
                  <m:oMath xmlns:m="http://schemas.openxmlformats.org/officeDocument/2006/math">
                    <m:r>
                      <a:rPr lang="en-US" sz="2400" b="0" i="1" smtClean="0">
                        <a:solidFill>
                          <a:srgbClr val="00B050"/>
                        </a:solidFill>
                        <a:latin typeface="Cambria Math" panose="02040503050406030204" pitchFamily="18" charset="0"/>
                      </a:rPr>
                      <m:t>𝐵𝑎𝑙𝑎𝑛𝑐𝑖𝑛𝑔</m:t>
                    </m:r>
                    <m:r>
                      <a:rPr lang="en-US" sz="2400" b="0" i="0" smtClean="0">
                        <a:solidFill>
                          <a:srgbClr val="00B050"/>
                        </a:solidFill>
                        <a:latin typeface="Cambria Math" panose="02040503050406030204" pitchFamily="18" charset="0"/>
                      </a:rPr>
                      <m:t> </m:t>
                    </m:r>
                    <m:r>
                      <a:rPr lang="en-US" sz="2400" b="0" i="1" smtClean="0">
                        <a:solidFill>
                          <a:srgbClr val="00B050"/>
                        </a:solidFill>
                        <a:latin typeface="Cambria Math" panose="02040503050406030204" pitchFamily="18" charset="0"/>
                      </a:rPr>
                      <m:t>𝑒</m:t>
                    </m:r>
                    <m:r>
                      <a:rPr lang="en-US" sz="2400" i="1">
                        <a:solidFill>
                          <a:srgbClr val="00B050"/>
                        </a:solidFill>
                        <a:latin typeface="Cambria Math"/>
                      </a:rPr>
                      <m:t>𝑓𝑓𝑖𝑐𝑖𝑒𝑛𝑐𝑦</m:t>
                    </m:r>
                    <m:r>
                      <a:rPr lang="en-US" sz="2400">
                        <a:solidFill>
                          <a:srgbClr val="00B050"/>
                        </a:solidFill>
                        <a:latin typeface="Cambria Math"/>
                      </a:rPr>
                      <m:t>=</m:t>
                    </m:r>
                    <m:f>
                      <m:fPr>
                        <m:ctrlPr>
                          <a:rPr lang="en-US" sz="2400" i="1">
                            <a:solidFill>
                              <a:srgbClr val="00B050"/>
                            </a:solidFill>
                            <a:latin typeface="Cambria Math" panose="02040503050406030204" pitchFamily="18" charset="0"/>
                          </a:rPr>
                        </m:ctrlPr>
                      </m:fPr>
                      <m:num>
                        <m:r>
                          <a:rPr lang="en-US" sz="2400" i="1">
                            <a:solidFill>
                              <a:srgbClr val="00B050"/>
                            </a:solidFill>
                            <a:latin typeface="Cambria Math"/>
                          </a:rPr>
                          <m:t>𝑆𝑢𝑚</m:t>
                        </m:r>
                        <m:r>
                          <a:rPr lang="en-US" sz="2400" i="1">
                            <a:solidFill>
                              <a:srgbClr val="00B050"/>
                            </a:solidFill>
                            <a:latin typeface="Cambria Math"/>
                          </a:rPr>
                          <m:t> </m:t>
                        </m:r>
                        <m:r>
                          <a:rPr lang="en-US" sz="2400" i="1">
                            <a:solidFill>
                              <a:srgbClr val="00B050"/>
                            </a:solidFill>
                            <a:latin typeface="Cambria Math"/>
                          </a:rPr>
                          <m:t>𝑜𝑓</m:t>
                        </m:r>
                        <m:r>
                          <a:rPr lang="en-US" sz="2400" i="1">
                            <a:solidFill>
                              <a:srgbClr val="00B050"/>
                            </a:solidFill>
                            <a:latin typeface="Cambria Math"/>
                          </a:rPr>
                          <m:t> </m:t>
                        </m:r>
                        <m:r>
                          <a:rPr lang="en-US" sz="2400" i="1">
                            <a:solidFill>
                              <a:srgbClr val="00B050"/>
                            </a:solidFill>
                            <a:latin typeface="Cambria Math"/>
                          </a:rPr>
                          <m:t>𝑡𝑎𝑠𝑘</m:t>
                        </m:r>
                        <m:r>
                          <a:rPr lang="en-US" sz="2400" i="1">
                            <a:solidFill>
                              <a:srgbClr val="00B050"/>
                            </a:solidFill>
                            <a:latin typeface="Cambria Math"/>
                          </a:rPr>
                          <m:t> </m:t>
                        </m:r>
                        <m:r>
                          <a:rPr lang="en-US" sz="2400" i="1">
                            <a:solidFill>
                              <a:srgbClr val="00B050"/>
                            </a:solidFill>
                            <a:latin typeface="Cambria Math"/>
                          </a:rPr>
                          <m:t>𝑡𝑖𝑚𝑒𝑠</m:t>
                        </m:r>
                      </m:num>
                      <m:den>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a:rPr>
                              <m:t>𝑁</m:t>
                            </m:r>
                          </m:e>
                          <m:sub>
                            <m:r>
                              <a:rPr lang="en-US" sz="2400" i="1">
                                <a:solidFill>
                                  <a:srgbClr val="00B050"/>
                                </a:solidFill>
                                <a:latin typeface="Cambria Math"/>
                              </a:rPr>
                              <m:t>𝑎𝑐𝑡𝑢𝑎𝑙</m:t>
                            </m:r>
                          </m:sub>
                        </m:sSub>
                        <m:r>
                          <a:rPr lang="en-US" sz="2400" i="1">
                            <a:solidFill>
                              <a:srgbClr val="00B050"/>
                            </a:solidFill>
                            <a:latin typeface="Cambria Math"/>
                            <a:ea typeface="Cambria Math"/>
                          </a:rPr>
                          <m:t>×</m:t>
                        </m:r>
                        <m:r>
                          <a:rPr lang="en-US" sz="2400" i="1">
                            <a:solidFill>
                              <a:srgbClr val="00B050"/>
                            </a:solidFill>
                            <a:latin typeface="Cambria Math"/>
                            <a:ea typeface="Cambria Math"/>
                          </a:rPr>
                          <m:t>𝐶𝑦𝑐𝑙𝑒</m:t>
                        </m:r>
                        <m:r>
                          <a:rPr lang="en-US" sz="2400" i="1">
                            <a:solidFill>
                              <a:srgbClr val="00B050"/>
                            </a:solidFill>
                            <a:latin typeface="Cambria Math"/>
                            <a:ea typeface="Cambria Math"/>
                          </a:rPr>
                          <m:t> </m:t>
                        </m:r>
                        <m:r>
                          <a:rPr lang="en-US" sz="2400" i="1">
                            <a:solidFill>
                              <a:srgbClr val="00B050"/>
                            </a:solidFill>
                            <a:latin typeface="Cambria Math"/>
                            <a:ea typeface="Cambria Math"/>
                          </a:rPr>
                          <m:t>𝑡𝑖𝑚𝑒</m:t>
                        </m:r>
                      </m:den>
                    </m:f>
                  </m:oMath>
                </a14:m>
                <a:endParaRPr lang="en-US" sz="2400" dirty="0"/>
              </a:p>
              <a:p>
                <a:endParaRPr lang="en-US" sz="2400" dirty="0"/>
              </a:p>
              <a:p>
                <a:r>
                  <a:rPr lang="en-US" sz="2400" dirty="0">
                    <a:solidFill>
                      <a:srgbClr val="FFC000"/>
                    </a:solidFill>
                  </a:rPr>
                  <a:t>Actual number of workstations,</a:t>
                </a:r>
                <a14:m>
                  <m:oMath xmlns:m="http://schemas.openxmlformats.org/officeDocument/2006/math">
                    <m:sSub>
                      <m:sSubPr>
                        <m:ctrlPr>
                          <a:rPr lang="en-US" sz="2400" i="1">
                            <a:solidFill>
                              <a:srgbClr val="FFC000"/>
                            </a:solidFill>
                            <a:latin typeface="Cambria Math" panose="02040503050406030204" pitchFamily="18" charset="0"/>
                          </a:rPr>
                        </m:ctrlPr>
                      </m:sSubPr>
                      <m:e>
                        <m:r>
                          <a:rPr lang="en-US" sz="2400" i="1">
                            <a:solidFill>
                              <a:srgbClr val="FFC000"/>
                            </a:solidFill>
                            <a:latin typeface="Cambria Math"/>
                          </a:rPr>
                          <m:t> </m:t>
                        </m:r>
                        <m:r>
                          <a:rPr lang="en-US" sz="2400" i="1">
                            <a:solidFill>
                              <a:srgbClr val="FFC000"/>
                            </a:solidFill>
                            <a:latin typeface="Cambria Math"/>
                          </a:rPr>
                          <m:t>𝑁</m:t>
                        </m:r>
                      </m:e>
                      <m:sub>
                        <m:r>
                          <a:rPr lang="en-US" sz="2400" i="1">
                            <a:solidFill>
                              <a:srgbClr val="FFC000"/>
                            </a:solidFill>
                            <a:latin typeface="Cambria Math"/>
                          </a:rPr>
                          <m:t>𝑎𝑐𝑡𝑢𝑎𝑙</m:t>
                        </m:r>
                      </m:sub>
                    </m:sSub>
                    <m:r>
                      <a:rPr lang="en-US" sz="2400" i="1">
                        <a:solidFill>
                          <a:srgbClr val="FFC000"/>
                        </a:solidFill>
                        <a:latin typeface="Cambria Math"/>
                        <a:ea typeface="Cambria Math"/>
                      </a:rPr>
                      <m:t>≥</m:t>
                    </m:r>
                    <m:sSub>
                      <m:sSubPr>
                        <m:ctrlPr>
                          <a:rPr lang="en-US" sz="2400" i="1">
                            <a:solidFill>
                              <a:srgbClr val="FFC000"/>
                            </a:solidFill>
                            <a:latin typeface="Cambria Math" panose="02040503050406030204" pitchFamily="18" charset="0"/>
                          </a:rPr>
                        </m:ctrlPr>
                      </m:sSubPr>
                      <m:e>
                        <m:r>
                          <a:rPr lang="en-US" sz="2400" i="1">
                            <a:solidFill>
                              <a:srgbClr val="FFC000"/>
                            </a:solidFill>
                            <a:latin typeface="Cambria Math"/>
                          </a:rPr>
                          <m:t>𝑁</m:t>
                        </m:r>
                      </m:e>
                      <m:sub>
                        <m:r>
                          <a:rPr lang="en-US" sz="2400" i="1">
                            <a:solidFill>
                              <a:srgbClr val="FFC000"/>
                            </a:solidFill>
                            <a:latin typeface="Cambria Math"/>
                          </a:rPr>
                          <m:t>𝑚𝑖𝑛</m:t>
                        </m:r>
                      </m:sub>
                    </m:sSub>
                  </m:oMath>
                </a14:m>
                <a:endParaRPr lang="en-US" sz="2400" dirty="0"/>
              </a:p>
              <a:p>
                <a:endParaRPr lang="en-US" sz="2400" dirty="0"/>
              </a:p>
              <a:p>
                <a14:m>
                  <m:oMath xmlns:m="http://schemas.openxmlformats.org/officeDocument/2006/math">
                    <m:r>
                      <a:rPr lang="en-US" sz="2400" i="1">
                        <a:solidFill>
                          <a:srgbClr val="7030A0"/>
                        </a:solidFill>
                        <a:latin typeface="Cambria Math"/>
                      </a:rPr>
                      <m:t>𝐵𝑎𝑙𝑎𝑛𝑐𝑒</m:t>
                    </m:r>
                    <m:r>
                      <a:rPr lang="en-US" sz="2400" i="1">
                        <a:solidFill>
                          <a:srgbClr val="7030A0"/>
                        </a:solidFill>
                        <a:latin typeface="Cambria Math"/>
                      </a:rPr>
                      <m:t> </m:t>
                    </m:r>
                    <m:r>
                      <a:rPr lang="en-US" sz="2400" i="1">
                        <a:solidFill>
                          <a:srgbClr val="7030A0"/>
                        </a:solidFill>
                        <a:latin typeface="Cambria Math"/>
                      </a:rPr>
                      <m:t>𝑑𝑒𝑙𝑎𝑦</m:t>
                    </m:r>
                    <m:r>
                      <a:rPr lang="en-US" sz="2400" i="1">
                        <a:solidFill>
                          <a:srgbClr val="7030A0"/>
                        </a:solidFill>
                        <a:latin typeface="Cambria Math"/>
                      </a:rPr>
                      <m:t>=1−</m:t>
                    </m:r>
                    <m:r>
                      <a:rPr lang="en-US" sz="2400" i="1">
                        <a:solidFill>
                          <a:srgbClr val="7030A0"/>
                        </a:solidFill>
                        <a:latin typeface="Cambria Math"/>
                      </a:rPr>
                      <m:t>𝐸𝑓𝑓𝑖𝑐𝑖𝑒𝑛𝑐𝑦</m:t>
                    </m:r>
                  </m:oMath>
                </a14:m>
                <a:endParaRPr lang="en-US" sz="2400" i="1" dirty="0">
                  <a:solidFill>
                    <a:srgbClr val="7030A0"/>
                  </a:solidFill>
                  <a:latin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295400"/>
                <a:ext cx="9753600" cy="5287962"/>
              </a:xfrm>
              <a:blipFill>
                <a:blip r:embed="rId2"/>
                <a:stretch>
                  <a:fillRect l="-910" t="-1199"/>
                </a:stretch>
              </a:blipFill>
            </p:spPr>
            <p:txBody>
              <a:bodyPr/>
              <a:lstStyle/>
              <a:p>
                <a:r>
                  <a:rPr lang="en-US">
                    <a:noFill/>
                  </a:rPr>
                  <a:t> </a:t>
                </a:r>
              </a:p>
            </p:txBody>
          </p:sp>
        </mc:Fallback>
      </mc:AlternateContent>
    </p:spTree>
    <p:extLst>
      <p:ext uri="{BB962C8B-B14F-4D97-AF65-F5344CB8AC3E}">
        <p14:creationId xmlns:p14="http://schemas.microsoft.com/office/powerpoint/2010/main" val="184228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135402"/>
              </p:ext>
            </p:extLst>
          </p:nvPr>
        </p:nvGraphicFramePr>
        <p:xfrm>
          <a:off x="1981200" y="2921000"/>
          <a:ext cx="8229600" cy="3708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Task</a:t>
                      </a:r>
                    </a:p>
                  </a:txBody>
                  <a:tcPr/>
                </a:tc>
                <a:tc>
                  <a:txBody>
                    <a:bodyPr/>
                    <a:lstStyle/>
                    <a:p>
                      <a:r>
                        <a:rPr lang="en-US" dirty="0"/>
                        <a:t>Immediate predecessor</a:t>
                      </a:r>
                    </a:p>
                  </a:txBody>
                  <a:tcPr/>
                </a:tc>
                <a:tc>
                  <a:txBody>
                    <a:bodyPr/>
                    <a:lstStyle/>
                    <a:p>
                      <a:r>
                        <a:rPr lang="en-US" dirty="0"/>
                        <a:t>Task time (minutes)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a:t>
                      </a:r>
                    </a:p>
                  </a:txBody>
                  <a:tcPr/>
                </a:tc>
                <a:tc>
                  <a:txBody>
                    <a:bodyPr/>
                    <a:lstStyle/>
                    <a:p>
                      <a:r>
                        <a:rPr lang="en-US" dirty="0"/>
                        <a:t>0.3</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a:t>
                      </a:r>
                    </a:p>
                  </a:txBody>
                  <a:tcPr/>
                </a:tc>
                <a:tc>
                  <a:txBody>
                    <a:bodyPr/>
                    <a:lstStyle/>
                    <a:p>
                      <a:r>
                        <a:rPr lang="en-US" dirty="0"/>
                        <a:t>0.6</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A</a:t>
                      </a:r>
                    </a:p>
                  </a:txBody>
                  <a:tcPr/>
                </a:tc>
                <a:tc>
                  <a:txBody>
                    <a:bodyPr/>
                    <a:lstStyle/>
                    <a:p>
                      <a:r>
                        <a:rPr lang="en-US" dirty="0"/>
                        <a:t>0.4</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B</a:t>
                      </a:r>
                    </a:p>
                  </a:txBody>
                  <a:tcPr/>
                </a:tc>
                <a:tc>
                  <a:txBody>
                    <a:bodyPr/>
                    <a:lstStyle/>
                    <a:p>
                      <a:r>
                        <a:rPr lang="en-US" dirty="0"/>
                        <a:t>1.2</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C</a:t>
                      </a:r>
                    </a:p>
                  </a:txBody>
                  <a:tcPr/>
                </a:tc>
                <a:tc>
                  <a:txBody>
                    <a:bodyPr/>
                    <a:lstStyle/>
                    <a:p>
                      <a:r>
                        <a:rPr lang="en-US" dirty="0"/>
                        <a:t>0.2</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D</a:t>
                      </a:r>
                    </a:p>
                  </a:txBody>
                  <a:tcPr/>
                </a:tc>
                <a:tc>
                  <a:txBody>
                    <a:bodyPr/>
                    <a:lstStyle/>
                    <a:p>
                      <a:r>
                        <a:rPr lang="en-US" dirty="0"/>
                        <a:t>0.6</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E</a:t>
                      </a:r>
                    </a:p>
                  </a:txBody>
                  <a:tcPr/>
                </a:tc>
                <a:tc>
                  <a:txBody>
                    <a:bodyPr/>
                    <a:lstStyle/>
                    <a:p>
                      <a:r>
                        <a:rPr lang="en-US" dirty="0"/>
                        <a:t>0.1</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G,F</a:t>
                      </a:r>
                    </a:p>
                  </a:txBody>
                  <a:tcPr/>
                </a:tc>
                <a:tc>
                  <a:txBody>
                    <a:bodyPr/>
                    <a:lstStyle/>
                    <a:p>
                      <a:r>
                        <a:rPr lang="en-US" dirty="0"/>
                        <a:t>0.5</a:t>
                      </a:r>
                    </a:p>
                  </a:txBody>
                  <a:tcPr/>
                </a:tc>
                <a:extLst>
                  <a:ext uri="{0D108BD9-81ED-4DB2-BD59-A6C34878D82A}">
                    <a16:rowId xmlns:a16="http://schemas.microsoft.com/office/drawing/2014/main" val="10008"/>
                  </a:ext>
                </a:extLst>
              </a:tr>
              <a:tr h="370840">
                <a:tc>
                  <a:txBody>
                    <a:bodyPr/>
                    <a:lstStyle/>
                    <a:p>
                      <a:r>
                        <a:rPr lang="en-US" dirty="0"/>
                        <a:t>I</a:t>
                      </a:r>
                    </a:p>
                  </a:txBody>
                  <a:tcPr/>
                </a:tc>
                <a:tc>
                  <a:txBody>
                    <a:bodyPr/>
                    <a:lstStyle/>
                    <a:p>
                      <a:r>
                        <a:rPr lang="en-US" dirty="0"/>
                        <a:t>H</a:t>
                      </a:r>
                    </a:p>
                  </a:txBody>
                  <a:tcPr/>
                </a:tc>
                <a:tc>
                  <a:txBody>
                    <a:bodyPr/>
                    <a:lstStyle/>
                    <a:p>
                      <a:r>
                        <a:rPr lang="en-US" dirty="0"/>
                        <a:t>0.3</a:t>
                      </a:r>
                    </a:p>
                  </a:txBody>
                  <a:tcPr/>
                </a:tc>
                <a:extLst>
                  <a:ext uri="{0D108BD9-81ED-4DB2-BD59-A6C34878D82A}">
                    <a16:rowId xmlns:a16="http://schemas.microsoft.com/office/drawing/2014/main" val="10009"/>
                  </a:ext>
                </a:extLst>
              </a:tr>
            </a:tbl>
          </a:graphicData>
        </a:graphic>
      </p:graphicFrame>
      <p:sp>
        <p:nvSpPr>
          <p:cNvPr id="6" name="TextBox 5"/>
          <p:cNvSpPr txBox="1"/>
          <p:nvPr/>
        </p:nvSpPr>
        <p:spPr>
          <a:xfrm>
            <a:off x="762001" y="1245476"/>
            <a:ext cx="10972799" cy="1107996"/>
          </a:xfrm>
          <a:prstGeom prst="rect">
            <a:avLst/>
          </a:prstGeom>
          <a:noFill/>
        </p:spPr>
        <p:txBody>
          <a:bodyPr wrap="square" rtlCol="0">
            <a:spAutoFit/>
          </a:bodyPr>
          <a:lstStyle/>
          <a:p>
            <a:pPr algn="just"/>
            <a:r>
              <a:rPr lang="en-US" sz="2200" dirty="0">
                <a:solidFill>
                  <a:prstClr val="black"/>
                </a:solidFill>
                <a:cs typeface="Times New Roman" panose="02020603050405020304" pitchFamily="18" charset="0"/>
              </a:rPr>
              <a:t>Balance the assembly line of a printer with the task, their relationships, and respective times given the table below. The management is designing the line to produce an output of  275 units per day. The line will operate for 440 minutes in a day.</a:t>
            </a:r>
          </a:p>
        </p:txBody>
      </p:sp>
    </p:spTree>
    <p:extLst>
      <p:ext uri="{BB962C8B-B14F-4D97-AF65-F5344CB8AC3E}">
        <p14:creationId xmlns:p14="http://schemas.microsoft.com/office/powerpoint/2010/main" val="1202170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lstStyle/>
          <a:p>
            <a:pPr marL="0" indent="0">
              <a:buNone/>
            </a:pPr>
            <a:r>
              <a:rPr lang="en-US" sz="2400" b="1" dirty="0">
                <a:solidFill>
                  <a:srgbClr val="FF0000"/>
                </a:solidFill>
              </a:rPr>
              <a:t>2. Process layout (non-repetitive processing)</a:t>
            </a:r>
            <a:endParaRPr lang="en-US" sz="2400" b="1" dirty="0"/>
          </a:p>
          <a:p>
            <a:r>
              <a:rPr lang="en-US" sz="2400" dirty="0"/>
              <a:t>Designed to process items or provide services that involves a variety of processing requirements</a:t>
            </a:r>
          </a:p>
          <a:p>
            <a:r>
              <a:rPr lang="en-US" sz="2400" dirty="0"/>
              <a:t>Variety of jobs processed implies discontinuous work flow</a:t>
            </a:r>
          </a:p>
          <a:p>
            <a:r>
              <a:rPr lang="en-US" sz="2400" dirty="0"/>
              <a:t>Layout features functional grouping </a:t>
            </a:r>
          </a:p>
          <a:p>
            <a:pPr marL="0" indent="0">
              <a:buNone/>
            </a:pPr>
            <a:r>
              <a:rPr lang="en-US" sz="2400" dirty="0"/>
              <a:t> </a:t>
            </a:r>
          </a:p>
          <a:p>
            <a:endParaRPr lang="en-US" dirty="0"/>
          </a:p>
        </p:txBody>
      </p:sp>
    </p:spTree>
    <p:extLst>
      <p:ext uri="{BB962C8B-B14F-4D97-AF65-F5344CB8AC3E}">
        <p14:creationId xmlns:p14="http://schemas.microsoft.com/office/powerpoint/2010/main" val="285496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lstStyle/>
          <a:p>
            <a:pPr marL="0" indent="0">
              <a:buNone/>
            </a:pPr>
            <a:r>
              <a:rPr lang="en-US" sz="2400" b="1" dirty="0">
                <a:solidFill>
                  <a:srgbClr val="FF0000"/>
                </a:solidFill>
              </a:rPr>
              <a:t>2. Process layout (non-repetitive processing)</a:t>
            </a:r>
          </a:p>
          <a:p>
            <a:endParaRPr lang="en-US" sz="2400" b="1" dirty="0"/>
          </a:p>
          <a:p>
            <a:endParaRPr lang="en-US" dirty="0"/>
          </a:p>
        </p:txBody>
      </p:sp>
      <p:graphicFrame>
        <p:nvGraphicFramePr>
          <p:cNvPr id="4" name="Table 3"/>
          <p:cNvGraphicFramePr>
            <a:graphicFrameLocks noGrp="1"/>
          </p:cNvGraphicFramePr>
          <p:nvPr/>
        </p:nvGraphicFramePr>
        <p:xfrm>
          <a:off x="2209800" y="2209799"/>
          <a:ext cx="7696200" cy="3954547"/>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19335">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723783">
                <a:tc>
                  <a:txBody>
                    <a:bodyPr/>
                    <a:lstStyle/>
                    <a:p>
                      <a:r>
                        <a:rPr lang="en-US" dirty="0"/>
                        <a:t>Handles a variety of processing requirements</a:t>
                      </a:r>
                    </a:p>
                  </a:txBody>
                  <a:tcPr/>
                </a:tc>
                <a:tc>
                  <a:txBody>
                    <a:bodyPr/>
                    <a:lstStyle/>
                    <a:p>
                      <a:r>
                        <a:rPr lang="en-US" dirty="0"/>
                        <a:t>Work-in-process</a:t>
                      </a:r>
                      <a:r>
                        <a:rPr lang="en-US" baseline="0" dirty="0"/>
                        <a:t> inventory can be high</a:t>
                      </a:r>
                      <a:endParaRPr lang="en-US" dirty="0"/>
                    </a:p>
                  </a:txBody>
                  <a:tcPr/>
                </a:tc>
                <a:extLst>
                  <a:ext uri="{0D108BD9-81ED-4DB2-BD59-A6C34878D82A}">
                    <a16:rowId xmlns:a16="http://schemas.microsoft.com/office/drawing/2014/main" val="10001"/>
                  </a:ext>
                </a:extLst>
              </a:tr>
              <a:tr h="723783">
                <a:tc>
                  <a:txBody>
                    <a:bodyPr/>
                    <a:lstStyle/>
                    <a:p>
                      <a:r>
                        <a:rPr lang="en-US" dirty="0"/>
                        <a:t>Less</a:t>
                      </a:r>
                      <a:r>
                        <a:rPr lang="en-US" baseline="0" dirty="0"/>
                        <a:t> vulnerable to shutdown</a:t>
                      </a:r>
                      <a:endParaRPr lang="en-US" dirty="0"/>
                    </a:p>
                  </a:txBody>
                  <a:tcPr/>
                </a:tc>
                <a:tc>
                  <a:txBody>
                    <a:bodyPr/>
                    <a:lstStyle/>
                    <a:p>
                      <a:r>
                        <a:rPr lang="en-US" dirty="0"/>
                        <a:t>Equipment utilization rates are low</a:t>
                      </a:r>
                    </a:p>
                  </a:txBody>
                  <a:tcPr/>
                </a:tc>
                <a:extLst>
                  <a:ext uri="{0D108BD9-81ED-4DB2-BD59-A6C34878D82A}">
                    <a16:rowId xmlns:a16="http://schemas.microsoft.com/office/drawing/2014/main" val="10002"/>
                  </a:ext>
                </a:extLst>
              </a:tr>
              <a:tr h="419335">
                <a:tc>
                  <a:txBody>
                    <a:bodyPr/>
                    <a:lstStyle/>
                    <a:p>
                      <a:r>
                        <a:rPr lang="en-US" dirty="0"/>
                        <a:t>Possibility</a:t>
                      </a:r>
                      <a:r>
                        <a:rPr lang="en-US" baseline="0" dirty="0"/>
                        <a:t> of implementing individual incentive systems</a:t>
                      </a:r>
                      <a:endParaRPr lang="en-US" dirty="0"/>
                    </a:p>
                  </a:txBody>
                  <a:tcPr/>
                </a:tc>
                <a:tc>
                  <a:txBody>
                    <a:bodyPr/>
                    <a:lstStyle/>
                    <a:p>
                      <a:r>
                        <a:rPr lang="en-US" dirty="0"/>
                        <a:t>Scheduling and routing are complex</a:t>
                      </a:r>
                    </a:p>
                  </a:txBody>
                  <a:tcPr/>
                </a:tc>
                <a:extLst>
                  <a:ext uri="{0D108BD9-81ED-4DB2-BD59-A6C34878D82A}">
                    <a16:rowId xmlns:a16="http://schemas.microsoft.com/office/drawing/2014/main" val="10003"/>
                  </a:ext>
                </a:extLst>
              </a:tr>
              <a:tr h="723783">
                <a:tc>
                  <a:txBody>
                    <a:bodyPr/>
                    <a:lstStyle/>
                    <a:p>
                      <a:r>
                        <a:rPr lang="en-US" dirty="0"/>
                        <a:t>Labor</a:t>
                      </a:r>
                      <a:r>
                        <a:rPr lang="en-US" baseline="0" dirty="0"/>
                        <a:t> skill development </a:t>
                      </a:r>
                      <a:endParaRPr lang="en-US" dirty="0"/>
                    </a:p>
                  </a:txBody>
                  <a:tcPr/>
                </a:tc>
                <a:tc>
                  <a:txBody>
                    <a:bodyPr/>
                    <a:lstStyle/>
                    <a:p>
                      <a:r>
                        <a:rPr lang="en-US" dirty="0"/>
                        <a:t>Costly material handling</a:t>
                      </a:r>
                    </a:p>
                  </a:txBody>
                  <a:tcPr/>
                </a:tc>
                <a:extLst>
                  <a:ext uri="{0D108BD9-81ED-4DB2-BD59-A6C34878D82A}">
                    <a16:rowId xmlns:a16="http://schemas.microsoft.com/office/drawing/2014/main" val="10004"/>
                  </a:ext>
                </a:extLst>
              </a:tr>
              <a:tr h="723783">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1692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lstStyle/>
          <a:p>
            <a:pPr marL="0" indent="0">
              <a:buNone/>
            </a:pPr>
            <a:r>
              <a:rPr lang="en-US" sz="2400" b="1" dirty="0">
                <a:solidFill>
                  <a:srgbClr val="FF0000"/>
                </a:solidFill>
              </a:rPr>
              <a:t>3. Fixed position layout</a:t>
            </a:r>
          </a:p>
          <a:p>
            <a:pPr algn="just"/>
            <a:r>
              <a:rPr lang="en-US" sz="2400" dirty="0"/>
              <a:t>Items being worked on remain stationary</a:t>
            </a:r>
          </a:p>
          <a:p>
            <a:pPr algn="just"/>
            <a:r>
              <a:rPr lang="en-US" sz="2400" dirty="0"/>
              <a:t>The resources, i.e., workers, equipment, and material move to the item being worked</a:t>
            </a:r>
          </a:p>
          <a:p>
            <a:pPr algn="just"/>
            <a:r>
              <a:rPr lang="en-US" sz="2400" dirty="0"/>
              <a:t>Weight, size, or some other factors make the item to be worked in a fixed position</a:t>
            </a:r>
          </a:p>
          <a:p>
            <a:pPr algn="just"/>
            <a:r>
              <a:rPr lang="en-US" sz="2400" dirty="0"/>
              <a:t>Used in ship building, construction projects, large aircrafts etc. </a:t>
            </a:r>
          </a:p>
        </p:txBody>
      </p:sp>
    </p:spTree>
    <p:extLst>
      <p:ext uri="{BB962C8B-B14F-4D97-AF65-F5344CB8AC3E}">
        <p14:creationId xmlns:p14="http://schemas.microsoft.com/office/powerpoint/2010/main" val="289914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Process Selection: Key Questions</a:t>
            </a:r>
          </a:p>
        </p:txBody>
      </p:sp>
      <p:sp>
        <p:nvSpPr>
          <p:cNvPr id="3" name="Content Placeholder 2"/>
          <p:cNvSpPr>
            <a:spLocks noGrp="1"/>
          </p:cNvSpPr>
          <p:nvPr>
            <p:ph idx="1"/>
          </p:nvPr>
        </p:nvSpPr>
        <p:spPr/>
        <p:txBody>
          <a:bodyPr>
            <a:normAutofit/>
          </a:bodyPr>
          <a:lstStyle/>
          <a:p>
            <a:endParaRPr lang="en-US" sz="2400" dirty="0"/>
          </a:p>
          <a:p>
            <a:endParaRPr lang="en-US" sz="2400" dirty="0"/>
          </a:p>
          <a:p>
            <a:pPr marL="457200" indent="-457200">
              <a:buFont typeface="+mj-lt"/>
              <a:buAutoNum type="arabicPeriod"/>
            </a:pPr>
            <a:r>
              <a:rPr lang="en-US" sz="2400" dirty="0"/>
              <a:t>How much variety needed?</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How much volume needed?</a:t>
            </a:r>
          </a:p>
          <a:p>
            <a:endParaRPr lang="en-US" sz="2400" dirty="0"/>
          </a:p>
        </p:txBody>
      </p:sp>
    </p:spTree>
    <p:extLst>
      <p:ext uri="{BB962C8B-B14F-4D97-AF65-F5344CB8AC3E}">
        <p14:creationId xmlns:p14="http://schemas.microsoft.com/office/powerpoint/2010/main" val="3545189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lstStyle/>
          <a:p>
            <a:pPr marL="0" indent="0">
              <a:buNone/>
            </a:pPr>
            <a:r>
              <a:rPr lang="en-US" sz="2400" b="1" dirty="0">
                <a:solidFill>
                  <a:srgbClr val="FF0000"/>
                </a:solidFill>
              </a:rPr>
              <a:t>3. Fixed position layout</a:t>
            </a:r>
          </a:p>
          <a:p>
            <a:endParaRPr lang="en-US" sz="2400" b="1" dirty="0"/>
          </a:p>
          <a:p>
            <a:endParaRPr lang="en-US" dirty="0"/>
          </a:p>
        </p:txBody>
      </p:sp>
      <p:graphicFrame>
        <p:nvGraphicFramePr>
          <p:cNvPr id="4" name="Table 3"/>
          <p:cNvGraphicFramePr>
            <a:graphicFrameLocks noGrp="1"/>
          </p:cNvGraphicFramePr>
          <p:nvPr/>
        </p:nvGraphicFramePr>
        <p:xfrm>
          <a:off x="2209800" y="2209799"/>
          <a:ext cx="7696200" cy="2506981"/>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19335">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723783">
                <a:tc>
                  <a:txBody>
                    <a:bodyPr/>
                    <a:lstStyle/>
                    <a:p>
                      <a:r>
                        <a:rPr lang="en-US" dirty="0"/>
                        <a:t>Low fixed cost of equipment (as it could</a:t>
                      </a:r>
                      <a:r>
                        <a:rPr lang="en-US" baseline="0" dirty="0"/>
                        <a:t> be rented)</a:t>
                      </a:r>
                      <a:endParaRPr lang="en-US" dirty="0"/>
                    </a:p>
                  </a:txBody>
                  <a:tcPr/>
                </a:tc>
                <a:tc>
                  <a:txBody>
                    <a:bodyPr/>
                    <a:lstStyle/>
                    <a:p>
                      <a:r>
                        <a:rPr lang="en-US" dirty="0"/>
                        <a:t>High variable cost (cost of labor and leasing the equipment)</a:t>
                      </a:r>
                    </a:p>
                  </a:txBody>
                  <a:tcPr/>
                </a:tc>
                <a:extLst>
                  <a:ext uri="{0D108BD9-81ED-4DB2-BD59-A6C34878D82A}">
                    <a16:rowId xmlns:a16="http://schemas.microsoft.com/office/drawing/2014/main" val="10001"/>
                  </a:ext>
                </a:extLst>
              </a:tr>
              <a:tr h="723783">
                <a:tc>
                  <a:txBody>
                    <a:bodyPr/>
                    <a:lstStyle/>
                    <a:p>
                      <a:r>
                        <a:rPr lang="en-US" dirty="0"/>
                        <a:t>No movement of the item to be worked</a:t>
                      </a:r>
                    </a:p>
                  </a:txBody>
                  <a:tcPr/>
                </a:tc>
                <a:tc>
                  <a:txBody>
                    <a:bodyPr/>
                    <a:lstStyle/>
                    <a:p>
                      <a:r>
                        <a:rPr lang="en-US" dirty="0"/>
                        <a:t>Equipment utilization rates are  low</a:t>
                      </a:r>
                    </a:p>
                  </a:txBody>
                  <a:tcPr/>
                </a:tc>
                <a:extLst>
                  <a:ext uri="{0D108BD9-81ED-4DB2-BD59-A6C34878D82A}">
                    <a16:rowId xmlns:a16="http://schemas.microsoft.com/office/drawing/2014/main" val="10002"/>
                  </a:ext>
                </a:extLst>
              </a:tr>
              <a:tr h="419335">
                <a:tc>
                  <a:txBody>
                    <a:bodyPr/>
                    <a:lstStyle/>
                    <a:p>
                      <a:r>
                        <a:rPr lang="en-US" dirty="0"/>
                        <a:t>Useful when the item to be worked cannot be moved</a:t>
                      </a:r>
                    </a:p>
                  </a:txBody>
                  <a:tcPr/>
                </a:tc>
                <a:tc>
                  <a:txBody>
                    <a:bodyPr/>
                    <a:lstStyle/>
                    <a:p>
                      <a:r>
                        <a:rPr lang="en-US" dirty="0"/>
                        <a:t>High administrative burden</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5210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normAutofit/>
          </a:bodyPr>
          <a:lstStyle/>
          <a:p>
            <a:pPr marL="0" indent="0" algn="just">
              <a:buNone/>
            </a:pPr>
            <a:r>
              <a:rPr lang="en-US" sz="2400" b="1" dirty="0">
                <a:solidFill>
                  <a:srgbClr val="FF0000"/>
                </a:solidFill>
              </a:rPr>
              <a:t>4. Hybrid layout: cellular layout</a:t>
            </a:r>
          </a:p>
          <a:p>
            <a:pPr algn="just"/>
            <a:r>
              <a:rPr lang="en-US" sz="2400" dirty="0"/>
              <a:t>Attempts to combine the flexibility of a process layout and efficiency of a product layout</a:t>
            </a:r>
          </a:p>
          <a:p>
            <a:pPr algn="just"/>
            <a:r>
              <a:rPr lang="en-US" sz="2400" dirty="0"/>
              <a:t>Workstations are grouped into a cell</a:t>
            </a:r>
          </a:p>
          <a:p>
            <a:pPr algn="just"/>
            <a:r>
              <a:rPr lang="en-US" sz="2400" dirty="0"/>
              <a:t>Grouping are determined by the operations needed to perform work for a set of similar items, i.e., part families </a:t>
            </a:r>
          </a:p>
          <a:p>
            <a:pPr algn="just"/>
            <a:r>
              <a:rPr lang="en-US" sz="2400" dirty="0"/>
              <a:t>Using Group technology, dissimilar machines are placed in cells to process families of parts which require similar operations</a:t>
            </a:r>
          </a:p>
          <a:p>
            <a:pPr algn="just"/>
            <a:r>
              <a:rPr lang="en-US" sz="2400" dirty="0"/>
              <a:t>The layout within a cell resembles a product layout</a:t>
            </a:r>
          </a:p>
          <a:p>
            <a:pPr algn="just"/>
            <a:r>
              <a:rPr lang="en-US" sz="2400" dirty="0"/>
              <a:t>The layout between cells resembles  a process layout</a:t>
            </a:r>
            <a:endParaRPr lang="en-US" dirty="0"/>
          </a:p>
        </p:txBody>
      </p:sp>
    </p:spTree>
    <p:extLst>
      <p:ext uri="{BB962C8B-B14F-4D97-AF65-F5344CB8AC3E}">
        <p14:creationId xmlns:p14="http://schemas.microsoft.com/office/powerpoint/2010/main" val="34185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lstStyle/>
          <a:p>
            <a:pPr marL="0" indent="0">
              <a:buNone/>
            </a:pPr>
            <a:r>
              <a:rPr lang="en-US" sz="2400" b="1" dirty="0">
                <a:solidFill>
                  <a:srgbClr val="FF0000"/>
                </a:solidFill>
              </a:rPr>
              <a:t>4. Hybrid layout: cellular layout</a:t>
            </a:r>
          </a:p>
          <a:p>
            <a:endParaRPr lang="en-US" sz="2400" b="1" dirty="0"/>
          </a:p>
          <a:p>
            <a:endParaRPr lang="en-US" dirty="0"/>
          </a:p>
        </p:txBody>
      </p:sp>
      <p:graphicFrame>
        <p:nvGraphicFramePr>
          <p:cNvPr id="4" name="Table 3"/>
          <p:cNvGraphicFramePr>
            <a:graphicFrameLocks noGrp="1"/>
          </p:cNvGraphicFramePr>
          <p:nvPr/>
        </p:nvGraphicFramePr>
        <p:xfrm>
          <a:off x="2209800" y="2209799"/>
          <a:ext cx="7696200" cy="3010019"/>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19335">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723783">
                <a:tc>
                  <a:txBody>
                    <a:bodyPr/>
                    <a:lstStyle/>
                    <a:p>
                      <a:r>
                        <a:rPr lang="en-US" dirty="0"/>
                        <a:t>Reduced material handling and setup time</a:t>
                      </a:r>
                    </a:p>
                  </a:txBody>
                  <a:tcPr/>
                </a:tc>
                <a:tc>
                  <a:txBody>
                    <a:bodyPr/>
                    <a:lstStyle/>
                    <a:p>
                      <a:r>
                        <a:rPr lang="en-US" dirty="0"/>
                        <a:t>Inadequate part families</a:t>
                      </a:r>
                    </a:p>
                  </a:txBody>
                  <a:tcPr/>
                </a:tc>
                <a:extLst>
                  <a:ext uri="{0D108BD9-81ED-4DB2-BD59-A6C34878D82A}">
                    <a16:rowId xmlns:a16="http://schemas.microsoft.com/office/drawing/2014/main" val="10001"/>
                  </a:ext>
                </a:extLst>
              </a:tr>
              <a:tr h="723783">
                <a:tc>
                  <a:txBody>
                    <a:bodyPr/>
                    <a:lstStyle/>
                    <a:p>
                      <a:r>
                        <a:rPr lang="en-US" dirty="0"/>
                        <a:t>Reduced WIP inventory</a:t>
                      </a:r>
                    </a:p>
                  </a:txBody>
                  <a:tcPr/>
                </a:tc>
                <a:tc>
                  <a:txBody>
                    <a:bodyPr/>
                    <a:lstStyle/>
                    <a:p>
                      <a:r>
                        <a:rPr lang="en-US" dirty="0"/>
                        <a:t>Poorly balanced cells as items may follow different sequences</a:t>
                      </a:r>
                    </a:p>
                  </a:txBody>
                  <a:tcPr/>
                </a:tc>
                <a:extLst>
                  <a:ext uri="{0D108BD9-81ED-4DB2-BD59-A6C34878D82A}">
                    <a16:rowId xmlns:a16="http://schemas.microsoft.com/office/drawing/2014/main" val="10002"/>
                  </a:ext>
                </a:extLst>
              </a:tr>
              <a:tr h="419335">
                <a:tc>
                  <a:txBody>
                    <a:bodyPr/>
                    <a:lstStyle/>
                    <a:p>
                      <a:r>
                        <a:rPr lang="en-US" dirty="0"/>
                        <a:t>Better</a:t>
                      </a:r>
                      <a:r>
                        <a:rPr lang="en-US" baseline="0" dirty="0"/>
                        <a:t> utilization of labor</a:t>
                      </a:r>
                      <a:endParaRPr lang="en-US" dirty="0"/>
                    </a:p>
                  </a:txBody>
                  <a:tcPr/>
                </a:tc>
                <a:tc>
                  <a:txBody>
                    <a:bodyPr/>
                    <a:lstStyle/>
                    <a:p>
                      <a:r>
                        <a:rPr lang="en-US" dirty="0"/>
                        <a:t>Increased capital investment</a:t>
                      </a:r>
                    </a:p>
                  </a:txBody>
                  <a:tcPr/>
                </a:tc>
                <a:extLst>
                  <a:ext uri="{0D108BD9-81ED-4DB2-BD59-A6C34878D82A}">
                    <a16:rowId xmlns:a16="http://schemas.microsoft.com/office/drawing/2014/main" val="10003"/>
                  </a:ext>
                </a:extLst>
              </a:tr>
              <a:tr h="723783">
                <a:tc>
                  <a:txBody>
                    <a:bodyPr/>
                    <a:lstStyle/>
                    <a:p>
                      <a:r>
                        <a:rPr lang="en-US" dirty="0"/>
                        <a:t>Easier to control and automate</a:t>
                      </a:r>
                    </a:p>
                  </a:txBody>
                  <a:tcPr/>
                </a:tc>
                <a:tc>
                  <a:txBody>
                    <a:bodyPr/>
                    <a:lstStyle/>
                    <a:p>
                      <a:r>
                        <a:rPr lang="en-US" dirty="0"/>
                        <a:t>Scheduling the workforce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7057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Types of Processes</a:t>
            </a:r>
          </a:p>
        </p:txBody>
      </p:sp>
      <p:sp>
        <p:nvSpPr>
          <p:cNvPr id="3" name="Content Placeholder 2"/>
          <p:cNvSpPr>
            <a:spLocks noGrp="1"/>
          </p:cNvSpPr>
          <p:nvPr>
            <p:ph idx="1"/>
          </p:nvPr>
        </p:nvSpPr>
        <p:spPr/>
        <p:txBody>
          <a:bodyPr>
            <a:normAutofit/>
          </a:bodyPr>
          <a:lstStyle/>
          <a:p>
            <a:pPr algn="just"/>
            <a:endParaRPr lang="en-US" sz="2400" dirty="0"/>
          </a:p>
          <a:p>
            <a:pPr algn="just"/>
            <a:r>
              <a:rPr lang="en-US" sz="2400" dirty="0"/>
              <a:t>Job Shop</a:t>
            </a:r>
          </a:p>
          <a:p>
            <a:pPr lvl="1" algn="just"/>
            <a:r>
              <a:rPr lang="en-US" sz="2000" dirty="0"/>
              <a:t>Low volume - high variety products</a:t>
            </a:r>
          </a:p>
          <a:p>
            <a:pPr algn="just"/>
            <a:r>
              <a:rPr lang="en-US" sz="2400" dirty="0"/>
              <a:t>Batch</a:t>
            </a:r>
          </a:p>
          <a:p>
            <a:pPr lvl="1" algn="just"/>
            <a:r>
              <a:rPr lang="en-US" sz="2000" dirty="0"/>
              <a:t>Moderate volume of products with a moderate variety </a:t>
            </a:r>
          </a:p>
          <a:p>
            <a:pPr algn="just"/>
            <a:r>
              <a:rPr lang="en-US" sz="2400" dirty="0"/>
              <a:t>Repetitive</a:t>
            </a:r>
          </a:p>
          <a:p>
            <a:pPr lvl="1" algn="just"/>
            <a:r>
              <a:rPr lang="en-US" sz="2000" dirty="0"/>
              <a:t>Higher volume of more standardized products</a:t>
            </a:r>
          </a:p>
          <a:p>
            <a:pPr algn="just"/>
            <a:r>
              <a:rPr lang="en-US" sz="2400" dirty="0"/>
              <a:t>Continuous</a:t>
            </a:r>
          </a:p>
          <a:p>
            <a:pPr lvl="1" algn="just"/>
            <a:r>
              <a:rPr lang="en-US" sz="2000" dirty="0"/>
              <a:t>Very high volume of non-discrete and highly standardized output</a:t>
            </a:r>
          </a:p>
          <a:p>
            <a:pPr algn="just"/>
            <a:r>
              <a:rPr lang="en-US" sz="2400" dirty="0"/>
              <a:t>Project</a:t>
            </a:r>
          </a:p>
          <a:p>
            <a:pPr lvl="1" algn="just"/>
            <a:r>
              <a:rPr lang="en-US" sz="2000" dirty="0"/>
              <a:t>non-routine work, with a unique set of objectives to be accomplished in a limited time frame</a:t>
            </a:r>
          </a:p>
          <a:p>
            <a:pPr algn="just"/>
            <a:endParaRPr lang="en-US" sz="2400" dirty="0"/>
          </a:p>
        </p:txBody>
      </p:sp>
    </p:spTree>
    <p:extLst>
      <p:ext uri="{BB962C8B-B14F-4D97-AF65-F5344CB8AC3E}">
        <p14:creationId xmlns:p14="http://schemas.microsoft.com/office/powerpoint/2010/main" val="105308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42862455"/>
              </p:ext>
            </p:extLst>
          </p:nvPr>
        </p:nvGraphicFramePr>
        <p:xfrm>
          <a:off x="1905000" y="228600"/>
          <a:ext cx="8382000" cy="6461178"/>
        </p:xfrm>
        <a:graphic>
          <a:graphicData uri="http://schemas.openxmlformats.org/drawingml/2006/table">
            <a:tbl>
              <a:tblPr firstRow="1" bandRow="1">
                <a:tableStyleId>{ED083AE6-46FA-4A59-8FB0-9F97EB10719F}</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1264629">
                <a:tc>
                  <a:txBody>
                    <a:bodyPr/>
                    <a:lstStyle/>
                    <a:p>
                      <a:endParaRPr lang="en-US" sz="1800" b="1" dirty="0"/>
                    </a:p>
                  </a:txBody>
                  <a:tcPr/>
                </a:tc>
                <a:tc>
                  <a:txBody>
                    <a:bodyPr/>
                    <a:lstStyle/>
                    <a:p>
                      <a:r>
                        <a:rPr lang="en-US" sz="1800" dirty="0"/>
                        <a:t>High variety</a:t>
                      </a:r>
                    </a:p>
                  </a:txBody>
                  <a:tcPr/>
                </a:tc>
                <a:tc>
                  <a:txBody>
                    <a:bodyPr/>
                    <a:lstStyle/>
                    <a:p>
                      <a:r>
                        <a:rPr lang="en-US" sz="1800" dirty="0"/>
                        <a:t>Moderate variety</a:t>
                      </a:r>
                    </a:p>
                  </a:txBody>
                  <a:tcPr/>
                </a:tc>
                <a:tc>
                  <a:txBody>
                    <a:bodyPr/>
                    <a:lstStyle/>
                    <a:p>
                      <a:r>
                        <a:rPr lang="en-US" sz="1800" dirty="0"/>
                        <a:t>Low variety</a:t>
                      </a:r>
                    </a:p>
                  </a:txBody>
                  <a:tcPr/>
                </a:tc>
                <a:tc>
                  <a:txBody>
                    <a:bodyPr/>
                    <a:lstStyle/>
                    <a:p>
                      <a:r>
                        <a:rPr lang="en-US" sz="1800" dirty="0"/>
                        <a:t>Very low variety</a:t>
                      </a:r>
                    </a:p>
                  </a:txBody>
                  <a:tcPr/>
                </a:tc>
                <a:extLst>
                  <a:ext uri="{0D108BD9-81ED-4DB2-BD59-A6C34878D82A}">
                    <a16:rowId xmlns:a16="http://schemas.microsoft.com/office/drawing/2014/main" val="10000"/>
                  </a:ext>
                </a:extLst>
              </a:tr>
              <a:tr h="1264629">
                <a:tc>
                  <a:txBody>
                    <a:bodyPr/>
                    <a:lstStyle/>
                    <a:p>
                      <a:r>
                        <a:rPr lang="en-US" sz="1800" b="1" dirty="0"/>
                        <a:t>Low or very low volume</a:t>
                      </a:r>
                    </a:p>
                  </a:txBody>
                  <a:tcPr>
                    <a:noFill/>
                  </a:tcPr>
                </a:tc>
                <a:tc>
                  <a:txBody>
                    <a:bodyPr/>
                    <a:lstStyle/>
                    <a:p>
                      <a:r>
                        <a:rPr lang="en-US" sz="1600" b="1" dirty="0"/>
                        <a:t>Job shop</a:t>
                      </a:r>
                    </a:p>
                    <a:p>
                      <a:r>
                        <a:rPr lang="en-US" sz="1600" dirty="0"/>
                        <a:t>1.</a:t>
                      </a:r>
                      <a:r>
                        <a:rPr lang="en-US" sz="1600" baseline="0" dirty="0"/>
                        <a:t> Operating room</a:t>
                      </a:r>
                    </a:p>
                    <a:p>
                      <a:r>
                        <a:rPr lang="en-US" sz="1600" baseline="0" dirty="0"/>
                        <a:t>2. Garage</a:t>
                      </a:r>
                      <a:endParaRPr lang="en-US" sz="1600" dirty="0"/>
                    </a:p>
                  </a:txBody>
                  <a:tcPr>
                    <a:solidFill>
                      <a:srgbClr val="FF0000">
                        <a:alpha val="20000"/>
                      </a:srgbClr>
                    </a:solidFill>
                  </a:tcPr>
                </a:tc>
                <a:tc>
                  <a:txBody>
                    <a:bodyPr/>
                    <a:lstStyle/>
                    <a:p>
                      <a:endParaRPr lang="en-US" sz="1600" dirty="0"/>
                    </a:p>
                  </a:txBody>
                  <a:tcPr>
                    <a:solidFill>
                      <a:schemeClr val="bg1">
                        <a:alpha val="20000"/>
                      </a:schemeClr>
                    </a:solidFill>
                  </a:tcPr>
                </a:tc>
                <a:tc>
                  <a:txBody>
                    <a:bodyPr/>
                    <a:lstStyle/>
                    <a:p>
                      <a:endParaRPr lang="en-US" sz="1600"/>
                    </a:p>
                  </a:txBody>
                  <a:tcPr>
                    <a:solidFill>
                      <a:schemeClr val="bg1">
                        <a:alpha val="20000"/>
                      </a:schemeClr>
                    </a:solidFill>
                  </a:tcPr>
                </a:tc>
                <a:tc>
                  <a:txBody>
                    <a:bodyPr/>
                    <a:lstStyle/>
                    <a:p>
                      <a:endParaRPr lang="en-US" sz="1600" dirty="0"/>
                    </a:p>
                  </a:txBody>
                  <a:tcPr>
                    <a:solidFill>
                      <a:schemeClr val="bg1">
                        <a:alpha val="20000"/>
                      </a:schemeClr>
                    </a:solidFill>
                  </a:tcPr>
                </a:tc>
                <a:extLst>
                  <a:ext uri="{0D108BD9-81ED-4DB2-BD59-A6C34878D82A}">
                    <a16:rowId xmlns:a16="http://schemas.microsoft.com/office/drawing/2014/main" val="10001"/>
                  </a:ext>
                </a:extLst>
              </a:tr>
              <a:tr h="1264629">
                <a:tc>
                  <a:txBody>
                    <a:bodyPr/>
                    <a:lstStyle/>
                    <a:p>
                      <a:r>
                        <a:rPr lang="en-US" sz="1800" b="1" dirty="0"/>
                        <a:t>Moderate volume</a:t>
                      </a:r>
                    </a:p>
                  </a:txBody>
                  <a:tcPr>
                    <a:solidFill>
                      <a:schemeClr val="bg1"/>
                    </a:solidFill>
                  </a:tcPr>
                </a:tc>
                <a:tc>
                  <a:txBody>
                    <a:bodyPr/>
                    <a:lstStyle/>
                    <a:p>
                      <a:endParaRPr lang="en-US" sz="1600" dirty="0"/>
                    </a:p>
                  </a:txBody>
                  <a:tcPr>
                    <a:solidFill>
                      <a:schemeClr val="bg1"/>
                    </a:solidFill>
                  </a:tcPr>
                </a:tc>
                <a:tc>
                  <a:txBody>
                    <a:bodyPr/>
                    <a:lstStyle/>
                    <a:p>
                      <a:r>
                        <a:rPr lang="en-US" sz="1600" b="1" dirty="0"/>
                        <a:t>Batch</a:t>
                      </a:r>
                    </a:p>
                    <a:p>
                      <a:pPr marL="342900" indent="-342900">
                        <a:buAutoNum type="arabicPeriod"/>
                      </a:pPr>
                      <a:r>
                        <a:rPr lang="en-US" sz="1600" dirty="0"/>
                        <a:t>Soft drinks</a:t>
                      </a:r>
                    </a:p>
                    <a:p>
                      <a:pPr marL="342900" indent="-342900">
                        <a:buAutoNum type="arabicPeriod"/>
                      </a:pPr>
                      <a:r>
                        <a:rPr lang="en-US" sz="1600" dirty="0"/>
                        <a:t>Shoes</a:t>
                      </a:r>
                    </a:p>
                    <a:p>
                      <a:pPr marL="342900" indent="-342900">
                        <a:buAutoNum type="arabicPeriod"/>
                      </a:pPr>
                      <a:r>
                        <a:rPr lang="en-US" sz="1600" dirty="0"/>
                        <a:t>Classroom</a:t>
                      </a:r>
                      <a:r>
                        <a:rPr lang="en-US" sz="1600" baseline="0" dirty="0"/>
                        <a:t> lecture</a:t>
                      </a:r>
                      <a:endParaRPr lang="en-US" sz="1600" dirty="0"/>
                    </a:p>
                  </a:txBody>
                  <a:tcPr>
                    <a:solidFill>
                      <a:srgbClr val="92D050"/>
                    </a:solidFill>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732682">
                <a:tc>
                  <a:txBody>
                    <a:bodyPr/>
                    <a:lstStyle/>
                    <a:p>
                      <a:r>
                        <a:rPr lang="en-US" sz="1800" b="1" dirty="0"/>
                        <a:t>High volume</a:t>
                      </a:r>
                    </a:p>
                  </a:txBody>
                  <a:tcPr>
                    <a:solidFill>
                      <a:schemeClr val="bg1"/>
                    </a:solidFill>
                  </a:tcPr>
                </a:tc>
                <a:tc>
                  <a:txBody>
                    <a:bodyPr/>
                    <a:lstStyle/>
                    <a:p>
                      <a:endParaRPr lang="en-US" sz="1600" dirty="0"/>
                    </a:p>
                  </a:txBody>
                  <a:tcPr>
                    <a:solidFill>
                      <a:schemeClr val="bg1"/>
                    </a:solidFill>
                  </a:tcPr>
                </a:tc>
                <a:tc>
                  <a:txBody>
                    <a:bodyPr/>
                    <a:lstStyle/>
                    <a:p>
                      <a:endParaRPr lang="en-US" sz="1600" dirty="0"/>
                    </a:p>
                  </a:txBody>
                  <a:tcPr>
                    <a:solidFill>
                      <a:schemeClr val="bg1"/>
                    </a:solidFill>
                  </a:tcPr>
                </a:tc>
                <a:tc>
                  <a:txBody>
                    <a:bodyPr/>
                    <a:lstStyle/>
                    <a:p>
                      <a:r>
                        <a:rPr lang="en-US" sz="1600" b="1" dirty="0"/>
                        <a:t>Repetitive</a:t>
                      </a:r>
                    </a:p>
                    <a:p>
                      <a:pPr marL="342900" indent="-342900">
                        <a:buAutoNum type="arabicPeriod"/>
                      </a:pPr>
                      <a:r>
                        <a:rPr lang="en-US" sz="1600" dirty="0"/>
                        <a:t>Engine assembly line</a:t>
                      </a:r>
                    </a:p>
                    <a:p>
                      <a:pPr marL="342900" indent="-342900">
                        <a:buAutoNum type="arabicPeriod"/>
                      </a:pPr>
                      <a:r>
                        <a:rPr lang="en-US" sz="1600" dirty="0"/>
                        <a:t>Automatic car wash</a:t>
                      </a:r>
                    </a:p>
                  </a:txBody>
                  <a:tcPr>
                    <a:solidFill>
                      <a:srgbClr val="FFC000">
                        <a:alpha val="20000"/>
                      </a:srgbClr>
                    </a:solidFill>
                  </a:tcPr>
                </a:tc>
                <a:tc>
                  <a:txBody>
                    <a:bodyPr/>
                    <a:lstStyle/>
                    <a:p>
                      <a:endParaRPr lang="en-US" sz="1600" dirty="0"/>
                    </a:p>
                  </a:txBody>
                  <a:tcPr>
                    <a:solidFill>
                      <a:schemeClr val="bg1">
                        <a:alpha val="20000"/>
                      </a:schemeClr>
                    </a:solidFill>
                  </a:tcPr>
                </a:tc>
                <a:extLst>
                  <a:ext uri="{0D108BD9-81ED-4DB2-BD59-A6C34878D82A}">
                    <a16:rowId xmlns:a16="http://schemas.microsoft.com/office/drawing/2014/main" val="10003"/>
                  </a:ext>
                </a:extLst>
              </a:tr>
              <a:tr h="1264629">
                <a:tc>
                  <a:txBody>
                    <a:bodyPr/>
                    <a:lstStyle/>
                    <a:p>
                      <a:r>
                        <a:rPr lang="en-US" sz="1800" b="1" dirty="0"/>
                        <a:t>Very high volume</a:t>
                      </a:r>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tc>
                  <a:txBody>
                    <a:bodyPr/>
                    <a:lstStyle/>
                    <a:p>
                      <a:r>
                        <a:rPr lang="en-US" sz="1600" b="1" dirty="0"/>
                        <a:t>Continuous flow</a:t>
                      </a:r>
                    </a:p>
                    <a:p>
                      <a:pPr marL="342900" indent="-342900">
                        <a:buAutoNum type="arabicPeriod"/>
                      </a:pPr>
                      <a:r>
                        <a:rPr lang="en-US" sz="1600" dirty="0"/>
                        <a:t>Petroleum</a:t>
                      </a:r>
                      <a:r>
                        <a:rPr lang="en-US" sz="1600" baseline="0" dirty="0"/>
                        <a:t> refining</a:t>
                      </a:r>
                    </a:p>
                    <a:p>
                      <a:pPr marL="342900" indent="-342900">
                        <a:buAutoNum type="arabicPeriod"/>
                      </a:pPr>
                      <a:r>
                        <a:rPr lang="en-US" sz="1600" baseline="0" dirty="0"/>
                        <a:t>Steel production</a:t>
                      </a:r>
                      <a:endParaRPr lang="en-US" sz="1600" dirty="0"/>
                    </a:p>
                  </a:txBody>
                  <a:tcPr>
                    <a:solidFill>
                      <a:schemeClr val="accent5">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511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Types of Processes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0346101"/>
              </p:ext>
            </p:extLst>
          </p:nvPr>
        </p:nvGraphicFramePr>
        <p:xfrm>
          <a:off x="1981200" y="1600200"/>
          <a:ext cx="8382000" cy="4572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62907">
                <a:tc>
                  <a:txBody>
                    <a:bodyPr/>
                    <a:lstStyle/>
                    <a:p>
                      <a:endParaRPr lang="en-US" dirty="0"/>
                    </a:p>
                  </a:txBody>
                  <a:tcPr/>
                </a:tc>
                <a:tc>
                  <a:txBody>
                    <a:bodyPr/>
                    <a:lstStyle/>
                    <a:p>
                      <a:r>
                        <a:rPr lang="en-US" dirty="0"/>
                        <a:t>Job shop</a:t>
                      </a:r>
                    </a:p>
                  </a:txBody>
                  <a:tcPr/>
                </a:tc>
                <a:tc>
                  <a:txBody>
                    <a:bodyPr/>
                    <a:lstStyle/>
                    <a:p>
                      <a:r>
                        <a:rPr lang="en-US" dirty="0"/>
                        <a:t>Batch</a:t>
                      </a:r>
                    </a:p>
                  </a:txBody>
                  <a:tcPr/>
                </a:tc>
                <a:tc>
                  <a:txBody>
                    <a:bodyPr/>
                    <a:lstStyle/>
                    <a:p>
                      <a:r>
                        <a:rPr lang="en-US" dirty="0"/>
                        <a:t>Repetitive</a:t>
                      </a:r>
                    </a:p>
                  </a:txBody>
                  <a:tcPr/>
                </a:tc>
                <a:tc>
                  <a:txBody>
                    <a:bodyPr/>
                    <a:lstStyle/>
                    <a:p>
                      <a:r>
                        <a:rPr lang="en-US" dirty="0"/>
                        <a:t>Continuous</a:t>
                      </a:r>
                    </a:p>
                  </a:txBody>
                  <a:tcPr/>
                </a:tc>
                <a:extLst>
                  <a:ext uri="{0D108BD9-81ED-4DB2-BD59-A6C34878D82A}">
                    <a16:rowId xmlns:a16="http://schemas.microsoft.com/office/drawing/2014/main" val="10000"/>
                  </a:ext>
                </a:extLst>
              </a:tr>
              <a:tr h="798990">
                <a:tc>
                  <a:txBody>
                    <a:bodyPr/>
                    <a:lstStyle/>
                    <a:p>
                      <a:r>
                        <a:rPr lang="en-US" dirty="0"/>
                        <a:t>Product</a:t>
                      </a:r>
                      <a:r>
                        <a:rPr lang="en-US" baseline="0" dirty="0"/>
                        <a:t> nature</a:t>
                      </a:r>
                      <a:endParaRPr lang="en-US" dirty="0"/>
                    </a:p>
                  </a:txBody>
                  <a:tcPr/>
                </a:tc>
                <a:tc>
                  <a:txBody>
                    <a:bodyPr/>
                    <a:lstStyle/>
                    <a:p>
                      <a:r>
                        <a:rPr lang="en-US" dirty="0"/>
                        <a:t>Customized </a:t>
                      </a:r>
                    </a:p>
                  </a:txBody>
                  <a:tcPr/>
                </a:tc>
                <a:tc>
                  <a:txBody>
                    <a:bodyPr/>
                    <a:lstStyle/>
                    <a:p>
                      <a:r>
                        <a:rPr lang="en-US" dirty="0"/>
                        <a:t>Semi-standardized</a:t>
                      </a:r>
                    </a:p>
                  </a:txBody>
                  <a:tcPr/>
                </a:tc>
                <a:tc>
                  <a:txBody>
                    <a:bodyPr/>
                    <a:lstStyle/>
                    <a:p>
                      <a:r>
                        <a:rPr lang="en-US" dirty="0"/>
                        <a:t>standardized</a:t>
                      </a:r>
                    </a:p>
                  </a:txBody>
                  <a:tcPr/>
                </a:tc>
                <a:tc>
                  <a:txBody>
                    <a:bodyPr/>
                    <a:lstStyle/>
                    <a:p>
                      <a:r>
                        <a:rPr lang="en-US" dirty="0"/>
                        <a:t>Highly standardized</a:t>
                      </a:r>
                    </a:p>
                  </a:txBody>
                  <a:tcPr/>
                </a:tc>
                <a:extLst>
                  <a:ext uri="{0D108BD9-81ED-4DB2-BD59-A6C34878D82A}">
                    <a16:rowId xmlns:a16="http://schemas.microsoft.com/office/drawing/2014/main" val="10001"/>
                  </a:ext>
                </a:extLst>
              </a:tr>
              <a:tr h="1483839">
                <a:tc>
                  <a:txBody>
                    <a:bodyPr/>
                    <a:lstStyle/>
                    <a:p>
                      <a:r>
                        <a:rPr lang="en-US" dirty="0"/>
                        <a:t>Advantages</a:t>
                      </a:r>
                    </a:p>
                  </a:txBody>
                  <a:tcPr/>
                </a:tc>
                <a:tc>
                  <a:txBody>
                    <a:bodyPr/>
                    <a:lstStyle/>
                    <a:p>
                      <a:r>
                        <a:rPr lang="en-US" dirty="0"/>
                        <a:t>Highly flexible;</a:t>
                      </a:r>
                      <a:r>
                        <a:rPr lang="en-US" baseline="0" dirty="0"/>
                        <a:t> h</a:t>
                      </a:r>
                      <a:r>
                        <a:rPr lang="en-US" dirty="0"/>
                        <a:t>andles wide variety of work</a:t>
                      </a:r>
                    </a:p>
                  </a:txBody>
                  <a:tcPr/>
                </a:tc>
                <a:tc>
                  <a:txBody>
                    <a:bodyPr/>
                    <a:lstStyle/>
                    <a:p>
                      <a:r>
                        <a:rPr lang="en-US" dirty="0"/>
                        <a:t>Flexibility; easy to add or change products</a:t>
                      </a:r>
                    </a:p>
                  </a:txBody>
                  <a:tcPr/>
                </a:tc>
                <a:tc>
                  <a:txBody>
                    <a:bodyPr/>
                    <a:lstStyle/>
                    <a:p>
                      <a:r>
                        <a:rPr lang="en-US" dirty="0"/>
                        <a:t>Handles high volume; efficient</a:t>
                      </a:r>
                    </a:p>
                  </a:txBody>
                  <a:tcPr/>
                </a:tc>
                <a:tc>
                  <a:txBody>
                    <a:bodyPr/>
                    <a:lstStyle/>
                    <a:p>
                      <a:r>
                        <a:rPr lang="en-US" dirty="0"/>
                        <a:t>Handles</a:t>
                      </a:r>
                      <a:r>
                        <a:rPr lang="en-US" baseline="0" dirty="0"/>
                        <a:t> very high volume; highly efficient</a:t>
                      </a:r>
                      <a:endParaRPr lang="en-US" dirty="0"/>
                    </a:p>
                  </a:txBody>
                  <a:tcPr/>
                </a:tc>
                <a:extLst>
                  <a:ext uri="{0D108BD9-81ED-4DB2-BD59-A6C34878D82A}">
                    <a16:rowId xmlns:a16="http://schemas.microsoft.com/office/drawing/2014/main" val="10002"/>
                  </a:ext>
                </a:extLst>
              </a:tr>
              <a:tr h="1826264">
                <a:tc>
                  <a:txBody>
                    <a:bodyPr/>
                    <a:lstStyle/>
                    <a:p>
                      <a:r>
                        <a:rPr lang="en-US" dirty="0"/>
                        <a:t>Disadvantages</a:t>
                      </a:r>
                    </a:p>
                  </a:txBody>
                  <a:tcPr/>
                </a:tc>
                <a:tc>
                  <a:txBody>
                    <a:bodyPr/>
                    <a:lstStyle/>
                    <a:p>
                      <a:r>
                        <a:rPr lang="en-US" baseline="0" dirty="0"/>
                        <a:t>High flow time;  high complexity in scheduling</a:t>
                      </a:r>
                      <a:endParaRPr lang="en-US" dirty="0"/>
                    </a:p>
                  </a:txBody>
                  <a:tcPr/>
                </a:tc>
                <a:tc>
                  <a:txBody>
                    <a:bodyPr/>
                    <a:lstStyle/>
                    <a:p>
                      <a:r>
                        <a:rPr lang="en-US" dirty="0"/>
                        <a:t>Moderate complexity in scheduling</a:t>
                      </a:r>
                    </a:p>
                  </a:txBody>
                  <a:tcPr/>
                </a:tc>
                <a:tc>
                  <a:txBody>
                    <a:bodyPr/>
                    <a:lstStyle/>
                    <a:p>
                      <a:r>
                        <a:rPr lang="en-US" dirty="0"/>
                        <a:t>Low flexibility;</a:t>
                      </a:r>
                    </a:p>
                    <a:p>
                      <a:r>
                        <a:rPr lang="en-US" dirty="0"/>
                        <a:t>High cost of downtime</a:t>
                      </a:r>
                    </a:p>
                  </a:txBody>
                  <a:tcPr/>
                </a:tc>
                <a:tc>
                  <a:txBody>
                    <a:bodyPr/>
                    <a:lstStyle/>
                    <a:p>
                      <a:r>
                        <a:rPr lang="en-US" dirty="0"/>
                        <a:t>Lack of variety;</a:t>
                      </a:r>
                    </a:p>
                    <a:p>
                      <a:r>
                        <a:rPr lang="en-US" dirty="0"/>
                        <a:t>Very high</a:t>
                      </a:r>
                      <a:r>
                        <a:rPr lang="en-US" baseline="0" dirty="0"/>
                        <a:t> cost of downtime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3032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normAutofit/>
          </a:bodyPr>
          <a:lstStyle/>
          <a:p>
            <a:pPr algn="just"/>
            <a:r>
              <a:rPr lang="en-US" sz="2400" dirty="0"/>
              <a:t>Layout refers to the configuration of departments,  work centers, and equipment with particular emphasis on movement of work (customers or materials) through the system </a:t>
            </a:r>
          </a:p>
          <a:p>
            <a:pPr algn="just"/>
            <a:r>
              <a:rPr lang="en-US" sz="2400" dirty="0"/>
              <a:t>Needed for both new facilities and redesigning existing facilities</a:t>
            </a:r>
          </a:p>
          <a:p>
            <a:pPr algn="just"/>
            <a:r>
              <a:rPr lang="en-US" sz="2400" dirty="0"/>
              <a:t>Layout decisions are important for the following reasons:</a:t>
            </a:r>
          </a:p>
          <a:p>
            <a:pPr lvl="1" algn="just"/>
            <a:r>
              <a:rPr lang="en-US" sz="2000" dirty="0"/>
              <a:t>Require substantial investment of money and effort</a:t>
            </a:r>
          </a:p>
          <a:p>
            <a:pPr lvl="1" algn="just"/>
            <a:r>
              <a:rPr lang="en-US" sz="2000" dirty="0"/>
              <a:t>Involve long-term commitments</a:t>
            </a:r>
          </a:p>
          <a:p>
            <a:pPr lvl="1" algn="just"/>
            <a:r>
              <a:rPr lang="en-US" sz="2000" dirty="0"/>
              <a:t>Significant impact on the cost and efficiency of operations</a:t>
            </a:r>
          </a:p>
          <a:p>
            <a:pPr lvl="1" algn="just"/>
            <a:endParaRPr lang="en-US" sz="2000" dirty="0"/>
          </a:p>
          <a:p>
            <a:pPr algn="just"/>
            <a:endParaRPr lang="en-US" sz="2400" dirty="0"/>
          </a:p>
          <a:p>
            <a:pPr algn="just"/>
            <a:endParaRPr lang="en-US" sz="2400" dirty="0"/>
          </a:p>
        </p:txBody>
      </p:sp>
    </p:spTree>
    <p:extLst>
      <p:ext uri="{BB962C8B-B14F-4D97-AF65-F5344CB8AC3E}">
        <p14:creationId xmlns:p14="http://schemas.microsoft.com/office/powerpoint/2010/main" val="22602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Objective of Layout Design</a:t>
            </a:r>
          </a:p>
        </p:txBody>
      </p:sp>
      <p:sp>
        <p:nvSpPr>
          <p:cNvPr id="3" name="Content Placeholder 2"/>
          <p:cNvSpPr>
            <a:spLocks noGrp="1"/>
          </p:cNvSpPr>
          <p:nvPr>
            <p:ph idx="1"/>
          </p:nvPr>
        </p:nvSpPr>
        <p:spPr/>
        <p:txBody>
          <a:bodyPr>
            <a:normAutofit/>
          </a:bodyPr>
          <a:lstStyle/>
          <a:p>
            <a:r>
              <a:rPr lang="en-US" sz="2400" dirty="0"/>
              <a:t>Basic objective: </a:t>
            </a:r>
          </a:p>
          <a:p>
            <a:pPr lvl="1"/>
            <a:r>
              <a:rPr lang="en-US" sz="2000" dirty="0">
                <a:solidFill>
                  <a:srgbClr val="FF0000"/>
                </a:solidFill>
              </a:rPr>
              <a:t>To facilitate a smooth flow of work, material, and information through the system</a:t>
            </a:r>
          </a:p>
          <a:p>
            <a:r>
              <a:rPr lang="en-US" sz="2400" dirty="0"/>
              <a:t>Supporting objectives:</a:t>
            </a:r>
          </a:p>
          <a:p>
            <a:pPr lvl="1"/>
            <a:r>
              <a:rPr lang="en-US" sz="2000" dirty="0"/>
              <a:t>To facilitate attainment of product quality</a:t>
            </a:r>
          </a:p>
          <a:p>
            <a:pPr lvl="1"/>
            <a:r>
              <a:rPr lang="en-US" sz="2000" dirty="0"/>
              <a:t>To use workers and space efficiently</a:t>
            </a:r>
          </a:p>
          <a:p>
            <a:pPr lvl="1"/>
            <a:r>
              <a:rPr lang="en-US" sz="2000" dirty="0"/>
              <a:t>To minimize material handling cost</a:t>
            </a:r>
          </a:p>
          <a:p>
            <a:pPr lvl="1"/>
            <a:r>
              <a:rPr lang="en-US" sz="2000" dirty="0"/>
              <a:t>To eliminate unnecessary movements of workers and materials </a:t>
            </a:r>
          </a:p>
          <a:p>
            <a:pPr lvl="1"/>
            <a:endParaRPr lang="en-US" dirty="0"/>
          </a:p>
          <a:p>
            <a:endParaRPr lang="en-US" dirty="0"/>
          </a:p>
        </p:txBody>
      </p:sp>
    </p:spTree>
    <p:extLst>
      <p:ext uri="{BB962C8B-B14F-4D97-AF65-F5344CB8AC3E}">
        <p14:creationId xmlns:p14="http://schemas.microsoft.com/office/powerpoint/2010/main" val="287357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7811-295B-0642-AEE0-DC995D215937}"/>
              </a:ext>
            </a:extLst>
          </p:cNvPr>
          <p:cNvSpPr>
            <a:spLocks noGrp="1"/>
          </p:cNvSpPr>
          <p:nvPr>
            <p:ph type="title"/>
          </p:nvPr>
        </p:nvSpPr>
        <p:spPr/>
        <p:txBody>
          <a:bodyPr>
            <a:normAutofit/>
          </a:bodyPr>
          <a:lstStyle/>
          <a:p>
            <a:r>
              <a:rPr lang="en-US" sz="3200" b="1" dirty="0"/>
              <a:t>Facility Layout</a:t>
            </a:r>
          </a:p>
        </p:txBody>
      </p:sp>
      <p:sp>
        <p:nvSpPr>
          <p:cNvPr id="3" name="Content Placeholder 2">
            <a:extLst>
              <a:ext uri="{FF2B5EF4-FFF2-40B4-BE49-F238E27FC236}">
                <a16:creationId xmlns:a16="http://schemas.microsoft.com/office/drawing/2014/main" id="{0D5C83E2-714D-4E45-A24F-5CFF8CB5BC6F}"/>
              </a:ext>
            </a:extLst>
          </p:cNvPr>
          <p:cNvSpPr>
            <a:spLocks noGrp="1"/>
          </p:cNvSpPr>
          <p:nvPr>
            <p:ph idx="1"/>
          </p:nvPr>
        </p:nvSpPr>
        <p:spPr/>
        <p:txBody>
          <a:bodyPr>
            <a:normAutofit/>
          </a:bodyPr>
          <a:lstStyle/>
          <a:p>
            <a:pPr marL="514350" indent="-514350">
              <a:buFont typeface="+mj-lt"/>
              <a:buAutoNum type="arabicPeriod"/>
            </a:pPr>
            <a:r>
              <a:rPr lang="en-US" sz="2400" dirty="0">
                <a:solidFill>
                  <a:srgbClr val="FF0000"/>
                </a:solidFill>
              </a:rPr>
              <a:t>Product layout</a:t>
            </a:r>
          </a:p>
          <a:p>
            <a:pPr marL="514350" indent="-514350">
              <a:buFont typeface="+mj-lt"/>
              <a:buAutoNum type="arabicPeriod"/>
            </a:pPr>
            <a:r>
              <a:rPr lang="en-US" sz="2400" dirty="0">
                <a:solidFill>
                  <a:srgbClr val="FFC000"/>
                </a:solidFill>
              </a:rPr>
              <a:t>Process layout</a:t>
            </a:r>
          </a:p>
          <a:p>
            <a:pPr marL="514350" indent="-514350">
              <a:buFont typeface="+mj-lt"/>
              <a:buAutoNum type="arabicPeriod"/>
            </a:pPr>
            <a:r>
              <a:rPr lang="en-US" sz="2400" dirty="0">
                <a:solidFill>
                  <a:srgbClr val="00B050"/>
                </a:solidFill>
              </a:rPr>
              <a:t>Fixed position layout</a:t>
            </a:r>
          </a:p>
          <a:p>
            <a:pPr marL="514350" indent="-514350">
              <a:buFont typeface="+mj-lt"/>
              <a:buAutoNum type="arabicPeriod"/>
            </a:pPr>
            <a:r>
              <a:rPr lang="en-US" sz="2400" dirty="0">
                <a:solidFill>
                  <a:srgbClr val="0070C0"/>
                </a:solidFill>
              </a:rPr>
              <a:t>Hybrid layout</a:t>
            </a:r>
          </a:p>
        </p:txBody>
      </p:sp>
    </p:spTree>
    <p:extLst>
      <p:ext uri="{BB962C8B-B14F-4D97-AF65-F5344CB8AC3E}">
        <p14:creationId xmlns:p14="http://schemas.microsoft.com/office/powerpoint/2010/main" val="151073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Facility Layout</a:t>
            </a:r>
          </a:p>
        </p:txBody>
      </p:sp>
      <p:sp>
        <p:nvSpPr>
          <p:cNvPr id="3" name="Content Placeholder 2"/>
          <p:cNvSpPr>
            <a:spLocks noGrp="1"/>
          </p:cNvSpPr>
          <p:nvPr>
            <p:ph idx="1"/>
          </p:nvPr>
        </p:nvSpPr>
        <p:spPr/>
        <p:txBody>
          <a:bodyPr/>
          <a:lstStyle/>
          <a:p>
            <a:pPr marL="0" indent="0" algn="just">
              <a:buNone/>
            </a:pPr>
            <a:r>
              <a:rPr lang="en-US" sz="2400" b="1" dirty="0">
                <a:solidFill>
                  <a:srgbClr val="FF0000"/>
                </a:solidFill>
              </a:rPr>
              <a:t>1. Product layout (repetitive processing)</a:t>
            </a:r>
            <a:endParaRPr lang="en-US" sz="2400" b="1" dirty="0"/>
          </a:p>
          <a:p>
            <a:pPr algn="just"/>
            <a:r>
              <a:rPr lang="en-US" sz="2400" dirty="0"/>
              <a:t>Used to achieve a smooth and rapid flow of large volumes of goods or customers through a system</a:t>
            </a:r>
          </a:p>
          <a:p>
            <a:pPr algn="just"/>
            <a:r>
              <a:rPr lang="en-US" sz="2400" dirty="0"/>
              <a:t>Made possible by standardizing goods or services that allow standardized and repetitive processing</a:t>
            </a:r>
          </a:p>
          <a:p>
            <a:pPr algn="just"/>
            <a:r>
              <a:rPr lang="en-US" sz="2400" dirty="0"/>
              <a:t>Achieves  high degree of labor and equipment utilization</a:t>
            </a:r>
          </a:p>
          <a:p>
            <a:pPr algn="just"/>
            <a:r>
              <a:rPr lang="en-US" sz="2400" dirty="0"/>
              <a:t>Requires high investment for dedicated lines</a:t>
            </a:r>
          </a:p>
          <a:p>
            <a:pPr algn="just"/>
            <a:endParaRPr lang="en-US" sz="2400" b="1" dirty="0"/>
          </a:p>
          <a:p>
            <a:pPr algn="just"/>
            <a:endParaRPr lang="en-US" dirty="0"/>
          </a:p>
        </p:txBody>
      </p:sp>
    </p:spTree>
    <p:extLst>
      <p:ext uri="{BB962C8B-B14F-4D97-AF65-F5344CB8AC3E}">
        <p14:creationId xmlns:p14="http://schemas.microsoft.com/office/powerpoint/2010/main" val="440557368"/>
      </p:ext>
    </p:extLst>
  </p:cSld>
  <p:clrMapOvr>
    <a:masterClrMapping/>
  </p:clrMapOvr>
</p:sld>
</file>

<file path=ppt/theme/theme1.xml><?xml version="1.0" encoding="utf-8"?>
<a:theme xmlns:a="http://schemas.openxmlformats.org/drawingml/2006/main" name="1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1289</Words>
  <Application>Microsoft Macintosh PowerPoint</Application>
  <PresentationFormat>Widescreen</PresentationFormat>
  <Paragraphs>238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1_Office Theme</vt:lpstr>
      <vt:lpstr>Process Selection</vt:lpstr>
      <vt:lpstr>Process Selection: Key Questions</vt:lpstr>
      <vt:lpstr>Types of Processes</vt:lpstr>
      <vt:lpstr>PowerPoint Presentation</vt:lpstr>
      <vt:lpstr>Types of Processes</vt:lpstr>
      <vt:lpstr>Facility Layout</vt:lpstr>
      <vt:lpstr>Objective of Layout Design</vt:lpstr>
      <vt:lpstr>Facility Layout</vt:lpstr>
      <vt:lpstr>Facility Layout</vt:lpstr>
      <vt:lpstr>Facility Layout</vt:lpstr>
      <vt:lpstr>Designing the Product Layout</vt:lpstr>
      <vt:lpstr>Line Balancing</vt:lpstr>
      <vt:lpstr>Line Balancing </vt:lpstr>
      <vt:lpstr>Line Balancing </vt:lpstr>
      <vt:lpstr>Line Balancing </vt:lpstr>
      <vt:lpstr>Example</vt:lpstr>
      <vt:lpstr>Facility Layout</vt:lpstr>
      <vt:lpstr>Facility Layout</vt:lpstr>
      <vt:lpstr>Facility Layout</vt:lpstr>
      <vt:lpstr>Facility Layout</vt:lpstr>
      <vt:lpstr>Facility Layout</vt:lpstr>
      <vt:lpstr>Facility Layout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Selection</dc:title>
  <dc:creator>Vipi</dc:creator>
  <cp:lastModifiedBy>Vipin B</cp:lastModifiedBy>
  <cp:revision>5</cp:revision>
  <dcterms:created xsi:type="dcterms:W3CDTF">2020-02-01T05:52:48Z</dcterms:created>
  <dcterms:modified xsi:type="dcterms:W3CDTF">2024-04-08T02:33:42Z</dcterms:modified>
</cp:coreProperties>
</file>