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57" r:id="rId5"/>
    <p:sldId id="258" r:id="rId6"/>
    <p:sldId id="259"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1"/>
  </p:normalViewPr>
  <p:slideViewPr>
    <p:cSldViewPr snapToGrid="0">
      <p:cViewPr varScale="1">
        <p:scale>
          <a:sx n="119" d="100"/>
          <a:sy n="119" d="100"/>
        </p:scale>
        <p:origin x="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DAFA-A0A3-86C0-A10F-CCA8182D8B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4962DE-338A-BF61-2F1C-3FEB7707D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E44288-7C0A-C4B4-CC9F-09C56FCD968B}"/>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5" name="Footer Placeholder 4">
            <a:extLst>
              <a:ext uri="{FF2B5EF4-FFF2-40B4-BE49-F238E27FC236}">
                <a16:creationId xmlns:a16="http://schemas.microsoft.com/office/drawing/2014/main" id="{123EE27E-BF4F-FBF2-344A-8D1CE4EFD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AF700-6C0B-C1DC-2938-460E97C574A4}"/>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405634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8DC5-6FA2-78C9-99BF-9CB4868407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6861A9-5A86-566A-C6F2-12094AD2CA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CB7FF-1B31-03E4-2406-BC7699641422}"/>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5" name="Footer Placeholder 4">
            <a:extLst>
              <a:ext uri="{FF2B5EF4-FFF2-40B4-BE49-F238E27FC236}">
                <a16:creationId xmlns:a16="http://schemas.microsoft.com/office/drawing/2014/main" id="{07E6BF9B-BBAA-491E-C614-51C1A7C02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D4DAD-1B68-5C6F-0B42-81F214D8C86A}"/>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196355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EA179-2349-6992-9992-8E1CEDF35A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AF965-DC36-28D7-6BE3-4F100AB44B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414FD-7462-3DF9-C7D6-F86C2DE35DC0}"/>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5" name="Footer Placeholder 4">
            <a:extLst>
              <a:ext uri="{FF2B5EF4-FFF2-40B4-BE49-F238E27FC236}">
                <a16:creationId xmlns:a16="http://schemas.microsoft.com/office/drawing/2014/main" id="{CBB32F2F-8829-B887-8605-7D255C977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499A1-E4E6-64C4-7EA5-ECEC6311A6B4}"/>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119259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9C86-9D94-EE6F-BF58-6F8F5050B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FB1AC-9DC0-8943-CD6C-4DE4F83230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5B583-23B7-92BA-86A0-3B9B4728E0E9}"/>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5" name="Footer Placeholder 4">
            <a:extLst>
              <a:ext uri="{FF2B5EF4-FFF2-40B4-BE49-F238E27FC236}">
                <a16:creationId xmlns:a16="http://schemas.microsoft.com/office/drawing/2014/main" id="{FCFCD49B-79F8-EB1D-C840-6915D3FF0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A48F9-F139-34E5-9C85-E55A41758F83}"/>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3409829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CA0C-AA68-C216-7626-0B06A0C8DF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F99FDF-0B5D-ADDB-691A-D40C462C8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EC285E-9B39-1043-FBDE-06205C3431DE}"/>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5" name="Footer Placeholder 4">
            <a:extLst>
              <a:ext uri="{FF2B5EF4-FFF2-40B4-BE49-F238E27FC236}">
                <a16:creationId xmlns:a16="http://schemas.microsoft.com/office/drawing/2014/main" id="{F12A1A1A-57B0-AD49-B646-1C2F1BB32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7D9024-0189-3239-8290-193CC299C765}"/>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402824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07F7-95B4-640C-7AE6-8FB3890F0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15C18-B0ED-03E1-432B-9BB7AFD763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18E0D6-3192-7E22-84B4-5D5F18DD8B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AE4AAC-4ED2-18C7-40BA-6F5B3C5DCFA0}"/>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6" name="Footer Placeholder 5">
            <a:extLst>
              <a:ext uri="{FF2B5EF4-FFF2-40B4-BE49-F238E27FC236}">
                <a16:creationId xmlns:a16="http://schemas.microsoft.com/office/drawing/2014/main" id="{5CE71E7D-CB66-DD71-098B-447BA25CC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F149B-BFA1-ACC1-3CBE-FB95BAC5A5AD}"/>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5729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11CF2-63FC-D107-23E2-1C132781D8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D4C013-A6AA-DF3D-4432-A72493263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59FDC7-35CA-CDC1-E734-0CCBCE4F84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C9574D-CF08-D1FE-7B78-AFD6310BD7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D5409-C2B8-5D75-BF55-621688F187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BDA5B8-9CB7-A1F5-4771-69A2232D1774}"/>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8" name="Footer Placeholder 7">
            <a:extLst>
              <a:ext uri="{FF2B5EF4-FFF2-40B4-BE49-F238E27FC236}">
                <a16:creationId xmlns:a16="http://schemas.microsoft.com/office/drawing/2014/main" id="{9FD6677B-465C-5C73-6D57-EC78A95A01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69A974-2412-76FF-07A3-0F779249491F}"/>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106807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E4B59-FD20-CD07-34EF-F43DD81A3E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6966FB-CD2C-2098-7665-EDE1518EC0A4}"/>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4" name="Footer Placeholder 3">
            <a:extLst>
              <a:ext uri="{FF2B5EF4-FFF2-40B4-BE49-F238E27FC236}">
                <a16:creationId xmlns:a16="http://schemas.microsoft.com/office/drawing/2014/main" id="{F007DAF7-40C3-E48C-A8ED-3A0447F78B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88BF03-8542-5000-9721-175946F7F040}"/>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54213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B453AC-7612-929C-16A1-D78FEFF6CD08}"/>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3" name="Footer Placeholder 2">
            <a:extLst>
              <a:ext uri="{FF2B5EF4-FFF2-40B4-BE49-F238E27FC236}">
                <a16:creationId xmlns:a16="http://schemas.microsoft.com/office/drawing/2014/main" id="{FA212ED8-DA8F-EDDE-3B23-8C9EB18D2B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828C5E-8839-1FF1-8B85-B5138C79F956}"/>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219521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9643-31D2-4798-C5D2-18A4910AE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F458D-668F-A64A-7909-CA2C886CB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68126E-7213-A814-3AA5-7BA5025AC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20F4A-809B-E4AF-AA8F-00AB66310205}"/>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6" name="Footer Placeholder 5">
            <a:extLst>
              <a:ext uri="{FF2B5EF4-FFF2-40B4-BE49-F238E27FC236}">
                <a16:creationId xmlns:a16="http://schemas.microsoft.com/office/drawing/2014/main" id="{E30E8A0C-74E9-9DF4-B2A2-599D24FDE2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F555D-33D6-B557-1016-1BA126B1CFAF}"/>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793609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6EFC-91EB-DE0A-1430-BA6A880CC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E0A438-E77F-482E-0B31-BFACE54F36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30FE8F-167E-BB1F-5A2A-BCDEEB6F6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D6D39-0474-917C-5A41-85460DBFB39F}"/>
              </a:ext>
            </a:extLst>
          </p:cNvPr>
          <p:cNvSpPr>
            <a:spLocks noGrp="1"/>
          </p:cNvSpPr>
          <p:nvPr>
            <p:ph type="dt" sz="half" idx="10"/>
          </p:nvPr>
        </p:nvSpPr>
        <p:spPr/>
        <p:txBody>
          <a:bodyPr/>
          <a:lstStyle/>
          <a:p>
            <a:fld id="{3576ECFA-8EDE-1744-9AFE-DED4211C1D1F}" type="datetimeFigureOut">
              <a:rPr lang="en-US" smtClean="0"/>
              <a:t>4/4/24</a:t>
            </a:fld>
            <a:endParaRPr lang="en-US"/>
          </a:p>
        </p:txBody>
      </p:sp>
      <p:sp>
        <p:nvSpPr>
          <p:cNvPr id="6" name="Footer Placeholder 5">
            <a:extLst>
              <a:ext uri="{FF2B5EF4-FFF2-40B4-BE49-F238E27FC236}">
                <a16:creationId xmlns:a16="http://schemas.microsoft.com/office/drawing/2014/main" id="{CAC81907-34DD-202A-80F9-D7D1C12FC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D2965F-3AC9-E117-700D-19E0F6C47894}"/>
              </a:ext>
            </a:extLst>
          </p:cNvPr>
          <p:cNvSpPr>
            <a:spLocks noGrp="1"/>
          </p:cNvSpPr>
          <p:nvPr>
            <p:ph type="sldNum" sz="quarter" idx="12"/>
          </p:nvPr>
        </p:nvSpPr>
        <p:spPr/>
        <p:txBody>
          <a:bodyPr/>
          <a:lstStyle/>
          <a:p>
            <a:fld id="{D88922FE-7EE6-6F41-8D1A-C1919DF4E021}" type="slidenum">
              <a:rPr lang="en-US" smtClean="0"/>
              <a:t>‹#›</a:t>
            </a:fld>
            <a:endParaRPr lang="en-US"/>
          </a:p>
        </p:txBody>
      </p:sp>
    </p:spTree>
    <p:extLst>
      <p:ext uri="{BB962C8B-B14F-4D97-AF65-F5344CB8AC3E}">
        <p14:creationId xmlns:p14="http://schemas.microsoft.com/office/powerpoint/2010/main" val="8956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5D0849-F0B8-F4A4-A29C-D7D751F6E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564D2-0740-9511-0F94-7AC1E59DF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2BB10-C735-16DE-8837-CFFE80642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6ECFA-8EDE-1744-9AFE-DED4211C1D1F}" type="datetimeFigureOut">
              <a:rPr lang="en-US" smtClean="0"/>
              <a:t>4/4/24</a:t>
            </a:fld>
            <a:endParaRPr lang="en-US"/>
          </a:p>
        </p:txBody>
      </p:sp>
      <p:sp>
        <p:nvSpPr>
          <p:cNvPr id="5" name="Footer Placeholder 4">
            <a:extLst>
              <a:ext uri="{FF2B5EF4-FFF2-40B4-BE49-F238E27FC236}">
                <a16:creationId xmlns:a16="http://schemas.microsoft.com/office/drawing/2014/main" id="{EFA14E34-92BE-6657-BBA8-6690E11A8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C785E2-FC7F-B252-3D3F-0186DD9BB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8922FE-7EE6-6F41-8D1A-C1919DF4E021}" type="slidenum">
              <a:rPr lang="en-US" smtClean="0"/>
              <a:t>‹#›</a:t>
            </a:fld>
            <a:endParaRPr lang="en-US"/>
          </a:p>
        </p:txBody>
      </p:sp>
    </p:spTree>
    <p:extLst>
      <p:ext uri="{BB962C8B-B14F-4D97-AF65-F5344CB8AC3E}">
        <p14:creationId xmlns:p14="http://schemas.microsoft.com/office/powerpoint/2010/main" val="1052895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B310-263F-E752-5158-F415EF81F491}"/>
              </a:ext>
            </a:extLst>
          </p:cNvPr>
          <p:cNvSpPr>
            <a:spLocks noGrp="1"/>
          </p:cNvSpPr>
          <p:nvPr>
            <p:ph type="ctrTitle"/>
          </p:nvPr>
        </p:nvSpPr>
        <p:spPr/>
        <p:txBody>
          <a:bodyPr/>
          <a:lstStyle/>
          <a:p>
            <a:r>
              <a:rPr lang="en-US" dirty="0"/>
              <a:t>AAC Communication Board!</a:t>
            </a:r>
          </a:p>
        </p:txBody>
      </p:sp>
      <p:sp>
        <p:nvSpPr>
          <p:cNvPr id="3" name="Subtitle 2">
            <a:extLst>
              <a:ext uri="{FF2B5EF4-FFF2-40B4-BE49-F238E27FC236}">
                <a16:creationId xmlns:a16="http://schemas.microsoft.com/office/drawing/2014/main" id="{8CA3550B-4B10-48BA-B3D9-37EF6DA247C5}"/>
              </a:ext>
            </a:extLst>
          </p:cNvPr>
          <p:cNvSpPr>
            <a:spLocks noGrp="1"/>
          </p:cNvSpPr>
          <p:nvPr>
            <p:ph type="subTitle" idx="1"/>
          </p:nvPr>
        </p:nvSpPr>
        <p:spPr/>
        <p:txBody>
          <a:bodyPr/>
          <a:lstStyle/>
          <a:p>
            <a:r>
              <a:rPr lang="en-US" dirty="0"/>
              <a:t>Rosemary </a:t>
            </a:r>
            <a:r>
              <a:rPr lang="en-US" dirty="0" err="1"/>
              <a:t>Didiano</a:t>
            </a:r>
            <a:endParaRPr lang="en-US" dirty="0"/>
          </a:p>
        </p:txBody>
      </p:sp>
    </p:spTree>
    <p:extLst>
      <p:ext uri="{BB962C8B-B14F-4D97-AF65-F5344CB8AC3E}">
        <p14:creationId xmlns:p14="http://schemas.microsoft.com/office/powerpoint/2010/main" val="2229344683"/>
      </p:ext>
    </p:extLst>
  </p:cSld>
  <p:clrMapOvr>
    <a:masterClrMapping/>
  </p:clrMapOvr>
  <mc:AlternateContent xmlns:mc="http://schemas.openxmlformats.org/markup-compatibility/2006" xmlns:p14="http://schemas.microsoft.com/office/powerpoint/2010/main">
    <mc:Choice Requires="p14">
      <p:transition spd="slow" p14:dur="2000" advTm="8170"/>
    </mc:Choice>
    <mc:Fallback xmlns="">
      <p:transition spd="slow" advTm="817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D174-C20C-9069-EBD6-7FFC09691D28}"/>
              </a:ext>
            </a:extLst>
          </p:cNvPr>
          <p:cNvSpPr>
            <a:spLocks noGrp="1"/>
          </p:cNvSpPr>
          <p:nvPr>
            <p:ph type="title"/>
          </p:nvPr>
        </p:nvSpPr>
        <p:spPr/>
        <p:txBody>
          <a:bodyPr/>
          <a:lstStyle/>
          <a:p>
            <a:r>
              <a:rPr lang="en-US" dirty="0"/>
              <a:t>AAC</a:t>
            </a:r>
          </a:p>
        </p:txBody>
      </p:sp>
      <p:pic>
        <p:nvPicPr>
          <p:cNvPr id="5" name="Content Placeholder 4">
            <a:extLst>
              <a:ext uri="{FF2B5EF4-FFF2-40B4-BE49-F238E27FC236}">
                <a16:creationId xmlns:a16="http://schemas.microsoft.com/office/drawing/2014/main" id="{09F04FDD-16D1-75B8-4905-7CBF5B061749}"/>
              </a:ext>
            </a:extLst>
          </p:cNvPr>
          <p:cNvPicPr>
            <a:picLocks noGrp="1" noChangeAspect="1"/>
          </p:cNvPicPr>
          <p:nvPr>
            <p:ph idx="1"/>
          </p:nvPr>
        </p:nvPicPr>
        <p:blipFill>
          <a:blip r:embed="rId4"/>
          <a:stretch>
            <a:fillRect/>
          </a:stretch>
        </p:blipFill>
        <p:spPr>
          <a:xfrm rot="5400000">
            <a:off x="3428728" y="-543449"/>
            <a:ext cx="6178298" cy="799544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Audio 3">
            <a:hlinkClick r:id="" action="ppaction://media"/>
            <a:extLst>
              <a:ext uri="{FF2B5EF4-FFF2-40B4-BE49-F238E27FC236}">
                <a16:creationId xmlns:a16="http://schemas.microsoft.com/office/drawing/2014/main" id="{DF7A95F9-BE1E-417B-794B-1A306616760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650291851"/>
      </p:ext>
    </p:extLst>
  </p:cSld>
  <p:clrMapOvr>
    <a:masterClrMapping/>
  </p:clrMapOvr>
  <mc:AlternateContent xmlns:mc="http://schemas.openxmlformats.org/markup-compatibility/2006" xmlns:p14="http://schemas.microsoft.com/office/powerpoint/2010/main">
    <mc:Choice Requires="p14">
      <p:transition spd="slow" p14:dur="2000" advTm="3125"/>
    </mc:Choice>
    <mc:Fallback xmlns="">
      <p:transition spd="slow" advTm="31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22AC-009E-9DF7-5D74-A201A95A0F7D}"/>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2C825C4F-A889-31A4-9909-8DE2C2CE2912}"/>
              </a:ext>
            </a:extLst>
          </p:cNvPr>
          <p:cNvSpPr>
            <a:spLocks noGrp="1"/>
          </p:cNvSpPr>
          <p:nvPr>
            <p:ph idx="1"/>
          </p:nvPr>
        </p:nvSpPr>
        <p:spPr/>
        <p:txBody>
          <a:bodyPr/>
          <a:lstStyle/>
          <a:p>
            <a:r>
              <a:rPr lang="en-CA" sz="1800" b="1" dirty="0">
                <a:effectLst/>
                <a:latin typeface="Calibri" panose="020F0502020204030204" pitchFamily="34" charset="0"/>
                <a:ea typeface="Calibri" panose="020F0502020204030204" pitchFamily="34" charset="0"/>
                <a:cs typeface="Times New Roman" panose="02020603050405020304" pitchFamily="18" charset="0"/>
              </a:rPr>
              <a:t>Curriculum Task: </a:t>
            </a:r>
            <a:r>
              <a:rPr lang="en-CA" sz="1800" dirty="0">
                <a:effectLst/>
                <a:latin typeface="Calibri" panose="020F0502020204030204" pitchFamily="34" charset="0"/>
                <a:ea typeface="Calibri" panose="020F0502020204030204" pitchFamily="34" charset="0"/>
                <a:cs typeface="Times New Roman" panose="02020603050405020304" pitchFamily="18" charset="0"/>
              </a:rPr>
              <a:t>The Ontario curriculum Grade 1-8: Science 2007 (revised)</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Grade level 3</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Strand: Earth and space system</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Topic: Soil in the environment</a:t>
            </a:r>
          </a:p>
          <a:p>
            <a:pPr algn="ct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By the end of grade 3, students will demonstrate the impact of human activities and technologies on the environment and evaluate ways to control these activities to minimize environmental impact. They will be able to assess the immediate and long-term effects of soil use, on the environment and propose ways to reduce soil erosion.</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5" name="Audio 4">
            <a:hlinkClick r:id="" action="ppaction://media"/>
            <a:extLst>
              <a:ext uri="{FF2B5EF4-FFF2-40B4-BE49-F238E27FC236}">
                <a16:creationId xmlns:a16="http://schemas.microsoft.com/office/drawing/2014/main" id="{2B83C053-4176-2711-B8D1-938765B1B5D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011980321"/>
      </p:ext>
    </p:extLst>
  </p:cSld>
  <p:clrMapOvr>
    <a:masterClrMapping/>
  </p:clrMapOvr>
  <mc:AlternateContent xmlns:mc="http://schemas.openxmlformats.org/markup-compatibility/2006" xmlns:p14="http://schemas.microsoft.com/office/powerpoint/2010/main">
    <mc:Choice Requires="p14">
      <p:transition spd="slow" p14:dur="2000" advTm="30026"/>
    </mc:Choice>
    <mc:Fallback xmlns="">
      <p:transition spd="slow" advTm="300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E97F-8F9E-C47D-52BD-7AA37DCD6D07}"/>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50933BB2-7E9A-AA76-655A-009B111F7EF3}"/>
              </a:ext>
            </a:extLst>
          </p:cNvPr>
          <p:cNvSpPr>
            <a:spLocks noGrp="1"/>
          </p:cNvSpPr>
          <p:nvPr>
            <p:ph idx="1"/>
          </p:nvPr>
        </p:nvSpPr>
        <p:spPr/>
        <p:txBody>
          <a:bodyPr/>
          <a:lstStyle/>
          <a:p>
            <a:r>
              <a:rPr lang="en-CA" sz="1800" b="1" dirty="0">
                <a:effectLst/>
                <a:latin typeface="Calibri" panose="020F0502020204030204" pitchFamily="34" charset="0"/>
                <a:ea typeface="Calibri" panose="020F0502020204030204" pitchFamily="34" charset="0"/>
                <a:cs typeface="Times New Roman" panose="02020603050405020304" pitchFamily="18" charset="0"/>
              </a:rPr>
              <a:t>The Activity: </a:t>
            </a:r>
            <a:r>
              <a:rPr lang="en-CA" sz="1800" dirty="0">
                <a:effectLst/>
                <a:latin typeface="Calibri" panose="020F0502020204030204" pitchFamily="34" charset="0"/>
                <a:ea typeface="Calibri" panose="020F0502020204030204" pitchFamily="34" charset="0"/>
                <a:cs typeface="Times New Roman" panose="02020603050405020304" pitchFamily="18" charset="0"/>
              </a:rPr>
              <a:t>Outdoor scavenger hunt is a fun and educational activity that allows students to explore the environment while engaging with science and practicing observation skills. Students will search for specific items, such as leaves, rocks, and flowers and document their findings. This activity will foster a deeper connection with nature.</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CA" sz="1800" b="1" dirty="0">
                <a:effectLst/>
                <a:latin typeface="Calibri" panose="020F0502020204030204" pitchFamily="34" charset="0"/>
                <a:ea typeface="Calibri" panose="020F0502020204030204" pitchFamily="34" charset="0"/>
                <a:cs typeface="Times New Roman" panose="02020603050405020304" pitchFamily="18" charset="0"/>
              </a:rPr>
              <a:t>Materials needed: </a:t>
            </a:r>
            <a:r>
              <a:rPr lang="en-CA" sz="1800" dirty="0">
                <a:effectLst/>
                <a:latin typeface="Calibri" panose="020F0502020204030204" pitchFamily="34" charset="0"/>
                <a:ea typeface="Calibri" panose="020F0502020204030204" pitchFamily="34" charset="0"/>
                <a:cs typeface="Times New Roman" panose="02020603050405020304" pitchFamily="18" charset="0"/>
              </a:rPr>
              <a:t>Scavenger hunt checklist, clipboard for recording findings, pencil, a bag to collect items, Magnifying glasses/binoculars for closer observation.  </a:t>
            </a:r>
          </a:p>
          <a:p>
            <a:endParaRPr lang="en-US" dirty="0"/>
          </a:p>
        </p:txBody>
      </p:sp>
      <p:pic>
        <p:nvPicPr>
          <p:cNvPr id="5" name="Audio 4">
            <a:hlinkClick r:id="" action="ppaction://media"/>
            <a:extLst>
              <a:ext uri="{FF2B5EF4-FFF2-40B4-BE49-F238E27FC236}">
                <a16:creationId xmlns:a16="http://schemas.microsoft.com/office/drawing/2014/main" id="{1345E807-6BF8-CB25-8ED0-DE2A909F0E1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789386782"/>
      </p:ext>
    </p:extLst>
  </p:cSld>
  <p:clrMapOvr>
    <a:masterClrMapping/>
  </p:clrMapOvr>
  <mc:AlternateContent xmlns:mc="http://schemas.openxmlformats.org/markup-compatibility/2006" xmlns:p14="http://schemas.microsoft.com/office/powerpoint/2010/main">
    <mc:Choice Requires="p14">
      <p:transition spd="slow" p14:dur="2000" advTm="41237"/>
    </mc:Choice>
    <mc:Fallback xmlns="">
      <p:transition spd="slow" advTm="412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32F7-3FBC-7056-97AE-988B852BF305}"/>
              </a:ext>
            </a:extLst>
          </p:cNvPr>
          <p:cNvSpPr>
            <a:spLocks noGrp="1"/>
          </p:cNvSpPr>
          <p:nvPr>
            <p:ph type="title"/>
          </p:nvPr>
        </p:nvSpPr>
        <p:spPr/>
        <p:txBody>
          <a:bodyPr/>
          <a:lstStyle/>
          <a:p>
            <a:r>
              <a:rPr lang="en-US" dirty="0"/>
              <a:t>Description of activity</a:t>
            </a:r>
          </a:p>
        </p:txBody>
      </p:sp>
      <p:sp>
        <p:nvSpPr>
          <p:cNvPr id="3" name="Content Placeholder 2">
            <a:extLst>
              <a:ext uri="{FF2B5EF4-FFF2-40B4-BE49-F238E27FC236}">
                <a16:creationId xmlns:a16="http://schemas.microsoft.com/office/drawing/2014/main" id="{BA42C336-960B-89DF-5A01-6584DA283FD2}"/>
              </a:ext>
            </a:extLst>
          </p:cNvPr>
          <p:cNvSpPr>
            <a:spLocks noGrp="1"/>
          </p:cNvSpPr>
          <p:nvPr>
            <p:ph idx="1"/>
          </p:nvPr>
        </p:nvSpPr>
        <p:spPr/>
        <p:txBody>
          <a:bodyPr/>
          <a:lstStyle/>
          <a:p>
            <a:r>
              <a:rPr lang="en-CA" sz="1800" b="1" dirty="0">
                <a:effectLst/>
                <a:latin typeface="Calibri" panose="020F0502020204030204" pitchFamily="34" charset="0"/>
                <a:ea typeface="Calibri" panose="020F0502020204030204" pitchFamily="34" charset="0"/>
                <a:cs typeface="Times New Roman" panose="02020603050405020304" pitchFamily="18" charset="0"/>
              </a:rPr>
              <a:t>Description of activity:</a:t>
            </a:r>
            <a:r>
              <a:rPr lang="en-CA" sz="1800" dirty="0">
                <a:effectLst/>
                <a:latin typeface="Calibri" panose="020F0502020204030204" pitchFamily="34" charset="0"/>
                <a:ea typeface="Calibri" panose="020F0502020204030204" pitchFamily="34" charset="0"/>
                <a:cs typeface="Times New Roman" panose="02020603050405020304" pitchFamily="18" charset="0"/>
              </a:rPr>
              <a:t> For this activity, I would create a checklist for students to find which will include leaves, rocks, flowers, insects etc. The class will be divided into small groups to work together cooperatively, before going outside we will review safety guidelines for outdoor exploration (staying together, respecting plants and wildlife). The class would all go outside to the schoolyard, and students would use their senses to observe their surroundings. As they find items on the checklist, they can mark them off and collect them in their bags. Students can even draw or write descriptions of items found.</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After the scavenger hunt is finished, I would gather the class together to share the findings, each group can take turns presenting the findings and discuss their experiences and differences.</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This activity helps students engage with science concepts while enjoying the benefits of outdoor exploration and hands-on learning.</a:t>
            </a:r>
          </a:p>
          <a:p>
            <a:endParaRPr lang="en-US" dirty="0"/>
          </a:p>
        </p:txBody>
      </p:sp>
      <p:pic>
        <p:nvPicPr>
          <p:cNvPr id="5" name="Audio 4">
            <a:hlinkClick r:id="" action="ppaction://media"/>
            <a:extLst>
              <a:ext uri="{FF2B5EF4-FFF2-40B4-BE49-F238E27FC236}">
                <a16:creationId xmlns:a16="http://schemas.microsoft.com/office/drawing/2014/main" id="{2C5C7732-356A-5C7A-B0DD-3B51771B088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435444478"/>
      </p:ext>
    </p:extLst>
  </p:cSld>
  <p:clrMapOvr>
    <a:masterClrMapping/>
  </p:clrMapOvr>
  <mc:AlternateContent xmlns:mc="http://schemas.openxmlformats.org/markup-compatibility/2006" xmlns:p14="http://schemas.microsoft.com/office/powerpoint/2010/main">
    <mc:Choice Requires="p14">
      <p:transition spd="slow" p14:dur="2000" advTm="57013"/>
    </mc:Choice>
    <mc:Fallback xmlns="">
      <p:transition spd="slow" advTm="570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EF43-459F-AECF-9BDE-CB98B201F500}"/>
              </a:ext>
            </a:extLst>
          </p:cNvPr>
          <p:cNvSpPr>
            <a:spLocks noGrp="1"/>
          </p:cNvSpPr>
          <p:nvPr>
            <p:ph type="title"/>
          </p:nvPr>
        </p:nvSpPr>
        <p:spPr/>
        <p:txBody>
          <a:bodyPr/>
          <a:lstStyle/>
          <a:p>
            <a:r>
              <a:rPr lang="en-US" dirty="0"/>
              <a:t>Opportunities for Clayton to participate</a:t>
            </a:r>
          </a:p>
        </p:txBody>
      </p:sp>
      <p:sp>
        <p:nvSpPr>
          <p:cNvPr id="3" name="Content Placeholder 2">
            <a:extLst>
              <a:ext uri="{FF2B5EF4-FFF2-40B4-BE49-F238E27FC236}">
                <a16:creationId xmlns:a16="http://schemas.microsoft.com/office/drawing/2014/main" id="{2AB1DCBF-EA90-F241-9129-50EA78CDF885}"/>
              </a:ext>
            </a:extLst>
          </p:cNvPr>
          <p:cNvSpPr>
            <a:spLocks noGrp="1"/>
          </p:cNvSpPr>
          <p:nvPr>
            <p:ph idx="1"/>
          </p:nvPr>
        </p:nvSpPr>
        <p:spPr/>
        <p:txBody>
          <a:bodyPr/>
          <a:lstStyle/>
          <a:p>
            <a:r>
              <a:rPr lang="en-CA" sz="1800" b="1" dirty="0">
                <a:effectLst/>
                <a:latin typeface="Calibri" panose="020F0502020204030204" pitchFamily="34" charset="0"/>
                <a:ea typeface="Calibri" panose="020F0502020204030204" pitchFamily="34" charset="0"/>
                <a:cs typeface="Times New Roman" panose="02020603050405020304" pitchFamily="18" charset="0"/>
              </a:rPr>
              <a:t>Opportunities for Clayton to participate: </a:t>
            </a:r>
            <a:r>
              <a:rPr lang="en-CA" sz="1800" dirty="0">
                <a:effectLst/>
                <a:latin typeface="Calibri" panose="020F0502020204030204" pitchFamily="34" charset="0"/>
                <a:ea typeface="Calibri" panose="020F0502020204030204" pitchFamily="34" charset="0"/>
                <a:cs typeface="Times New Roman" panose="02020603050405020304" pitchFamily="18" charset="0"/>
              </a:rPr>
              <a:t>Clayton can use his AAC device to actively participate by communicating his thoughts, and ideas, Clayton can ask questions, express excitement or curiosity about findings and also communicate with peers. Clayton can comment on the items he finds with single-word or two-word combinations, and choose which item he wants to search for. I would like Clayton to achieve social interaction and inclusion within the classroom community. My four goals for Clayton are Independence, language development, communication and participation.</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pic>
        <p:nvPicPr>
          <p:cNvPr id="4" name="Audio 3">
            <a:hlinkClick r:id="" action="ppaction://media"/>
            <a:extLst>
              <a:ext uri="{FF2B5EF4-FFF2-40B4-BE49-F238E27FC236}">
                <a16:creationId xmlns:a16="http://schemas.microsoft.com/office/drawing/2014/main" id="{A152378B-0898-323A-6311-0A90119BF02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369290372"/>
      </p:ext>
    </p:extLst>
  </p:cSld>
  <p:clrMapOvr>
    <a:masterClrMapping/>
  </p:clrMapOvr>
  <mc:AlternateContent xmlns:mc="http://schemas.openxmlformats.org/markup-compatibility/2006" xmlns:p14="http://schemas.microsoft.com/office/powerpoint/2010/main">
    <mc:Choice Requires="p14">
      <p:transition spd="slow" p14:dur="2000" advTm="37994"/>
    </mc:Choice>
    <mc:Fallback xmlns="">
      <p:transition spd="slow" advTm="379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E85F-62A1-0450-00D4-702CE3D39597}"/>
              </a:ext>
            </a:extLst>
          </p:cNvPr>
          <p:cNvSpPr>
            <a:spLocks noGrp="1"/>
          </p:cNvSpPr>
          <p:nvPr>
            <p:ph type="title"/>
          </p:nvPr>
        </p:nvSpPr>
        <p:spPr/>
        <p:txBody>
          <a:bodyPr/>
          <a:lstStyle/>
          <a:p>
            <a:r>
              <a:rPr lang="en-US" dirty="0"/>
              <a:t>EA role in Claytons success..</a:t>
            </a:r>
          </a:p>
        </p:txBody>
      </p:sp>
      <p:sp>
        <p:nvSpPr>
          <p:cNvPr id="3" name="Content Placeholder 2">
            <a:extLst>
              <a:ext uri="{FF2B5EF4-FFF2-40B4-BE49-F238E27FC236}">
                <a16:creationId xmlns:a16="http://schemas.microsoft.com/office/drawing/2014/main" id="{18B96BB9-4283-D599-51CC-339E2F7E97D6}"/>
              </a:ext>
            </a:extLst>
          </p:cNvPr>
          <p:cNvSpPr>
            <a:spLocks noGrp="1"/>
          </p:cNvSpPr>
          <p:nvPr>
            <p:ph idx="1"/>
          </p:nvPr>
        </p:nvSpPr>
        <p:spPr/>
        <p:txBody>
          <a:bodyPr>
            <a:normAutofit fontScale="92500" lnSpcReduction="20000"/>
          </a:bodyPr>
          <a:lstStyle/>
          <a:p>
            <a:r>
              <a:rPr lang="en-CA" sz="1800" b="1" dirty="0">
                <a:effectLst/>
                <a:latin typeface="Calibri" panose="020F0502020204030204" pitchFamily="34" charset="0"/>
                <a:ea typeface="Calibri" panose="020F0502020204030204" pitchFamily="34" charset="0"/>
                <a:cs typeface="Times New Roman" panose="02020603050405020304" pitchFamily="18" charset="0"/>
              </a:rPr>
              <a:t>EA’s role in Clayton’s success: </a:t>
            </a:r>
            <a:r>
              <a:rPr lang="en-CA" sz="1800" dirty="0">
                <a:effectLst/>
                <a:latin typeface="Calibri" panose="020F0502020204030204" pitchFamily="34" charset="0"/>
                <a:ea typeface="Calibri" panose="020F0502020204030204" pitchFamily="34" charset="0"/>
                <a:cs typeface="Times New Roman" panose="02020603050405020304" pitchFamily="18" charset="0"/>
              </a:rPr>
              <a:t>I would introduce the vocabulary related to nature and the environment and the items he will be searching for. Example: rock, flower, tree. Clayton can practice using the vocabulary through role-playing and visual support. I would as an EA make sure Clayton is familiar with his device and the symbols related to the scavenger hunt list. I would also make sure the visual supports, pictures, and diagrams illustrate the items he will be searching for.</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Clayton will be paired with peers who can support and assist during the hunt and who will encourage interaction and collaboration providing opportunities for Clayton to communicate with classmates.</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I will as a communicative partner provide sensory support (such as noise-cancelling headphones) or fidget tools. I would also provide praise and positive reinforcement and celebrate success. Clayton will get sufficient time to process information. He can use verbal or visual cues to signal he is ready. I will offer Clayton choices, offer verbal visual gestures and prompts to remind Clayton of what he needs to do next. If Clayton is having difficulty during the activity, I can break up the activity into smaller more manageable steps.</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Overall, I would like to see Clayton develop communication skills, build confidence and fully participate in classroom activities and interactions using his AAC device.</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r>
              <a:rPr lang="en-CA"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Audio 3">
            <a:hlinkClick r:id="" action="ppaction://media"/>
            <a:extLst>
              <a:ext uri="{FF2B5EF4-FFF2-40B4-BE49-F238E27FC236}">
                <a16:creationId xmlns:a16="http://schemas.microsoft.com/office/drawing/2014/main" id="{65CCDE3B-3F1C-B0AD-36C5-AEB28AAE471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466182376"/>
      </p:ext>
    </p:extLst>
  </p:cSld>
  <p:clrMapOvr>
    <a:masterClrMapping/>
  </p:clrMapOvr>
  <mc:AlternateContent xmlns:mc="http://schemas.openxmlformats.org/markup-compatibility/2006" xmlns:p14="http://schemas.microsoft.com/office/powerpoint/2010/main">
    <mc:Choice Requires="p14">
      <p:transition spd="slow" p14:dur="2000" advTm="82720"/>
    </mc:Choice>
    <mc:Fallback xmlns="">
      <p:transition spd="slow" advTm="827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2C14-3A76-12EE-B7F1-7F1B9EE3EFD5}"/>
              </a:ext>
            </a:extLst>
          </p:cNvPr>
          <p:cNvSpPr>
            <a:spLocks noGrp="1"/>
          </p:cNvSpPr>
          <p:nvPr>
            <p:ph type="title"/>
          </p:nvPr>
        </p:nvSpPr>
        <p:spPr/>
        <p:txBody>
          <a:bodyPr/>
          <a:lstStyle/>
          <a:p>
            <a:r>
              <a:rPr lang="en-US" dirty="0"/>
              <a:t>What I would do differently next time is make the board smaller and include more PCS.</a:t>
            </a:r>
          </a:p>
        </p:txBody>
      </p:sp>
      <p:pic>
        <p:nvPicPr>
          <p:cNvPr id="5" name="Content Placeholder 4">
            <a:extLst>
              <a:ext uri="{FF2B5EF4-FFF2-40B4-BE49-F238E27FC236}">
                <a16:creationId xmlns:a16="http://schemas.microsoft.com/office/drawing/2014/main" id="{53304C23-FF36-8543-933D-B9B5D8721DA1}"/>
              </a:ext>
            </a:extLst>
          </p:cNvPr>
          <p:cNvPicPr>
            <a:picLocks noGrp="1" noChangeAspect="1"/>
          </p:cNvPicPr>
          <p:nvPr>
            <p:ph idx="1"/>
          </p:nvPr>
        </p:nvPicPr>
        <p:blipFill>
          <a:blip r:embed="rId4"/>
          <a:stretch>
            <a:fillRect/>
          </a:stretch>
        </p:blipFill>
        <p:spPr>
          <a:xfrm>
            <a:off x="2792411" y="1582737"/>
            <a:ext cx="6851651" cy="5138739"/>
          </a:xfrm>
        </p:spPr>
      </p:pic>
      <p:pic>
        <p:nvPicPr>
          <p:cNvPr id="3" name="Audio 2">
            <a:hlinkClick r:id="" action="ppaction://media"/>
            <a:extLst>
              <a:ext uri="{FF2B5EF4-FFF2-40B4-BE49-F238E27FC236}">
                <a16:creationId xmlns:a16="http://schemas.microsoft.com/office/drawing/2014/main" id="{90005DCD-1093-1DB5-B6CA-5179AB9333A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878840219"/>
      </p:ext>
    </p:extLst>
  </p:cSld>
  <p:clrMapOvr>
    <a:masterClrMapping/>
  </p:clrMapOvr>
  <mc:AlternateContent xmlns:mc="http://schemas.openxmlformats.org/markup-compatibility/2006" xmlns:p14="http://schemas.microsoft.com/office/powerpoint/2010/main">
    <mc:Choice Requires="p14">
      <p:transition spd="slow" p14:dur="2000" advTm="14094"/>
    </mc:Choice>
    <mc:Fallback xmlns="">
      <p:transition spd="slow" advTm="140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TotalTime>
  <Words>728</Words>
  <Application>Microsoft Macintosh PowerPoint</Application>
  <PresentationFormat>Widescreen</PresentationFormat>
  <Paragraphs>34</Paragraphs>
  <Slides>8</Slides>
  <Notes>0</Notes>
  <HiddenSlides>0</HiddenSlides>
  <MMClips>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AAC Communication Board!</vt:lpstr>
      <vt:lpstr>AAC</vt:lpstr>
      <vt:lpstr>Task</vt:lpstr>
      <vt:lpstr>Activity</vt:lpstr>
      <vt:lpstr>Description of activity</vt:lpstr>
      <vt:lpstr>Opportunities for Clayton to participate</vt:lpstr>
      <vt:lpstr>EA role in Claytons success..</vt:lpstr>
      <vt:lpstr>What I would do differently next time is make the board smaller and include more PCS.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AAC Communication Board!</dc:title>
  <dc:creator>rosemary didiano</dc:creator>
  <cp:lastModifiedBy>rosemary didiano</cp:lastModifiedBy>
  <cp:revision>6</cp:revision>
  <dcterms:created xsi:type="dcterms:W3CDTF">2024-04-03T20:54:22Z</dcterms:created>
  <dcterms:modified xsi:type="dcterms:W3CDTF">2024-04-04T12:56:17Z</dcterms:modified>
</cp:coreProperties>
</file>