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82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514349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3357498" y="30226"/>
            <a:ext cx="2429002" cy="358775"/>
          </a:xfrm>
          <a:prstGeom prst="rect">
            <a:avLst/>
          </a:prstGeom>
        </p:spPr>
        <p:txBody>
          <a:bodyPr wrap="square" lIns="0" tIns="0" rIns="0" bIns="0">
            <a:spAutoFit/>
          </a:bodyPr>
          <a:lstStyle>
            <a:lvl1pPr>
              <a:defRPr sz="2150" b="1" i="0">
                <a:solidFill>
                  <a:schemeClr val="bg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900" b="0" i="0">
                <a:solidFill>
                  <a:schemeClr val="bg1"/>
                </a:solidFill>
                <a:latin typeface="Lato Light"/>
                <a:cs typeface="Lato Ligh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514349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76805" y="254330"/>
            <a:ext cx="4390389" cy="697230"/>
          </a:xfrm>
          <a:prstGeom prst="rect">
            <a:avLst/>
          </a:prstGeom>
        </p:spPr>
        <p:txBody>
          <a:bodyPr wrap="square" lIns="0" tIns="0" rIns="0" bIns="0">
            <a:spAutoFit/>
          </a:bodyPr>
          <a:lstStyle>
            <a:lvl1pPr>
              <a:defRPr sz="44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234314" y="1356131"/>
            <a:ext cx="8675370" cy="2332354"/>
          </a:xfrm>
          <a:prstGeom prst="rect">
            <a:avLst/>
          </a:prstGeom>
        </p:spPr>
        <p:txBody>
          <a:bodyPr wrap="square" lIns="0" tIns="0" rIns="0" bIns="0">
            <a:spAutoFit/>
          </a:bodyPr>
          <a:lstStyle>
            <a:lvl1pPr>
              <a:defRPr sz="1900" b="0" i="0">
                <a:solidFill>
                  <a:schemeClr val="bg1"/>
                </a:solidFill>
                <a:latin typeface="Lato Light"/>
                <a:cs typeface="Lato Ligh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63951" y="579831"/>
            <a:ext cx="2755265" cy="697230"/>
          </a:xfrm>
          <a:prstGeom prst="rect">
            <a:avLst/>
          </a:prstGeom>
        </p:spPr>
        <p:txBody>
          <a:bodyPr vert="horz" wrap="square" lIns="0" tIns="13335" rIns="0" bIns="0" rtlCol="0">
            <a:spAutoFit/>
          </a:bodyPr>
          <a:lstStyle/>
          <a:p>
            <a:pPr marL="12700">
              <a:lnSpc>
                <a:spcPct val="100000"/>
              </a:lnSpc>
              <a:spcBef>
                <a:spcPts val="105"/>
              </a:spcBef>
            </a:pPr>
            <a:r>
              <a:rPr spc="-350" dirty="0">
                <a:latin typeface="Arial"/>
                <a:cs typeface="Arial"/>
              </a:rPr>
              <a:t>F</a:t>
            </a:r>
            <a:r>
              <a:rPr spc="-400" dirty="0">
                <a:latin typeface="Arial"/>
                <a:cs typeface="Arial"/>
              </a:rPr>
              <a:t>E</a:t>
            </a:r>
            <a:r>
              <a:rPr spc="-250" dirty="0">
                <a:latin typeface="Arial"/>
                <a:cs typeface="Arial"/>
              </a:rPr>
              <a:t>ATURES</a:t>
            </a:r>
          </a:p>
        </p:txBody>
      </p:sp>
      <p:sp>
        <p:nvSpPr>
          <p:cNvPr id="4" name="object 4"/>
          <p:cNvSpPr txBox="1">
            <a:spLocks noGrp="1"/>
          </p:cNvSpPr>
          <p:nvPr>
            <p:ph type="body" idx="1"/>
          </p:nvPr>
        </p:nvSpPr>
        <p:spPr>
          <a:prstGeom prst="rect">
            <a:avLst/>
          </a:prstGeom>
        </p:spPr>
        <p:txBody>
          <a:bodyPr vert="horz" wrap="square" lIns="0" tIns="573001" rIns="0" bIns="0" rtlCol="0">
            <a:spAutoFit/>
          </a:bodyPr>
          <a:lstStyle/>
          <a:p>
            <a:pPr marR="5080">
              <a:lnSpc>
                <a:spcPct val="114999"/>
              </a:lnSpc>
              <a:spcBef>
                <a:spcPts val="90"/>
              </a:spcBef>
            </a:pPr>
            <a:r>
              <a:rPr b="0" spc="-114" dirty="0">
                <a:latin typeface="Verdana"/>
                <a:cs typeface="Verdana"/>
              </a:rPr>
              <a:t>The </a:t>
            </a:r>
            <a:r>
              <a:rPr b="0" spc="-150" dirty="0">
                <a:latin typeface="Verdana"/>
                <a:cs typeface="Verdana"/>
              </a:rPr>
              <a:t>key </a:t>
            </a:r>
            <a:r>
              <a:rPr b="0" spc="-125" dirty="0">
                <a:latin typeface="Verdana"/>
                <a:cs typeface="Verdana"/>
              </a:rPr>
              <a:t>features </a:t>
            </a:r>
            <a:r>
              <a:rPr b="0" spc="-45" dirty="0">
                <a:latin typeface="Verdana"/>
                <a:cs typeface="Verdana"/>
              </a:rPr>
              <a:t>of </a:t>
            </a:r>
            <a:r>
              <a:rPr b="0" spc="-114" dirty="0">
                <a:latin typeface="Verdana"/>
                <a:cs typeface="Verdana"/>
              </a:rPr>
              <a:t>our </a:t>
            </a:r>
            <a:r>
              <a:rPr b="0" spc="-125" dirty="0">
                <a:latin typeface="Verdana"/>
                <a:cs typeface="Verdana"/>
              </a:rPr>
              <a:t>quiz </a:t>
            </a:r>
            <a:r>
              <a:rPr b="0" spc="-120" dirty="0">
                <a:latin typeface="Verdana"/>
                <a:cs typeface="Verdana"/>
              </a:rPr>
              <a:t>platform project </a:t>
            </a:r>
            <a:r>
              <a:rPr b="0" spc="-125" dirty="0">
                <a:latin typeface="Verdana"/>
                <a:cs typeface="Verdana"/>
              </a:rPr>
              <a:t>includes </a:t>
            </a:r>
            <a:r>
              <a:rPr b="0" spc="-105" dirty="0">
                <a:latin typeface="Verdana"/>
                <a:cs typeface="Verdana"/>
              </a:rPr>
              <a:t>it’s </a:t>
            </a:r>
            <a:r>
              <a:rPr b="0" spc="-110" dirty="0">
                <a:latin typeface="Verdana"/>
                <a:cs typeface="Verdana"/>
              </a:rPr>
              <a:t>ability </a:t>
            </a:r>
            <a:r>
              <a:rPr b="0" spc="-75" dirty="0">
                <a:latin typeface="Verdana"/>
                <a:cs typeface="Verdana"/>
              </a:rPr>
              <a:t>to </a:t>
            </a:r>
            <a:r>
              <a:rPr b="0" spc="-114" dirty="0">
                <a:latin typeface="Verdana"/>
                <a:cs typeface="Verdana"/>
              </a:rPr>
              <a:t>provide </a:t>
            </a:r>
            <a:r>
              <a:rPr b="0" spc="-150" dirty="0">
                <a:latin typeface="Verdana"/>
                <a:cs typeface="Verdana"/>
              </a:rPr>
              <a:t>users  </a:t>
            </a:r>
            <a:r>
              <a:rPr spc="25" dirty="0"/>
              <a:t>with </a:t>
            </a:r>
            <a:r>
              <a:rPr spc="15" dirty="0"/>
              <a:t>an </a:t>
            </a:r>
            <a:r>
              <a:rPr spc="20" dirty="0"/>
              <a:t>interactive </a:t>
            </a:r>
            <a:r>
              <a:rPr spc="15" dirty="0"/>
              <a:t>experience by </a:t>
            </a:r>
            <a:r>
              <a:rPr spc="20" dirty="0"/>
              <a:t>giving </a:t>
            </a:r>
            <a:r>
              <a:rPr spc="15" dirty="0"/>
              <a:t>them </a:t>
            </a:r>
            <a:r>
              <a:rPr spc="20" dirty="0"/>
              <a:t>an opportunity to </a:t>
            </a:r>
            <a:r>
              <a:rPr spc="10" dirty="0"/>
              <a:t>choose </a:t>
            </a:r>
            <a:r>
              <a:rPr spc="15" dirty="0"/>
              <a:t>and  prepare </a:t>
            </a:r>
            <a:r>
              <a:rPr spc="20" dirty="0"/>
              <a:t>their </a:t>
            </a:r>
            <a:r>
              <a:rPr spc="10" dirty="0"/>
              <a:t>concepts by </a:t>
            </a:r>
            <a:r>
              <a:rPr spc="20" dirty="0"/>
              <a:t>attempting </a:t>
            </a:r>
            <a:r>
              <a:rPr spc="15" dirty="0"/>
              <a:t>our </a:t>
            </a:r>
            <a:r>
              <a:rPr spc="20" dirty="0"/>
              <a:t>various topic wise </a:t>
            </a:r>
            <a:r>
              <a:rPr spc="10" dirty="0"/>
              <a:t>quizzes </a:t>
            </a:r>
            <a:r>
              <a:rPr spc="15" dirty="0"/>
              <a:t>along </a:t>
            </a:r>
            <a:r>
              <a:rPr spc="25" dirty="0"/>
              <a:t>with </a:t>
            </a:r>
            <a:r>
              <a:rPr spc="20" dirty="0"/>
              <a:t>a  </a:t>
            </a:r>
            <a:r>
              <a:rPr spc="15" dirty="0"/>
              <a:t>feature</a:t>
            </a:r>
            <a:r>
              <a:rPr spc="-25" dirty="0"/>
              <a:t> </a:t>
            </a:r>
            <a:r>
              <a:rPr spc="15" dirty="0"/>
              <a:t>of</a:t>
            </a:r>
            <a:r>
              <a:rPr spc="-35" dirty="0"/>
              <a:t> </a:t>
            </a:r>
            <a:r>
              <a:rPr spc="15" dirty="0"/>
              <a:t>comparing</a:t>
            </a:r>
            <a:r>
              <a:rPr spc="-30" dirty="0"/>
              <a:t> </a:t>
            </a:r>
            <a:r>
              <a:rPr spc="15" dirty="0"/>
              <a:t>their</a:t>
            </a:r>
            <a:r>
              <a:rPr spc="-20" dirty="0"/>
              <a:t> </a:t>
            </a:r>
            <a:r>
              <a:rPr spc="15" dirty="0"/>
              <a:t>answers</a:t>
            </a:r>
            <a:r>
              <a:rPr spc="-10" dirty="0"/>
              <a:t> </a:t>
            </a:r>
            <a:r>
              <a:rPr spc="25" dirty="0"/>
              <a:t>with</a:t>
            </a:r>
            <a:r>
              <a:rPr spc="-25" dirty="0"/>
              <a:t> </a:t>
            </a:r>
            <a:r>
              <a:rPr spc="15" dirty="0"/>
              <a:t>the</a:t>
            </a:r>
            <a:r>
              <a:rPr spc="-35" dirty="0"/>
              <a:t> </a:t>
            </a:r>
            <a:r>
              <a:rPr spc="10" dirty="0"/>
              <a:t>correct</a:t>
            </a:r>
            <a:r>
              <a:rPr spc="-25" dirty="0"/>
              <a:t> </a:t>
            </a:r>
            <a:r>
              <a:rPr spc="10" dirty="0"/>
              <a:t>ones</a:t>
            </a:r>
            <a:r>
              <a:rPr spc="-20" dirty="0"/>
              <a:t> </a:t>
            </a:r>
            <a:r>
              <a:rPr spc="25" dirty="0"/>
              <a:t>at</a:t>
            </a:r>
            <a:r>
              <a:rPr spc="-15" dirty="0"/>
              <a:t> </a:t>
            </a:r>
            <a:r>
              <a:rPr spc="15" dirty="0"/>
              <a:t>the</a:t>
            </a:r>
            <a:r>
              <a:rPr spc="-35" dirty="0"/>
              <a:t> </a:t>
            </a:r>
            <a:r>
              <a:rPr spc="5" dirty="0"/>
              <a:t>end</a:t>
            </a:r>
            <a:r>
              <a:rPr spc="-15" dirty="0"/>
              <a:t> </a:t>
            </a:r>
            <a:r>
              <a:rPr spc="15" dirty="0"/>
              <a:t>which</a:t>
            </a:r>
            <a:r>
              <a:rPr spc="-15" dirty="0"/>
              <a:t> </a:t>
            </a:r>
            <a:r>
              <a:rPr spc="20" dirty="0"/>
              <a:t>would  </a:t>
            </a:r>
            <a:r>
              <a:rPr spc="10" dirty="0"/>
              <a:t>help </a:t>
            </a:r>
            <a:r>
              <a:rPr spc="20" dirty="0"/>
              <a:t>them </a:t>
            </a:r>
            <a:r>
              <a:rPr spc="15" dirty="0"/>
              <a:t>learn efficiently for better test</a:t>
            </a:r>
            <a:r>
              <a:rPr spc="-280" dirty="0"/>
              <a:t> </a:t>
            </a:r>
            <a:r>
              <a:rPr spc="10" dirty="0"/>
              <a:t>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1A1A1A"/>
          </a:solidFill>
        </p:spPr>
        <p:txBody>
          <a:bodyPr wrap="square" lIns="0" tIns="0" rIns="0" bIns="0" rtlCol="0"/>
          <a:lstStyle/>
          <a:p>
            <a:endParaRPr/>
          </a:p>
        </p:txBody>
      </p:sp>
      <p:sp>
        <p:nvSpPr>
          <p:cNvPr id="3" name="object 3"/>
          <p:cNvSpPr txBox="1">
            <a:spLocks noGrp="1"/>
          </p:cNvSpPr>
          <p:nvPr>
            <p:ph type="title"/>
          </p:nvPr>
        </p:nvSpPr>
        <p:spPr>
          <a:xfrm>
            <a:off x="3899661" y="62865"/>
            <a:ext cx="1286510" cy="358775"/>
          </a:xfrm>
          <a:prstGeom prst="rect">
            <a:avLst/>
          </a:prstGeom>
        </p:spPr>
        <p:txBody>
          <a:bodyPr vert="horz" wrap="square" lIns="0" tIns="16510" rIns="0" bIns="0" rtlCol="0">
            <a:spAutoFit/>
          </a:bodyPr>
          <a:lstStyle/>
          <a:p>
            <a:pPr marL="12700">
              <a:lnSpc>
                <a:spcPct val="100000"/>
              </a:lnSpc>
              <a:spcBef>
                <a:spcPts val="130"/>
              </a:spcBef>
            </a:pPr>
            <a:r>
              <a:rPr sz="2150" spc="20" dirty="0"/>
              <a:t>R</a:t>
            </a:r>
            <a:r>
              <a:rPr sz="2150" spc="10" dirty="0"/>
              <a:t>E</a:t>
            </a:r>
            <a:r>
              <a:rPr sz="2150" spc="15" dirty="0"/>
              <a:t>S</a:t>
            </a:r>
            <a:r>
              <a:rPr sz="2150" spc="10" dirty="0"/>
              <a:t>U</a:t>
            </a:r>
            <a:r>
              <a:rPr sz="2150" spc="20" dirty="0"/>
              <a:t>L</a:t>
            </a:r>
            <a:r>
              <a:rPr sz="2150" spc="10" dirty="0"/>
              <a:t>T</a:t>
            </a:r>
            <a:r>
              <a:rPr sz="2150" spc="15" dirty="0"/>
              <a:t>S</a:t>
            </a:r>
            <a:endParaRPr sz="2150"/>
          </a:p>
        </p:txBody>
      </p:sp>
      <p:pic>
        <p:nvPicPr>
          <p:cNvPr id="6" name="Picture 5">
            <a:extLst>
              <a:ext uri="{FF2B5EF4-FFF2-40B4-BE49-F238E27FC236}">
                <a16:creationId xmlns:a16="http://schemas.microsoft.com/office/drawing/2014/main" id="{08F6CA9E-31D2-C256-B813-9250E90F16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028949"/>
            <a:ext cx="4495800" cy="2114550"/>
          </a:xfrm>
          <a:prstGeom prst="rect">
            <a:avLst/>
          </a:prstGeom>
        </p:spPr>
      </p:pic>
      <p:pic>
        <p:nvPicPr>
          <p:cNvPr id="10" name="Picture 9">
            <a:extLst>
              <a:ext uri="{FF2B5EF4-FFF2-40B4-BE49-F238E27FC236}">
                <a16:creationId xmlns:a16="http://schemas.microsoft.com/office/drawing/2014/main" id="{C78E3C47-7369-555D-311E-670D16A687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599" y="382270"/>
            <a:ext cx="4343400" cy="2533651"/>
          </a:xfrm>
          <a:prstGeom prst="rect">
            <a:avLst/>
          </a:prstGeom>
        </p:spPr>
      </p:pic>
      <p:pic>
        <p:nvPicPr>
          <p:cNvPr id="12" name="Picture 11">
            <a:extLst>
              <a:ext uri="{FF2B5EF4-FFF2-40B4-BE49-F238E27FC236}">
                <a16:creationId xmlns:a16="http://schemas.microsoft.com/office/drawing/2014/main" id="{AE403DDD-8769-AAB7-C691-1C8FC72217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598" y="3028948"/>
            <a:ext cx="4343401" cy="2114551"/>
          </a:xfrm>
          <a:prstGeom prst="rect">
            <a:avLst/>
          </a:prstGeom>
        </p:spPr>
      </p:pic>
      <p:pic>
        <p:nvPicPr>
          <p:cNvPr id="16" name="Picture 15">
            <a:extLst>
              <a:ext uri="{FF2B5EF4-FFF2-40B4-BE49-F238E27FC236}">
                <a16:creationId xmlns:a16="http://schemas.microsoft.com/office/drawing/2014/main" id="{6B735008-BDFC-086D-0F4A-56127FCB67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424156"/>
            <a:ext cx="4495800" cy="2491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362326" y="1075766"/>
            <a:ext cx="4472305" cy="697230"/>
          </a:xfrm>
          <a:prstGeom prst="rect">
            <a:avLst/>
          </a:prstGeom>
        </p:spPr>
        <p:txBody>
          <a:bodyPr vert="horz" wrap="square" lIns="0" tIns="13335" rIns="0" bIns="0" rtlCol="0">
            <a:spAutoFit/>
          </a:bodyPr>
          <a:lstStyle/>
          <a:p>
            <a:pPr marL="12700">
              <a:lnSpc>
                <a:spcPct val="100000"/>
              </a:lnSpc>
              <a:spcBef>
                <a:spcPts val="105"/>
              </a:spcBef>
            </a:pPr>
            <a:r>
              <a:rPr spc="-150" dirty="0">
                <a:latin typeface="Arial"/>
                <a:cs typeface="Arial"/>
              </a:rPr>
              <a:t>Challenges</a:t>
            </a:r>
            <a:r>
              <a:rPr spc="-220" dirty="0">
                <a:latin typeface="Arial"/>
                <a:cs typeface="Arial"/>
              </a:rPr>
              <a:t> </a:t>
            </a:r>
            <a:r>
              <a:rPr spc="-165" dirty="0">
                <a:latin typeface="Arial"/>
                <a:cs typeface="Arial"/>
              </a:rPr>
              <a:t>Faced</a:t>
            </a:r>
          </a:p>
        </p:txBody>
      </p:sp>
      <p:sp>
        <p:nvSpPr>
          <p:cNvPr id="4" name="object 4"/>
          <p:cNvSpPr txBox="1"/>
          <p:nvPr/>
        </p:nvSpPr>
        <p:spPr>
          <a:xfrm>
            <a:off x="398170" y="2329637"/>
            <a:ext cx="8488680" cy="1717675"/>
          </a:xfrm>
          <a:prstGeom prst="rect">
            <a:avLst/>
          </a:prstGeom>
        </p:spPr>
        <p:txBody>
          <a:bodyPr vert="horz" wrap="square" lIns="0" tIns="13335" rIns="0" bIns="0" rtlCol="0">
            <a:spAutoFit/>
          </a:bodyPr>
          <a:lstStyle/>
          <a:p>
            <a:pPr marL="12700">
              <a:lnSpc>
                <a:spcPct val="100000"/>
              </a:lnSpc>
              <a:spcBef>
                <a:spcPts val="105"/>
              </a:spcBef>
            </a:pPr>
            <a:r>
              <a:rPr sz="1700" b="0" spc="25" dirty="0">
                <a:solidFill>
                  <a:srgbClr val="FFFFFF"/>
                </a:solidFill>
                <a:latin typeface="Lato Light"/>
                <a:cs typeface="Lato Light"/>
              </a:rPr>
              <a:t>We</a:t>
            </a:r>
            <a:r>
              <a:rPr sz="1700" b="0" spc="-30" dirty="0">
                <a:solidFill>
                  <a:srgbClr val="FFFFFF"/>
                </a:solidFill>
                <a:latin typeface="Lato Light"/>
                <a:cs typeface="Lato Light"/>
              </a:rPr>
              <a:t> </a:t>
            </a:r>
            <a:r>
              <a:rPr sz="1700" b="0" spc="20" dirty="0">
                <a:solidFill>
                  <a:srgbClr val="FFFFFF"/>
                </a:solidFill>
                <a:latin typeface="Lato Light"/>
                <a:cs typeface="Lato Light"/>
              </a:rPr>
              <a:t>did</a:t>
            </a:r>
            <a:r>
              <a:rPr sz="1700" b="0" spc="-35" dirty="0">
                <a:solidFill>
                  <a:srgbClr val="FFFFFF"/>
                </a:solidFill>
                <a:latin typeface="Lato Light"/>
                <a:cs typeface="Lato Light"/>
              </a:rPr>
              <a:t> </a:t>
            </a:r>
            <a:r>
              <a:rPr sz="1700" b="0" spc="15" dirty="0">
                <a:solidFill>
                  <a:srgbClr val="FFFFFF"/>
                </a:solidFill>
                <a:latin typeface="Lato Light"/>
                <a:cs typeface="Lato Light"/>
              </a:rPr>
              <a:t>encounter</a:t>
            </a:r>
            <a:r>
              <a:rPr sz="1700" b="0" spc="-20" dirty="0">
                <a:solidFill>
                  <a:srgbClr val="FFFFFF"/>
                </a:solidFill>
                <a:latin typeface="Lato Light"/>
                <a:cs typeface="Lato Light"/>
              </a:rPr>
              <a:t> </a:t>
            </a:r>
            <a:r>
              <a:rPr sz="1700" b="0" spc="20" dirty="0">
                <a:solidFill>
                  <a:srgbClr val="FFFFFF"/>
                </a:solidFill>
                <a:latin typeface="Lato Light"/>
                <a:cs typeface="Lato Light"/>
              </a:rPr>
              <a:t>certain</a:t>
            </a:r>
            <a:r>
              <a:rPr sz="1700" b="0" spc="-20" dirty="0">
                <a:solidFill>
                  <a:srgbClr val="FFFFFF"/>
                </a:solidFill>
                <a:latin typeface="Lato Light"/>
                <a:cs typeface="Lato Light"/>
              </a:rPr>
              <a:t> </a:t>
            </a:r>
            <a:r>
              <a:rPr sz="1700" b="0" spc="15" dirty="0">
                <a:solidFill>
                  <a:srgbClr val="FFFFFF"/>
                </a:solidFill>
                <a:latin typeface="Lato Light"/>
                <a:cs typeface="Lato Light"/>
              </a:rPr>
              <a:t>challenges</a:t>
            </a:r>
            <a:r>
              <a:rPr sz="1700" b="0" spc="-30" dirty="0">
                <a:solidFill>
                  <a:srgbClr val="FFFFFF"/>
                </a:solidFill>
                <a:latin typeface="Lato Light"/>
                <a:cs typeface="Lato Light"/>
              </a:rPr>
              <a:t> </a:t>
            </a:r>
            <a:r>
              <a:rPr sz="1700" b="0" spc="20" dirty="0">
                <a:solidFill>
                  <a:srgbClr val="FFFFFF"/>
                </a:solidFill>
                <a:latin typeface="Lato Light"/>
                <a:cs typeface="Lato Light"/>
              </a:rPr>
              <a:t>while</a:t>
            </a:r>
            <a:r>
              <a:rPr sz="1700" b="0" spc="-35" dirty="0">
                <a:solidFill>
                  <a:srgbClr val="FFFFFF"/>
                </a:solidFill>
                <a:latin typeface="Lato Light"/>
                <a:cs typeface="Lato Light"/>
              </a:rPr>
              <a:t> </a:t>
            </a:r>
            <a:r>
              <a:rPr sz="1700" b="0" spc="20" dirty="0">
                <a:solidFill>
                  <a:srgbClr val="FFFFFF"/>
                </a:solidFill>
                <a:latin typeface="Lato Light"/>
                <a:cs typeface="Lato Light"/>
              </a:rPr>
              <a:t>developing</a:t>
            </a:r>
            <a:r>
              <a:rPr sz="1700" b="0" spc="-50" dirty="0">
                <a:solidFill>
                  <a:srgbClr val="FFFFFF"/>
                </a:solidFill>
                <a:latin typeface="Lato Light"/>
                <a:cs typeface="Lato Light"/>
              </a:rPr>
              <a:t> </a:t>
            </a:r>
            <a:r>
              <a:rPr sz="1700" b="0" spc="15" dirty="0">
                <a:solidFill>
                  <a:srgbClr val="FFFFFF"/>
                </a:solidFill>
                <a:latin typeface="Lato Light"/>
                <a:cs typeface="Lato Light"/>
              </a:rPr>
              <a:t>our</a:t>
            </a:r>
            <a:r>
              <a:rPr sz="1700" b="0" spc="-15" dirty="0">
                <a:solidFill>
                  <a:srgbClr val="FFFFFF"/>
                </a:solidFill>
                <a:latin typeface="Lato Light"/>
                <a:cs typeface="Lato Light"/>
              </a:rPr>
              <a:t> </a:t>
            </a:r>
            <a:r>
              <a:rPr sz="1700" b="0" spc="20" dirty="0">
                <a:solidFill>
                  <a:srgbClr val="FFFFFF"/>
                </a:solidFill>
                <a:latin typeface="Lato Light"/>
                <a:cs typeface="Lato Light"/>
              </a:rPr>
              <a:t>project</a:t>
            </a:r>
            <a:r>
              <a:rPr sz="1700" b="0" spc="-40" dirty="0">
                <a:solidFill>
                  <a:srgbClr val="FFFFFF"/>
                </a:solidFill>
                <a:latin typeface="Lato Light"/>
                <a:cs typeface="Lato Light"/>
              </a:rPr>
              <a:t> </a:t>
            </a:r>
            <a:r>
              <a:rPr sz="1700" b="0" spc="30" dirty="0">
                <a:solidFill>
                  <a:srgbClr val="FFFFFF"/>
                </a:solidFill>
                <a:latin typeface="Lato Light"/>
                <a:cs typeface="Lato Light"/>
              </a:rPr>
              <a:t>like</a:t>
            </a:r>
            <a:r>
              <a:rPr sz="1700" b="0" spc="-25" dirty="0">
                <a:solidFill>
                  <a:srgbClr val="FFFFFF"/>
                </a:solidFill>
                <a:latin typeface="Lato Light"/>
                <a:cs typeface="Lato Light"/>
              </a:rPr>
              <a:t> </a:t>
            </a:r>
            <a:r>
              <a:rPr sz="1700" b="0" spc="25" dirty="0">
                <a:solidFill>
                  <a:srgbClr val="FFFFFF"/>
                </a:solidFill>
                <a:latin typeface="Lato Light"/>
                <a:cs typeface="Lato Light"/>
              </a:rPr>
              <a:t>we</a:t>
            </a:r>
            <a:r>
              <a:rPr sz="1700" b="0" spc="-30" dirty="0">
                <a:solidFill>
                  <a:srgbClr val="FFFFFF"/>
                </a:solidFill>
                <a:latin typeface="Lato Light"/>
                <a:cs typeface="Lato Light"/>
              </a:rPr>
              <a:t> </a:t>
            </a:r>
            <a:r>
              <a:rPr sz="1700" b="0" spc="20" dirty="0">
                <a:solidFill>
                  <a:srgbClr val="FFFFFF"/>
                </a:solidFill>
                <a:latin typeface="Lato Light"/>
                <a:cs typeface="Lato Light"/>
              </a:rPr>
              <a:t>had</a:t>
            </a:r>
            <a:r>
              <a:rPr sz="1700" b="0" spc="-15" dirty="0">
                <a:solidFill>
                  <a:srgbClr val="FFFFFF"/>
                </a:solidFill>
                <a:latin typeface="Lato Light"/>
                <a:cs typeface="Lato Light"/>
              </a:rPr>
              <a:t> </a:t>
            </a:r>
            <a:r>
              <a:rPr sz="1700" b="0" spc="10" dirty="0">
                <a:solidFill>
                  <a:srgbClr val="FFFFFF"/>
                </a:solidFill>
                <a:latin typeface="Lato Light"/>
                <a:cs typeface="Lato Light"/>
              </a:rPr>
              <a:t>issues</a:t>
            </a:r>
            <a:r>
              <a:rPr sz="1700" b="0" spc="-10" dirty="0">
                <a:solidFill>
                  <a:srgbClr val="FFFFFF"/>
                </a:solidFill>
                <a:latin typeface="Lato Light"/>
                <a:cs typeface="Lato Light"/>
              </a:rPr>
              <a:t> </a:t>
            </a:r>
            <a:r>
              <a:rPr sz="1700" b="0" spc="25" dirty="0">
                <a:solidFill>
                  <a:srgbClr val="FFFFFF"/>
                </a:solidFill>
                <a:latin typeface="Lato Light"/>
                <a:cs typeface="Lato Light"/>
              </a:rPr>
              <a:t>with</a:t>
            </a:r>
            <a:endParaRPr sz="1700">
              <a:latin typeface="Lato Light"/>
              <a:cs typeface="Lato Light"/>
            </a:endParaRPr>
          </a:p>
          <a:p>
            <a:pPr marL="12700">
              <a:lnSpc>
                <a:spcPct val="100000"/>
              </a:lnSpc>
              <a:spcBef>
                <a:spcPts val="100"/>
              </a:spcBef>
            </a:pPr>
            <a:r>
              <a:rPr sz="1700" b="0" spc="15" dirty="0">
                <a:solidFill>
                  <a:srgbClr val="FFFFFF"/>
                </a:solidFill>
                <a:latin typeface="Lato Light"/>
                <a:cs typeface="Lato Light"/>
              </a:rPr>
              <a:t>our</a:t>
            </a:r>
            <a:r>
              <a:rPr sz="1700" b="0" spc="-20" dirty="0">
                <a:solidFill>
                  <a:srgbClr val="FFFFFF"/>
                </a:solidFill>
                <a:latin typeface="Lato Light"/>
                <a:cs typeface="Lato Light"/>
              </a:rPr>
              <a:t> </a:t>
            </a:r>
            <a:r>
              <a:rPr sz="1700" b="0" spc="20" dirty="0">
                <a:solidFill>
                  <a:srgbClr val="FFFFFF"/>
                </a:solidFill>
                <a:latin typeface="Lato Light"/>
                <a:cs typeface="Lato Light"/>
              </a:rPr>
              <a:t>backend</a:t>
            </a:r>
            <a:r>
              <a:rPr sz="1700" b="0" spc="-50" dirty="0">
                <a:solidFill>
                  <a:srgbClr val="FFFFFF"/>
                </a:solidFill>
                <a:latin typeface="Lato Light"/>
                <a:cs typeface="Lato Light"/>
              </a:rPr>
              <a:t> </a:t>
            </a:r>
            <a:r>
              <a:rPr sz="1700" b="0" spc="20" dirty="0">
                <a:solidFill>
                  <a:srgbClr val="FFFFFF"/>
                </a:solidFill>
                <a:latin typeface="Lato Light"/>
                <a:cs typeface="Lato Light"/>
              </a:rPr>
              <a:t>programming</a:t>
            </a:r>
            <a:r>
              <a:rPr sz="1700" b="0" spc="-40" dirty="0">
                <a:solidFill>
                  <a:srgbClr val="FFFFFF"/>
                </a:solidFill>
                <a:latin typeface="Lato Light"/>
                <a:cs typeface="Lato Light"/>
              </a:rPr>
              <a:t> </a:t>
            </a:r>
            <a:r>
              <a:rPr sz="1700" b="0" spc="15" dirty="0">
                <a:solidFill>
                  <a:srgbClr val="FFFFFF"/>
                </a:solidFill>
                <a:latin typeface="Lato Light"/>
                <a:cs typeface="Lato Light"/>
              </a:rPr>
              <a:t>and</a:t>
            </a:r>
            <a:r>
              <a:rPr sz="1700" b="0" spc="-15" dirty="0">
                <a:solidFill>
                  <a:srgbClr val="FFFFFF"/>
                </a:solidFill>
                <a:latin typeface="Lato Light"/>
                <a:cs typeface="Lato Light"/>
              </a:rPr>
              <a:t> </a:t>
            </a:r>
            <a:r>
              <a:rPr sz="1700" b="0" spc="25" dirty="0">
                <a:solidFill>
                  <a:srgbClr val="FFFFFF"/>
                </a:solidFill>
                <a:latin typeface="Lato Light"/>
                <a:cs typeface="Lato Light"/>
              </a:rPr>
              <a:t>while</a:t>
            </a:r>
            <a:r>
              <a:rPr sz="1700" b="0" spc="-35" dirty="0">
                <a:solidFill>
                  <a:srgbClr val="FFFFFF"/>
                </a:solidFill>
                <a:latin typeface="Lato Light"/>
                <a:cs typeface="Lato Light"/>
              </a:rPr>
              <a:t> </a:t>
            </a:r>
            <a:r>
              <a:rPr sz="1700" b="0" spc="25" dirty="0">
                <a:solidFill>
                  <a:srgbClr val="FFFFFF"/>
                </a:solidFill>
                <a:latin typeface="Lato Light"/>
                <a:cs typeface="Lato Light"/>
              </a:rPr>
              <a:t>working</a:t>
            </a:r>
            <a:r>
              <a:rPr sz="1700" b="0" spc="-25" dirty="0">
                <a:solidFill>
                  <a:srgbClr val="FFFFFF"/>
                </a:solidFill>
                <a:latin typeface="Lato Light"/>
                <a:cs typeface="Lato Light"/>
              </a:rPr>
              <a:t> </a:t>
            </a:r>
            <a:r>
              <a:rPr sz="1700" b="0" spc="25" dirty="0">
                <a:solidFill>
                  <a:srgbClr val="FFFFFF"/>
                </a:solidFill>
                <a:latin typeface="Lato Light"/>
                <a:cs typeface="Lato Light"/>
              </a:rPr>
              <a:t>with</a:t>
            </a:r>
            <a:r>
              <a:rPr sz="1700" b="0" spc="-30" dirty="0">
                <a:solidFill>
                  <a:srgbClr val="FFFFFF"/>
                </a:solidFill>
                <a:latin typeface="Lato Light"/>
                <a:cs typeface="Lato Light"/>
              </a:rPr>
              <a:t> </a:t>
            </a:r>
            <a:r>
              <a:rPr sz="1700" b="0" spc="20" dirty="0">
                <a:solidFill>
                  <a:srgbClr val="FFFFFF"/>
                </a:solidFill>
                <a:latin typeface="Lato Light"/>
                <a:cs typeface="Lato Light"/>
              </a:rPr>
              <a:t>new</a:t>
            </a:r>
            <a:r>
              <a:rPr sz="1700" b="0" spc="-15" dirty="0">
                <a:solidFill>
                  <a:srgbClr val="FFFFFF"/>
                </a:solidFill>
                <a:latin typeface="Lato Light"/>
                <a:cs typeface="Lato Light"/>
              </a:rPr>
              <a:t> </a:t>
            </a:r>
            <a:r>
              <a:rPr sz="1700" b="0" spc="15" dirty="0">
                <a:solidFill>
                  <a:srgbClr val="FFFFFF"/>
                </a:solidFill>
                <a:latin typeface="Lato Light"/>
                <a:cs typeface="Lato Light"/>
              </a:rPr>
              <a:t>technologies</a:t>
            </a:r>
            <a:r>
              <a:rPr sz="1700" b="0" spc="-45" dirty="0">
                <a:solidFill>
                  <a:srgbClr val="FFFFFF"/>
                </a:solidFill>
                <a:latin typeface="Lato Light"/>
                <a:cs typeface="Lato Light"/>
              </a:rPr>
              <a:t> </a:t>
            </a:r>
            <a:r>
              <a:rPr sz="1700" b="0" spc="30" dirty="0">
                <a:solidFill>
                  <a:srgbClr val="FFFFFF"/>
                </a:solidFill>
                <a:latin typeface="Lato Light"/>
                <a:cs typeface="Lato Light"/>
              </a:rPr>
              <a:t>like</a:t>
            </a:r>
            <a:r>
              <a:rPr sz="1700" b="0" spc="-30" dirty="0">
                <a:solidFill>
                  <a:srgbClr val="FFFFFF"/>
                </a:solidFill>
                <a:latin typeface="Lato Light"/>
                <a:cs typeface="Lato Light"/>
              </a:rPr>
              <a:t> </a:t>
            </a:r>
            <a:r>
              <a:rPr sz="1700" b="0" spc="15" dirty="0">
                <a:solidFill>
                  <a:srgbClr val="FFFFFF"/>
                </a:solidFill>
                <a:latin typeface="Lato Light"/>
                <a:cs typeface="Lato Light"/>
              </a:rPr>
              <a:t>ReactJS.</a:t>
            </a:r>
            <a:endParaRPr sz="1700">
              <a:latin typeface="Lato Light"/>
              <a:cs typeface="Lato Light"/>
            </a:endParaRPr>
          </a:p>
          <a:p>
            <a:pPr>
              <a:lnSpc>
                <a:spcPct val="100000"/>
              </a:lnSpc>
            </a:pPr>
            <a:endParaRPr sz="2250">
              <a:latin typeface="Lato Light"/>
              <a:cs typeface="Lato Light"/>
            </a:endParaRPr>
          </a:p>
          <a:p>
            <a:pPr marL="12700" marR="288925">
              <a:lnSpc>
                <a:spcPct val="105100"/>
              </a:lnSpc>
              <a:spcBef>
                <a:spcPts val="5"/>
              </a:spcBef>
            </a:pPr>
            <a:r>
              <a:rPr sz="1700" b="0" spc="20" dirty="0">
                <a:solidFill>
                  <a:srgbClr val="FFFFFF"/>
                </a:solidFill>
                <a:latin typeface="Lato Light"/>
                <a:cs typeface="Lato Light"/>
              </a:rPr>
              <a:t>We visited various tutorials </a:t>
            </a:r>
            <a:r>
              <a:rPr sz="1700" b="0" spc="15" dirty="0">
                <a:solidFill>
                  <a:srgbClr val="FFFFFF"/>
                </a:solidFill>
                <a:latin typeface="Lato Light"/>
                <a:cs typeface="Lato Light"/>
              </a:rPr>
              <a:t>on </a:t>
            </a:r>
            <a:r>
              <a:rPr sz="1700" b="0" spc="20" dirty="0">
                <a:solidFill>
                  <a:srgbClr val="FFFFFF"/>
                </a:solidFill>
                <a:latin typeface="Lato Light"/>
                <a:cs typeface="Lato Light"/>
              </a:rPr>
              <a:t>Youtube </a:t>
            </a:r>
            <a:r>
              <a:rPr sz="1700" b="0" spc="15" dirty="0">
                <a:solidFill>
                  <a:srgbClr val="FFFFFF"/>
                </a:solidFill>
                <a:latin typeface="Lato Light"/>
                <a:cs typeface="Lato Light"/>
              </a:rPr>
              <a:t>and referred </a:t>
            </a:r>
            <a:r>
              <a:rPr sz="1700" b="0" spc="20" dirty="0">
                <a:solidFill>
                  <a:srgbClr val="FFFFFF"/>
                </a:solidFill>
                <a:latin typeface="Lato Light"/>
                <a:cs typeface="Lato Light"/>
              </a:rPr>
              <a:t>to </a:t>
            </a:r>
            <a:r>
              <a:rPr sz="1700" b="0" spc="15" dirty="0">
                <a:solidFill>
                  <a:srgbClr val="FFFFFF"/>
                </a:solidFill>
                <a:latin typeface="Lato Light"/>
                <a:cs typeface="Lato Light"/>
              </a:rPr>
              <a:t>other free </a:t>
            </a:r>
            <a:r>
              <a:rPr sz="1700" b="0" spc="10" dirty="0">
                <a:solidFill>
                  <a:srgbClr val="FFFFFF"/>
                </a:solidFill>
                <a:latin typeface="Lato Light"/>
                <a:cs typeface="Lato Light"/>
              </a:rPr>
              <a:t>resouces. </a:t>
            </a:r>
            <a:r>
              <a:rPr sz="1700" b="0" spc="15" dirty="0">
                <a:solidFill>
                  <a:srgbClr val="FFFFFF"/>
                </a:solidFill>
                <a:latin typeface="Lato Light"/>
                <a:cs typeface="Lato Light"/>
              </a:rPr>
              <a:t>Also </a:t>
            </a:r>
            <a:r>
              <a:rPr sz="1700" b="0" spc="25" dirty="0">
                <a:solidFill>
                  <a:srgbClr val="FFFFFF"/>
                </a:solidFill>
                <a:latin typeface="Lato Light"/>
                <a:cs typeface="Lato Light"/>
              </a:rPr>
              <a:t>we  </a:t>
            </a:r>
            <a:r>
              <a:rPr sz="1700" b="0" spc="15" dirty="0">
                <a:solidFill>
                  <a:srgbClr val="FFFFFF"/>
                </a:solidFill>
                <a:latin typeface="Lato Light"/>
                <a:cs typeface="Lato Light"/>
              </a:rPr>
              <a:t>referred</a:t>
            </a:r>
            <a:r>
              <a:rPr sz="1700" b="0" spc="-20" dirty="0">
                <a:solidFill>
                  <a:srgbClr val="FFFFFF"/>
                </a:solidFill>
                <a:latin typeface="Lato Light"/>
                <a:cs typeface="Lato Light"/>
              </a:rPr>
              <a:t> </a:t>
            </a:r>
            <a:r>
              <a:rPr sz="1700" b="0" spc="20" dirty="0">
                <a:solidFill>
                  <a:srgbClr val="FFFFFF"/>
                </a:solidFill>
                <a:latin typeface="Lato Light"/>
                <a:cs typeface="Lato Light"/>
              </a:rPr>
              <a:t>to</a:t>
            </a:r>
            <a:r>
              <a:rPr sz="1700" b="0" spc="-20" dirty="0">
                <a:solidFill>
                  <a:srgbClr val="FFFFFF"/>
                </a:solidFill>
                <a:latin typeface="Lato Light"/>
                <a:cs typeface="Lato Light"/>
              </a:rPr>
              <a:t> </a:t>
            </a:r>
            <a:r>
              <a:rPr sz="1700" b="0" spc="15" dirty="0">
                <a:solidFill>
                  <a:srgbClr val="FFFFFF"/>
                </a:solidFill>
                <a:latin typeface="Lato Light"/>
                <a:cs typeface="Lato Light"/>
              </a:rPr>
              <a:t>our</a:t>
            </a:r>
            <a:r>
              <a:rPr sz="1700" b="0" spc="-30" dirty="0">
                <a:solidFill>
                  <a:srgbClr val="FFFFFF"/>
                </a:solidFill>
                <a:latin typeface="Lato Light"/>
                <a:cs typeface="Lato Light"/>
              </a:rPr>
              <a:t> </a:t>
            </a:r>
            <a:r>
              <a:rPr sz="1700" b="0" spc="15" dirty="0">
                <a:solidFill>
                  <a:srgbClr val="FFFFFF"/>
                </a:solidFill>
                <a:latin typeface="Lato Light"/>
                <a:cs typeface="Lato Light"/>
              </a:rPr>
              <a:t>seniors</a:t>
            </a:r>
            <a:r>
              <a:rPr sz="1700" b="0" spc="-10" dirty="0">
                <a:solidFill>
                  <a:srgbClr val="FFFFFF"/>
                </a:solidFill>
                <a:latin typeface="Lato Light"/>
                <a:cs typeface="Lato Light"/>
              </a:rPr>
              <a:t> </a:t>
            </a:r>
            <a:r>
              <a:rPr sz="1700" b="0" spc="20" dirty="0">
                <a:solidFill>
                  <a:srgbClr val="FFFFFF"/>
                </a:solidFill>
                <a:latin typeface="Lato Light"/>
                <a:cs typeface="Lato Light"/>
              </a:rPr>
              <a:t>who</a:t>
            </a:r>
            <a:r>
              <a:rPr sz="1700" b="0" spc="-30" dirty="0">
                <a:solidFill>
                  <a:srgbClr val="FFFFFF"/>
                </a:solidFill>
                <a:latin typeface="Lato Light"/>
                <a:cs typeface="Lato Light"/>
              </a:rPr>
              <a:t> </a:t>
            </a:r>
            <a:r>
              <a:rPr sz="1700" b="0" spc="15" dirty="0">
                <a:solidFill>
                  <a:srgbClr val="FFFFFF"/>
                </a:solidFill>
                <a:latin typeface="Lato Light"/>
                <a:cs typeface="Lato Light"/>
              </a:rPr>
              <a:t>helped</a:t>
            </a:r>
            <a:r>
              <a:rPr sz="1700" b="0" spc="-45" dirty="0">
                <a:solidFill>
                  <a:srgbClr val="FFFFFF"/>
                </a:solidFill>
                <a:latin typeface="Lato Light"/>
                <a:cs typeface="Lato Light"/>
              </a:rPr>
              <a:t> </a:t>
            </a:r>
            <a:r>
              <a:rPr sz="1700" b="0" spc="15" dirty="0">
                <a:solidFill>
                  <a:srgbClr val="FFFFFF"/>
                </a:solidFill>
                <a:latin typeface="Lato Light"/>
                <a:cs typeface="Lato Light"/>
              </a:rPr>
              <a:t>us</a:t>
            </a:r>
            <a:r>
              <a:rPr sz="1700" b="0" spc="-20" dirty="0">
                <a:solidFill>
                  <a:srgbClr val="FFFFFF"/>
                </a:solidFill>
                <a:latin typeface="Lato Light"/>
                <a:cs typeface="Lato Light"/>
              </a:rPr>
              <a:t> </a:t>
            </a:r>
            <a:r>
              <a:rPr sz="1700" b="0" spc="20" dirty="0">
                <a:solidFill>
                  <a:srgbClr val="FFFFFF"/>
                </a:solidFill>
                <a:latin typeface="Lato Light"/>
                <a:cs typeface="Lato Light"/>
              </a:rPr>
              <a:t>in</a:t>
            </a:r>
            <a:r>
              <a:rPr sz="1700" b="0" spc="-25" dirty="0">
                <a:solidFill>
                  <a:srgbClr val="FFFFFF"/>
                </a:solidFill>
                <a:latin typeface="Lato Light"/>
                <a:cs typeface="Lato Light"/>
              </a:rPr>
              <a:t> </a:t>
            </a:r>
            <a:r>
              <a:rPr sz="1700" b="0" spc="15" dirty="0">
                <a:solidFill>
                  <a:srgbClr val="FFFFFF"/>
                </a:solidFill>
                <a:latin typeface="Lato Light"/>
                <a:cs typeface="Lato Light"/>
              </a:rPr>
              <a:t>the</a:t>
            </a:r>
            <a:r>
              <a:rPr sz="1700" b="0" spc="-15" dirty="0">
                <a:solidFill>
                  <a:srgbClr val="FFFFFF"/>
                </a:solidFill>
                <a:latin typeface="Lato Light"/>
                <a:cs typeface="Lato Light"/>
              </a:rPr>
              <a:t> </a:t>
            </a:r>
            <a:r>
              <a:rPr sz="1700" b="0" spc="20" dirty="0">
                <a:solidFill>
                  <a:srgbClr val="FFFFFF"/>
                </a:solidFill>
                <a:latin typeface="Lato Light"/>
                <a:cs typeface="Lato Light"/>
              </a:rPr>
              <a:t>backend</a:t>
            </a:r>
            <a:r>
              <a:rPr sz="1700" b="0" spc="-45" dirty="0">
                <a:solidFill>
                  <a:srgbClr val="FFFFFF"/>
                </a:solidFill>
                <a:latin typeface="Lato Light"/>
                <a:cs typeface="Lato Light"/>
              </a:rPr>
              <a:t> </a:t>
            </a:r>
            <a:r>
              <a:rPr sz="1700" b="0" spc="20" dirty="0">
                <a:solidFill>
                  <a:srgbClr val="FFFFFF"/>
                </a:solidFill>
                <a:latin typeface="Lato Light"/>
                <a:cs typeface="Lato Light"/>
              </a:rPr>
              <a:t>development</a:t>
            </a:r>
            <a:r>
              <a:rPr sz="1700" b="0" spc="-25" dirty="0">
                <a:solidFill>
                  <a:srgbClr val="FFFFFF"/>
                </a:solidFill>
                <a:latin typeface="Lato Light"/>
                <a:cs typeface="Lato Light"/>
              </a:rPr>
              <a:t> </a:t>
            </a:r>
            <a:r>
              <a:rPr sz="1700" b="0" spc="15" dirty="0">
                <a:solidFill>
                  <a:srgbClr val="FFFFFF"/>
                </a:solidFill>
                <a:latin typeface="Lato Light"/>
                <a:cs typeface="Lato Light"/>
              </a:rPr>
              <a:t>mongoDB</a:t>
            </a:r>
            <a:r>
              <a:rPr sz="1700" b="0" spc="-50" dirty="0">
                <a:solidFill>
                  <a:srgbClr val="FFFFFF"/>
                </a:solidFill>
                <a:latin typeface="Lato Light"/>
                <a:cs typeface="Lato Light"/>
              </a:rPr>
              <a:t> </a:t>
            </a:r>
            <a:r>
              <a:rPr sz="1700" b="0" spc="15" dirty="0">
                <a:solidFill>
                  <a:srgbClr val="FFFFFF"/>
                </a:solidFill>
                <a:latin typeface="Lato Light"/>
                <a:cs typeface="Lato Light"/>
              </a:rPr>
              <a:t>and</a:t>
            </a:r>
            <a:r>
              <a:rPr sz="1700" b="0" spc="-15" dirty="0">
                <a:solidFill>
                  <a:srgbClr val="FFFFFF"/>
                </a:solidFill>
                <a:latin typeface="Lato Light"/>
                <a:cs typeface="Lato Light"/>
              </a:rPr>
              <a:t> </a:t>
            </a:r>
            <a:r>
              <a:rPr sz="1700" b="0" spc="15" dirty="0">
                <a:solidFill>
                  <a:srgbClr val="FFFFFF"/>
                </a:solidFill>
                <a:latin typeface="Lato Light"/>
                <a:cs typeface="Lato Light"/>
              </a:rPr>
              <a:t>also  helped</a:t>
            </a:r>
            <a:r>
              <a:rPr sz="1700" b="0" spc="-50" dirty="0">
                <a:solidFill>
                  <a:srgbClr val="FFFFFF"/>
                </a:solidFill>
                <a:latin typeface="Lato Light"/>
                <a:cs typeface="Lato Light"/>
              </a:rPr>
              <a:t> </a:t>
            </a:r>
            <a:r>
              <a:rPr sz="1700" b="0" spc="15" dirty="0">
                <a:solidFill>
                  <a:srgbClr val="FFFFFF"/>
                </a:solidFill>
                <a:latin typeface="Lato Light"/>
                <a:cs typeface="Lato Light"/>
              </a:rPr>
              <a:t>us</a:t>
            </a:r>
            <a:r>
              <a:rPr sz="1700" b="0" spc="-30" dirty="0">
                <a:solidFill>
                  <a:srgbClr val="FFFFFF"/>
                </a:solidFill>
                <a:latin typeface="Lato Light"/>
                <a:cs typeface="Lato Light"/>
              </a:rPr>
              <a:t> </a:t>
            </a:r>
            <a:r>
              <a:rPr sz="1700" b="0" spc="20" dirty="0">
                <a:solidFill>
                  <a:srgbClr val="FFFFFF"/>
                </a:solidFill>
                <a:latin typeface="Lato Light"/>
                <a:cs typeface="Lato Light"/>
              </a:rPr>
              <a:t>in</a:t>
            </a:r>
            <a:r>
              <a:rPr sz="1700" b="0" spc="-30" dirty="0">
                <a:solidFill>
                  <a:srgbClr val="FFFFFF"/>
                </a:solidFill>
                <a:latin typeface="Lato Light"/>
                <a:cs typeface="Lato Light"/>
              </a:rPr>
              <a:t> </a:t>
            </a:r>
            <a:r>
              <a:rPr sz="1700" b="0" spc="15" dirty="0">
                <a:solidFill>
                  <a:srgbClr val="FFFFFF"/>
                </a:solidFill>
                <a:latin typeface="Lato Light"/>
                <a:cs typeface="Lato Light"/>
              </a:rPr>
              <a:t>brushing</a:t>
            </a:r>
            <a:r>
              <a:rPr sz="1700" b="0" spc="-25" dirty="0">
                <a:solidFill>
                  <a:srgbClr val="FFFFFF"/>
                </a:solidFill>
                <a:latin typeface="Lato Light"/>
                <a:cs typeface="Lato Light"/>
              </a:rPr>
              <a:t> </a:t>
            </a:r>
            <a:r>
              <a:rPr sz="1700" b="0" spc="15" dirty="0">
                <a:solidFill>
                  <a:srgbClr val="FFFFFF"/>
                </a:solidFill>
                <a:latin typeface="Lato Light"/>
                <a:cs typeface="Lato Light"/>
              </a:rPr>
              <a:t>up</a:t>
            </a:r>
            <a:r>
              <a:rPr sz="1700" b="0" spc="-20" dirty="0">
                <a:solidFill>
                  <a:srgbClr val="FFFFFF"/>
                </a:solidFill>
                <a:latin typeface="Lato Light"/>
                <a:cs typeface="Lato Light"/>
              </a:rPr>
              <a:t> </a:t>
            </a:r>
            <a:r>
              <a:rPr sz="1700" b="0" spc="15" dirty="0">
                <a:solidFill>
                  <a:srgbClr val="FFFFFF"/>
                </a:solidFill>
                <a:latin typeface="Lato Light"/>
                <a:cs typeface="Lato Light"/>
              </a:rPr>
              <a:t>our</a:t>
            </a:r>
            <a:r>
              <a:rPr sz="1700" b="0" spc="-30" dirty="0">
                <a:solidFill>
                  <a:srgbClr val="FFFFFF"/>
                </a:solidFill>
                <a:latin typeface="Lato Light"/>
                <a:cs typeface="Lato Light"/>
              </a:rPr>
              <a:t> </a:t>
            </a:r>
            <a:r>
              <a:rPr sz="1700" b="0" spc="15" dirty="0">
                <a:solidFill>
                  <a:srgbClr val="FFFFFF"/>
                </a:solidFill>
                <a:latin typeface="Lato Light"/>
                <a:cs typeface="Lato Light"/>
              </a:rPr>
              <a:t>front-end</a:t>
            </a:r>
            <a:r>
              <a:rPr sz="1700" b="0" spc="-30" dirty="0">
                <a:solidFill>
                  <a:srgbClr val="FFFFFF"/>
                </a:solidFill>
                <a:latin typeface="Lato Light"/>
                <a:cs typeface="Lato Light"/>
              </a:rPr>
              <a:t> </a:t>
            </a:r>
            <a:r>
              <a:rPr sz="1700" b="0" spc="15" dirty="0">
                <a:solidFill>
                  <a:srgbClr val="FFFFFF"/>
                </a:solidFill>
                <a:latin typeface="Lato Light"/>
                <a:cs typeface="Lato Light"/>
              </a:rPr>
              <a:t>development</a:t>
            </a:r>
            <a:r>
              <a:rPr sz="1700" b="0" spc="-55" dirty="0">
                <a:solidFill>
                  <a:srgbClr val="FFFFFF"/>
                </a:solidFill>
                <a:latin typeface="Lato Light"/>
                <a:cs typeface="Lato Light"/>
              </a:rPr>
              <a:t> </a:t>
            </a:r>
            <a:r>
              <a:rPr sz="1700" b="0" spc="20" dirty="0">
                <a:solidFill>
                  <a:srgbClr val="FFFFFF"/>
                </a:solidFill>
                <a:latin typeface="Lato Light"/>
                <a:cs typeface="Lato Light"/>
              </a:rPr>
              <a:t>skills.</a:t>
            </a:r>
            <a:endParaRPr sz="1700">
              <a:latin typeface="Lato Light"/>
              <a:cs typeface="La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80238" y="0"/>
            <a:ext cx="8849995" cy="1518285"/>
          </a:xfrm>
          <a:prstGeom prst="rect">
            <a:avLst/>
          </a:prstGeom>
        </p:spPr>
        <p:txBody>
          <a:bodyPr vert="horz" wrap="square" lIns="0" tIns="104775" rIns="0" bIns="0" rtlCol="0">
            <a:spAutoFit/>
          </a:bodyPr>
          <a:lstStyle/>
          <a:p>
            <a:pPr marR="261620" algn="ctr">
              <a:lnSpc>
                <a:spcPct val="100000"/>
              </a:lnSpc>
              <a:spcBef>
                <a:spcPts val="825"/>
              </a:spcBef>
            </a:pPr>
            <a:r>
              <a:rPr dirty="0"/>
              <a:t>Future</a:t>
            </a:r>
            <a:r>
              <a:rPr spc="-30" dirty="0"/>
              <a:t> </a:t>
            </a:r>
            <a:r>
              <a:rPr dirty="0"/>
              <a:t>Work</a:t>
            </a:r>
          </a:p>
          <a:p>
            <a:pPr marL="12700" marR="5080">
              <a:lnSpc>
                <a:spcPct val="95100"/>
              </a:lnSpc>
              <a:spcBef>
                <a:spcPts val="270"/>
              </a:spcBef>
            </a:pPr>
            <a:r>
              <a:rPr sz="1200" b="0" spc="-15" dirty="0">
                <a:latin typeface="Times New Roman"/>
                <a:cs typeface="Times New Roman"/>
              </a:rPr>
              <a:t>In </a:t>
            </a:r>
            <a:r>
              <a:rPr sz="1200" b="0" spc="-5" dirty="0">
                <a:latin typeface="Times New Roman"/>
                <a:cs typeface="Times New Roman"/>
              </a:rPr>
              <a:t>order </a:t>
            </a:r>
            <a:r>
              <a:rPr sz="1200" b="0" dirty="0">
                <a:latin typeface="Times New Roman"/>
                <a:cs typeface="Times New Roman"/>
              </a:rPr>
              <a:t>to </a:t>
            </a:r>
            <a:r>
              <a:rPr sz="1200" b="0" spc="-5" dirty="0">
                <a:latin typeface="Times New Roman"/>
                <a:cs typeface="Times New Roman"/>
              </a:rPr>
              <a:t>extend </a:t>
            </a:r>
            <a:r>
              <a:rPr sz="1200" b="0" dirty="0">
                <a:latin typeface="Times New Roman"/>
                <a:cs typeface="Times New Roman"/>
              </a:rPr>
              <a:t>the </a:t>
            </a:r>
            <a:r>
              <a:rPr sz="1200" b="0" spc="-5" dirty="0">
                <a:latin typeface="Times New Roman"/>
                <a:cs typeface="Times New Roman"/>
              </a:rPr>
              <a:t>functionality </a:t>
            </a:r>
            <a:r>
              <a:rPr sz="1200" b="0" dirty="0">
                <a:latin typeface="Times New Roman"/>
                <a:cs typeface="Times New Roman"/>
              </a:rPr>
              <a:t>of this </a:t>
            </a:r>
            <a:r>
              <a:rPr sz="1200" b="0" spc="-5" dirty="0">
                <a:latin typeface="Times New Roman"/>
                <a:cs typeface="Times New Roman"/>
              </a:rPr>
              <a:t>project </a:t>
            </a:r>
            <a:r>
              <a:rPr sz="1200" b="0" dirty="0">
                <a:latin typeface="Times New Roman"/>
                <a:cs typeface="Times New Roman"/>
              </a:rPr>
              <a:t>in </a:t>
            </a:r>
            <a:r>
              <a:rPr sz="1200" b="0" spc="-5" dirty="0">
                <a:latin typeface="Times New Roman"/>
                <a:cs typeface="Times New Roman"/>
              </a:rPr>
              <a:t>future we </a:t>
            </a:r>
            <a:r>
              <a:rPr sz="1200" b="0" spc="-10" dirty="0">
                <a:latin typeface="Times New Roman"/>
                <a:cs typeface="Times New Roman"/>
              </a:rPr>
              <a:t>can </a:t>
            </a:r>
            <a:r>
              <a:rPr sz="1200" b="0" spc="-5" dirty="0">
                <a:latin typeface="Times New Roman"/>
                <a:cs typeface="Times New Roman"/>
              </a:rPr>
              <a:t>set </a:t>
            </a:r>
            <a:r>
              <a:rPr sz="1200" b="0" dirty="0">
                <a:latin typeface="Times New Roman"/>
                <a:cs typeface="Times New Roman"/>
              </a:rPr>
              <a:t>the </a:t>
            </a:r>
            <a:r>
              <a:rPr sz="1200" b="0" spc="-5" dirty="0">
                <a:latin typeface="Times New Roman"/>
                <a:cs typeface="Times New Roman"/>
              </a:rPr>
              <a:t>focus </a:t>
            </a:r>
            <a:r>
              <a:rPr sz="1200" b="0" dirty="0">
                <a:latin typeface="Times New Roman"/>
                <a:cs typeface="Times New Roman"/>
              </a:rPr>
              <a:t>of this </a:t>
            </a:r>
            <a:r>
              <a:rPr sz="1200" b="0" spc="-5" dirty="0">
                <a:latin typeface="Times New Roman"/>
                <a:cs typeface="Times New Roman"/>
              </a:rPr>
              <a:t>platform </a:t>
            </a:r>
            <a:r>
              <a:rPr sz="1200" b="0" dirty="0">
                <a:latin typeface="Times New Roman"/>
                <a:cs typeface="Times New Roman"/>
              </a:rPr>
              <a:t>on </a:t>
            </a:r>
            <a:r>
              <a:rPr sz="1200" b="0" spc="-5" dirty="0">
                <a:latin typeface="Times New Roman"/>
                <a:cs typeface="Times New Roman"/>
              </a:rPr>
              <a:t>customization and personalization. Users  will empowered </a:t>
            </a:r>
            <a:r>
              <a:rPr sz="1200" b="0" dirty="0">
                <a:latin typeface="Times New Roman"/>
                <a:cs typeface="Times New Roman"/>
              </a:rPr>
              <a:t>to </a:t>
            </a:r>
            <a:r>
              <a:rPr sz="1200" b="0" spc="-5" dirty="0">
                <a:latin typeface="Times New Roman"/>
                <a:cs typeface="Times New Roman"/>
              </a:rPr>
              <a:t>become creators themselves, enabling </a:t>
            </a:r>
            <a:r>
              <a:rPr sz="1200" b="0" dirty="0">
                <a:latin typeface="Times New Roman"/>
                <a:cs typeface="Times New Roman"/>
              </a:rPr>
              <a:t>them to </a:t>
            </a:r>
            <a:r>
              <a:rPr sz="1200" b="0" spc="-5" dirty="0">
                <a:latin typeface="Times New Roman"/>
                <a:cs typeface="Times New Roman"/>
              </a:rPr>
              <a:t>craft and share </a:t>
            </a:r>
            <a:r>
              <a:rPr sz="1200" b="0" dirty="0">
                <a:latin typeface="Times New Roman"/>
                <a:cs typeface="Times New Roman"/>
              </a:rPr>
              <a:t>quizzes </a:t>
            </a:r>
            <a:r>
              <a:rPr sz="1200" b="0" spc="-5" dirty="0">
                <a:latin typeface="Times New Roman"/>
                <a:cs typeface="Times New Roman"/>
              </a:rPr>
              <a:t>tailored </a:t>
            </a:r>
            <a:r>
              <a:rPr sz="1200" b="0" dirty="0">
                <a:latin typeface="Times New Roman"/>
                <a:cs typeface="Times New Roman"/>
              </a:rPr>
              <a:t>to </a:t>
            </a:r>
            <a:r>
              <a:rPr sz="1200" b="0" spc="-5" dirty="0">
                <a:latin typeface="Times New Roman"/>
                <a:cs typeface="Times New Roman"/>
              </a:rPr>
              <a:t>their </a:t>
            </a:r>
            <a:r>
              <a:rPr sz="1200" b="0" dirty="0">
                <a:latin typeface="Times New Roman"/>
                <a:cs typeface="Times New Roman"/>
              </a:rPr>
              <a:t>unique </a:t>
            </a:r>
            <a:r>
              <a:rPr sz="1200" b="0" spc="-5" dirty="0">
                <a:latin typeface="Times New Roman"/>
                <a:cs typeface="Times New Roman"/>
              </a:rPr>
              <a:t>interests and educational goals.  This personal </a:t>
            </a:r>
            <a:r>
              <a:rPr sz="1200" b="0" dirty="0">
                <a:latin typeface="Times New Roman"/>
                <a:cs typeface="Times New Roman"/>
              </a:rPr>
              <a:t>touch </a:t>
            </a:r>
            <a:r>
              <a:rPr sz="1200" b="0" spc="-5" dirty="0">
                <a:latin typeface="Times New Roman"/>
                <a:cs typeface="Times New Roman"/>
              </a:rPr>
              <a:t>will </a:t>
            </a:r>
            <a:r>
              <a:rPr sz="1200" b="0" dirty="0">
                <a:latin typeface="Times New Roman"/>
                <a:cs typeface="Times New Roman"/>
              </a:rPr>
              <a:t>not only </a:t>
            </a:r>
            <a:r>
              <a:rPr sz="1200" b="0" spc="-5" dirty="0">
                <a:latin typeface="Times New Roman"/>
                <a:cs typeface="Times New Roman"/>
              </a:rPr>
              <a:t>enhances </a:t>
            </a:r>
            <a:r>
              <a:rPr sz="1200" b="0" dirty="0">
                <a:latin typeface="Times New Roman"/>
                <a:cs typeface="Times New Roman"/>
              </a:rPr>
              <a:t>the </a:t>
            </a:r>
            <a:r>
              <a:rPr sz="1200" b="0" spc="-5" dirty="0">
                <a:latin typeface="Times New Roman"/>
                <a:cs typeface="Times New Roman"/>
              </a:rPr>
              <a:t>user experience </a:t>
            </a:r>
            <a:r>
              <a:rPr sz="1200" b="0" dirty="0">
                <a:latin typeface="Times New Roman"/>
                <a:cs typeface="Times New Roman"/>
              </a:rPr>
              <a:t>but will also </a:t>
            </a:r>
            <a:r>
              <a:rPr sz="1200" b="0" spc="-5" dirty="0">
                <a:latin typeface="Times New Roman"/>
                <a:cs typeface="Times New Roman"/>
              </a:rPr>
              <a:t>foster </a:t>
            </a:r>
            <a:r>
              <a:rPr sz="1200" b="0" dirty="0">
                <a:latin typeface="Times New Roman"/>
                <a:cs typeface="Times New Roman"/>
              </a:rPr>
              <a:t>a </a:t>
            </a:r>
            <a:r>
              <a:rPr sz="1200" b="0" spc="-10" dirty="0">
                <a:latin typeface="Times New Roman"/>
                <a:cs typeface="Times New Roman"/>
              </a:rPr>
              <a:t>dynamic </a:t>
            </a:r>
            <a:r>
              <a:rPr sz="1200" b="0" spc="-5" dirty="0">
                <a:latin typeface="Times New Roman"/>
                <a:cs typeface="Times New Roman"/>
              </a:rPr>
              <a:t>and interactive environment.There are certain  </a:t>
            </a:r>
            <a:r>
              <a:rPr sz="1200" b="0" dirty="0">
                <a:latin typeface="Times New Roman"/>
                <a:cs typeface="Times New Roman"/>
              </a:rPr>
              <a:t>other </a:t>
            </a:r>
            <a:r>
              <a:rPr sz="1200" b="0" spc="-5" dirty="0">
                <a:latin typeface="Times New Roman"/>
                <a:cs typeface="Times New Roman"/>
              </a:rPr>
              <a:t>features which can </a:t>
            </a:r>
            <a:r>
              <a:rPr sz="1200" b="0" dirty="0">
                <a:latin typeface="Times New Roman"/>
                <a:cs typeface="Times New Roman"/>
              </a:rPr>
              <a:t>be </a:t>
            </a:r>
            <a:r>
              <a:rPr sz="1200" b="0" spc="-5" dirty="0">
                <a:latin typeface="Times New Roman"/>
                <a:cs typeface="Times New Roman"/>
              </a:rPr>
              <a:t>added further </a:t>
            </a:r>
            <a:r>
              <a:rPr sz="1200" b="0" dirty="0">
                <a:latin typeface="Times New Roman"/>
                <a:cs typeface="Times New Roman"/>
              </a:rPr>
              <a:t>to extend it’s </a:t>
            </a:r>
            <a:r>
              <a:rPr sz="1200" b="0" spc="-5" dirty="0">
                <a:latin typeface="Times New Roman"/>
                <a:cs typeface="Times New Roman"/>
              </a:rPr>
              <a:t>functionality </a:t>
            </a:r>
            <a:r>
              <a:rPr sz="1200" b="0" dirty="0">
                <a:latin typeface="Times New Roman"/>
                <a:cs typeface="Times New Roman"/>
              </a:rPr>
              <a:t>in</a:t>
            </a:r>
            <a:r>
              <a:rPr sz="1200" b="0" spc="160" dirty="0">
                <a:latin typeface="Times New Roman"/>
                <a:cs typeface="Times New Roman"/>
              </a:rPr>
              <a:t> </a:t>
            </a:r>
            <a:r>
              <a:rPr sz="1200" b="0" dirty="0">
                <a:latin typeface="Times New Roman"/>
                <a:cs typeface="Times New Roman"/>
              </a:rPr>
              <a:t>future-</a:t>
            </a:r>
            <a:endParaRPr sz="1200">
              <a:latin typeface="Times New Roman"/>
              <a:cs typeface="Times New Roman"/>
            </a:endParaRPr>
          </a:p>
        </p:txBody>
      </p:sp>
      <p:sp>
        <p:nvSpPr>
          <p:cNvPr id="4" name="object 4"/>
          <p:cNvSpPr txBox="1"/>
          <p:nvPr/>
        </p:nvSpPr>
        <p:spPr>
          <a:xfrm>
            <a:off x="180238" y="1765249"/>
            <a:ext cx="8830310" cy="3145155"/>
          </a:xfrm>
          <a:prstGeom prst="rect">
            <a:avLst/>
          </a:prstGeom>
        </p:spPr>
        <p:txBody>
          <a:bodyPr vert="horz" wrap="square" lIns="0" tIns="12700" rIns="0" bIns="0" rtlCol="0">
            <a:spAutoFit/>
          </a:bodyPr>
          <a:lstStyle/>
          <a:p>
            <a:pPr marL="12700">
              <a:lnSpc>
                <a:spcPts val="1405"/>
              </a:lnSpc>
              <a:spcBef>
                <a:spcPts val="100"/>
              </a:spcBef>
            </a:pPr>
            <a:r>
              <a:rPr sz="1200" b="1" spc="-5" dirty="0">
                <a:solidFill>
                  <a:srgbClr val="FFFFFF"/>
                </a:solidFill>
                <a:latin typeface="Times New Roman"/>
                <a:cs typeface="Times New Roman"/>
              </a:rPr>
              <a:t>AI-Powered</a:t>
            </a:r>
            <a:r>
              <a:rPr sz="1200" b="1" spc="35" dirty="0">
                <a:solidFill>
                  <a:srgbClr val="FFFFFF"/>
                </a:solidFill>
                <a:latin typeface="Times New Roman"/>
                <a:cs typeface="Times New Roman"/>
              </a:rPr>
              <a:t> </a:t>
            </a:r>
            <a:r>
              <a:rPr sz="1200" b="1" spc="-5" dirty="0">
                <a:solidFill>
                  <a:srgbClr val="FFFFFF"/>
                </a:solidFill>
                <a:latin typeface="Times New Roman"/>
                <a:cs typeface="Times New Roman"/>
              </a:rPr>
              <a:t>Features:</a:t>
            </a:r>
            <a:r>
              <a:rPr sz="1200" spc="-5" dirty="0">
                <a:solidFill>
                  <a:srgbClr val="FFFFFF"/>
                </a:solidFill>
                <a:latin typeface="Times New Roman"/>
                <a:cs typeface="Times New Roman"/>
              </a:rPr>
              <a:t>Integrating</a:t>
            </a:r>
            <a:r>
              <a:rPr sz="1200" spc="65" dirty="0">
                <a:solidFill>
                  <a:srgbClr val="FFFFFF"/>
                </a:solidFill>
                <a:latin typeface="Times New Roman"/>
                <a:cs typeface="Times New Roman"/>
              </a:rPr>
              <a:t> </a:t>
            </a:r>
            <a:r>
              <a:rPr sz="1200" spc="-5" dirty="0">
                <a:solidFill>
                  <a:srgbClr val="FFFFFF"/>
                </a:solidFill>
                <a:latin typeface="Times New Roman"/>
                <a:cs typeface="Times New Roman"/>
              </a:rPr>
              <a:t>artificial</a:t>
            </a:r>
            <a:r>
              <a:rPr sz="1200" spc="50" dirty="0">
                <a:solidFill>
                  <a:srgbClr val="FFFFFF"/>
                </a:solidFill>
                <a:latin typeface="Times New Roman"/>
                <a:cs typeface="Times New Roman"/>
              </a:rPr>
              <a:t> </a:t>
            </a:r>
            <a:r>
              <a:rPr sz="1200" spc="-5" dirty="0">
                <a:solidFill>
                  <a:srgbClr val="FFFFFF"/>
                </a:solidFill>
                <a:latin typeface="Times New Roman"/>
                <a:cs typeface="Times New Roman"/>
              </a:rPr>
              <a:t>intelligence</a:t>
            </a:r>
            <a:r>
              <a:rPr sz="1200" spc="65" dirty="0">
                <a:solidFill>
                  <a:srgbClr val="FFFFFF"/>
                </a:solidFill>
                <a:latin typeface="Times New Roman"/>
                <a:cs typeface="Times New Roman"/>
              </a:rPr>
              <a:t> </a:t>
            </a:r>
            <a:r>
              <a:rPr sz="1200" spc="-10" dirty="0">
                <a:solidFill>
                  <a:srgbClr val="FFFFFF"/>
                </a:solidFill>
                <a:latin typeface="Times New Roman"/>
                <a:cs typeface="Times New Roman"/>
              </a:rPr>
              <a:t>(AI)</a:t>
            </a:r>
            <a:r>
              <a:rPr sz="1200" spc="40" dirty="0">
                <a:solidFill>
                  <a:srgbClr val="FFFFFF"/>
                </a:solidFill>
                <a:latin typeface="Times New Roman"/>
                <a:cs typeface="Times New Roman"/>
              </a:rPr>
              <a:t> </a:t>
            </a:r>
            <a:r>
              <a:rPr sz="1200" spc="-5" dirty="0">
                <a:solidFill>
                  <a:srgbClr val="FFFFFF"/>
                </a:solidFill>
                <a:latin typeface="Times New Roman"/>
                <a:cs typeface="Times New Roman"/>
              </a:rPr>
              <a:t>for</a:t>
            </a:r>
            <a:r>
              <a:rPr sz="1200" spc="15" dirty="0">
                <a:solidFill>
                  <a:srgbClr val="FFFFFF"/>
                </a:solidFill>
                <a:latin typeface="Times New Roman"/>
                <a:cs typeface="Times New Roman"/>
              </a:rPr>
              <a:t> </a:t>
            </a:r>
            <a:r>
              <a:rPr sz="1200" spc="-5" dirty="0">
                <a:solidFill>
                  <a:srgbClr val="FFFFFF"/>
                </a:solidFill>
                <a:latin typeface="Times New Roman"/>
                <a:cs typeface="Times New Roman"/>
              </a:rPr>
              <a:t>features</a:t>
            </a:r>
            <a:r>
              <a:rPr sz="1200" spc="35" dirty="0">
                <a:solidFill>
                  <a:srgbClr val="FFFFFF"/>
                </a:solidFill>
                <a:latin typeface="Times New Roman"/>
                <a:cs typeface="Times New Roman"/>
              </a:rPr>
              <a:t> </a:t>
            </a:r>
            <a:r>
              <a:rPr sz="1200" dirty="0">
                <a:solidFill>
                  <a:srgbClr val="FFFFFF"/>
                </a:solidFill>
                <a:latin typeface="Times New Roman"/>
                <a:cs typeface="Times New Roman"/>
              </a:rPr>
              <a:t>like</a:t>
            </a:r>
            <a:r>
              <a:rPr sz="1200" spc="15" dirty="0">
                <a:solidFill>
                  <a:srgbClr val="FFFFFF"/>
                </a:solidFill>
                <a:latin typeface="Times New Roman"/>
                <a:cs typeface="Times New Roman"/>
              </a:rPr>
              <a:t> </a:t>
            </a:r>
            <a:r>
              <a:rPr sz="1200" dirty="0">
                <a:solidFill>
                  <a:srgbClr val="FFFFFF"/>
                </a:solidFill>
                <a:latin typeface="Times New Roman"/>
                <a:cs typeface="Times New Roman"/>
              </a:rPr>
              <a:t>automated</a:t>
            </a:r>
            <a:r>
              <a:rPr sz="1200" spc="45" dirty="0">
                <a:solidFill>
                  <a:srgbClr val="FFFFFF"/>
                </a:solidFill>
                <a:latin typeface="Times New Roman"/>
                <a:cs typeface="Times New Roman"/>
              </a:rPr>
              <a:t> </a:t>
            </a:r>
            <a:r>
              <a:rPr sz="1200" dirty="0">
                <a:solidFill>
                  <a:srgbClr val="FFFFFF"/>
                </a:solidFill>
                <a:latin typeface="Times New Roman"/>
                <a:cs typeface="Times New Roman"/>
              </a:rPr>
              <a:t>question</a:t>
            </a:r>
            <a:r>
              <a:rPr sz="1200" spc="25" dirty="0">
                <a:solidFill>
                  <a:srgbClr val="FFFFFF"/>
                </a:solidFill>
                <a:latin typeface="Times New Roman"/>
                <a:cs typeface="Times New Roman"/>
              </a:rPr>
              <a:t> </a:t>
            </a:r>
            <a:r>
              <a:rPr sz="1200" spc="-5" dirty="0">
                <a:solidFill>
                  <a:srgbClr val="FFFFFF"/>
                </a:solidFill>
                <a:latin typeface="Times New Roman"/>
                <a:cs typeface="Times New Roman"/>
              </a:rPr>
              <a:t>generation,</a:t>
            </a:r>
            <a:r>
              <a:rPr sz="1200" spc="55" dirty="0">
                <a:solidFill>
                  <a:srgbClr val="FFFFFF"/>
                </a:solidFill>
                <a:latin typeface="Times New Roman"/>
                <a:cs typeface="Times New Roman"/>
              </a:rPr>
              <a:t> </a:t>
            </a:r>
            <a:r>
              <a:rPr sz="1200" dirty="0">
                <a:solidFill>
                  <a:srgbClr val="FFFFFF"/>
                </a:solidFill>
                <a:latin typeface="Times New Roman"/>
                <a:cs typeface="Times New Roman"/>
              </a:rPr>
              <a:t>intelligent</a:t>
            </a:r>
            <a:r>
              <a:rPr sz="1200" spc="45" dirty="0">
                <a:solidFill>
                  <a:srgbClr val="FFFFFF"/>
                </a:solidFill>
                <a:latin typeface="Times New Roman"/>
                <a:cs typeface="Times New Roman"/>
              </a:rPr>
              <a:t> </a:t>
            </a:r>
            <a:r>
              <a:rPr sz="1200" spc="-5" dirty="0">
                <a:solidFill>
                  <a:srgbClr val="FFFFFF"/>
                </a:solidFill>
                <a:latin typeface="Times New Roman"/>
                <a:cs typeface="Times New Roman"/>
              </a:rPr>
              <a:t>feedback,</a:t>
            </a:r>
            <a:r>
              <a:rPr sz="1200" spc="50" dirty="0">
                <a:solidFill>
                  <a:srgbClr val="FFFFFF"/>
                </a:solidFill>
                <a:latin typeface="Times New Roman"/>
                <a:cs typeface="Times New Roman"/>
              </a:rPr>
              <a:t> </a:t>
            </a:r>
            <a:r>
              <a:rPr sz="1200" dirty="0">
                <a:solidFill>
                  <a:srgbClr val="FFFFFF"/>
                </a:solidFill>
                <a:latin typeface="Times New Roman"/>
                <a:cs typeface="Times New Roman"/>
              </a:rPr>
              <a:t>or</a:t>
            </a:r>
            <a:r>
              <a:rPr sz="1200" spc="15" dirty="0">
                <a:solidFill>
                  <a:srgbClr val="FFFFFF"/>
                </a:solidFill>
                <a:latin typeface="Times New Roman"/>
                <a:cs typeface="Times New Roman"/>
              </a:rPr>
              <a:t> </a:t>
            </a:r>
            <a:r>
              <a:rPr sz="1200" dirty="0">
                <a:solidFill>
                  <a:srgbClr val="FFFFFF"/>
                </a:solidFill>
                <a:latin typeface="Times New Roman"/>
                <a:cs typeface="Times New Roman"/>
              </a:rPr>
              <a:t>predictive</a:t>
            </a:r>
            <a:endParaRPr sz="1200">
              <a:latin typeface="Times New Roman"/>
              <a:cs typeface="Times New Roman"/>
            </a:endParaRPr>
          </a:p>
          <a:p>
            <a:pPr marL="12700">
              <a:lnSpc>
                <a:spcPts val="1405"/>
              </a:lnSpc>
            </a:pPr>
            <a:r>
              <a:rPr sz="1200" spc="-5" dirty="0">
                <a:solidFill>
                  <a:srgbClr val="FFFFFF"/>
                </a:solidFill>
                <a:latin typeface="Times New Roman"/>
                <a:cs typeface="Times New Roman"/>
              </a:rPr>
              <a:t>analytics </a:t>
            </a:r>
            <a:r>
              <a:rPr sz="1200" dirty="0">
                <a:solidFill>
                  <a:srgbClr val="FFFFFF"/>
                </a:solidFill>
                <a:latin typeface="Times New Roman"/>
                <a:cs typeface="Times New Roman"/>
              </a:rPr>
              <a:t>to </a:t>
            </a:r>
            <a:r>
              <a:rPr sz="1200" spc="-5" dirty="0">
                <a:solidFill>
                  <a:srgbClr val="FFFFFF"/>
                </a:solidFill>
                <a:latin typeface="Times New Roman"/>
                <a:cs typeface="Times New Roman"/>
              </a:rPr>
              <a:t>further enhance </a:t>
            </a:r>
            <a:r>
              <a:rPr sz="1200" dirty="0">
                <a:solidFill>
                  <a:srgbClr val="FFFFFF"/>
                </a:solidFill>
                <a:latin typeface="Times New Roman"/>
                <a:cs typeface="Times New Roman"/>
              </a:rPr>
              <a:t>the </a:t>
            </a:r>
            <a:r>
              <a:rPr sz="1200" spc="-5" dirty="0">
                <a:solidFill>
                  <a:srgbClr val="FFFFFF"/>
                </a:solidFill>
                <a:latin typeface="Times New Roman"/>
                <a:cs typeface="Times New Roman"/>
              </a:rPr>
              <a:t>platform's</a:t>
            </a:r>
            <a:r>
              <a:rPr sz="1200" spc="150" dirty="0">
                <a:solidFill>
                  <a:srgbClr val="FFFFFF"/>
                </a:solidFill>
                <a:latin typeface="Times New Roman"/>
                <a:cs typeface="Times New Roman"/>
              </a:rPr>
              <a:t> </a:t>
            </a:r>
            <a:r>
              <a:rPr sz="1200" spc="-5" dirty="0">
                <a:solidFill>
                  <a:srgbClr val="FFFFFF"/>
                </a:solidFill>
                <a:latin typeface="Times New Roman"/>
                <a:cs typeface="Times New Roman"/>
              </a:rPr>
              <a:t>capabilities.</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30"/>
              </a:spcBef>
            </a:pPr>
            <a:endParaRPr sz="1050">
              <a:latin typeface="Times New Roman"/>
              <a:cs typeface="Times New Roman"/>
            </a:endParaRPr>
          </a:p>
          <a:p>
            <a:pPr marL="12700" marR="204470">
              <a:lnSpc>
                <a:spcPts val="1370"/>
              </a:lnSpc>
            </a:pPr>
            <a:r>
              <a:rPr sz="1200" b="1" spc="-5" dirty="0">
                <a:solidFill>
                  <a:srgbClr val="FFFFFF"/>
                </a:solidFill>
                <a:latin typeface="Times New Roman"/>
                <a:cs typeface="Times New Roman"/>
              </a:rPr>
              <a:t>Localization and Internationalization:</a:t>
            </a:r>
            <a:r>
              <a:rPr sz="1200" spc="-5" dirty="0">
                <a:solidFill>
                  <a:srgbClr val="FFFFFF"/>
                </a:solidFill>
                <a:latin typeface="Times New Roman"/>
                <a:cs typeface="Times New Roman"/>
              </a:rPr>
              <a:t>Expanding language </a:t>
            </a:r>
            <a:r>
              <a:rPr sz="1200" dirty="0">
                <a:solidFill>
                  <a:srgbClr val="FFFFFF"/>
                </a:solidFill>
                <a:latin typeface="Times New Roman"/>
                <a:cs typeface="Times New Roman"/>
              </a:rPr>
              <a:t>support </a:t>
            </a:r>
            <a:r>
              <a:rPr sz="1200" spc="-5" dirty="0">
                <a:solidFill>
                  <a:srgbClr val="FFFFFF"/>
                </a:solidFill>
                <a:latin typeface="Times New Roman"/>
                <a:cs typeface="Times New Roman"/>
              </a:rPr>
              <a:t>and adapting </a:t>
            </a:r>
            <a:r>
              <a:rPr sz="1200" dirty="0">
                <a:solidFill>
                  <a:srgbClr val="FFFFFF"/>
                </a:solidFill>
                <a:latin typeface="Times New Roman"/>
                <a:cs typeface="Times New Roman"/>
              </a:rPr>
              <a:t>the </a:t>
            </a:r>
            <a:r>
              <a:rPr sz="1200" spc="-5" dirty="0">
                <a:solidFill>
                  <a:srgbClr val="FFFFFF"/>
                </a:solidFill>
                <a:latin typeface="Times New Roman"/>
                <a:cs typeface="Times New Roman"/>
              </a:rPr>
              <a:t>platform </a:t>
            </a:r>
            <a:r>
              <a:rPr sz="1200" dirty="0">
                <a:solidFill>
                  <a:srgbClr val="FFFFFF"/>
                </a:solidFill>
                <a:latin typeface="Times New Roman"/>
                <a:cs typeface="Times New Roman"/>
              </a:rPr>
              <a:t>to </a:t>
            </a:r>
            <a:r>
              <a:rPr sz="1200" spc="-5" dirty="0">
                <a:solidFill>
                  <a:srgbClr val="FFFFFF"/>
                </a:solidFill>
                <a:latin typeface="Times New Roman"/>
                <a:cs typeface="Times New Roman"/>
              </a:rPr>
              <a:t>different cultural contexts </a:t>
            </a:r>
            <a:r>
              <a:rPr sz="1200" dirty="0">
                <a:solidFill>
                  <a:srgbClr val="FFFFFF"/>
                </a:solidFill>
                <a:latin typeface="Times New Roman"/>
                <a:cs typeface="Times New Roman"/>
              </a:rPr>
              <a:t>to </a:t>
            </a:r>
            <a:r>
              <a:rPr sz="1200" spc="-5" dirty="0">
                <a:solidFill>
                  <a:srgbClr val="FFFFFF"/>
                </a:solidFill>
                <a:latin typeface="Times New Roman"/>
                <a:cs typeface="Times New Roman"/>
              </a:rPr>
              <a:t>reach </a:t>
            </a:r>
            <a:r>
              <a:rPr sz="1200" dirty="0">
                <a:solidFill>
                  <a:srgbClr val="FFFFFF"/>
                </a:solidFill>
                <a:latin typeface="Times New Roman"/>
                <a:cs typeface="Times New Roman"/>
              </a:rPr>
              <a:t>a more  </a:t>
            </a:r>
            <a:r>
              <a:rPr sz="1200" spc="-5" dirty="0">
                <a:solidFill>
                  <a:srgbClr val="FFFFFF"/>
                </a:solidFill>
                <a:latin typeface="Times New Roman"/>
                <a:cs typeface="Times New Roman"/>
              </a:rPr>
              <a:t>diverse user</a:t>
            </a:r>
            <a:r>
              <a:rPr sz="1200" spc="15" dirty="0">
                <a:solidFill>
                  <a:srgbClr val="FFFFFF"/>
                </a:solidFill>
                <a:latin typeface="Times New Roman"/>
                <a:cs typeface="Times New Roman"/>
              </a:rPr>
              <a:t> </a:t>
            </a:r>
            <a:r>
              <a:rPr sz="1200" spc="-5" dirty="0">
                <a:solidFill>
                  <a:srgbClr val="FFFFFF"/>
                </a:solidFill>
                <a:latin typeface="Times New Roman"/>
                <a:cs typeface="Times New Roman"/>
              </a:rPr>
              <a:t>base.</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55"/>
              </a:spcBef>
            </a:pPr>
            <a:endParaRPr sz="1000">
              <a:latin typeface="Times New Roman"/>
              <a:cs typeface="Times New Roman"/>
            </a:endParaRPr>
          </a:p>
          <a:p>
            <a:pPr marL="12700" marR="185420">
              <a:lnSpc>
                <a:spcPts val="1370"/>
              </a:lnSpc>
            </a:pPr>
            <a:r>
              <a:rPr sz="1200" b="1" spc="-5" dirty="0">
                <a:solidFill>
                  <a:srgbClr val="FFFFFF"/>
                </a:solidFill>
                <a:latin typeface="Times New Roman"/>
                <a:cs typeface="Times New Roman"/>
              </a:rPr>
              <a:t>Gamification Elements:</a:t>
            </a:r>
            <a:r>
              <a:rPr sz="1200" spc="-5" dirty="0">
                <a:solidFill>
                  <a:srgbClr val="FFFFFF"/>
                </a:solidFill>
                <a:latin typeface="Times New Roman"/>
                <a:cs typeface="Times New Roman"/>
              </a:rPr>
              <a:t>Adding </a:t>
            </a:r>
            <a:r>
              <a:rPr sz="1200" dirty="0">
                <a:solidFill>
                  <a:srgbClr val="FFFFFF"/>
                </a:solidFill>
                <a:latin typeface="Times New Roman"/>
                <a:cs typeface="Times New Roman"/>
              </a:rPr>
              <a:t>more </a:t>
            </a:r>
            <a:r>
              <a:rPr sz="1200" spc="-5" dirty="0">
                <a:solidFill>
                  <a:srgbClr val="FFFFFF"/>
                </a:solidFill>
                <a:latin typeface="Times New Roman"/>
                <a:cs typeface="Times New Roman"/>
              </a:rPr>
              <a:t>gamification elements, such as badges, leaderboards, </a:t>
            </a:r>
            <a:r>
              <a:rPr sz="1200" dirty="0">
                <a:solidFill>
                  <a:srgbClr val="FFFFFF"/>
                </a:solidFill>
                <a:latin typeface="Times New Roman"/>
                <a:cs typeface="Times New Roman"/>
              </a:rPr>
              <a:t>or </a:t>
            </a:r>
            <a:r>
              <a:rPr sz="1200" spc="-5" dirty="0">
                <a:solidFill>
                  <a:srgbClr val="FFFFFF"/>
                </a:solidFill>
                <a:latin typeface="Times New Roman"/>
                <a:cs typeface="Times New Roman"/>
              </a:rPr>
              <a:t>virtual rewards, </a:t>
            </a:r>
            <a:r>
              <a:rPr sz="1200" dirty="0">
                <a:solidFill>
                  <a:srgbClr val="FFFFFF"/>
                </a:solidFill>
                <a:latin typeface="Times New Roman"/>
                <a:cs typeface="Times New Roman"/>
              </a:rPr>
              <a:t>to </a:t>
            </a:r>
            <a:r>
              <a:rPr sz="1200" spc="-5" dirty="0">
                <a:solidFill>
                  <a:srgbClr val="FFFFFF"/>
                </a:solidFill>
                <a:latin typeface="Times New Roman"/>
                <a:cs typeface="Times New Roman"/>
              </a:rPr>
              <a:t>motivate users and foster </a:t>
            </a:r>
            <a:r>
              <a:rPr sz="1200" dirty="0">
                <a:solidFill>
                  <a:srgbClr val="FFFFFF"/>
                </a:solidFill>
                <a:latin typeface="Times New Roman"/>
                <a:cs typeface="Times New Roman"/>
              </a:rPr>
              <a:t>a  </a:t>
            </a:r>
            <a:r>
              <a:rPr sz="1200" spc="-5" dirty="0">
                <a:solidFill>
                  <a:srgbClr val="FFFFFF"/>
                </a:solidFill>
                <a:latin typeface="Times New Roman"/>
                <a:cs typeface="Times New Roman"/>
              </a:rPr>
              <a:t>competitive </a:t>
            </a:r>
            <a:r>
              <a:rPr sz="1200" spc="-15" dirty="0">
                <a:solidFill>
                  <a:srgbClr val="FFFFFF"/>
                </a:solidFill>
                <a:latin typeface="Times New Roman"/>
                <a:cs typeface="Times New Roman"/>
              </a:rPr>
              <a:t>yet </a:t>
            </a:r>
            <a:r>
              <a:rPr sz="1200" spc="-5" dirty="0">
                <a:solidFill>
                  <a:srgbClr val="FFFFFF"/>
                </a:solidFill>
                <a:latin typeface="Times New Roman"/>
                <a:cs typeface="Times New Roman"/>
              </a:rPr>
              <a:t>collaborative learning</a:t>
            </a:r>
            <a:r>
              <a:rPr sz="1200" spc="160" dirty="0">
                <a:solidFill>
                  <a:srgbClr val="FFFFFF"/>
                </a:solidFill>
                <a:latin typeface="Times New Roman"/>
                <a:cs typeface="Times New Roman"/>
              </a:rPr>
              <a:t> </a:t>
            </a:r>
            <a:r>
              <a:rPr sz="1200" spc="-5" dirty="0">
                <a:solidFill>
                  <a:srgbClr val="FFFFFF"/>
                </a:solidFill>
                <a:latin typeface="Times New Roman"/>
                <a:cs typeface="Times New Roman"/>
              </a:rPr>
              <a:t>environment.</a:t>
            </a:r>
            <a:endParaRPr sz="1200">
              <a:latin typeface="Times New Roman"/>
              <a:cs typeface="Times New Roman"/>
            </a:endParaRPr>
          </a:p>
          <a:p>
            <a:pPr>
              <a:lnSpc>
                <a:spcPct val="100000"/>
              </a:lnSpc>
            </a:pPr>
            <a:endParaRPr sz="1300">
              <a:latin typeface="Times New Roman"/>
              <a:cs typeface="Times New Roman"/>
            </a:endParaRPr>
          </a:p>
          <a:p>
            <a:pPr marL="12700">
              <a:lnSpc>
                <a:spcPts val="1405"/>
              </a:lnSpc>
              <a:spcBef>
                <a:spcPts val="1095"/>
              </a:spcBef>
            </a:pPr>
            <a:r>
              <a:rPr sz="1200" b="1" spc="-5" dirty="0">
                <a:solidFill>
                  <a:srgbClr val="FFFFFF"/>
                </a:solidFill>
                <a:latin typeface="Times New Roman"/>
                <a:cs typeface="Times New Roman"/>
              </a:rPr>
              <a:t>Feedback</a:t>
            </a:r>
            <a:r>
              <a:rPr sz="1200" b="1" spc="30" dirty="0">
                <a:solidFill>
                  <a:srgbClr val="FFFFFF"/>
                </a:solidFill>
                <a:latin typeface="Times New Roman"/>
                <a:cs typeface="Times New Roman"/>
              </a:rPr>
              <a:t> </a:t>
            </a:r>
            <a:r>
              <a:rPr sz="1200" b="1" spc="-5" dirty="0">
                <a:solidFill>
                  <a:srgbClr val="FFFFFF"/>
                </a:solidFill>
                <a:latin typeface="Times New Roman"/>
                <a:cs typeface="Times New Roman"/>
              </a:rPr>
              <a:t>Mechanisms</a:t>
            </a:r>
            <a:r>
              <a:rPr sz="1200" spc="-5" dirty="0">
                <a:solidFill>
                  <a:srgbClr val="FFFFFF"/>
                </a:solidFill>
                <a:latin typeface="Times New Roman"/>
                <a:cs typeface="Times New Roman"/>
              </a:rPr>
              <a:t>:Implementing</a:t>
            </a:r>
            <a:r>
              <a:rPr sz="1200" spc="75" dirty="0">
                <a:solidFill>
                  <a:srgbClr val="FFFFFF"/>
                </a:solidFill>
                <a:latin typeface="Times New Roman"/>
                <a:cs typeface="Times New Roman"/>
              </a:rPr>
              <a:t> </a:t>
            </a:r>
            <a:r>
              <a:rPr sz="1200" spc="-5" dirty="0">
                <a:solidFill>
                  <a:srgbClr val="FFFFFF"/>
                </a:solidFill>
                <a:latin typeface="Times New Roman"/>
                <a:cs typeface="Times New Roman"/>
              </a:rPr>
              <a:t>advanced</a:t>
            </a:r>
            <a:r>
              <a:rPr sz="1200" spc="60" dirty="0">
                <a:solidFill>
                  <a:srgbClr val="FFFFFF"/>
                </a:solidFill>
                <a:latin typeface="Times New Roman"/>
                <a:cs typeface="Times New Roman"/>
              </a:rPr>
              <a:t> </a:t>
            </a:r>
            <a:r>
              <a:rPr sz="1200" spc="-5" dirty="0">
                <a:solidFill>
                  <a:srgbClr val="FFFFFF"/>
                </a:solidFill>
                <a:latin typeface="Times New Roman"/>
                <a:cs typeface="Times New Roman"/>
              </a:rPr>
              <a:t>feedback</a:t>
            </a:r>
            <a:r>
              <a:rPr sz="1200" spc="45" dirty="0">
                <a:solidFill>
                  <a:srgbClr val="FFFFFF"/>
                </a:solidFill>
                <a:latin typeface="Times New Roman"/>
                <a:cs typeface="Times New Roman"/>
              </a:rPr>
              <a:t> </a:t>
            </a:r>
            <a:r>
              <a:rPr sz="1200" spc="-5" dirty="0">
                <a:solidFill>
                  <a:srgbClr val="FFFFFF"/>
                </a:solidFill>
                <a:latin typeface="Times New Roman"/>
                <a:cs typeface="Times New Roman"/>
              </a:rPr>
              <a:t>mechanisms,</a:t>
            </a:r>
            <a:r>
              <a:rPr sz="1200" spc="35" dirty="0">
                <a:solidFill>
                  <a:srgbClr val="FFFFFF"/>
                </a:solidFill>
                <a:latin typeface="Times New Roman"/>
                <a:cs typeface="Times New Roman"/>
              </a:rPr>
              <a:t> </a:t>
            </a:r>
            <a:r>
              <a:rPr sz="1200" dirty="0">
                <a:solidFill>
                  <a:srgbClr val="FFFFFF"/>
                </a:solidFill>
                <a:latin typeface="Times New Roman"/>
                <a:cs typeface="Times New Roman"/>
              </a:rPr>
              <a:t>including</a:t>
            </a:r>
            <a:r>
              <a:rPr sz="1200" spc="25" dirty="0">
                <a:solidFill>
                  <a:srgbClr val="FFFFFF"/>
                </a:solidFill>
                <a:latin typeface="Times New Roman"/>
                <a:cs typeface="Times New Roman"/>
              </a:rPr>
              <a:t> </a:t>
            </a:r>
            <a:r>
              <a:rPr sz="1200" spc="-5" dirty="0">
                <a:solidFill>
                  <a:srgbClr val="FFFFFF"/>
                </a:solidFill>
                <a:latin typeface="Times New Roman"/>
                <a:cs typeface="Times New Roman"/>
              </a:rPr>
              <a:t>sentiment</a:t>
            </a:r>
            <a:r>
              <a:rPr sz="1200" spc="30" dirty="0">
                <a:solidFill>
                  <a:srgbClr val="FFFFFF"/>
                </a:solidFill>
                <a:latin typeface="Times New Roman"/>
                <a:cs typeface="Times New Roman"/>
              </a:rPr>
              <a:t> </a:t>
            </a:r>
            <a:r>
              <a:rPr sz="1200" spc="-5" dirty="0">
                <a:solidFill>
                  <a:srgbClr val="FFFFFF"/>
                </a:solidFill>
                <a:latin typeface="Times New Roman"/>
                <a:cs typeface="Times New Roman"/>
              </a:rPr>
              <a:t>analysis,</a:t>
            </a:r>
            <a:r>
              <a:rPr sz="1200" spc="65" dirty="0">
                <a:solidFill>
                  <a:srgbClr val="FFFFFF"/>
                </a:solidFill>
                <a:latin typeface="Times New Roman"/>
                <a:cs typeface="Times New Roman"/>
              </a:rPr>
              <a:t> </a:t>
            </a:r>
            <a:r>
              <a:rPr sz="1200" dirty="0">
                <a:solidFill>
                  <a:srgbClr val="FFFFFF"/>
                </a:solidFill>
                <a:latin typeface="Times New Roman"/>
                <a:cs typeface="Times New Roman"/>
              </a:rPr>
              <a:t>to</a:t>
            </a:r>
            <a:r>
              <a:rPr sz="1200" spc="10" dirty="0">
                <a:solidFill>
                  <a:srgbClr val="FFFFFF"/>
                </a:solidFill>
                <a:latin typeface="Times New Roman"/>
                <a:cs typeface="Times New Roman"/>
              </a:rPr>
              <a:t> </a:t>
            </a:r>
            <a:r>
              <a:rPr sz="1200" spc="-5" dirty="0">
                <a:solidFill>
                  <a:srgbClr val="FFFFFF"/>
                </a:solidFill>
                <a:latin typeface="Times New Roman"/>
                <a:cs typeface="Times New Roman"/>
              </a:rPr>
              <a:t>understand</a:t>
            </a:r>
            <a:r>
              <a:rPr sz="1200" spc="20" dirty="0">
                <a:solidFill>
                  <a:srgbClr val="FFFFFF"/>
                </a:solidFill>
                <a:latin typeface="Times New Roman"/>
                <a:cs typeface="Times New Roman"/>
              </a:rPr>
              <a:t> </a:t>
            </a:r>
            <a:r>
              <a:rPr sz="1200" spc="-5" dirty="0">
                <a:solidFill>
                  <a:srgbClr val="FFFFFF"/>
                </a:solidFill>
                <a:latin typeface="Times New Roman"/>
                <a:cs typeface="Times New Roman"/>
              </a:rPr>
              <a:t>user</a:t>
            </a:r>
            <a:r>
              <a:rPr sz="1200" spc="20" dirty="0">
                <a:solidFill>
                  <a:srgbClr val="FFFFFF"/>
                </a:solidFill>
                <a:latin typeface="Times New Roman"/>
                <a:cs typeface="Times New Roman"/>
              </a:rPr>
              <a:t> </a:t>
            </a:r>
            <a:r>
              <a:rPr sz="1200" spc="-5" dirty="0">
                <a:solidFill>
                  <a:srgbClr val="FFFFFF"/>
                </a:solidFill>
                <a:latin typeface="Times New Roman"/>
                <a:cs typeface="Times New Roman"/>
              </a:rPr>
              <a:t>satisfaction</a:t>
            </a:r>
            <a:r>
              <a:rPr sz="1200" spc="35" dirty="0">
                <a:solidFill>
                  <a:srgbClr val="FFFFFF"/>
                </a:solidFill>
                <a:latin typeface="Times New Roman"/>
                <a:cs typeface="Times New Roman"/>
              </a:rPr>
              <a:t> </a:t>
            </a:r>
            <a:r>
              <a:rPr sz="1200" spc="-5" dirty="0">
                <a:solidFill>
                  <a:srgbClr val="FFFFFF"/>
                </a:solidFill>
                <a:latin typeface="Times New Roman"/>
                <a:cs typeface="Times New Roman"/>
              </a:rPr>
              <a:t>and</a:t>
            </a:r>
            <a:r>
              <a:rPr sz="1200" spc="25" dirty="0">
                <a:solidFill>
                  <a:srgbClr val="FFFFFF"/>
                </a:solidFill>
                <a:latin typeface="Times New Roman"/>
                <a:cs typeface="Times New Roman"/>
              </a:rPr>
              <a:t> </a:t>
            </a:r>
            <a:r>
              <a:rPr sz="1200" spc="-5" dirty="0">
                <a:solidFill>
                  <a:srgbClr val="FFFFFF"/>
                </a:solidFill>
                <a:latin typeface="Times New Roman"/>
                <a:cs typeface="Times New Roman"/>
              </a:rPr>
              <a:t>gather</a:t>
            </a:r>
            <a:endParaRPr sz="1200">
              <a:latin typeface="Times New Roman"/>
              <a:cs typeface="Times New Roman"/>
            </a:endParaRPr>
          </a:p>
          <a:p>
            <a:pPr marL="12700">
              <a:lnSpc>
                <a:spcPts val="1405"/>
              </a:lnSpc>
            </a:pPr>
            <a:r>
              <a:rPr sz="1200" spc="-5" dirty="0">
                <a:solidFill>
                  <a:srgbClr val="FFFFFF"/>
                </a:solidFill>
                <a:latin typeface="Times New Roman"/>
                <a:cs typeface="Times New Roman"/>
              </a:rPr>
              <a:t>insights for continuous</a:t>
            </a:r>
            <a:r>
              <a:rPr sz="1200" spc="20" dirty="0">
                <a:solidFill>
                  <a:srgbClr val="FFFFFF"/>
                </a:solidFill>
                <a:latin typeface="Times New Roman"/>
                <a:cs typeface="Times New Roman"/>
              </a:rPr>
              <a:t> </a:t>
            </a:r>
            <a:r>
              <a:rPr sz="1200" spc="-5" dirty="0">
                <a:solidFill>
                  <a:srgbClr val="FFFFFF"/>
                </a:solidFill>
                <a:latin typeface="Times New Roman"/>
                <a:cs typeface="Times New Roman"/>
              </a:rPr>
              <a:t>improvement</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35"/>
              </a:spcBef>
            </a:pPr>
            <a:endParaRPr sz="1050">
              <a:latin typeface="Times New Roman"/>
              <a:cs typeface="Times New Roman"/>
            </a:endParaRPr>
          </a:p>
          <a:p>
            <a:pPr marL="12700" marR="307340">
              <a:lnSpc>
                <a:spcPts val="1370"/>
              </a:lnSpc>
            </a:pPr>
            <a:r>
              <a:rPr sz="1200" b="1" dirty="0">
                <a:solidFill>
                  <a:srgbClr val="585858"/>
                </a:solidFill>
                <a:latin typeface="Times New Roman"/>
                <a:cs typeface="Times New Roman"/>
              </a:rPr>
              <a:t>.</a:t>
            </a:r>
            <a:r>
              <a:rPr sz="1200" b="1" dirty="0">
                <a:solidFill>
                  <a:srgbClr val="FFFFFF"/>
                </a:solidFill>
                <a:latin typeface="Times New Roman"/>
                <a:cs typeface="Times New Roman"/>
              </a:rPr>
              <a:t>Offline </a:t>
            </a:r>
            <a:r>
              <a:rPr sz="1200" b="1" spc="-5" dirty="0">
                <a:solidFill>
                  <a:srgbClr val="FFFFFF"/>
                </a:solidFill>
                <a:latin typeface="Times New Roman"/>
                <a:cs typeface="Times New Roman"/>
              </a:rPr>
              <a:t>Capabilities</a:t>
            </a:r>
            <a:r>
              <a:rPr sz="1200" spc="-5" dirty="0">
                <a:solidFill>
                  <a:srgbClr val="FFFFFF"/>
                </a:solidFill>
                <a:latin typeface="Times New Roman"/>
                <a:cs typeface="Times New Roman"/>
              </a:rPr>
              <a:t>:Developing offline capabilities, </a:t>
            </a:r>
            <a:r>
              <a:rPr sz="1200" dirty="0">
                <a:solidFill>
                  <a:srgbClr val="FFFFFF"/>
                </a:solidFill>
                <a:latin typeface="Times New Roman"/>
                <a:cs typeface="Times New Roman"/>
              </a:rPr>
              <a:t>allowing </a:t>
            </a:r>
            <a:r>
              <a:rPr sz="1200" spc="-5" dirty="0">
                <a:solidFill>
                  <a:srgbClr val="FFFFFF"/>
                </a:solidFill>
                <a:latin typeface="Times New Roman"/>
                <a:cs typeface="Times New Roman"/>
              </a:rPr>
              <a:t>users </a:t>
            </a:r>
            <a:r>
              <a:rPr sz="1200" dirty="0">
                <a:solidFill>
                  <a:srgbClr val="FFFFFF"/>
                </a:solidFill>
                <a:latin typeface="Times New Roman"/>
                <a:cs typeface="Times New Roman"/>
              </a:rPr>
              <a:t>to download quizzes and content for </a:t>
            </a:r>
            <a:r>
              <a:rPr sz="1200" spc="-5" dirty="0">
                <a:solidFill>
                  <a:srgbClr val="FFFFFF"/>
                </a:solidFill>
                <a:latin typeface="Times New Roman"/>
                <a:cs typeface="Times New Roman"/>
              </a:rPr>
              <a:t>offline </a:t>
            </a:r>
            <a:r>
              <a:rPr sz="1200" dirty="0">
                <a:solidFill>
                  <a:srgbClr val="FFFFFF"/>
                </a:solidFill>
                <a:latin typeface="Times New Roman"/>
                <a:cs typeface="Times New Roman"/>
              </a:rPr>
              <a:t>use, </a:t>
            </a:r>
            <a:r>
              <a:rPr sz="1200" spc="-5" dirty="0">
                <a:solidFill>
                  <a:srgbClr val="FFFFFF"/>
                </a:solidFill>
                <a:latin typeface="Times New Roman"/>
                <a:cs typeface="Times New Roman"/>
              </a:rPr>
              <a:t>catering </a:t>
            </a:r>
            <a:r>
              <a:rPr sz="1200" dirty="0">
                <a:solidFill>
                  <a:srgbClr val="FFFFFF"/>
                </a:solidFill>
                <a:latin typeface="Times New Roman"/>
                <a:cs typeface="Times New Roman"/>
              </a:rPr>
              <a:t>to </a:t>
            </a:r>
            <a:r>
              <a:rPr sz="1200" spc="-5" dirty="0">
                <a:solidFill>
                  <a:srgbClr val="FFFFFF"/>
                </a:solidFill>
                <a:latin typeface="Times New Roman"/>
                <a:cs typeface="Times New Roman"/>
              </a:rPr>
              <a:t>scenarios  where internet </a:t>
            </a:r>
            <a:r>
              <a:rPr sz="1200" dirty="0">
                <a:solidFill>
                  <a:srgbClr val="FFFFFF"/>
                </a:solidFill>
                <a:latin typeface="Times New Roman"/>
                <a:cs typeface="Times New Roman"/>
              </a:rPr>
              <a:t>connectivity </a:t>
            </a:r>
            <a:r>
              <a:rPr sz="1200" spc="-5" dirty="0">
                <a:solidFill>
                  <a:srgbClr val="FFFFFF"/>
                </a:solidFill>
                <a:latin typeface="Times New Roman"/>
                <a:cs typeface="Times New Roman"/>
              </a:rPr>
              <a:t>is</a:t>
            </a:r>
            <a:r>
              <a:rPr sz="1200" spc="60" dirty="0">
                <a:solidFill>
                  <a:srgbClr val="FFFFFF"/>
                </a:solidFill>
                <a:latin typeface="Times New Roman"/>
                <a:cs typeface="Times New Roman"/>
              </a:rPr>
              <a:t> </a:t>
            </a:r>
            <a:r>
              <a:rPr sz="1200" spc="-5" dirty="0">
                <a:solidFill>
                  <a:srgbClr val="FFFFFF"/>
                </a:solidFill>
                <a:latin typeface="Times New Roman"/>
                <a:cs typeface="Times New Roman"/>
              </a:rPr>
              <a:t>limited.</a:t>
            </a:r>
            <a:endParaRPr sz="12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542158" y="1038301"/>
            <a:ext cx="3497579" cy="697230"/>
          </a:xfrm>
          <a:prstGeom prst="rect">
            <a:avLst/>
          </a:prstGeom>
        </p:spPr>
        <p:txBody>
          <a:bodyPr vert="horz" wrap="square" lIns="0" tIns="13335" rIns="0" bIns="0" rtlCol="0">
            <a:spAutoFit/>
          </a:bodyPr>
          <a:lstStyle/>
          <a:p>
            <a:pPr marL="12700">
              <a:lnSpc>
                <a:spcPct val="100000"/>
              </a:lnSpc>
              <a:spcBef>
                <a:spcPts val="105"/>
              </a:spcBef>
            </a:pPr>
            <a:r>
              <a:rPr spc="-229" dirty="0">
                <a:latin typeface="Arial"/>
                <a:cs typeface="Arial"/>
              </a:rPr>
              <a:t>CONCLUSION</a:t>
            </a:r>
          </a:p>
        </p:txBody>
      </p:sp>
      <p:sp>
        <p:nvSpPr>
          <p:cNvPr id="4" name="object 4"/>
          <p:cNvSpPr txBox="1"/>
          <p:nvPr/>
        </p:nvSpPr>
        <p:spPr>
          <a:xfrm>
            <a:off x="463397" y="2315419"/>
            <a:ext cx="8558530" cy="1919605"/>
          </a:xfrm>
          <a:prstGeom prst="rect">
            <a:avLst/>
          </a:prstGeom>
        </p:spPr>
        <p:txBody>
          <a:bodyPr vert="horz" wrap="square" lIns="0" tIns="13335" rIns="0" bIns="0" rtlCol="0">
            <a:spAutoFit/>
          </a:bodyPr>
          <a:lstStyle/>
          <a:p>
            <a:pPr marL="12700" marR="5080">
              <a:lnSpc>
                <a:spcPct val="114999"/>
              </a:lnSpc>
              <a:spcBef>
                <a:spcPts val="105"/>
              </a:spcBef>
            </a:pPr>
            <a:r>
              <a:rPr sz="1800" dirty="0">
                <a:solidFill>
                  <a:srgbClr val="FFFFFF"/>
                </a:solidFill>
                <a:latin typeface="Times New Roman"/>
                <a:cs typeface="Times New Roman"/>
              </a:rPr>
              <a:t>In </a:t>
            </a:r>
            <a:r>
              <a:rPr sz="1800" spc="-5" dirty="0">
                <a:solidFill>
                  <a:srgbClr val="FFFFFF"/>
                </a:solidFill>
                <a:latin typeface="Times New Roman"/>
                <a:cs typeface="Times New Roman"/>
              </a:rPr>
              <a:t>wrapping </a:t>
            </a:r>
            <a:r>
              <a:rPr sz="1800" dirty="0">
                <a:solidFill>
                  <a:srgbClr val="FFFFFF"/>
                </a:solidFill>
                <a:latin typeface="Times New Roman"/>
                <a:cs typeface="Times New Roman"/>
              </a:rPr>
              <a:t>up our college project on the online quiz </a:t>
            </a:r>
            <a:r>
              <a:rPr sz="1800" spc="-5" dirty="0">
                <a:solidFill>
                  <a:srgbClr val="FFFFFF"/>
                </a:solidFill>
                <a:latin typeface="Times New Roman"/>
                <a:cs typeface="Times New Roman"/>
              </a:rPr>
              <a:t>platform, we’ve </a:t>
            </a:r>
            <a:r>
              <a:rPr sz="1800" dirty="0">
                <a:solidFill>
                  <a:srgbClr val="FFFFFF"/>
                </a:solidFill>
                <a:latin typeface="Times New Roman"/>
                <a:cs typeface="Times New Roman"/>
              </a:rPr>
              <a:t>built a user-centric  digital </a:t>
            </a:r>
            <a:r>
              <a:rPr sz="1800" spc="-5" dirty="0">
                <a:solidFill>
                  <a:srgbClr val="FFFFFF"/>
                </a:solidFill>
                <a:latin typeface="Times New Roman"/>
                <a:cs typeface="Times New Roman"/>
              </a:rPr>
              <a:t>environment </a:t>
            </a:r>
            <a:r>
              <a:rPr sz="1800" dirty="0">
                <a:solidFill>
                  <a:srgbClr val="FFFFFF"/>
                </a:solidFill>
                <a:latin typeface="Times New Roman"/>
                <a:cs typeface="Times New Roman"/>
              </a:rPr>
              <a:t>that </a:t>
            </a:r>
            <a:r>
              <a:rPr sz="1800" spc="-5" dirty="0">
                <a:solidFill>
                  <a:srgbClr val="FFFFFF"/>
                </a:solidFill>
                <a:latin typeface="Times New Roman"/>
                <a:cs typeface="Times New Roman"/>
              </a:rPr>
              <a:t>promotes </a:t>
            </a:r>
            <a:r>
              <a:rPr sz="1800" dirty="0">
                <a:solidFill>
                  <a:srgbClr val="FFFFFF"/>
                </a:solidFill>
                <a:latin typeface="Times New Roman"/>
                <a:cs typeface="Times New Roman"/>
              </a:rPr>
              <a:t>learning and </a:t>
            </a:r>
            <a:r>
              <a:rPr sz="1800" spc="-5" dirty="0">
                <a:solidFill>
                  <a:srgbClr val="FFFFFF"/>
                </a:solidFill>
                <a:latin typeface="Times New Roman"/>
                <a:cs typeface="Times New Roman"/>
              </a:rPr>
              <a:t>self-assessment. </a:t>
            </a:r>
            <a:r>
              <a:rPr sz="1800" dirty="0">
                <a:solidFill>
                  <a:srgbClr val="FFFFFF"/>
                </a:solidFill>
                <a:latin typeface="Times New Roman"/>
                <a:cs typeface="Times New Roman"/>
              </a:rPr>
              <a:t>The platform provides a  wide range of quizzes, log-in options and </a:t>
            </a:r>
            <a:r>
              <a:rPr sz="1800" spc="-5" dirty="0">
                <a:solidFill>
                  <a:srgbClr val="FFFFFF"/>
                </a:solidFill>
                <a:latin typeface="Times New Roman"/>
                <a:cs typeface="Times New Roman"/>
              </a:rPr>
              <a:t>secure </a:t>
            </a:r>
            <a:r>
              <a:rPr sz="1800" dirty="0">
                <a:solidFill>
                  <a:srgbClr val="FFFFFF"/>
                </a:solidFill>
                <a:latin typeface="Times New Roman"/>
                <a:cs typeface="Times New Roman"/>
              </a:rPr>
              <a:t>data handling to </a:t>
            </a:r>
            <a:r>
              <a:rPr sz="1800" spc="-5" dirty="0">
                <a:solidFill>
                  <a:srgbClr val="FFFFFF"/>
                </a:solidFill>
                <a:latin typeface="Times New Roman"/>
                <a:cs typeface="Times New Roman"/>
              </a:rPr>
              <a:t>accommodate students </a:t>
            </a:r>
            <a:r>
              <a:rPr sz="1800" dirty="0">
                <a:solidFill>
                  <a:srgbClr val="FFFFFF"/>
                </a:solidFill>
                <a:latin typeface="Times New Roman"/>
                <a:cs typeface="Times New Roman"/>
              </a:rPr>
              <a:t>who  are eager to learn and enthusiastic. </a:t>
            </a:r>
            <a:r>
              <a:rPr sz="1800" spc="-5" dirty="0">
                <a:solidFill>
                  <a:srgbClr val="FFFFFF"/>
                </a:solidFill>
                <a:latin typeface="Times New Roman"/>
                <a:cs typeface="Times New Roman"/>
              </a:rPr>
              <a:t>We </a:t>
            </a:r>
            <a:r>
              <a:rPr sz="1800" dirty="0">
                <a:solidFill>
                  <a:srgbClr val="FFFFFF"/>
                </a:solidFill>
                <a:latin typeface="Times New Roman"/>
                <a:cs typeface="Times New Roman"/>
              </a:rPr>
              <a:t>also aim to deliver the project by keeping in </a:t>
            </a:r>
            <a:r>
              <a:rPr sz="1800" spc="-5" dirty="0">
                <a:solidFill>
                  <a:srgbClr val="FFFFFF"/>
                </a:solidFill>
                <a:latin typeface="Times New Roman"/>
                <a:cs typeface="Times New Roman"/>
              </a:rPr>
              <a:t>mind </a:t>
            </a:r>
            <a:r>
              <a:rPr sz="1800" dirty="0">
                <a:solidFill>
                  <a:srgbClr val="FFFFFF"/>
                </a:solidFill>
                <a:latin typeface="Times New Roman"/>
                <a:cs typeface="Times New Roman"/>
              </a:rPr>
              <a:t>all  the </a:t>
            </a:r>
            <a:r>
              <a:rPr sz="1800" spc="-5" dirty="0">
                <a:solidFill>
                  <a:srgbClr val="FFFFFF"/>
                </a:solidFill>
                <a:latin typeface="Times New Roman"/>
                <a:cs typeface="Times New Roman"/>
              </a:rPr>
              <a:t>necessary </a:t>
            </a:r>
            <a:r>
              <a:rPr sz="1800" dirty="0">
                <a:solidFill>
                  <a:srgbClr val="FFFFFF"/>
                </a:solidFill>
                <a:latin typeface="Times New Roman"/>
                <a:cs typeface="Times New Roman"/>
              </a:rPr>
              <a:t>requirements and deadlines to </a:t>
            </a:r>
            <a:r>
              <a:rPr sz="1800" spc="-5" dirty="0">
                <a:solidFill>
                  <a:srgbClr val="FFFFFF"/>
                </a:solidFill>
                <a:latin typeface="Times New Roman"/>
                <a:cs typeface="Times New Roman"/>
              </a:rPr>
              <a:t>our </a:t>
            </a:r>
            <a:r>
              <a:rPr sz="1800" dirty="0">
                <a:solidFill>
                  <a:srgbClr val="FFFFFF"/>
                </a:solidFill>
                <a:latin typeface="Times New Roman"/>
                <a:cs typeface="Times New Roman"/>
              </a:rPr>
              <a:t>project </a:t>
            </a:r>
            <a:r>
              <a:rPr sz="1800" spc="-5" dirty="0">
                <a:solidFill>
                  <a:srgbClr val="FFFFFF"/>
                </a:solidFill>
                <a:latin typeface="Times New Roman"/>
                <a:cs typeface="Times New Roman"/>
              </a:rPr>
              <a:t>supervisor </a:t>
            </a:r>
            <a:r>
              <a:rPr sz="1800" dirty="0">
                <a:solidFill>
                  <a:srgbClr val="FFFFFF"/>
                </a:solidFill>
                <a:latin typeface="Times New Roman"/>
                <a:cs typeface="Times New Roman"/>
              </a:rPr>
              <a:t>as an authentic  </a:t>
            </a:r>
            <a:r>
              <a:rPr sz="1800" spc="-5" dirty="0">
                <a:solidFill>
                  <a:srgbClr val="FFFFFF"/>
                </a:solidFill>
                <a:latin typeface="Times New Roman"/>
                <a:cs typeface="Times New Roman"/>
              </a:rPr>
              <a:t>requirement </a:t>
            </a:r>
            <a:r>
              <a:rPr sz="1800" dirty="0">
                <a:solidFill>
                  <a:srgbClr val="FFFFFF"/>
                </a:solidFill>
                <a:latin typeface="Times New Roman"/>
                <a:cs typeface="Times New Roman"/>
              </a:rPr>
              <a:t>of our work for this particular</a:t>
            </a:r>
            <a:r>
              <a:rPr sz="1800" spc="-40" dirty="0">
                <a:solidFill>
                  <a:srgbClr val="FFFFFF"/>
                </a:solidFill>
                <a:latin typeface="Times New Roman"/>
                <a:cs typeface="Times New Roman"/>
              </a:rPr>
              <a:t> </a:t>
            </a:r>
            <a:r>
              <a:rPr sz="1800" spc="-5" dirty="0">
                <a:solidFill>
                  <a:srgbClr val="FFFFFF"/>
                </a:solidFill>
                <a:latin typeface="Times New Roman"/>
                <a:cs typeface="Times New Roman"/>
              </a:rPr>
              <a:t>semester</a:t>
            </a:r>
            <a:endParaRPr sz="18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49551" y="502665"/>
            <a:ext cx="4406265" cy="696595"/>
          </a:xfrm>
          <a:prstGeom prst="rect">
            <a:avLst/>
          </a:prstGeom>
        </p:spPr>
        <p:txBody>
          <a:bodyPr vert="horz" wrap="square" lIns="0" tIns="13335" rIns="0" bIns="0" rtlCol="0">
            <a:spAutoFit/>
          </a:bodyPr>
          <a:lstStyle/>
          <a:p>
            <a:pPr marL="12700">
              <a:lnSpc>
                <a:spcPct val="100000"/>
              </a:lnSpc>
              <a:spcBef>
                <a:spcPts val="105"/>
              </a:spcBef>
            </a:pPr>
            <a:r>
              <a:rPr dirty="0"/>
              <a:t>Acknowledgments</a:t>
            </a:r>
          </a:p>
        </p:txBody>
      </p:sp>
      <p:sp>
        <p:nvSpPr>
          <p:cNvPr id="4" name="object 4"/>
          <p:cNvSpPr txBox="1"/>
          <p:nvPr/>
        </p:nvSpPr>
        <p:spPr>
          <a:xfrm>
            <a:off x="248513" y="1648231"/>
            <a:ext cx="8752840" cy="1690370"/>
          </a:xfrm>
          <a:prstGeom prst="rect">
            <a:avLst/>
          </a:prstGeom>
        </p:spPr>
        <p:txBody>
          <a:bodyPr vert="horz" wrap="square" lIns="0" tIns="12065" rIns="0" bIns="0" rtlCol="0">
            <a:spAutoFit/>
          </a:bodyPr>
          <a:lstStyle/>
          <a:p>
            <a:pPr marL="12700" marR="5080">
              <a:lnSpc>
                <a:spcPct val="114999"/>
              </a:lnSpc>
              <a:spcBef>
                <a:spcPts val="95"/>
              </a:spcBef>
            </a:pPr>
            <a:r>
              <a:rPr sz="1900" spc="-5" dirty="0">
                <a:solidFill>
                  <a:srgbClr val="FFFFFF"/>
                </a:solidFill>
                <a:latin typeface="Times New Roman"/>
                <a:cs typeface="Times New Roman"/>
              </a:rPr>
              <a:t>As we reach the end of our presentation, we would like to thank our </a:t>
            </a:r>
            <a:r>
              <a:rPr sz="1900" spc="-10" dirty="0">
                <a:solidFill>
                  <a:srgbClr val="FFFFFF"/>
                </a:solidFill>
                <a:latin typeface="Times New Roman"/>
                <a:cs typeface="Times New Roman"/>
              </a:rPr>
              <a:t>mentor </a:t>
            </a:r>
            <a:r>
              <a:rPr sz="1900" spc="-5" dirty="0">
                <a:solidFill>
                  <a:srgbClr val="FFFFFF"/>
                </a:solidFill>
                <a:latin typeface="Times New Roman"/>
                <a:cs typeface="Times New Roman"/>
              </a:rPr>
              <a:t>Mr. Mayank  Saxena </a:t>
            </a:r>
            <a:r>
              <a:rPr sz="1900" dirty="0">
                <a:solidFill>
                  <a:srgbClr val="FFFFFF"/>
                </a:solidFill>
                <a:latin typeface="Times New Roman"/>
                <a:cs typeface="Times New Roman"/>
              </a:rPr>
              <a:t>for </a:t>
            </a:r>
            <a:r>
              <a:rPr sz="1900" spc="-5" dirty="0">
                <a:solidFill>
                  <a:srgbClr val="FFFFFF"/>
                </a:solidFill>
                <a:latin typeface="Times New Roman"/>
                <a:cs typeface="Times New Roman"/>
              </a:rPr>
              <a:t>supporting us throughout and always guiding us wherever we lacked. Also we  would like to thank the CEA department for providing us with </a:t>
            </a:r>
            <a:r>
              <a:rPr sz="1900" spc="-10" dirty="0">
                <a:solidFill>
                  <a:srgbClr val="FFFFFF"/>
                </a:solidFill>
                <a:latin typeface="Times New Roman"/>
                <a:cs typeface="Times New Roman"/>
              </a:rPr>
              <a:t>an </a:t>
            </a:r>
            <a:r>
              <a:rPr sz="1900" spc="-5" dirty="0">
                <a:solidFill>
                  <a:srgbClr val="FFFFFF"/>
                </a:solidFill>
                <a:latin typeface="Times New Roman"/>
                <a:cs typeface="Times New Roman"/>
              </a:rPr>
              <a:t>opportunity to showcase  and enhance our skills with this enriching hands-on experience of creating a real-time quiz  platform</a:t>
            </a:r>
            <a:endParaRPr sz="19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179447" y="2086101"/>
            <a:ext cx="4779645" cy="488315"/>
          </a:xfrm>
          <a:prstGeom prst="rect">
            <a:avLst/>
          </a:prstGeom>
        </p:spPr>
        <p:txBody>
          <a:bodyPr vert="horz" wrap="square" lIns="0" tIns="17145" rIns="0" bIns="0" rtlCol="0">
            <a:spAutoFit/>
          </a:bodyPr>
          <a:lstStyle/>
          <a:p>
            <a:pPr marL="12700">
              <a:lnSpc>
                <a:spcPct val="100000"/>
              </a:lnSpc>
              <a:spcBef>
                <a:spcPts val="135"/>
              </a:spcBef>
            </a:pPr>
            <a:r>
              <a:rPr sz="3000" spc="-45" dirty="0">
                <a:latin typeface="Arial"/>
                <a:cs typeface="Arial"/>
              </a:rPr>
              <a:t>Any Questions? </a:t>
            </a:r>
            <a:r>
              <a:rPr sz="3000" spc="-90" dirty="0">
                <a:latin typeface="Arial"/>
                <a:cs typeface="Arial"/>
              </a:rPr>
              <a:t>Ask</a:t>
            </a:r>
            <a:r>
              <a:rPr sz="3000" spc="-270" dirty="0">
                <a:latin typeface="Arial"/>
                <a:cs typeface="Arial"/>
              </a:rPr>
              <a:t> </a:t>
            </a:r>
            <a:r>
              <a:rPr sz="3000" spc="40" dirty="0">
                <a:latin typeface="Arial"/>
                <a:cs typeface="Arial"/>
              </a:rPr>
              <a:t>away.</a:t>
            </a:r>
            <a:endParaRPr sz="30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447670" y="425958"/>
            <a:ext cx="3844290" cy="939800"/>
          </a:xfrm>
          <a:prstGeom prst="rect">
            <a:avLst/>
          </a:prstGeom>
        </p:spPr>
        <p:txBody>
          <a:bodyPr vert="horz" wrap="square" lIns="0" tIns="12700" rIns="0" bIns="0" rtlCol="0">
            <a:spAutoFit/>
          </a:bodyPr>
          <a:lstStyle/>
          <a:p>
            <a:pPr marL="12700">
              <a:lnSpc>
                <a:spcPct val="100000"/>
              </a:lnSpc>
              <a:spcBef>
                <a:spcPts val="100"/>
              </a:spcBef>
            </a:pPr>
            <a:r>
              <a:rPr sz="6000" spc="235" dirty="0">
                <a:latin typeface="Arial"/>
                <a:cs typeface="Arial"/>
              </a:rPr>
              <a:t>WHI</a:t>
            </a:r>
            <a:r>
              <a:rPr sz="6000" spc="229" dirty="0">
                <a:latin typeface="Arial"/>
                <a:cs typeface="Arial"/>
              </a:rPr>
              <a:t>Z</a:t>
            </a:r>
            <a:r>
              <a:rPr sz="6000" spc="-55" dirty="0">
                <a:latin typeface="Arial"/>
                <a:cs typeface="Arial"/>
              </a:rPr>
              <a:t>ZKID</a:t>
            </a:r>
            <a:endParaRPr sz="6000">
              <a:latin typeface="Arial"/>
              <a:cs typeface="Arial"/>
            </a:endParaRPr>
          </a:p>
        </p:txBody>
      </p:sp>
      <p:sp>
        <p:nvSpPr>
          <p:cNvPr id="4" name="object 4"/>
          <p:cNvSpPr txBox="1"/>
          <p:nvPr/>
        </p:nvSpPr>
        <p:spPr>
          <a:xfrm>
            <a:off x="6023228" y="3273044"/>
            <a:ext cx="270637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Roboto"/>
                <a:cs typeface="Roboto"/>
              </a:rPr>
              <a:t>Department </a:t>
            </a:r>
            <a:r>
              <a:rPr sz="2000" spc="-5" dirty="0">
                <a:solidFill>
                  <a:srgbClr val="FFFFFF"/>
                </a:solidFill>
                <a:latin typeface="Roboto"/>
                <a:cs typeface="Roboto"/>
              </a:rPr>
              <a:t>Name-</a:t>
            </a:r>
            <a:r>
              <a:rPr sz="2000" spc="-110" dirty="0">
                <a:solidFill>
                  <a:srgbClr val="FFFFFF"/>
                </a:solidFill>
                <a:latin typeface="Roboto"/>
                <a:cs typeface="Roboto"/>
              </a:rPr>
              <a:t> </a:t>
            </a:r>
            <a:r>
              <a:rPr sz="2000" dirty="0">
                <a:solidFill>
                  <a:srgbClr val="FFFFFF"/>
                </a:solidFill>
                <a:latin typeface="Roboto"/>
                <a:cs typeface="Roboto"/>
              </a:rPr>
              <a:t>CEA</a:t>
            </a:r>
            <a:endParaRPr sz="2000">
              <a:latin typeface="Roboto"/>
              <a:cs typeface="Roboto"/>
            </a:endParaRPr>
          </a:p>
        </p:txBody>
      </p:sp>
      <p:sp>
        <p:nvSpPr>
          <p:cNvPr id="5" name="object 5"/>
          <p:cNvSpPr txBox="1"/>
          <p:nvPr/>
        </p:nvSpPr>
        <p:spPr>
          <a:xfrm>
            <a:off x="485648" y="2877413"/>
            <a:ext cx="1998980" cy="1077595"/>
          </a:xfrm>
          <a:prstGeom prst="rect">
            <a:avLst/>
          </a:prstGeom>
        </p:spPr>
        <p:txBody>
          <a:bodyPr vert="horz" wrap="square" lIns="0" tIns="58419" rIns="0" bIns="0" rtlCol="0">
            <a:spAutoFit/>
          </a:bodyPr>
          <a:lstStyle/>
          <a:p>
            <a:pPr marL="12700">
              <a:lnSpc>
                <a:spcPct val="100000"/>
              </a:lnSpc>
              <a:spcBef>
                <a:spcPts val="459"/>
              </a:spcBef>
            </a:pPr>
            <a:r>
              <a:rPr sz="2000" spc="-5" dirty="0">
                <a:solidFill>
                  <a:srgbClr val="FFFFFF"/>
                </a:solidFill>
                <a:latin typeface="Roboto"/>
                <a:cs typeface="Roboto"/>
              </a:rPr>
              <a:t>By-</a:t>
            </a:r>
            <a:endParaRPr sz="2000">
              <a:latin typeface="Roboto"/>
              <a:cs typeface="Roboto"/>
            </a:endParaRPr>
          </a:p>
          <a:p>
            <a:pPr marL="12700">
              <a:lnSpc>
                <a:spcPct val="100000"/>
              </a:lnSpc>
              <a:spcBef>
                <a:spcPts val="359"/>
              </a:spcBef>
            </a:pPr>
            <a:r>
              <a:rPr sz="2000" dirty="0">
                <a:solidFill>
                  <a:srgbClr val="FFFFFF"/>
                </a:solidFill>
                <a:latin typeface="Roboto"/>
                <a:cs typeface="Roboto"/>
              </a:rPr>
              <a:t>Prapat</a:t>
            </a:r>
            <a:r>
              <a:rPr sz="2000" spc="-30" dirty="0">
                <a:solidFill>
                  <a:srgbClr val="FFFFFF"/>
                </a:solidFill>
                <a:latin typeface="Roboto"/>
                <a:cs typeface="Roboto"/>
              </a:rPr>
              <a:t> </a:t>
            </a:r>
            <a:r>
              <a:rPr sz="2000" dirty="0">
                <a:solidFill>
                  <a:srgbClr val="FFFFFF"/>
                </a:solidFill>
                <a:latin typeface="Roboto"/>
                <a:cs typeface="Roboto"/>
              </a:rPr>
              <a:t>Jain</a:t>
            </a:r>
            <a:endParaRPr sz="2000">
              <a:latin typeface="Roboto"/>
              <a:cs typeface="Roboto"/>
            </a:endParaRPr>
          </a:p>
          <a:p>
            <a:pPr marL="12700">
              <a:lnSpc>
                <a:spcPct val="100000"/>
              </a:lnSpc>
              <a:spcBef>
                <a:spcPts val="359"/>
              </a:spcBef>
            </a:pPr>
            <a:r>
              <a:rPr sz="2000" spc="-5" dirty="0">
                <a:solidFill>
                  <a:srgbClr val="FFFFFF"/>
                </a:solidFill>
                <a:latin typeface="Roboto"/>
                <a:cs typeface="Roboto"/>
              </a:rPr>
              <a:t>Veshnavi</a:t>
            </a:r>
            <a:r>
              <a:rPr sz="2000" spc="-50" dirty="0">
                <a:solidFill>
                  <a:srgbClr val="FFFFFF"/>
                </a:solidFill>
                <a:latin typeface="Roboto"/>
                <a:cs typeface="Roboto"/>
              </a:rPr>
              <a:t> </a:t>
            </a:r>
            <a:r>
              <a:rPr sz="2000" dirty="0">
                <a:solidFill>
                  <a:srgbClr val="FFFFFF"/>
                </a:solidFill>
                <a:latin typeface="Roboto"/>
                <a:cs typeface="Roboto"/>
              </a:rPr>
              <a:t>Sharma</a:t>
            </a:r>
            <a:endParaRPr sz="2000">
              <a:latin typeface="Roboto"/>
              <a:cs typeface="Roboto"/>
            </a:endParaRPr>
          </a:p>
        </p:txBody>
      </p:sp>
      <p:sp>
        <p:nvSpPr>
          <p:cNvPr id="6" name="object 6"/>
          <p:cNvSpPr txBox="1"/>
          <p:nvPr/>
        </p:nvSpPr>
        <p:spPr>
          <a:xfrm>
            <a:off x="485648" y="4324908"/>
            <a:ext cx="3705860"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Roboto"/>
                <a:cs typeface="Roboto"/>
              </a:rPr>
              <a:t>Institute -GLA</a:t>
            </a:r>
            <a:r>
              <a:rPr sz="2000" spc="-15" dirty="0">
                <a:solidFill>
                  <a:srgbClr val="FFFFFF"/>
                </a:solidFill>
                <a:latin typeface="Roboto"/>
                <a:cs typeface="Roboto"/>
              </a:rPr>
              <a:t> </a:t>
            </a:r>
            <a:r>
              <a:rPr sz="2000" spc="-5" dirty="0">
                <a:solidFill>
                  <a:srgbClr val="FFFFFF"/>
                </a:solidFill>
                <a:latin typeface="Roboto"/>
                <a:cs typeface="Roboto"/>
              </a:rPr>
              <a:t>university,Mathura</a:t>
            </a:r>
            <a:endParaRPr sz="2000">
              <a:latin typeface="Roboto"/>
              <a:cs typeface="Roboto"/>
            </a:endParaRPr>
          </a:p>
        </p:txBody>
      </p:sp>
      <p:sp>
        <p:nvSpPr>
          <p:cNvPr id="7" name="object 7"/>
          <p:cNvSpPr txBox="1"/>
          <p:nvPr/>
        </p:nvSpPr>
        <p:spPr>
          <a:xfrm>
            <a:off x="6035421" y="4324908"/>
            <a:ext cx="283591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Roboto"/>
                <a:cs typeface="Roboto"/>
              </a:rPr>
              <a:t>Date- 27 </a:t>
            </a:r>
            <a:r>
              <a:rPr sz="2000" spc="-5" dirty="0">
                <a:solidFill>
                  <a:srgbClr val="FFFFFF"/>
                </a:solidFill>
                <a:latin typeface="Roboto"/>
                <a:cs typeface="Roboto"/>
              </a:rPr>
              <a:t>November</a:t>
            </a:r>
            <a:r>
              <a:rPr sz="2000" spc="-85" dirty="0">
                <a:solidFill>
                  <a:srgbClr val="FFFFFF"/>
                </a:solidFill>
                <a:latin typeface="Roboto"/>
                <a:cs typeface="Roboto"/>
              </a:rPr>
              <a:t> </a:t>
            </a:r>
            <a:r>
              <a:rPr sz="2000" dirty="0">
                <a:solidFill>
                  <a:srgbClr val="FFFFFF"/>
                </a:solidFill>
                <a:latin typeface="Roboto"/>
                <a:cs typeface="Roboto"/>
              </a:rPr>
              <a:t>2023</a:t>
            </a:r>
            <a:endParaRPr sz="2000">
              <a:latin typeface="Roboto"/>
              <a:cs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447670" y="558749"/>
            <a:ext cx="4084320" cy="635000"/>
          </a:xfrm>
          <a:prstGeom prst="rect">
            <a:avLst/>
          </a:prstGeom>
        </p:spPr>
        <p:txBody>
          <a:bodyPr vert="horz" wrap="square" lIns="0" tIns="12065" rIns="0" bIns="0" rtlCol="0">
            <a:spAutoFit/>
          </a:bodyPr>
          <a:lstStyle/>
          <a:p>
            <a:pPr marL="12700">
              <a:lnSpc>
                <a:spcPct val="100000"/>
              </a:lnSpc>
              <a:spcBef>
                <a:spcPts val="95"/>
              </a:spcBef>
            </a:pPr>
            <a:r>
              <a:rPr sz="4000" spc="-5" dirty="0"/>
              <a:t>INT</a:t>
            </a:r>
            <a:r>
              <a:rPr sz="4000" spc="-20" dirty="0"/>
              <a:t>R</a:t>
            </a:r>
            <a:r>
              <a:rPr sz="4000" spc="-5" dirty="0"/>
              <a:t>OD</a:t>
            </a:r>
            <a:r>
              <a:rPr sz="4000" spc="-25" dirty="0"/>
              <a:t>U</a:t>
            </a:r>
            <a:r>
              <a:rPr sz="4000" spc="-5" dirty="0"/>
              <a:t>CTION</a:t>
            </a:r>
            <a:endParaRPr sz="4000"/>
          </a:p>
        </p:txBody>
      </p:sp>
      <p:sp>
        <p:nvSpPr>
          <p:cNvPr id="4" name="object 4"/>
          <p:cNvSpPr txBox="1">
            <a:spLocks noGrp="1"/>
          </p:cNvSpPr>
          <p:nvPr>
            <p:ph type="body" idx="1"/>
          </p:nvPr>
        </p:nvSpPr>
        <p:spPr>
          <a:prstGeom prst="rect">
            <a:avLst/>
          </a:prstGeom>
        </p:spPr>
        <p:txBody>
          <a:bodyPr vert="horz" wrap="square" lIns="0" tIns="12065" rIns="0" bIns="0" rtlCol="0">
            <a:spAutoFit/>
          </a:bodyPr>
          <a:lstStyle/>
          <a:p>
            <a:pPr marL="314325" marR="13335">
              <a:lnSpc>
                <a:spcPct val="115100"/>
              </a:lnSpc>
              <a:spcBef>
                <a:spcPts val="95"/>
              </a:spcBef>
            </a:pPr>
            <a:r>
              <a:rPr sz="1600" b="0" spc="-5" dirty="0">
                <a:latin typeface="Times New Roman"/>
                <a:cs typeface="Times New Roman"/>
              </a:rPr>
              <a:t>Online quizzing is a new and innovative way of taking quizzes that has revolutionized the traditional  </a:t>
            </a:r>
            <a:r>
              <a:rPr sz="1600" b="0" spc="-10" dirty="0">
                <a:latin typeface="Times New Roman"/>
                <a:cs typeface="Times New Roman"/>
              </a:rPr>
              <a:t>methods. </a:t>
            </a:r>
            <a:r>
              <a:rPr sz="1600" b="0" spc="-5" dirty="0">
                <a:latin typeface="Times New Roman"/>
                <a:cs typeface="Times New Roman"/>
              </a:rPr>
              <a:t>With the advent of technology, online quizzing has </a:t>
            </a:r>
            <a:r>
              <a:rPr sz="1600" b="0" spc="-10" dirty="0">
                <a:latin typeface="Times New Roman"/>
                <a:cs typeface="Times New Roman"/>
              </a:rPr>
              <a:t>become </a:t>
            </a:r>
            <a:r>
              <a:rPr sz="1600" b="0" spc="-5" dirty="0">
                <a:latin typeface="Times New Roman"/>
                <a:cs typeface="Times New Roman"/>
              </a:rPr>
              <a:t>increasingly popular and is now  widely used in educational institutions, businesses, and even </a:t>
            </a:r>
            <a:r>
              <a:rPr sz="1600" b="0" dirty="0">
                <a:latin typeface="Times New Roman"/>
                <a:cs typeface="Times New Roman"/>
              </a:rPr>
              <a:t>for </a:t>
            </a:r>
            <a:r>
              <a:rPr sz="1600" b="0" spc="-5" dirty="0">
                <a:latin typeface="Times New Roman"/>
                <a:cs typeface="Times New Roman"/>
              </a:rPr>
              <a:t>personal use. It provides a convenient  and efficient way of testing knowledge and assessing</a:t>
            </a:r>
            <a:r>
              <a:rPr sz="1600" b="0" spc="90" dirty="0">
                <a:latin typeface="Times New Roman"/>
                <a:cs typeface="Times New Roman"/>
              </a:rPr>
              <a:t> </a:t>
            </a:r>
            <a:r>
              <a:rPr sz="1600" b="0" spc="-5" dirty="0">
                <a:latin typeface="Times New Roman"/>
                <a:cs typeface="Times New Roman"/>
              </a:rPr>
              <a:t>skills.</a:t>
            </a:r>
            <a:endParaRPr sz="1600">
              <a:latin typeface="Times New Roman"/>
              <a:cs typeface="Times New Roman"/>
            </a:endParaRPr>
          </a:p>
          <a:p>
            <a:pPr marL="301625">
              <a:lnSpc>
                <a:spcPct val="100000"/>
              </a:lnSpc>
              <a:spcBef>
                <a:spcPts val="55"/>
              </a:spcBef>
            </a:pPr>
            <a:endParaRPr sz="2300">
              <a:latin typeface="Times New Roman"/>
              <a:cs typeface="Times New Roman"/>
            </a:endParaRPr>
          </a:p>
          <a:p>
            <a:pPr marL="314325" marR="5080">
              <a:lnSpc>
                <a:spcPct val="115100"/>
              </a:lnSpc>
            </a:pPr>
            <a:r>
              <a:rPr sz="1600" b="0" spc="-5" dirty="0">
                <a:latin typeface="Times New Roman"/>
                <a:cs typeface="Times New Roman"/>
              </a:rPr>
              <a:t>The problem </a:t>
            </a:r>
            <a:r>
              <a:rPr sz="1600" b="0" spc="-10" dirty="0">
                <a:latin typeface="Times New Roman"/>
                <a:cs typeface="Times New Roman"/>
              </a:rPr>
              <a:t>statement </a:t>
            </a:r>
            <a:r>
              <a:rPr sz="1600" b="0" spc="-5" dirty="0">
                <a:latin typeface="Times New Roman"/>
                <a:cs typeface="Times New Roman"/>
              </a:rPr>
              <a:t>opted by us was to create an online quiz platform to let students try their hands  on various topics. Our audience can try their hands on various exciting quizzes providing them with a  vibrant interface to let participants have a real-time quiz</a:t>
            </a:r>
            <a:r>
              <a:rPr sz="1600" b="0" spc="204" dirty="0">
                <a:latin typeface="Times New Roman"/>
                <a:cs typeface="Times New Roman"/>
              </a:rPr>
              <a:t> </a:t>
            </a:r>
            <a:r>
              <a:rPr sz="1600" b="0" spc="-5" dirty="0">
                <a:latin typeface="Times New Roman"/>
                <a:cs typeface="Times New Roman"/>
              </a:rPr>
              <a:t>experience.</a:t>
            </a:r>
            <a:endParaRPr sz="16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30580" y="1191767"/>
            <a:ext cx="745490" cy="45720"/>
          </a:xfrm>
          <a:custGeom>
            <a:avLst/>
            <a:gdLst/>
            <a:ahLst/>
            <a:cxnLst/>
            <a:rect l="l" t="t" r="r" b="b"/>
            <a:pathLst>
              <a:path w="745490" h="45719">
                <a:moveTo>
                  <a:pt x="745236" y="0"/>
                </a:moveTo>
                <a:lnTo>
                  <a:pt x="376428" y="0"/>
                </a:lnTo>
                <a:lnTo>
                  <a:pt x="373380" y="0"/>
                </a:lnTo>
                <a:lnTo>
                  <a:pt x="0" y="0"/>
                </a:lnTo>
                <a:lnTo>
                  <a:pt x="0" y="45720"/>
                </a:lnTo>
                <a:lnTo>
                  <a:pt x="373380" y="45720"/>
                </a:lnTo>
                <a:lnTo>
                  <a:pt x="376428" y="45720"/>
                </a:lnTo>
                <a:lnTo>
                  <a:pt x="745236" y="45720"/>
                </a:lnTo>
                <a:lnTo>
                  <a:pt x="745236"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2704338" y="502665"/>
            <a:ext cx="3291204" cy="696595"/>
          </a:xfrm>
          <a:prstGeom prst="rect">
            <a:avLst/>
          </a:prstGeom>
        </p:spPr>
        <p:txBody>
          <a:bodyPr vert="horz" wrap="square" lIns="0" tIns="13335" rIns="0" bIns="0" rtlCol="0">
            <a:spAutoFit/>
          </a:bodyPr>
          <a:lstStyle/>
          <a:p>
            <a:pPr marL="12700">
              <a:lnSpc>
                <a:spcPct val="100000"/>
              </a:lnSpc>
              <a:spcBef>
                <a:spcPts val="105"/>
              </a:spcBef>
            </a:pPr>
            <a:r>
              <a:rPr spc="-254" dirty="0">
                <a:latin typeface="Arial"/>
                <a:cs typeface="Arial"/>
              </a:rPr>
              <a:t>OBJEC</a:t>
            </a:r>
            <a:r>
              <a:rPr spc="-240" dirty="0">
                <a:latin typeface="Arial"/>
                <a:cs typeface="Arial"/>
              </a:rPr>
              <a:t>T</a:t>
            </a:r>
            <a:r>
              <a:rPr spc="-175" dirty="0">
                <a:latin typeface="Arial"/>
                <a:cs typeface="Arial"/>
              </a:rPr>
              <a:t>IVES</a:t>
            </a:r>
          </a:p>
        </p:txBody>
      </p:sp>
      <p:grpSp>
        <p:nvGrpSpPr>
          <p:cNvPr id="5" name="object 5"/>
          <p:cNvGrpSpPr/>
          <p:nvPr/>
        </p:nvGrpSpPr>
        <p:grpSpPr>
          <a:xfrm>
            <a:off x="0" y="2350007"/>
            <a:ext cx="9144000" cy="1842770"/>
            <a:chOff x="0" y="2350007"/>
            <a:chExt cx="9144000" cy="1842770"/>
          </a:xfrm>
        </p:grpSpPr>
        <p:sp>
          <p:nvSpPr>
            <p:cNvPr id="6" name="object 6"/>
            <p:cNvSpPr/>
            <p:nvPr/>
          </p:nvSpPr>
          <p:spPr>
            <a:xfrm>
              <a:off x="0" y="2350007"/>
              <a:ext cx="9143999" cy="184251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5248" y="2504693"/>
              <a:ext cx="8955024" cy="1537716"/>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95248" y="2504694"/>
            <a:ext cx="8955405" cy="1537970"/>
          </a:xfrm>
          <a:prstGeom prst="rect">
            <a:avLst/>
          </a:prstGeom>
          <a:ln w="25400">
            <a:solidFill>
              <a:srgbClr val="202020"/>
            </a:solidFill>
          </a:ln>
        </p:spPr>
        <p:txBody>
          <a:bodyPr vert="horz" wrap="square" lIns="0" tIns="3175" rIns="0" bIns="0" rtlCol="0">
            <a:spAutoFit/>
          </a:bodyPr>
          <a:lstStyle/>
          <a:p>
            <a:pPr>
              <a:lnSpc>
                <a:spcPct val="100000"/>
              </a:lnSpc>
              <a:spcBef>
                <a:spcPts val="25"/>
              </a:spcBef>
            </a:pPr>
            <a:endParaRPr sz="1550">
              <a:latin typeface="Times New Roman"/>
              <a:cs typeface="Times New Roman"/>
            </a:endParaRPr>
          </a:p>
          <a:p>
            <a:pPr marL="119380" marR="124460" indent="2540" algn="ctr">
              <a:lnSpc>
                <a:spcPct val="100000"/>
              </a:lnSpc>
              <a:spcBef>
                <a:spcPts val="5"/>
              </a:spcBef>
            </a:pPr>
            <a:r>
              <a:rPr sz="1400" spc="-5" dirty="0">
                <a:solidFill>
                  <a:srgbClr val="FFFFFF"/>
                </a:solidFill>
                <a:latin typeface="Times New Roman"/>
                <a:cs typeface="Times New Roman"/>
              </a:rPr>
              <a:t>The main </a:t>
            </a:r>
            <a:r>
              <a:rPr sz="1400" dirty="0">
                <a:solidFill>
                  <a:srgbClr val="FFFFFF"/>
                </a:solidFill>
                <a:latin typeface="Times New Roman"/>
                <a:cs typeface="Times New Roman"/>
              </a:rPr>
              <a:t>goal of Whizzkid is to educate users on various topics, assess their knowledge, and provide an entertaining  experience. It also </a:t>
            </a:r>
            <a:r>
              <a:rPr sz="1400" spc="-5" dirty="0">
                <a:solidFill>
                  <a:srgbClr val="FFFFFF"/>
                </a:solidFill>
                <a:latin typeface="Times New Roman"/>
                <a:cs typeface="Times New Roman"/>
              </a:rPr>
              <a:t>aims </a:t>
            </a:r>
            <a:r>
              <a:rPr sz="1400" dirty="0">
                <a:solidFill>
                  <a:srgbClr val="FFFFFF"/>
                </a:solidFill>
                <a:latin typeface="Times New Roman"/>
                <a:cs typeface="Times New Roman"/>
              </a:rPr>
              <a:t>to engage users in a fun </a:t>
            </a:r>
            <a:r>
              <a:rPr sz="1400" spc="-10" dirty="0">
                <a:solidFill>
                  <a:srgbClr val="FFFFFF"/>
                </a:solidFill>
                <a:latin typeface="Times New Roman"/>
                <a:cs typeface="Times New Roman"/>
              </a:rPr>
              <a:t>way, </a:t>
            </a:r>
            <a:r>
              <a:rPr sz="1400" dirty="0">
                <a:solidFill>
                  <a:srgbClr val="FFFFFF"/>
                </a:solidFill>
                <a:latin typeface="Times New Roman"/>
                <a:cs typeface="Times New Roman"/>
              </a:rPr>
              <a:t>encourage competition, collect valuable user data, and foster a</a:t>
            </a:r>
            <a:r>
              <a:rPr sz="1400" spc="-210" dirty="0">
                <a:solidFill>
                  <a:srgbClr val="FFFFFF"/>
                </a:solidFill>
                <a:latin typeface="Times New Roman"/>
                <a:cs typeface="Times New Roman"/>
              </a:rPr>
              <a:t> </a:t>
            </a:r>
            <a:r>
              <a:rPr sz="1400" dirty="0">
                <a:solidFill>
                  <a:srgbClr val="FFFFFF"/>
                </a:solidFill>
                <a:latin typeface="Times New Roman"/>
                <a:cs typeface="Times New Roman"/>
              </a:rPr>
              <a:t>sense  of </a:t>
            </a:r>
            <a:r>
              <a:rPr sz="1400" spc="-5" dirty="0">
                <a:solidFill>
                  <a:srgbClr val="FFFFFF"/>
                </a:solidFill>
                <a:latin typeface="Times New Roman"/>
                <a:cs typeface="Times New Roman"/>
              </a:rPr>
              <a:t>community. </a:t>
            </a:r>
            <a:r>
              <a:rPr sz="1400" dirty="0">
                <a:solidFill>
                  <a:srgbClr val="FFFFFF"/>
                </a:solidFill>
                <a:latin typeface="Times New Roman"/>
                <a:cs typeface="Times New Roman"/>
              </a:rPr>
              <a:t>Depending on the problem </a:t>
            </a:r>
            <a:r>
              <a:rPr sz="1400" spc="-5" dirty="0">
                <a:solidFill>
                  <a:srgbClr val="FFFFFF"/>
                </a:solidFill>
                <a:latin typeface="Times New Roman"/>
                <a:cs typeface="Times New Roman"/>
              </a:rPr>
              <a:t>statement, </a:t>
            </a:r>
            <a:r>
              <a:rPr sz="1400" dirty="0">
                <a:solidFill>
                  <a:srgbClr val="FFFFFF"/>
                </a:solidFill>
                <a:latin typeface="Times New Roman"/>
                <a:cs typeface="Times New Roman"/>
              </a:rPr>
              <a:t>the platform </a:t>
            </a:r>
            <a:r>
              <a:rPr sz="1400" spc="-10" dirty="0">
                <a:solidFill>
                  <a:srgbClr val="FFFFFF"/>
                </a:solidFill>
                <a:latin typeface="Times New Roman"/>
                <a:cs typeface="Times New Roman"/>
              </a:rPr>
              <a:t>may </a:t>
            </a:r>
            <a:r>
              <a:rPr sz="1400" dirty="0">
                <a:solidFill>
                  <a:srgbClr val="FFFFFF"/>
                </a:solidFill>
                <a:latin typeface="Times New Roman"/>
                <a:cs typeface="Times New Roman"/>
              </a:rPr>
              <a:t>focuses on learning, evaluation, entertainment, or  </a:t>
            </a:r>
            <a:r>
              <a:rPr sz="1400" spc="-5" dirty="0">
                <a:solidFill>
                  <a:srgbClr val="FFFFFF"/>
                </a:solidFill>
                <a:latin typeface="Times New Roman"/>
                <a:cs typeface="Times New Roman"/>
              </a:rPr>
              <a:t>we </a:t>
            </a:r>
            <a:r>
              <a:rPr sz="1400" dirty="0">
                <a:solidFill>
                  <a:srgbClr val="FFFFFF"/>
                </a:solidFill>
                <a:latin typeface="Times New Roman"/>
                <a:cs typeface="Times New Roman"/>
              </a:rPr>
              <a:t>can say a </a:t>
            </a:r>
            <a:r>
              <a:rPr sz="1400" spc="-5" dirty="0">
                <a:solidFill>
                  <a:srgbClr val="FFFFFF"/>
                </a:solidFill>
                <a:latin typeface="Times New Roman"/>
                <a:cs typeface="Times New Roman"/>
              </a:rPr>
              <a:t>combination </a:t>
            </a:r>
            <a:r>
              <a:rPr sz="1400" dirty="0">
                <a:solidFill>
                  <a:srgbClr val="FFFFFF"/>
                </a:solidFill>
                <a:latin typeface="Times New Roman"/>
                <a:cs typeface="Times New Roman"/>
              </a:rPr>
              <a:t>of these</a:t>
            </a:r>
            <a:r>
              <a:rPr sz="1400" spc="-70" dirty="0">
                <a:solidFill>
                  <a:srgbClr val="FFFFFF"/>
                </a:solidFill>
                <a:latin typeface="Times New Roman"/>
                <a:cs typeface="Times New Roman"/>
              </a:rPr>
              <a:t> </a:t>
            </a:r>
            <a:r>
              <a:rPr sz="1400" dirty="0">
                <a:solidFill>
                  <a:srgbClr val="FFFFFF"/>
                </a:solidFill>
                <a:latin typeface="Times New Roman"/>
                <a:cs typeface="Times New Roman"/>
              </a:rPr>
              <a:t>objectives.</a:t>
            </a:r>
            <a:endParaRPr sz="1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447670" y="420369"/>
            <a:ext cx="4126229" cy="473709"/>
          </a:xfrm>
          <a:prstGeom prst="rect">
            <a:avLst/>
          </a:prstGeom>
        </p:spPr>
        <p:txBody>
          <a:bodyPr vert="horz" wrap="square" lIns="0" tIns="11430" rIns="0" bIns="0" rtlCol="0">
            <a:spAutoFit/>
          </a:bodyPr>
          <a:lstStyle/>
          <a:p>
            <a:pPr marL="12700">
              <a:lnSpc>
                <a:spcPct val="100000"/>
              </a:lnSpc>
              <a:spcBef>
                <a:spcPts val="90"/>
              </a:spcBef>
            </a:pPr>
            <a:r>
              <a:rPr sz="2950" spc="-105" dirty="0">
                <a:latin typeface="Arial"/>
                <a:cs typeface="Arial"/>
              </a:rPr>
              <a:t>PROBLEM</a:t>
            </a:r>
            <a:r>
              <a:rPr sz="2950" spc="-180" dirty="0">
                <a:latin typeface="Arial"/>
                <a:cs typeface="Arial"/>
              </a:rPr>
              <a:t> </a:t>
            </a:r>
            <a:r>
              <a:rPr sz="2950" spc="-55" dirty="0">
                <a:latin typeface="Arial"/>
                <a:cs typeface="Arial"/>
              </a:rPr>
              <a:t>STATEMENT</a:t>
            </a:r>
            <a:endParaRPr sz="2950">
              <a:latin typeface="Arial"/>
              <a:cs typeface="Arial"/>
            </a:endParaRPr>
          </a:p>
        </p:txBody>
      </p:sp>
      <p:sp>
        <p:nvSpPr>
          <p:cNvPr id="4" name="object 4"/>
          <p:cNvSpPr txBox="1"/>
          <p:nvPr/>
        </p:nvSpPr>
        <p:spPr>
          <a:xfrm>
            <a:off x="172313" y="2038047"/>
            <a:ext cx="8665210" cy="1840864"/>
          </a:xfrm>
          <a:prstGeom prst="rect">
            <a:avLst/>
          </a:prstGeom>
        </p:spPr>
        <p:txBody>
          <a:bodyPr vert="horz" wrap="square" lIns="0" tIns="12065" rIns="0" bIns="0" rtlCol="0">
            <a:spAutoFit/>
          </a:bodyPr>
          <a:lstStyle/>
          <a:p>
            <a:pPr marL="12700" marR="5080">
              <a:lnSpc>
                <a:spcPct val="115100"/>
              </a:lnSpc>
              <a:spcBef>
                <a:spcPts val="95"/>
              </a:spcBef>
            </a:pPr>
            <a:r>
              <a:rPr sz="1400" spc="-10" dirty="0">
                <a:solidFill>
                  <a:srgbClr val="FFFFFF"/>
                </a:solidFill>
                <a:latin typeface="Times New Roman"/>
                <a:cs typeface="Times New Roman"/>
              </a:rPr>
              <a:t>We </a:t>
            </a:r>
            <a:r>
              <a:rPr sz="1400" dirty="0">
                <a:solidFill>
                  <a:srgbClr val="FFFFFF"/>
                </a:solidFill>
                <a:latin typeface="Times New Roman"/>
                <a:cs typeface="Times New Roman"/>
              </a:rPr>
              <a:t>had to develop an online quiz platform that offers a user-friendly experience for taking various quizzes. The platform  caters to educational and </a:t>
            </a:r>
            <a:r>
              <a:rPr sz="1400" spc="-5" dirty="0">
                <a:solidFill>
                  <a:srgbClr val="FFFFFF"/>
                </a:solidFill>
                <a:latin typeface="Times New Roman"/>
                <a:cs typeface="Times New Roman"/>
              </a:rPr>
              <a:t>entertainment </a:t>
            </a:r>
            <a:r>
              <a:rPr sz="1400" dirty="0">
                <a:solidFill>
                  <a:srgbClr val="FFFFFF"/>
                </a:solidFill>
                <a:latin typeface="Times New Roman"/>
                <a:cs typeface="Times New Roman"/>
              </a:rPr>
              <a:t>needs, allowing users to easily assess knowledge, engage in quizzes, and foster a  sense of</a:t>
            </a:r>
            <a:r>
              <a:rPr sz="1400" spc="-35" dirty="0">
                <a:solidFill>
                  <a:srgbClr val="FFFFFF"/>
                </a:solidFill>
                <a:latin typeface="Times New Roman"/>
                <a:cs typeface="Times New Roman"/>
              </a:rPr>
              <a:t> </a:t>
            </a:r>
            <a:r>
              <a:rPr sz="1400" spc="-5" dirty="0">
                <a:solidFill>
                  <a:srgbClr val="FFFFFF"/>
                </a:solidFill>
                <a:latin typeface="Times New Roman"/>
                <a:cs typeface="Times New Roman"/>
              </a:rPr>
              <a:t>community.</a:t>
            </a:r>
            <a:endParaRPr sz="1400">
              <a:latin typeface="Times New Roman"/>
              <a:cs typeface="Times New Roman"/>
            </a:endParaRPr>
          </a:p>
          <a:p>
            <a:pPr>
              <a:lnSpc>
                <a:spcPct val="100000"/>
              </a:lnSpc>
            </a:pPr>
            <a:endParaRPr sz="1500">
              <a:latin typeface="Times New Roman"/>
              <a:cs typeface="Times New Roman"/>
            </a:endParaRPr>
          </a:p>
          <a:p>
            <a:pPr marL="12700" marR="64769">
              <a:lnSpc>
                <a:spcPct val="115100"/>
              </a:lnSpc>
              <a:spcBef>
                <a:spcPts val="969"/>
              </a:spcBef>
            </a:pPr>
            <a:r>
              <a:rPr sz="1400" spc="-5" dirty="0">
                <a:solidFill>
                  <a:srgbClr val="FFFFFF"/>
                </a:solidFill>
                <a:latin typeface="Times New Roman"/>
                <a:cs typeface="Times New Roman"/>
              </a:rPr>
              <a:t>The primary </a:t>
            </a:r>
            <a:r>
              <a:rPr sz="1400" dirty="0">
                <a:solidFill>
                  <a:srgbClr val="FFFFFF"/>
                </a:solidFill>
                <a:latin typeface="Times New Roman"/>
                <a:cs typeface="Times New Roman"/>
              </a:rPr>
              <a:t>goals of Whizzkid is to engage users in interactive quizzes for educational or entertainment </a:t>
            </a:r>
            <a:r>
              <a:rPr sz="1400" spc="5" dirty="0">
                <a:solidFill>
                  <a:srgbClr val="FFFFFF"/>
                </a:solidFill>
                <a:latin typeface="Times New Roman"/>
                <a:cs typeface="Times New Roman"/>
              </a:rPr>
              <a:t>purposes.  </a:t>
            </a:r>
            <a:r>
              <a:rPr sz="1400" dirty="0">
                <a:solidFill>
                  <a:srgbClr val="FFFFFF"/>
                </a:solidFill>
                <a:latin typeface="Times New Roman"/>
                <a:cs typeface="Times New Roman"/>
              </a:rPr>
              <a:t>Whizzkid </a:t>
            </a:r>
            <a:r>
              <a:rPr sz="1400" spc="-5" dirty="0">
                <a:solidFill>
                  <a:srgbClr val="FFFFFF"/>
                </a:solidFill>
                <a:latin typeface="Times New Roman"/>
                <a:cs typeface="Times New Roman"/>
              </a:rPr>
              <a:t>aims </a:t>
            </a:r>
            <a:r>
              <a:rPr sz="1400" dirty="0">
                <a:solidFill>
                  <a:srgbClr val="FFFFFF"/>
                </a:solidFill>
                <a:latin typeface="Times New Roman"/>
                <a:cs typeface="Times New Roman"/>
              </a:rPr>
              <a:t>to facilitate learning, assess user knowledge and provide a user-friendly experience. </a:t>
            </a:r>
            <a:r>
              <a:rPr sz="1400" spc="-5" dirty="0">
                <a:solidFill>
                  <a:srgbClr val="FFFFFF"/>
                </a:solidFill>
                <a:latin typeface="Times New Roman"/>
                <a:cs typeface="Times New Roman"/>
              </a:rPr>
              <a:t>Additionally, </a:t>
            </a:r>
            <a:r>
              <a:rPr sz="1400" dirty="0">
                <a:solidFill>
                  <a:srgbClr val="FFFFFF"/>
                </a:solidFill>
                <a:latin typeface="Times New Roman"/>
                <a:cs typeface="Times New Roman"/>
              </a:rPr>
              <a:t>it </a:t>
            </a:r>
            <a:r>
              <a:rPr sz="1400" spc="-10" dirty="0">
                <a:solidFill>
                  <a:srgbClr val="FFFFFF"/>
                </a:solidFill>
                <a:latin typeface="Times New Roman"/>
                <a:cs typeface="Times New Roman"/>
              </a:rPr>
              <a:t>may  </a:t>
            </a:r>
            <a:r>
              <a:rPr sz="1400" dirty="0">
                <a:solidFill>
                  <a:srgbClr val="FFFFFF"/>
                </a:solidFill>
                <a:latin typeface="Times New Roman"/>
                <a:cs typeface="Times New Roman"/>
              </a:rPr>
              <a:t>serve as a tool for skill </a:t>
            </a:r>
            <a:r>
              <a:rPr sz="1400" spc="-5" dirty="0">
                <a:solidFill>
                  <a:srgbClr val="FFFFFF"/>
                </a:solidFill>
                <a:latin typeface="Times New Roman"/>
                <a:cs typeface="Times New Roman"/>
              </a:rPr>
              <a:t>development. </a:t>
            </a:r>
            <a:r>
              <a:rPr sz="1400" dirty="0">
                <a:solidFill>
                  <a:srgbClr val="FFFFFF"/>
                </a:solidFill>
                <a:latin typeface="Times New Roman"/>
                <a:cs typeface="Times New Roman"/>
              </a:rPr>
              <a:t>Overall, the objective is to offer an </a:t>
            </a:r>
            <a:r>
              <a:rPr sz="1400" spc="-5" dirty="0">
                <a:solidFill>
                  <a:srgbClr val="FFFFFF"/>
                </a:solidFill>
                <a:latin typeface="Times New Roman"/>
                <a:cs typeface="Times New Roman"/>
              </a:rPr>
              <a:t>enjoyable </a:t>
            </a:r>
            <a:r>
              <a:rPr sz="1400" dirty="0">
                <a:solidFill>
                  <a:srgbClr val="FFFFFF"/>
                </a:solidFill>
                <a:latin typeface="Times New Roman"/>
                <a:cs typeface="Times New Roman"/>
              </a:rPr>
              <a:t>and </a:t>
            </a:r>
            <a:r>
              <a:rPr sz="1400" spc="-5" dirty="0">
                <a:solidFill>
                  <a:srgbClr val="FFFFFF"/>
                </a:solidFill>
                <a:latin typeface="Times New Roman"/>
                <a:cs typeface="Times New Roman"/>
              </a:rPr>
              <a:t>informative </a:t>
            </a:r>
            <a:r>
              <a:rPr sz="1400" dirty="0">
                <a:solidFill>
                  <a:srgbClr val="FFFFFF"/>
                </a:solidFill>
                <a:latin typeface="Times New Roman"/>
                <a:cs typeface="Times New Roman"/>
              </a:rPr>
              <a:t>experience for</a:t>
            </a:r>
            <a:r>
              <a:rPr sz="1400" spc="-175" dirty="0">
                <a:solidFill>
                  <a:srgbClr val="FFFFFF"/>
                </a:solidFill>
                <a:latin typeface="Times New Roman"/>
                <a:cs typeface="Times New Roman"/>
              </a:rPr>
              <a:t> </a:t>
            </a:r>
            <a:r>
              <a:rPr sz="1400" dirty="0">
                <a:solidFill>
                  <a:srgbClr val="FFFFFF"/>
                </a:solidFill>
                <a:latin typeface="Times New Roman"/>
                <a:cs typeface="Times New Roman"/>
              </a:rPr>
              <a:t>users.</a:t>
            </a:r>
            <a:endParaRPr sz="14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5875">
              <a:lnSpc>
                <a:spcPct val="100000"/>
              </a:lnSpc>
              <a:spcBef>
                <a:spcPts val="105"/>
              </a:spcBef>
            </a:pPr>
            <a:r>
              <a:rPr dirty="0"/>
              <a:t>Literature</a:t>
            </a:r>
            <a:r>
              <a:rPr spc="-90" dirty="0"/>
              <a:t> </a:t>
            </a:r>
            <a:r>
              <a:rPr dirty="0"/>
              <a:t>Review</a:t>
            </a:r>
          </a:p>
        </p:txBody>
      </p:sp>
      <p:sp>
        <p:nvSpPr>
          <p:cNvPr id="4" name="object 4"/>
          <p:cNvSpPr txBox="1"/>
          <p:nvPr/>
        </p:nvSpPr>
        <p:spPr>
          <a:xfrm>
            <a:off x="613663" y="1422377"/>
            <a:ext cx="8409940" cy="2947670"/>
          </a:xfrm>
          <a:prstGeom prst="rect">
            <a:avLst/>
          </a:prstGeom>
        </p:spPr>
        <p:txBody>
          <a:bodyPr vert="horz" wrap="square" lIns="0" tIns="12065" rIns="0" bIns="0" rtlCol="0">
            <a:spAutoFit/>
          </a:bodyPr>
          <a:lstStyle/>
          <a:p>
            <a:pPr marL="12700" marR="5080">
              <a:lnSpc>
                <a:spcPct val="114999"/>
              </a:lnSpc>
              <a:spcBef>
                <a:spcPts val="95"/>
              </a:spcBef>
            </a:pPr>
            <a:r>
              <a:rPr sz="1800" dirty="0">
                <a:solidFill>
                  <a:srgbClr val="FFFFFF"/>
                </a:solidFill>
                <a:latin typeface="Times New Roman"/>
                <a:cs typeface="Times New Roman"/>
              </a:rPr>
              <a:t>There are several popular quiz </a:t>
            </a:r>
            <a:r>
              <a:rPr sz="1800" spc="-5" dirty="0">
                <a:solidFill>
                  <a:srgbClr val="FFFFFF"/>
                </a:solidFill>
                <a:latin typeface="Times New Roman"/>
                <a:cs typeface="Times New Roman"/>
              </a:rPr>
              <a:t>websites </a:t>
            </a:r>
            <a:r>
              <a:rPr sz="1800" dirty="0">
                <a:solidFill>
                  <a:srgbClr val="FFFFFF"/>
                </a:solidFill>
                <a:latin typeface="Times New Roman"/>
                <a:cs typeface="Times New Roman"/>
              </a:rPr>
              <a:t>cater to a diverse range of audiences, offering  quizzes on various topics, including entertainment, education, and </a:t>
            </a:r>
            <a:r>
              <a:rPr sz="1800" spc="-5" dirty="0">
                <a:solidFill>
                  <a:srgbClr val="FFFFFF"/>
                </a:solidFill>
                <a:latin typeface="Times New Roman"/>
                <a:cs typeface="Times New Roman"/>
              </a:rPr>
              <a:t>general </a:t>
            </a:r>
            <a:r>
              <a:rPr sz="1800" dirty="0">
                <a:solidFill>
                  <a:srgbClr val="FFFFFF"/>
                </a:solidFill>
                <a:latin typeface="Times New Roman"/>
                <a:cs typeface="Times New Roman"/>
              </a:rPr>
              <a:t>knowledge .</a:t>
            </a:r>
            <a:r>
              <a:rPr sz="1800" spc="-130" dirty="0">
                <a:solidFill>
                  <a:srgbClr val="FFFFFF"/>
                </a:solidFill>
                <a:latin typeface="Times New Roman"/>
                <a:cs typeface="Times New Roman"/>
              </a:rPr>
              <a:t> </a:t>
            </a:r>
            <a:r>
              <a:rPr sz="1800" spc="-5" dirty="0">
                <a:solidFill>
                  <a:srgbClr val="FFFFFF"/>
                </a:solidFill>
                <a:latin typeface="Times New Roman"/>
                <a:cs typeface="Times New Roman"/>
              </a:rPr>
              <a:t>One  </a:t>
            </a:r>
            <a:r>
              <a:rPr sz="1800" dirty="0">
                <a:solidFill>
                  <a:srgbClr val="FFFFFF"/>
                </a:solidFill>
                <a:latin typeface="Times New Roman"/>
                <a:cs typeface="Times New Roman"/>
              </a:rPr>
              <a:t>of </a:t>
            </a:r>
            <a:r>
              <a:rPr sz="1800" spc="-5" dirty="0">
                <a:solidFill>
                  <a:srgbClr val="FFFFFF"/>
                </a:solidFill>
                <a:latin typeface="Times New Roman"/>
                <a:cs typeface="Times New Roman"/>
              </a:rPr>
              <a:t>such website </a:t>
            </a:r>
            <a:r>
              <a:rPr sz="1800" dirty="0">
                <a:solidFill>
                  <a:srgbClr val="FFFFFF"/>
                </a:solidFill>
                <a:latin typeface="Times New Roman"/>
                <a:cs typeface="Times New Roman"/>
              </a:rPr>
              <a:t>which </a:t>
            </a:r>
            <a:r>
              <a:rPr sz="1800" spc="-5" dirty="0">
                <a:solidFill>
                  <a:srgbClr val="FFFFFF"/>
                </a:solidFill>
                <a:latin typeface="Times New Roman"/>
                <a:cs typeface="Times New Roman"/>
              </a:rPr>
              <a:t>is </a:t>
            </a:r>
            <a:r>
              <a:rPr sz="1800" dirty="0">
                <a:solidFill>
                  <a:srgbClr val="FFFFFF"/>
                </a:solidFill>
                <a:latin typeface="Times New Roman"/>
                <a:cs typeface="Times New Roman"/>
              </a:rPr>
              <a:t>widely used in educational institutes </a:t>
            </a:r>
            <a:r>
              <a:rPr sz="1800" spc="-5" dirty="0">
                <a:solidFill>
                  <a:srgbClr val="FFFFFF"/>
                </a:solidFill>
                <a:latin typeface="Times New Roman"/>
                <a:cs typeface="Times New Roman"/>
              </a:rPr>
              <a:t>is</a:t>
            </a:r>
            <a:r>
              <a:rPr sz="1800" spc="-45" dirty="0">
                <a:solidFill>
                  <a:srgbClr val="FFFFFF"/>
                </a:solidFill>
                <a:latin typeface="Times New Roman"/>
                <a:cs typeface="Times New Roman"/>
              </a:rPr>
              <a:t> </a:t>
            </a:r>
            <a:r>
              <a:rPr sz="1800" dirty="0">
                <a:solidFill>
                  <a:srgbClr val="FFFFFF"/>
                </a:solidFill>
                <a:latin typeface="Times New Roman"/>
                <a:cs typeface="Times New Roman"/>
              </a:rPr>
              <a:t>Quizizz.</a:t>
            </a:r>
            <a:endParaRPr sz="1800">
              <a:latin typeface="Times New Roman"/>
              <a:cs typeface="Times New Roman"/>
            </a:endParaRPr>
          </a:p>
          <a:p>
            <a:pPr>
              <a:lnSpc>
                <a:spcPct val="100000"/>
              </a:lnSpc>
              <a:spcBef>
                <a:spcPts val="35"/>
              </a:spcBef>
            </a:pPr>
            <a:endParaRPr sz="2600">
              <a:latin typeface="Times New Roman"/>
              <a:cs typeface="Times New Roman"/>
            </a:endParaRPr>
          </a:p>
          <a:p>
            <a:pPr marL="12700">
              <a:lnSpc>
                <a:spcPct val="100000"/>
              </a:lnSpc>
            </a:pPr>
            <a:r>
              <a:rPr sz="1800" dirty="0">
                <a:solidFill>
                  <a:srgbClr val="FFFFFF"/>
                </a:solidFill>
                <a:latin typeface="Times New Roman"/>
                <a:cs typeface="Times New Roman"/>
              </a:rPr>
              <a:t>Here are certain characteristics of</a:t>
            </a:r>
            <a:r>
              <a:rPr sz="1800" spc="-75" dirty="0">
                <a:solidFill>
                  <a:srgbClr val="FFFFFF"/>
                </a:solidFill>
                <a:latin typeface="Times New Roman"/>
                <a:cs typeface="Times New Roman"/>
              </a:rPr>
              <a:t> </a:t>
            </a:r>
            <a:r>
              <a:rPr sz="1800" dirty="0">
                <a:solidFill>
                  <a:srgbClr val="FFFFFF"/>
                </a:solidFill>
                <a:latin typeface="Times New Roman"/>
                <a:cs typeface="Times New Roman"/>
              </a:rPr>
              <a:t>Quizizz-</a:t>
            </a:r>
            <a:endParaRPr sz="1800">
              <a:latin typeface="Times New Roman"/>
              <a:cs typeface="Times New Roman"/>
            </a:endParaRPr>
          </a:p>
          <a:p>
            <a:pPr>
              <a:lnSpc>
                <a:spcPct val="100000"/>
              </a:lnSpc>
              <a:spcBef>
                <a:spcPts val="35"/>
              </a:spcBef>
            </a:pPr>
            <a:endParaRPr sz="2600">
              <a:latin typeface="Times New Roman"/>
              <a:cs typeface="Times New Roman"/>
            </a:endParaRPr>
          </a:p>
          <a:p>
            <a:pPr marL="12700">
              <a:lnSpc>
                <a:spcPct val="100000"/>
              </a:lnSpc>
            </a:pPr>
            <a:r>
              <a:rPr sz="1800" spc="-5" dirty="0">
                <a:solidFill>
                  <a:srgbClr val="FFFFFF"/>
                </a:solidFill>
                <a:latin typeface="Times New Roman"/>
                <a:cs typeface="Times New Roman"/>
              </a:rPr>
              <a:t>Focus: </a:t>
            </a:r>
            <a:r>
              <a:rPr sz="1800" dirty="0">
                <a:solidFill>
                  <a:srgbClr val="FFFFFF"/>
                </a:solidFill>
                <a:latin typeface="Times New Roman"/>
                <a:cs typeface="Times New Roman"/>
              </a:rPr>
              <a:t>Educational quizzes for teachers, students, and</a:t>
            </a:r>
            <a:r>
              <a:rPr sz="1800" spc="-85" dirty="0">
                <a:solidFill>
                  <a:srgbClr val="FFFFFF"/>
                </a:solidFill>
                <a:latin typeface="Times New Roman"/>
                <a:cs typeface="Times New Roman"/>
              </a:rPr>
              <a:t> </a:t>
            </a:r>
            <a:r>
              <a:rPr sz="1800" dirty="0">
                <a:solidFill>
                  <a:srgbClr val="FFFFFF"/>
                </a:solidFill>
                <a:latin typeface="Times New Roman"/>
                <a:cs typeface="Times New Roman"/>
              </a:rPr>
              <a:t>learners.</a:t>
            </a:r>
            <a:endParaRPr sz="1800">
              <a:latin typeface="Times New Roman"/>
              <a:cs typeface="Times New Roman"/>
            </a:endParaRPr>
          </a:p>
          <a:p>
            <a:pPr>
              <a:lnSpc>
                <a:spcPct val="100000"/>
              </a:lnSpc>
              <a:spcBef>
                <a:spcPts val="35"/>
              </a:spcBef>
            </a:pPr>
            <a:endParaRPr sz="2600">
              <a:latin typeface="Times New Roman"/>
              <a:cs typeface="Times New Roman"/>
            </a:endParaRPr>
          </a:p>
          <a:p>
            <a:pPr marL="12700">
              <a:lnSpc>
                <a:spcPct val="100000"/>
              </a:lnSpc>
              <a:spcBef>
                <a:spcPts val="5"/>
              </a:spcBef>
            </a:pPr>
            <a:r>
              <a:rPr sz="1800" dirty="0">
                <a:solidFill>
                  <a:srgbClr val="FFFFFF"/>
                </a:solidFill>
                <a:latin typeface="Times New Roman"/>
                <a:cs typeface="Times New Roman"/>
              </a:rPr>
              <a:t>Features: </a:t>
            </a:r>
            <a:r>
              <a:rPr sz="1800" spc="-5" dirty="0">
                <a:solidFill>
                  <a:srgbClr val="FFFFFF"/>
                </a:solidFill>
                <a:latin typeface="Times New Roman"/>
                <a:cs typeface="Times New Roman"/>
              </a:rPr>
              <a:t>Gamified </a:t>
            </a:r>
            <a:r>
              <a:rPr sz="1800" dirty="0">
                <a:solidFill>
                  <a:srgbClr val="FFFFFF"/>
                </a:solidFill>
                <a:latin typeface="Times New Roman"/>
                <a:cs typeface="Times New Roman"/>
              </a:rPr>
              <a:t>quizzes, live quizzes, and asynchronous learning</a:t>
            </a:r>
            <a:r>
              <a:rPr sz="1800" spc="-110" dirty="0">
                <a:solidFill>
                  <a:srgbClr val="FFFFFF"/>
                </a:solidFill>
                <a:latin typeface="Times New Roman"/>
                <a:cs typeface="Times New Roman"/>
              </a:rPr>
              <a:t> </a:t>
            </a:r>
            <a:r>
              <a:rPr sz="1800" dirty="0">
                <a:solidFill>
                  <a:srgbClr val="FFFFFF"/>
                </a:solidFill>
                <a:latin typeface="Times New Roman"/>
                <a:cs typeface="Times New Roman"/>
              </a:rPr>
              <a:t>options.</a:t>
            </a:r>
            <a:endParaRPr sz="18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857626" y="241553"/>
            <a:ext cx="3328035" cy="696595"/>
          </a:xfrm>
          <a:prstGeom prst="rect">
            <a:avLst/>
          </a:prstGeom>
        </p:spPr>
        <p:txBody>
          <a:bodyPr vert="horz" wrap="square" lIns="0" tIns="13335" rIns="0" bIns="0" rtlCol="0">
            <a:spAutoFit/>
          </a:bodyPr>
          <a:lstStyle/>
          <a:p>
            <a:pPr marL="12700">
              <a:lnSpc>
                <a:spcPct val="100000"/>
              </a:lnSpc>
              <a:spcBef>
                <a:spcPts val="105"/>
              </a:spcBef>
            </a:pPr>
            <a:r>
              <a:rPr spc="-130" dirty="0">
                <a:latin typeface="Arial"/>
                <a:cs typeface="Arial"/>
              </a:rPr>
              <a:t>Methodology</a:t>
            </a:r>
          </a:p>
        </p:txBody>
      </p:sp>
      <p:sp>
        <p:nvSpPr>
          <p:cNvPr id="4" name="object 4"/>
          <p:cNvSpPr txBox="1"/>
          <p:nvPr/>
        </p:nvSpPr>
        <p:spPr>
          <a:xfrm>
            <a:off x="623112" y="1329689"/>
            <a:ext cx="8421370" cy="3501390"/>
          </a:xfrm>
          <a:prstGeom prst="rect">
            <a:avLst/>
          </a:prstGeom>
        </p:spPr>
        <p:txBody>
          <a:bodyPr vert="horz" wrap="square" lIns="0" tIns="12700" rIns="0" bIns="0" rtlCol="0">
            <a:spAutoFit/>
          </a:bodyPr>
          <a:lstStyle/>
          <a:p>
            <a:pPr marL="12700" marR="5080">
              <a:lnSpc>
                <a:spcPct val="114999"/>
              </a:lnSpc>
              <a:spcBef>
                <a:spcPts val="100"/>
              </a:spcBef>
            </a:pPr>
            <a:r>
              <a:rPr sz="1200" spc="-10" dirty="0">
                <a:solidFill>
                  <a:srgbClr val="FFFFFF"/>
                </a:solidFill>
                <a:latin typeface="Times New Roman"/>
                <a:cs typeface="Times New Roman"/>
              </a:rPr>
              <a:t>HTML: </a:t>
            </a:r>
            <a:r>
              <a:rPr sz="1200" spc="-5" dirty="0">
                <a:solidFill>
                  <a:srgbClr val="FFFFFF"/>
                </a:solidFill>
                <a:latin typeface="Times New Roman"/>
                <a:cs typeface="Times New Roman"/>
              </a:rPr>
              <a:t>Hyper-Text-Markup-Language is used forstructuring web pages over </a:t>
            </a:r>
            <a:r>
              <a:rPr sz="1200" dirty="0">
                <a:solidFill>
                  <a:srgbClr val="FFFFFF"/>
                </a:solidFill>
                <a:latin typeface="Times New Roman"/>
                <a:cs typeface="Times New Roman"/>
              </a:rPr>
              <a:t>the </a:t>
            </a:r>
            <a:r>
              <a:rPr sz="1200" spc="-5" dirty="0">
                <a:solidFill>
                  <a:srgbClr val="FFFFFF"/>
                </a:solidFill>
                <a:latin typeface="Times New Roman"/>
                <a:cs typeface="Times New Roman"/>
              </a:rPr>
              <a:t>internet. HTML is </a:t>
            </a:r>
            <a:r>
              <a:rPr sz="1200" dirty="0">
                <a:solidFill>
                  <a:srgbClr val="FFFFFF"/>
                </a:solidFill>
                <a:latin typeface="Times New Roman"/>
                <a:cs typeface="Times New Roman"/>
              </a:rPr>
              <a:t>the </a:t>
            </a:r>
            <a:r>
              <a:rPr sz="1200" spc="-5" dirty="0">
                <a:solidFill>
                  <a:srgbClr val="FFFFFF"/>
                </a:solidFill>
                <a:latin typeface="Times New Roman"/>
                <a:cs typeface="Times New Roman"/>
              </a:rPr>
              <a:t>language </a:t>
            </a:r>
            <a:r>
              <a:rPr sz="1200" dirty="0">
                <a:solidFill>
                  <a:srgbClr val="FFFFFF"/>
                </a:solidFill>
                <a:latin typeface="Times New Roman"/>
                <a:cs typeface="Times New Roman"/>
              </a:rPr>
              <a:t>in which most </a:t>
            </a:r>
            <a:r>
              <a:rPr sz="1200" spc="-5" dirty="0">
                <a:solidFill>
                  <a:srgbClr val="FFFFFF"/>
                </a:solidFill>
                <a:latin typeface="Times New Roman"/>
                <a:cs typeface="Times New Roman"/>
              </a:rPr>
              <a:t>websites  are written. HTML is used </a:t>
            </a:r>
            <a:r>
              <a:rPr sz="1200" dirty="0">
                <a:solidFill>
                  <a:srgbClr val="FFFFFF"/>
                </a:solidFill>
                <a:latin typeface="Times New Roman"/>
                <a:cs typeface="Times New Roman"/>
              </a:rPr>
              <a:t>to </a:t>
            </a:r>
            <a:r>
              <a:rPr sz="1200" spc="-5" dirty="0">
                <a:solidFill>
                  <a:srgbClr val="FFFFFF"/>
                </a:solidFill>
                <a:latin typeface="Times New Roman"/>
                <a:cs typeface="Times New Roman"/>
              </a:rPr>
              <a:t>create pages and </a:t>
            </a:r>
            <a:r>
              <a:rPr sz="1200" dirty="0">
                <a:solidFill>
                  <a:srgbClr val="FFFFFF"/>
                </a:solidFill>
                <a:latin typeface="Times New Roman"/>
                <a:cs typeface="Times New Roman"/>
              </a:rPr>
              <a:t>make them</a:t>
            </a:r>
            <a:r>
              <a:rPr sz="1200" spc="155" dirty="0">
                <a:solidFill>
                  <a:srgbClr val="FFFFFF"/>
                </a:solidFill>
                <a:latin typeface="Times New Roman"/>
                <a:cs typeface="Times New Roman"/>
              </a:rPr>
              <a:t> </a:t>
            </a:r>
            <a:r>
              <a:rPr sz="1200" spc="-5" dirty="0">
                <a:solidFill>
                  <a:srgbClr val="FFFFFF"/>
                </a:solidFill>
                <a:latin typeface="Times New Roman"/>
                <a:cs typeface="Times New Roman"/>
              </a:rPr>
              <a:t>functional.</a:t>
            </a:r>
            <a:endParaRPr sz="1200">
              <a:latin typeface="Times New Roman"/>
              <a:cs typeface="Times New Roman"/>
            </a:endParaRPr>
          </a:p>
          <a:p>
            <a:pPr marL="12700" marR="269875">
              <a:lnSpc>
                <a:spcPct val="302500"/>
              </a:lnSpc>
            </a:pPr>
            <a:r>
              <a:rPr sz="1200" spc="-5" dirty="0">
                <a:solidFill>
                  <a:srgbClr val="FFFFFF"/>
                </a:solidFill>
                <a:latin typeface="Times New Roman"/>
                <a:cs typeface="Times New Roman"/>
              </a:rPr>
              <a:t>CSS: Cascading-Style-Sheet is </a:t>
            </a:r>
            <a:r>
              <a:rPr sz="1200" dirty="0">
                <a:solidFill>
                  <a:srgbClr val="FFFFFF"/>
                </a:solidFill>
                <a:latin typeface="Times New Roman"/>
                <a:cs typeface="Times New Roman"/>
              </a:rPr>
              <a:t>a </a:t>
            </a:r>
            <a:r>
              <a:rPr sz="1200" spc="-5" dirty="0">
                <a:solidFill>
                  <a:srgbClr val="FFFFFF"/>
                </a:solidFill>
                <a:latin typeface="Times New Roman"/>
                <a:cs typeface="Times New Roman"/>
              </a:rPr>
              <a:t>styling language used </a:t>
            </a:r>
            <a:r>
              <a:rPr sz="1200" dirty="0">
                <a:solidFill>
                  <a:srgbClr val="FFFFFF"/>
                </a:solidFill>
                <a:latin typeface="Times New Roman"/>
                <a:cs typeface="Times New Roman"/>
              </a:rPr>
              <a:t>to </a:t>
            </a:r>
            <a:r>
              <a:rPr sz="1200" spc="-10" dirty="0">
                <a:solidFill>
                  <a:srgbClr val="FFFFFF"/>
                </a:solidFill>
                <a:latin typeface="Times New Roman"/>
                <a:cs typeface="Times New Roman"/>
              </a:rPr>
              <a:t>style </a:t>
            </a:r>
            <a:r>
              <a:rPr sz="1200" spc="-5" dirty="0">
                <a:solidFill>
                  <a:srgbClr val="FFFFFF"/>
                </a:solidFill>
                <a:latin typeface="Times New Roman"/>
                <a:cs typeface="Times New Roman"/>
              </a:rPr>
              <a:t>and </a:t>
            </a:r>
            <a:r>
              <a:rPr sz="1200" dirty="0">
                <a:solidFill>
                  <a:srgbClr val="FFFFFF"/>
                </a:solidFill>
                <a:latin typeface="Times New Roman"/>
                <a:cs typeface="Times New Roman"/>
              </a:rPr>
              <a:t>basically </a:t>
            </a:r>
            <a:r>
              <a:rPr sz="1200" spc="-5" dirty="0">
                <a:solidFill>
                  <a:srgbClr val="FFFFFF"/>
                </a:solidFill>
                <a:latin typeface="Times New Roman"/>
                <a:cs typeface="Times New Roman"/>
              </a:rPr>
              <a:t>define </a:t>
            </a:r>
            <a:r>
              <a:rPr sz="1200" dirty="0">
                <a:solidFill>
                  <a:srgbClr val="FFFFFF"/>
                </a:solidFill>
                <a:latin typeface="Times New Roman"/>
                <a:cs typeface="Times New Roman"/>
              </a:rPr>
              <a:t>how the </a:t>
            </a:r>
            <a:r>
              <a:rPr sz="1200" spc="-5" dirty="0">
                <a:solidFill>
                  <a:srgbClr val="FFFFFF"/>
                </a:solidFill>
                <a:latin typeface="Times New Roman"/>
                <a:cs typeface="Times New Roman"/>
              </a:rPr>
              <a:t>content will appear </a:t>
            </a:r>
            <a:r>
              <a:rPr sz="1200" dirty="0">
                <a:solidFill>
                  <a:srgbClr val="FFFFFF"/>
                </a:solidFill>
                <a:latin typeface="Times New Roman"/>
                <a:cs typeface="Times New Roman"/>
              </a:rPr>
              <a:t>on the </a:t>
            </a:r>
            <a:r>
              <a:rPr sz="1200" spc="-5" dirty="0">
                <a:solidFill>
                  <a:srgbClr val="FFFFFF"/>
                </a:solidFill>
                <a:latin typeface="Times New Roman"/>
                <a:cs typeface="Times New Roman"/>
              </a:rPr>
              <a:t>website.  JavaScript:</a:t>
            </a:r>
            <a:r>
              <a:rPr sz="1200" spc="20" dirty="0">
                <a:solidFill>
                  <a:srgbClr val="FFFFFF"/>
                </a:solidFill>
                <a:latin typeface="Times New Roman"/>
                <a:cs typeface="Times New Roman"/>
              </a:rPr>
              <a:t> </a:t>
            </a:r>
            <a:r>
              <a:rPr sz="1200" spc="-5" dirty="0">
                <a:solidFill>
                  <a:srgbClr val="FFFFFF"/>
                </a:solidFill>
                <a:latin typeface="Times New Roman"/>
                <a:cs typeface="Times New Roman"/>
              </a:rPr>
              <a:t>JavaScript</a:t>
            </a:r>
            <a:r>
              <a:rPr sz="1200" spc="20" dirty="0">
                <a:solidFill>
                  <a:srgbClr val="FFFFFF"/>
                </a:solidFill>
                <a:latin typeface="Times New Roman"/>
                <a:cs typeface="Times New Roman"/>
              </a:rPr>
              <a:t> </a:t>
            </a:r>
            <a:r>
              <a:rPr sz="1200" spc="-5" dirty="0">
                <a:solidFill>
                  <a:srgbClr val="FFFFFF"/>
                </a:solidFill>
                <a:latin typeface="Times New Roman"/>
                <a:cs typeface="Times New Roman"/>
              </a:rPr>
              <a:t>is</a:t>
            </a:r>
            <a:r>
              <a:rPr sz="1200" dirty="0">
                <a:solidFill>
                  <a:srgbClr val="FFFFFF"/>
                </a:solidFill>
                <a:latin typeface="Times New Roman"/>
                <a:cs typeface="Times New Roman"/>
              </a:rPr>
              <a:t> a</a:t>
            </a:r>
            <a:r>
              <a:rPr sz="1200" spc="15" dirty="0">
                <a:solidFill>
                  <a:srgbClr val="FFFFFF"/>
                </a:solidFill>
                <a:latin typeface="Times New Roman"/>
                <a:cs typeface="Times New Roman"/>
              </a:rPr>
              <a:t> </a:t>
            </a:r>
            <a:r>
              <a:rPr sz="1200" spc="-5" dirty="0">
                <a:solidFill>
                  <a:srgbClr val="FFFFFF"/>
                </a:solidFill>
                <a:latin typeface="Times New Roman"/>
                <a:cs typeface="Times New Roman"/>
              </a:rPr>
              <a:t>scripting</a:t>
            </a:r>
            <a:r>
              <a:rPr sz="1200" spc="20" dirty="0">
                <a:solidFill>
                  <a:srgbClr val="FFFFFF"/>
                </a:solidFill>
                <a:latin typeface="Times New Roman"/>
                <a:cs typeface="Times New Roman"/>
              </a:rPr>
              <a:t> </a:t>
            </a:r>
            <a:r>
              <a:rPr sz="1200" dirty="0">
                <a:solidFill>
                  <a:srgbClr val="FFFFFF"/>
                </a:solidFill>
                <a:latin typeface="Times New Roman"/>
                <a:cs typeface="Times New Roman"/>
              </a:rPr>
              <a:t>or</a:t>
            </a:r>
            <a:r>
              <a:rPr sz="1200" spc="10" dirty="0">
                <a:solidFill>
                  <a:srgbClr val="FFFFFF"/>
                </a:solidFill>
                <a:latin typeface="Times New Roman"/>
                <a:cs typeface="Times New Roman"/>
              </a:rPr>
              <a:t> </a:t>
            </a:r>
            <a:r>
              <a:rPr sz="1200" spc="-5" dirty="0">
                <a:solidFill>
                  <a:srgbClr val="FFFFFF"/>
                </a:solidFill>
                <a:latin typeface="Times New Roman"/>
                <a:cs typeface="Times New Roman"/>
              </a:rPr>
              <a:t>programming</a:t>
            </a:r>
            <a:r>
              <a:rPr sz="1200" spc="50" dirty="0">
                <a:solidFill>
                  <a:srgbClr val="FFFFFF"/>
                </a:solidFill>
                <a:latin typeface="Times New Roman"/>
                <a:cs typeface="Times New Roman"/>
              </a:rPr>
              <a:t> </a:t>
            </a:r>
            <a:r>
              <a:rPr sz="1200" spc="-5" dirty="0">
                <a:solidFill>
                  <a:srgbClr val="FFFFFF"/>
                </a:solidFill>
                <a:latin typeface="Times New Roman"/>
                <a:cs typeface="Times New Roman"/>
              </a:rPr>
              <a:t>language</a:t>
            </a:r>
            <a:r>
              <a:rPr sz="1200" spc="60" dirty="0">
                <a:solidFill>
                  <a:srgbClr val="FFFFFF"/>
                </a:solidFill>
                <a:latin typeface="Times New Roman"/>
                <a:cs typeface="Times New Roman"/>
              </a:rPr>
              <a:t> </a:t>
            </a:r>
            <a:r>
              <a:rPr sz="1200" spc="-5" dirty="0">
                <a:solidFill>
                  <a:srgbClr val="FFFFFF"/>
                </a:solidFill>
                <a:latin typeface="Times New Roman"/>
                <a:cs typeface="Times New Roman"/>
              </a:rPr>
              <a:t>which</a:t>
            </a:r>
            <a:r>
              <a:rPr sz="1200" spc="20" dirty="0">
                <a:solidFill>
                  <a:srgbClr val="FFFFFF"/>
                </a:solidFill>
                <a:latin typeface="Times New Roman"/>
                <a:cs typeface="Times New Roman"/>
              </a:rPr>
              <a:t> </a:t>
            </a:r>
            <a:r>
              <a:rPr sz="1200" spc="-5" dirty="0">
                <a:solidFill>
                  <a:srgbClr val="FFFFFF"/>
                </a:solidFill>
                <a:latin typeface="Times New Roman"/>
                <a:cs typeface="Times New Roman"/>
              </a:rPr>
              <a:t>is</a:t>
            </a:r>
            <a:r>
              <a:rPr sz="1200" spc="5" dirty="0">
                <a:solidFill>
                  <a:srgbClr val="FFFFFF"/>
                </a:solidFill>
                <a:latin typeface="Times New Roman"/>
                <a:cs typeface="Times New Roman"/>
              </a:rPr>
              <a:t> </a:t>
            </a:r>
            <a:r>
              <a:rPr sz="1200" dirty="0">
                <a:solidFill>
                  <a:srgbClr val="FFFFFF"/>
                </a:solidFill>
                <a:latin typeface="Times New Roman"/>
                <a:cs typeface="Times New Roman"/>
              </a:rPr>
              <a:t>now</a:t>
            </a:r>
            <a:r>
              <a:rPr sz="1200" spc="10" dirty="0">
                <a:solidFill>
                  <a:srgbClr val="FFFFFF"/>
                </a:solidFill>
                <a:latin typeface="Times New Roman"/>
                <a:cs typeface="Times New Roman"/>
              </a:rPr>
              <a:t> </a:t>
            </a:r>
            <a:r>
              <a:rPr sz="1200" spc="-5" dirty="0">
                <a:solidFill>
                  <a:srgbClr val="FFFFFF"/>
                </a:solidFill>
                <a:latin typeface="Times New Roman"/>
                <a:cs typeface="Times New Roman"/>
              </a:rPr>
              <a:t>used</a:t>
            </a:r>
            <a:r>
              <a:rPr sz="1200" spc="10" dirty="0">
                <a:solidFill>
                  <a:srgbClr val="FFFFFF"/>
                </a:solidFill>
                <a:latin typeface="Times New Roman"/>
                <a:cs typeface="Times New Roman"/>
              </a:rPr>
              <a:t> </a:t>
            </a:r>
            <a:r>
              <a:rPr sz="1200" dirty="0">
                <a:solidFill>
                  <a:srgbClr val="FFFFFF"/>
                </a:solidFill>
                <a:latin typeface="Times New Roman"/>
                <a:cs typeface="Times New Roman"/>
              </a:rPr>
              <a:t>extensively</a:t>
            </a:r>
            <a:r>
              <a:rPr sz="1200" spc="35" dirty="0">
                <a:solidFill>
                  <a:srgbClr val="FFFFFF"/>
                </a:solidFill>
                <a:latin typeface="Times New Roman"/>
                <a:cs typeface="Times New Roman"/>
              </a:rPr>
              <a:t> </a:t>
            </a:r>
            <a:r>
              <a:rPr sz="1200" dirty="0">
                <a:solidFill>
                  <a:srgbClr val="FFFFFF"/>
                </a:solidFill>
                <a:latin typeface="Times New Roman"/>
                <a:cs typeface="Times New Roman"/>
              </a:rPr>
              <a:t>to</a:t>
            </a:r>
            <a:r>
              <a:rPr sz="1200" spc="10" dirty="0">
                <a:solidFill>
                  <a:srgbClr val="FFFFFF"/>
                </a:solidFill>
                <a:latin typeface="Times New Roman"/>
                <a:cs typeface="Times New Roman"/>
              </a:rPr>
              <a:t> </a:t>
            </a:r>
            <a:r>
              <a:rPr sz="1200" spc="-5" dirty="0">
                <a:solidFill>
                  <a:srgbClr val="FFFFFF"/>
                </a:solidFill>
                <a:latin typeface="Times New Roman"/>
                <a:cs typeface="Times New Roman"/>
              </a:rPr>
              <a:t>design</a:t>
            </a:r>
            <a:r>
              <a:rPr sz="1200" spc="20" dirty="0">
                <a:solidFill>
                  <a:srgbClr val="FFFFFF"/>
                </a:solidFill>
                <a:latin typeface="Times New Roman"/>
                <a:cs typeface="Times New Roman"/>
              </a:rPr>
              <a:t> </a:t>
            </a:r>
            <a:r>
              <a:rPr sz="1200" spc="-5" dirty="0">
                <a:solidFill>
                  <a:srgbClr val="FFFFFF"/>
                </a:solidFill>
                <a:latin typeface="Times New Roman"/>
                <a:cs typeface="Times New Roman"/>
              </a:rPr>
              <a:t>modern</a:t>
            </a:r>
            <a:r>
              <a:rPr sz="1200" spc="35" dirty="0">
                <a:solidFill>
                  <a:srgbClr val="FFFFFF"/>
                </a:solidFill>
                <a:latin typeface="Times New Roman"/>
                <a:cs typeface="Times New Roman"/>
              </a:rPr>
              <a:t> </a:t>
            </a:r>
            <a:r>
              <a:rPr sz="1200" spc="-5" dirty="0">
                <a:solidFill>
                  <a:srgbClr val="FFFFFF"/>
                </a:solidFill>
                <a:latin typeface="Times New Roman"/>
                <a:cs typeface="Times New Roman"/>
              </a:rPr>
              <a:t>web</a:t>
            </a:r>
            <a:r>
              <a:rPr sz="1200" spc="10" dirty="0">
                <a:solidFill>
                  <a:srgbClr val="FFFFFF"/>
                </a:solidFill>
                <a:latin typeface="Times New Roman"/>
                <a:cs typeface="Times New Roman"/>
              </a:rPr>
              <a:t> </a:t>
            </a:r>
            <a:r>
              <a:rPr sz="1200" spc="-5" dirty="0">
                <a:solidFill>
                  <a:srgbClr val="FFFFFF"/>
                </a:solidFill>
                <a:latin typeface="Times New Roman"/>
                <a:cs typeface="Times New Roman"/>
              </a:rPr>
              <a:t>applications</a:t>
            </a:r>
            <a:r>
              <a:rPr sz="1200" spc="80" dirty="0">
                <a:solidFill>
                  <a:srgbClr val="FFFFFF"/>
                </a:solidFill>
                <a:latin typeface="Times New Roman"/>
                <a:cs typeface="Times New Roman"/>
              </a:rPr>
              <a:t> </a:t>
            </a:r>
            <a:r>
              <a:rPr sz="1200" spc="-5" dirty="0">
                <a:solidFill>
                  <a:srgbClr val="FFFFFF"/>
                </a:solidFill>
                <a:latin typeface="Times New Roman"/>
                <a:cs typeface="Times New Roman"/>
              </a:rPr>
              <a:t>and</a:t>
            </a:r>
            <a:endParaRPr sz="1200">
              <a:latin typeface="Times New Roman"/>
              <a:cs typeface="Times New Roman"/>
            </a:endParaRPr>
          </a:p>
          <a:p>
            <a:pPr marL="12700">
              <a:lnSpc>
                <a:spcPct val="100000"/>
              </a:lnSpc>
              <a:spcBef>
                <a:spcPts val="215"/>
              </a:spcBef>
            </a:pPr>
            <a:r>
              <a:rPr sz="1200" spc="-5" dirty="0">
                <a:solidFill>
                  <a:srgbClr val="FFFFFF"/>
                </a:solidFill>
                <a:latin typeface="Times New Roman"/>
                <a:cs typeface="Times New Roman"/>
              </a:rPr>
              <a:t>website, </a:t>
            </a:r>
            <a:r>
              <a:rPr sz="1200" dirty="0">
                <a:solidFill>
                  <a:srgbClr val="FFFFFF"/>
                </a:solidFill>
                <a:latin typeface="Times New Roman"/>
                <a:cs typeface="Times New Roman"/>
              </a:rPr>
              <a:t>it allows the </a:t>
            </a:r>
            <a:r>
              <a:rPr sz="1200" spc="-5" dirty="0">
                <a:solidFill>
                  <a:srgbClr val="FFFFFF"/>
                </a:solidFill>
                <a:latin typeface="Times New Roman"/>
                <a:cs typeface="Times New Roman"/>
              </a:rPr>
              <a:t>developer </a:t>
            </a:r>
            <a:r>
              <a:rPr sz="1200" dirty="0">
                <a:solidFill>
                  <a:srgbClr val="FFFFFF"/>
                </a:solidFill>
                <a:latin typeface="Times New Roman"/>
                <a:cs typeface="Times New Roman"/>
              </a:rPr>
              <a:t>to </a:t>
            </a:r>
            <a:r>
              <a:rPr sz="1200" spc="-5" dirty="0">
                <a:solidFill>
                  <a:srgbClr val="FFFFFF"/>
                </a:solidFill>
                <a:latin typeface="Times New Roman"/>
                <a:cs typeface="Times New Roman"/>
              </a:rPr>
              <a:t>write application which </a:t>
            </a:r>
            <a:r>
              <a:rPr sz="1200" dirty="0">
                <a:solidFill>
                  <a:srgbClr val="FFFFFF"/>
                </a:solidFill>
                <a:latin typeface="Times New Roman"/>
                <a:cs typeface="Times New Roman"/>
              </a:rPr>
              <a:t>modify </a:t>
            </a:r>
            <a:r>
              <a:rPr sz="1200" spc="-5" dirty="0">
                <a:solidFill>
                  <a:srgbClr val="FFFFFF"/>
                </a:solidFill>
                <a:latin typeface="Times New Roman"/>
                <a:cs typeface="Times New Roman"/>
              </a:rPr>
              <a:t>themselves according </a:t>
            </a:r>
            <a:r>
              <a:rPr sz="1200" dirty="0">
                <a:solidFill>
                  <a:srgbClr val="FFFFFF"/>
                </a:solidFill>
                <a:latin typeface="Times New Roman"/>
                <a:cs typeface="Times New Roman"/>
              </a:rPr>
              <a:t>to </a:t>
            </a:r>
            <a:r>
              <a:rPr sz="1200" spc="-10" dirty="0">
                <a:solidFill>
                  <a:srgbClr val="FFFFFF"/>
                </a:solidFill>
                <a:latin typeface="Times New Roman"/>
                <a:cs typeface="Times New Roman"/>
              </a:rPr>
              <a:t>each </a:t>
            </a:r>
            <a:r>
              <a:rPr sz="1200" spc="-5" dirty="0">
                <a:solidFill>
                  <a:srgbClr val="FFFFFF"/>
                </a:solidFill>
                <a:latin typeface="Times New Roman"/>
                <a:cs typeface="Times New Roman"/>
              </a:rPr>
              <a:t>user and </a:t>
            </a:r>
            <a:r>
              <a:rPr sz="1200" dirty="0">
                <a:solidFill>
                  <a:srgbClr val="FFFFFF"/>
                </a:solidFill>
                <a:latin typeface="Times New Roman"/>
                <a:cs typeface="Times New Roman"/>
              </a:rPr>
              <a:t>its </a:t>
            </a:r>
            <a:r>
              <a:rPr sz="1200" spc="-5" dirty="0">
                <a:solidFill>
                  <a:srgbClr val="FFFFFF"/>
                </a:solidFill>
                <a:latin typeface="Times New Roman"/>
                <a:cs typeface="Times New Roman"/>
              </a:rPr>
              <a:t>data, </a:t>
            </a:r>
            <a:r>
              <a:rPr sz="1200" dirty="0">
                <a:solidFill>
                  <a:srgbClr val="FFFFFF"/>
                </a:solidFill>
                <a:latin typeface="Times New Roman"/>
                <a:cs typeface="Times New Roman"/>
              </a:rPr>
              <a:t>this made</a:t>
            </a:r>
            <a:r>
              <a:rPr sz="1200" spc="80" dirty="0">
                <a:solidFill>
                  <a:srgbClr val="FFFFFF"/>
                </a:solidFill>
                <a:latin typeface="Times New Roman"/>
                <a:cs typeface="Times New Roman"/>
              </a:rPr>
              <a:t> </a:t>
            </a:r>
            <a:r>
              <a:rPr sz="1200" spc="-5" dirty="0">
                <a:solidFill>
                  <a:srgbClr val="FFFFFF"/>
                </a:solidFill>
                <a:latin typeface="Times New Roman"/>
                <a:cs typeface="Times New Roman"/>
              </a:rPr>
              <a:t>web</a:t>
            </a:r>
            <a:endParaRPr sz="1200">
              <a:latin typeface="Times New Roman"/>
              <a:cs typeface="Times New Roman"/>
            </a:endParaRPr>
          </a:p>
          <a:p>
            <a:pPr marL="12700">
              <a:lnSpc>
                <a:spcPct val="100000"/>
              </a:lnSpc>
              <a:spcBef>
                <a:spcPts val="220"/>
              </a:spcBef>
            </a:pPr>
            <a:r>
              <a:rPr sz="1200" spc="-5" dirty="0">
                <a:solidFill>
                  <a:srgbClr val="FFFFFF"/>
                </a:solidFill>
                <a:latin typeface="Times New Roman"/>
                <a:cs typeface="Times New Roman"/>
              </a:rPr>
              <a:t>applications </a:t>
            </a:r>
            <a:r>
              <a:rPr sz="1200" dirty="0">
                <a:solidFill>
                  <a:srgbClr val="FFFFFF"/>
                </a:solidFill>
                <a:latin typeface="Times New Roman"/>
                <a:cs typeface="Times New Roman"/>
              </a:rPr>
              <a:t>much more </a:t>
            </a:r>
            <a:r>
              <a:rPr sz="1200" spc="-5" dirty="0">
                <a:solidFill>
                  <a:srgbClr val="FFFFFF"/>
                </a:solidFill>
                <a:latin typeface="Times New Roman"/>
                <a:cs typeface="Times New Roman"/>
              </a:rPr>
              <a:t>accessible and suitable </a:t>
            </a:r>
            <a:r>
              <a:rPr sz="1200" dirty="0">
                <a:solidFill>
                  <a:srgbClr val="FFFFFF"/>
                </a:solidFill>
                <a:latin typeface="Times New Roman"/>
                <a:cs typeface="Times New Roman"/>
              </a:rPr>
              <a:t>for many</a:t>
            </a:r>
            <a:r>
              <a:rPr sz="1200" spc="110" dirty="0">
                <a:solidFill>
                  <a:srgbClr val="FFFFFF"/>
                </a:solidFill>
                <a:latin typeface="Times New Roman"/>
                <a:cs typeface="Times New Roman"/>
              </a:rPr>
              <a:t> </a:t>
            </a:r>
            <a:r>
              <a:rPr sz="1200" spc="-5" dirty="0">
                <a:solidFill>
                  <a:srgbClr val="FFFFFF"/>
                </a:solidFill>
                <a:latin typeface="Times New Roman"/>
                <a:cs typeface="Times New Roman"/>
              </a:rPr>
              <a:t>purposes.</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55"/>
              </a:spcBef>
            </a:pPr>
            <a:endParaRPr sz="1000">
              <a:latin typeface="Times New Roman"/>
              <a:cs typeface="Times New Roman"/>
            </a:endParaRPr>
          </a:p>
          <a:p>
            <a:pPr marL="12700" marR="93345">
              <a:lnSpc>
                <a:spcPct val="114999"/>
              </a:lnSpc>
            </a:pPr>
            <a:r>
              <a:rPr sz="1200" dirty="0">
                <a:solidFill>
                  <a:srgbClr val="FFFFFF"/>
                </a:solidFill>
                <a:latin typeface="Times New Roman"/>
                <a:cs typeface="Times New Roman"/>
              </a:rPr>
              <a:t>. </a:t>
            </a:r>
            <a:r>
              <a:rPr sz="1200" spc="-5" dirty="0">
                <a:solidFill>
                  <a:srgbClr val="FFFFFF"/>
                </a:solidFill>
                <a:latin typeface="Times New Roman"/>
                <a:cs typeface="Times New Roman"/>
              </a:rPr>
              <a:t>MongoDB: MongoDB is </a:t>
            </a:r>
            <a:r>
              <a:rPr sz="1200" dirty="0">
                <a:solidFill>
                  <a:srgbClr val="FFFFFF"/>
                </a:solidFill>
                <a:latin typeface="Times New Roman"/>
                <a:cs typeface="Times New Roman"/>
              </a:rPr>
              <a:t>a popular </a:t>
            </a:r>
            <a:r>
              <a:rPr sz="1200" spc="-5" dirty="0">
                <a:solidFill>
                  <a:srgbClr val="FFFFFF"/>
                </a:solidFill>
                <a:latin typeface="Times New Roman"/>
                <a:cs typeface="Times New Roman"/>
              </a:rPr>
              <a:t>NoSQL database </a:t>
            </a:r>
            <a:r>
              <a:rPr sz="1200" dirty="0">
                <a:solidFill>
                  <a:srgbClr val="FFFFFF"/>
                </a:solidFill>
                <a:latin typeface="Times New Roman"/>
                <a:cs typeface="Times New Roman"/>
              </a:rPr>
              <a:t>that </a:t>
            </a:r>
            <a:r>
              <a:rPr sz="1200" spc="-5" dirty="0">
                <a:solidFill>
                  <a:srgbClr val="FFFFFF"/>
                </a:solidFill>
                <a:latin typeface="Times New Roman"/>
                <a:cs typeface="Times New Roman"/>
              </a:rPr>
              <a:t>uses </a:t>
            </a:r>
            <a:r>
              <a:rPr sz="1200" dirty="0">
                <a:solidFill>
                  <a:srgbClr val="FFFFFF"/>
                </a:solidFill>
                <a:latin typeface="Times New Roman"/>
                <a:cs typeface="Times New Roman"/>
              </a:rPr>
              <a:t>a </a:t>
            </a:r>
            <a:r>
              <a:rPr sz="1200" spc="-5" dirty="0">
                <a:solidFill>
                  <a:srgbClr val="FFFFFF"/>
                </a:solidFill>
                <a:latin typeface="Times New Roman"/>
                <a:cs typeface="Times New Roman"/>
              </a:rPr>
              <a:t>document-oriented data </a:t>
            </a:r>
            <a:r>
              <a:rPr sz="1200" dirty="0">
                <a:solidFill>
                  <a:srgbClr val="FFFFFF"/>
                </a:solidFill>
                <a:latin typeface="Times New Roman"/>
                <a:cs typeface="Times New Roman"/>
              </a:rPr>
              <a:t>model. Unlike </a:t>
            </a:r>
            <a:r>
              <a:rPr sz="1200" spc="-5" dirty="0">
                <a:solidFill>
                  <a:srgbClr val="FFFFFF"/>
                </a:solidFill>
                <a:latin typeface="Times New Roman"/>
                <a:cs typeface="Times New Roman"/>
              </a:rPr>
              <a:t>traditional relational databases,  MongoDB stores data </a:t>
            </a:r>
            <a:r>
              <a:rPr sz="1200" dirty="0">
                <a:solidFill>
                  <a:srgbClr val="FFFFFF"/>
                </a:solidFill>
                <a:latin typeface="Times New Roman"/>
                <a:cs typeface="Times New Roman"/>
              </a:rPr>
              <a:t>in flexible JSON-like </a:t>
            </a:r>
            <a:r>
              <a:rPr sz="1200" spc="-5" dirty="0">
                <a:solidFill>
                  <a:srgbClr val="FFFFFF"/>
                </a:solidFill>
                <a:latin typeface="Times New Roman"/>
                <a:cs typeface="Times New Roman"/>
              </a:rPr>
              <a:t>documents, which allows for greater </a:t>
            </a:r>
            <a:r>
              <a:rPr sz="1200" dirty="0">
                <a:solidFill>
                  <a:srgbClr val="FFFFFF"/>
                </a:solidFill>
                <a:latin typeface="Times New Roman"/>
                <a:cs typeface="Times New Roman"/>
              </a:rPr>
              <a:t>flexibility </a:t>
            </a:r>
            <a:r>
              <a:rPr sz="1200" spc="-5" dirty="0">
                <a:solidFill>
                  <a:srgbClr val="FFFFFF"/>
                </a:solidFill>
                <a:latin typeface="Times New Roman"/>
                <a:cs typeface="Times New Roman"/>
              </a:rPr>
              <a:t>and</a:t>
            </a:r>
            <a:r>
              <a:rPr sz="1200" spc="160" dirty="0">
                <a:solidFill>
                  <a:srgbClr val="FFFFFF"/>
                </a:solidFill>
                <a:latin typeface="Times New Roman"/>
                <a:cs typeface="Times New Roman"/>
              </a:rPr>
              <a:t> </a:t>
            </a:r>
            <a:r>
              <a:rPr sz="1200" spc="-5" dirty="0">
                <a:solidFill>
                  <a:srgbClr val="FFFFFF"/>
                </a:solidFill>
                <a:latin typeface="Times New Roman"/>
                <a:cs typeface="Times New Roman"/>
              </a:rPr>
              <a:t>scalability.</a:t>
            </a:r>
            <a:endParaRPr sz="1200">
              <a:latin typeface="Times New Roman"/>
              <a:cs typeface="Times New Roman"/>
            </a:endParaRPr>
          </a:p>
          <a:p>
            <a:pPr>
              <a:lnSpc>
                <a:spcPct val="100000"/>
              </a:lnSpc>
            </a:pPr>
            <a:endParaRPr sz="1300">
              <a:latin typeface="Times New Roman"/>
              <a:cs typeface="Times New Roman"/>
            </a:endParaRPr>
          </a:p>
          <a:p>
            <a:pPr>
              <a:lnSpc>
                <a:spcPct val="100000"/>
              </a:lnSpc>
            </a:pPr>
            <a:endParaRPr sz="1050">
              <a:latin typeface="Times New Roman"/>
              <a:cs typeface="Times New Roman"/>
            </a:endParaRPr>
          </a:p>
          <a:p>
            <a:pPr marL="12700" marR="340995">
              <a:lnSpc>
                <a:spcPct val="114999"/>
              </a:lnSpc>
            </a:pPr>
            <a:r>
              <a:rPr sz="1200" spc="-5" dirty="0">
                <a:solidFill>
                  <a:srgbClr val="FFFFFF"/>
                </a:solidFill>
                <a:latin typeface="Times New Roman"/>
                <a:cs typeface="Times New Roman"/>
              </a:rPr>
              <a:t>ReactJS is </a:t>
            </a:r>
            <a:r>
              <a:rPr sz="1200" dirty="0">
                <a:solidFill>
                  <a:srgbClr val="FFFFFF"/>
                </a:solidFill>
                <a:latin typeface="Times New Roman"/>
                <a:cs typeface="Times New Roman"/>
              </a:rPr>
              <a:t>a </a:t>
            </a:r>
            <a:r>
              <a:rPr sz="1200" spc="-5" dirty="0">
                <a:solidFill>
                  <a:srgbClr val="FFFFFF"/>
                </a:solidFill>
                <a:latin typeface="Times New Roman"/>
                <a:cs typeface="Times New Roman"/>
              </a:rPr>
              <a:t>JavaScript library </a:t>
            </a:r>
            <a:r>
              <a:rPr sz="1200" dirty="0">
                <a:solidFill>
                  <a:srgbClr val="FFFFFF"/>
                </a:solidFill>
                <a:latin typeface="Times New Roman"/>
                <a:cs typeface="Times New Roman"/>
              </a:rPr>
              <a:t>for building </a:t>
            </a:r>
            <a:r>
              <a:rPr sz="1200" spc="-5" dirty="0">
                <a:solidFill>
                  <a:srgbClr val="FFFFFF"/>
                </a:solidFill>
                <a:latin typeface="Times New Roman"/>
                <a:cs typeface="Times New Roman"/>
              </a:rPr>
              <a:t>user interfaces, </a:t>
            </a:r>
            <a:r>
              <a:rPr sz="1200" dirty="0">
                <a:solidFill>
                  <a:srgbClr val="FFFFFF"/>
                </a:solidFill>
                <a:latin typeface="Times New Roman"/>
                <a:cs typeface="Times New Roman"/>
              </a:rPr>
              <a:t>known </a:t>
            </a:r>
            <a:r>
              <a:rPr sz="1200" spc="-5" dirty="0">
                <a:solidFill>
                  <a:srgbClr val="FFFFFF"/>
                </a:solidFill>
                <a:latin typeface="Times New Roman"/>
                <a:cs typeface="Times New Roman"/>
              </a:rPr>
              <a:t>for its </a:t>
            </a:r>
            <a:r>
              <a:rPr sz="1200" dirty="0">
                <a:solidFill>
                  <a:srgbClr val="FFFFFF"/>
                </a:solidFill>
                <a:latin typeface="Times New Roman"/>
                <a:cs typeface="Times New Roman"/>
              </a:rPr>
              <a:t>component-based </a:t>
            </a:r>
            <a:r>
              <a:rPr sz="1200" spc="-5" dirty="0">
                <a:solidFill>
                  <a:srgbClr val="FFFFFF"/>
                </a:solidFill>
                <a:latin typeface="Times New Roman"/>
                <a:cs typeface="Times New Roman"/>
              </a:rPr>
              <a:t>structure and efficient updates through </a:t>
            </a:r>
            <a:r>
              <a:rPr sz="1200" dirty="0">
                <a:solidFill>
                  <a:srgbClr val="FFFFFF"/>
                </a:solidFill>
                <a:latin typeface="Times New Roman"/>
                <a:cs typeface="Times New Roman"/>
              </a:rPr>
              <a:t>a  </a:t>
            </a:r>
            <a:r>
              <a:rPr sz="1200" spc="-5" dirty="0">
                <a:solidFill>
                  <a:srgbClr val="FFFFFF"/>
                </a:solidFill>
                <a:latin typeface="Times New Roman"/>
                <a:cs typeface="Times New Roman"/>
              </a:rPr>
              <a:t>virtual</a:t>
            </a:r>
            <a:r>
              <a:rPr sz="1200" spc="5" dirty="0">
                <a:solidFill>
                  <a:srgbClr val="FFFFFF"/>
                </a:solidFill>
                <a:latin typeface="Times New Roman"/>
                <a:cs typeface="Times New Roman"/>
              </a:rPr>
              <a:t> </a:t>
            </a:r>
            <a:r>
              <a:rPr sz="1200" spc="-5" dirty="0">
                <a:solidFill>
                  <a:srgbClr val="FFFFFF"/>
                </a:solidFill>
                <a:latin typeface="Times New Roman"/>
                <a:cs typeface="Times New Roman"/>
              </a:rPr>
              <a:t>DOM.</a:t>
            </a:r>
            <a:endParaRPr sz="12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3999" cy="514349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33271" y="324053"/>
            <a:ext cx="6421755" cy="697230"/>
          </a:xfrm>
          <a:prstGeom prst="rect">
            <a:avLst/>
          </a:prstGeom>
        </p:spPr>
        <p:txBody>
          <a:bodyPr vert="horz" wrap="square" lIns="0" tIns="13335" rIns="0" bIns="0" rtlCol="0">
            <a:spAutoFit/>
          </a:bodyPr>
          <a:lstStyle/>
          <a:p>
            <a:pPr marL="12700">
              <a:lnSpc>
                <a:spcPct val="100000"/>
              </a:lnSpc>
              <a:spcBef>
                <a:spcPts val="105"/>
              </a:spcBef>
            </a:pPr>
            <a:r>
              <a:rPr spc="-150" dirty="0">
                <a:latin typeface="Arial"/>
                <a:cs typeface="Arial"/>
              </a:rPr>
              <a:t>SYSTEM</a:t>
            </a:r>
            <a:r>
              <a:rPr spc="-195" dirty="0">
                <a:latin typeface="Arial"/>
                <a:cs typeface="Arial"/>
              </a:rPr>
              <a:t> </a:t>
            </a:r>
            <a:r>
              <a:rPr spc="-225" dirty="0">
                <a:latin typeface="Arial"/>
                <a:cs typeface="Arial"/>
              </a:rPr>
              <a:t>ARCHITECTURE</a:t>
            </a:r>
          </a:p>
        </p:txBody>
      </p:sp>
      <p:sp>
        <p:nvSpPr>
          <p:cNvPr id="4" name="object 4"/>
          <p:cNvSpPr txBox="1"/>
          <p:nvPr/>
        </p:nvSpPr>
        <p:spPr>
          <a:xfrm>
            <a:off x="543864" y="1360678"/>
            <a:ext cx="7171055" cy="3439795"/>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Times New Roman"/>
                <a:cs typeface="Times New Roman"/>
              </a:rPr>
              <a:t>The overall architecture of the basic online quiz platform</a:t>
            </a:r>
            <a:r>
              <a:rPr sz="1600" spc="160" dirty="0">
                <a:solidFill>
                  <a:srgbClr val="FFFFFF"/>
                </a:solidFill>
                <a:latin typeface="Times New Roman"/>
                <a:cs typeface="Times New Roman"/>
              </a:rPr>
              <a:t> </a:t>
            </a:r>
            <a:r>
              <a:rPr sz="1600" spc="-5" dirty="0">
                <a:solidFill>
                  <a:srgbClr val="FFFFFF"/>
                </a:solidFill>
                <a:latin typeface="Times New Roman"/>
                <a:cs typeface="Times New Roman"/>
              </a:rPr>
              <a:t>includes:</a:t>
            </a:r>
            <a:endParaRPr sz="1600">
              <a:latin typeface="Times New Roman"/>
              <a:cs typeface="Times New Roman"/>
            </a:endParaRPr>
          </a:p>
          <a:p>
            <a:pPr>
              <a:lnSpc>
                <a:spcPct val="100000"/>
              </a:lnSpc>
              <a:spcBef>
                <a:spcPts val="25"/>
              </a:spcBef>
            </a:pPr>
            <a:endParaRPr sz="1650">
              <a:latin typeface="Times New Roman"/>
              <a:cs typeface="Times New Roman"/>
            </a:endParaRPr>
          </a:p>
          <a:p>
            <a:pPr marL="12700" marR="1220470">
              <a:lnSpc>
                <a:spcPct val="100000"/>
              </a:lnSpc>
            </a:pPr>
            <a:r>
              <a:rPr sz="1600" spc="-5" dirty="0">
                <a:solidFill>
                  <a:srgbClr val="FFFFFF"/>
                </a:solidFill>
                <a:latin typeface="Times New Roman"/>
                <a:cs typeface="Times New Roman"/>
              </a:rPr>
              <a:t>User Interface (UI): The </a:t>
            </a:r>
            <a:r>
              <a:rPr sz="1600" dirty="0">
                <a:solidFill>
                  <a:srgbClr val="FFFFFF"/>
                </a:solidFill>
                <a:latin typeface="Times New Roman"/>
                <a:cs typeface="Times New Roman"/>
              </a:rPr>
              <a:t>front-end </a:t>
            </a:r>
            <a:r>
              <a:rPr sz="1600" spc="-5" dirty="0">
                <a:solidFill>
                  <a:srgbClr val="FFFFFF"/>
                </a:solidFill>
                <a:latin typeface="Times New Roman"/>
                <a:cs typeface="Times New Roman"/>
              </a:rPr>
              <a:t>where users interact with the </a:t>
            </a:r>
            <a:r>
              <a:rPr sz="1600" spc="-10" dirty="0">
                <a:solidFill>
                  <a:srgbClr val="FFFFFF"/>
                </a:solidFill>
                <a:latin typeface="Times New Roman"/>
                <a:cs typeface="Times New Roman"/>
              </a:rPr>
              <a:t>system.  </a:t>
            </a:r>
            <a:r>
              <a:rPr sz="1600" spc="-5" dirty="0">
                <a:solidFill>
                  <a:srgbClr val="FFFFFF"/>
                </a:solidFill>
                <a:latin typeface="Times New Roman"/>
                <a:cs typeface="Times New Roman"/>
              </a:rPr>
              <a:t>Authentication and Authorization: Manages user logins and</a:t>
            </a:r>
            <a:r>
              <a:rPr sz="1600" spc="170" dirty="0">
                <a:solidFill>
                  <a:srgbClr val="FFFFFF"/>
                </a:solidFill>
                <a:latin typeface="Times New Roman"/>
                <a:cs typeface="Times New Roman"/>
              </a:rPr>
              <a:t> </a:t>
            </a:r>
            <a:r>
              <a:rPr sz="1600" spc="-5" dirty="0">
                <a:solidFill>
                  <a:srgbClr val="FFFFFF"/>
                </a:solidFill>
                <a:latin typeface="Times New Roman"/>
                <a:cs typeface="Times New Roman"/>
              </a:rPr>
              <a:t>permissions.</a:t>
            </a:r>
            <a:endParaRPr sz="1600">
              <a:latin typeface="Times New Roman"/>
              <a:cs typeface="Times New Roman"/>
            </a:endParaRPr>
          </a:p>
          <a:p>
            <a:pPr marL="12700" marR="445134">
              <a:lnSpc>
                <a:spcPct val="100000"/>
              </a:lnSpc>
            </a:pPr>
            <a:r>
              <a:rPr sz="1600" spc="-5" dirty="0">
                <a:solidFill>
                  <a:srgbClr val="FFFFFF"/>
                </a:solidFill>
                <a:latin typeface="Times New Roman"/>
                <a:cs typeface="Times New Roman"/>
              </a:rPr>
              <a:t>Quiz </a:t>
            </a:r>
            <a:r>
              <a:rPr sz="1600" spc="-10" dirty="0">
                <a:solidFill>
                  <a:srgbClr val="FFFFFF"/>
                </a:solidFill>
                <a:latin typeface="Times New Roman"/>
                <a:cs typeface="Times New Roman"/>
              </a:rPr>
              <a:t>Management System: </a:t>
            </a:r>
            <a:r>
              <a:rPr sz="1600" spc="-5" dirty="0">
                <a:solidFill>
                  <a:srgbClr val="FFFFFF"/>
                </a:solidFill>
                <a:latin typeface="Times New Roman"/>
                <a:cs typeface="Times New Roman"/>
              </a:rPr>
              <a:t>Allows quiz selection and storage of </a:t>
            </a:r>
            <a:r>
              <a:rPr sz="1600" dirty="0">
                <a:solidFill>
                  <a:srgbClr val="FFFFFF"/>
                </a:solidFill>
                <a:latin typeface="Times New Roman"/>
                <a:cs typeface="Times New Roman"/>
              </a:rPr>
              <a:t>quiz-related </a:t>
            </a:r>
            <a:r>
              <a:rPr sz="1600" spc="-5" dirty="0">
                <a:solidFill>
                  <a:srgbClr val="FFFFFF"/>
                </a:solidFill>
                <a:latin typeface="Times New Roman"/>
                <a:cs typeface="Times New Roman"/>
              </a:rPr>
              <a:t>data.  Question Database: Stores a repository of questions </a:t>
            </a:r>
            <a:r>
              <a:rPr sz="1600" dirty="0">
                <a:solidFill>
                  <a:srgbClr val="FFFFFF"/>
                </a:solidFill>
                <a:latin typeface="Times New Roman"/>
                <a:cs typeface="Times New Roman"/>
              </a:rPr>
              <a:t>for</a:t>
            </a:r>
            <a:r>
              <a:rPr sz="1600" spc="105" dirty="0">
                <a:solidFill>
                  <a:srgbClr val="FFFFFF"/>
                </a:solidFill>
                <a:latin typeface="Times New Roman"/>
                <a:cs typeface="Times New Roman"/>
              </a:rPr>
              <a:t> </a:t>
            </a:r>
            <a:r>
              <a:rPr sz="1600" spc="-5" dirty="0">
                <a:solidFill>
                  <a:srgbClr val="FFFFFF"/>
                </a:solidFill>
                <a:latin typeface="Times New Roman"/>
                <a:cs typeface="Times New Roman"/>
              </a:rPr>
              <a:t>quizzes.</a:t>
            </a:r>
            <a:endParaRPr sz="1600">
              <a:latin typeface="Times New Roman"/>
              <a:cs typeface="Times New Roman"/>
            </a:endParaRPr>
          </a:p>
          <a:p>
            <a:pPr marL="12700">
              <a:lnSpc>
                <a:spcPct val="100000"/>
              </a:lnSpc>
            </a:pPr>
            <a:r>
              <a:rPr sz="1600" spc="-5" dirty="0">
                <a:solidFill>
                  <a:srgbClr val="FFFFFF"/>
                </a:solidFill>
                <a:latin typeface="Times New Roman"/>
                <a:cs typeface="Times New Roman"/>
              </a:rPr>
              <a:t>Quiz Engine: Manages quiz </a:t>
            </a:r>
            <a:r>
              <a:rPr sz="1600" dirty="0">
                <a:solidFill>
                  <a:srgbClr val="FFFFFF"/>
                </a:solidFill>
                <a:latin typeface="Times New Roman"/>
                <a:cs typeface="Times New Roman"/>
              </a:rPr>
              <a:t>logic, </a:t>
            </a:r>
            <a:r>
              <a:rPr sz="1600" spc="-5" dirty="0">
                <a:solidFill>
                  <a:srgbClr val="FFFFFF"/>
                </a:solidFill>
                <a:latin typeface="Times New Roman"/>
                <a:cs typeface="Times New Roman"/>
              </a:rPr>
              <a:t>question presentation, and user</a:t>
            </a:r>
            <a:r>
              <a:rPr sz="1600" spc="125" dirty="0">
                <a:solidFill>
                  <a:srgbClr val="FFFFFF"/>
                </a:solidFill>
                <a:latin typeface="Times New Roman"/>
                <a:cs typeface="Times New Roman"/>
              </a:rPr>
              <a:t> </a:t>
            </a:r>
            <a:r>
              <a:rPr sz="1600" spc="-5" dirty="0">
                <a:solidFill>
                  <a:srgbClr val="FFFFFF"/>
                </a:solidFill>
                <a:latin typeface="Times New Roman"/>
                <a:cs typeface="Times New Roman"/>
              </a:rPr>
              <a:t>responses.</a:t>
            </a:r>
            <a:endParaRPr sz="1600">
              <a:latin typeface="Times New Roman"/>
              <a:cs typeface="Times New Roman"/>
            </a:endParaRPr>
          </a:p>
          <a:p>
            <a:pPr marL="12700" marR="1017905">
              <a:lnSpc>
                <a:spcPct val="100000"/>
              </a:lnSpc>
            </a:pPr>
            <a:r>
              <a:rPr sz="1600" spc="-5" dirty="0">
                <a:solidFill>
                  <a:srgbClr val="FFFFFF"/>
                </a:solidFill>
                <a:latin typeface="Times New Roman"/>
                <a:cs typeface="Times New Roman"/>
              </a:rPr>
              <a:t>Results and Analytics: Records and analyzes user quiz performance.  </a:t>
            </a:r>
            <a:r>
              <a:rPr sz="1600" spc="-10" dirty="0">
                <a:solidFill>
                  <a:srgbClr val="FFFFFF"/>
                </a:solidFill>
                <a:latin typeface="Times New Roman"/>
                <a:cs typeface="Times New Roman"/>
              </a:rPr>
              <a:t>Communication </a:t>
            </a:r>
            <a:r>
              <a:rPr sz="1600" spc="-5" dirty="0">
                <a:solidFill>
                  <a:srgbClr val="FFFFFF"/>
                </a:solidFill>
                <a:latin typeface="Times New Roman"/>
                <a:cs typeface="Times New Roman"/>
              </a:rPr>
              <a:t>Layer: Facilitates interaction between system </a:t>
            </a:r>
            <a:r>
              <a:rPr sz="1600" spc="-10" dirty="0">
                <a:solidFill>
                  <a:srgbClr val="FFFFFF"/>
                </a:solidFill>
                <a:latin typeface="Times New Roman"/>
                <a:cs typeface="Times New Roman"/>
              </a:rPr>
              <a:t>components.  </a:t>
            </a:r>
            <a:r>
              <a:rPr sz="1600" spc="-5" dirty="0">
                <a:solidFill>
                  <a:srgbClr val="FFFFFF"/>
                </a:solidFill>
                <a:latin typeface="Times New Roman"/>
                <a:cs typeface="Times New Roman"/>
              </a:rPr>
              <a:t>Database: Stores user data, quiz content, and</a:t>
            </a:r>
            <a:r>
              <a:rPr sz="1600" spc="90" dirty="0">
                <a:solidFill>
                  <a:srgbClr val="FFFFFF"/>
                </a:solidFill>
                <a:latin typeface="Times New Roman"/>
                <a:cs typeface="Times New Roman"/>
              </a:rPr>
              <a:t> </a:t>
            </a:r>
            <a:r>
              <a:rPr sz="1600" spc="-5" dirty="0">
                <a:solidFill>
                  <a:srgbClr val="FFFFFF"/>
                </a:solidFill>
                <a:latin typeface="Times New Roman"/>
                <a:cs typeface="Times New Roman"/>
              </a:rPr>
              <a:t>results.</a:t>
            </a:r>
            <a:endParaRPr sz="1600">
              <a:latin typeface="Times New Roman"/>
              <a:cs typeface="Times New Roman"/>
            </a:endParaRPr>
          </a:p>
          <a:p>
            <a:pPr marL="12700">
              <a:lnSpc>
                <a:spcPct val="100000"/>
              </a:lnSpc>
            </a:pPr>
            <a:r>
              <a:rPr sz="1600" spc="-5" dirty="0">
                <a:solidFill>
                  <a:srgbClr val="FFFFFF"/>
                </a:solidFill>
                <a:latin typeface="Times New Roman"/>
                <a:cs typeface="Times New Roman"/>
              </a:rPr>
              <a:t>External Integrations: Allows integration with external </a:t>
            </a:r>
            <a:r>
              <a:rPr sz="1600" dirty="0">
                <a:solidFill>
                  <a:srgbClr val="FFFFFF"/>
                </a:solidFill>
                <a:latin typeface="Times New Roman"/>
                <a:cs typeface="Times New Roman"/>
              </a:rPr>
              <a:t>tools </a:t>
            </a:r>
            <a:r>
              <a:rPr sz="1600" spc="-5" dirty="0">
                <a:solidFill>
                  <a:srgbClr val="FFFFFF"/>
                </a:solidFill>
                <a:latin typeface="Times New Roman"/>
                <a:cs typeface="Times New Roman"/>
              </a:rPr>
              <a:t>or</a:t>
            </a:r>
            <a:r>
              <a:rPr sz="1600" spc="180" dirty="0">
                <a:solidFill>
                  <a:srgbClr val="FFFFFF"/>
                </a:solidFill>
                <a:latin typeface="Times New Roman"/>
                <a:cs typeface="Times New Roman"/>
              </a:rPr>
              <a:t> </a:t>
            </a:r>
            <a:r>
              <a:rPr sz="1600" spc="-5" dirty="0">
                <a:solidFill>
                  <a:srgbClr val="FFFFFF"/>
                </a:solidFill>
                <a:latin typeface="Times New Roman"/>
                <a:cs typeface="Times New Roman"/>
              </a:rPr>
              <a:t>platforms.</a:t>
            </a:r>
            <a:endParaRPr sz="1600">
              <a:latin typeface="Times New Roman"/>
              <a:cs typeface="Times New Roman"/>
            </a:endParaRPr>
          </a:p>
          <a:p>
            <a:pPr marL="12700">
              <a:lnSpc>
                <a:spcPct val="100000"/>
              </a:lnSpc>
              <a:spcBef>
                <a:spcPts val="5"/>
              </a:spcBef>
            </a:pPr>
            <a:r>
              <a:rPr sz="1600" spc="-5" dirty="0">
                <a:solidFill>
                  <a:srgbClr val="FFFFFF"/>
                </a:solidFill>
                <a:latin typeface="Times New Roman"/>
                <a:cs typeface="Times New Roman"/>
              </a:rPr>
              <a:t>Interaction</a:t>
            </a:r>
            <a:r>
              <a:rPr sz="1600" spc="45" dirty="0">
                <a:solidFill>
                  <a:srgbClr val="FFFFFF"/>
                </a:solidFill>
                <a:latin typeface="Times New Roman"/>
                <a:cs typeface="Times New Roman"/>
              </a:rPr>
              <a:t> </a:t>
            </a:r>
            <a:r>
              <a:rPr sz="1600" spc="-5" dirty="0">
                <a:solidFill>
                  <a:srgbClr val="FFFFFF"/>
                </a:solidFill>
                <a:latin typeface="Times New Roman"/>
                <a:cs typeface="Times New Roman"/>
              </a:rPr>
              <a:t>Flow:</a:t>
            </a:r>
            <a:endParaRPr sz="1600">
              <a:latin typeface="Times New Roman"/>
              <a:cs typeface="Times New Roman"/>
            </a:endParaRPr>
          </a:p>
          <a:p>
            <a:pPr marL="12700" marR="5080">
              <a:lnSpc>
                <a:spcPct val="100000"/>
              </a:lnSpc>
            </a:pPr>
            <a:r>
              <a:rPr sz="1600" spc="-5" dirty="0">
                <a:solidFill>
                  <a:srgbClr val="FFFFFF"/>
                </a:solidFill>
                <a:latin typeface="Times New Roman"/>
                <a:cs typeface="Times New Roman"/>
              </a:rPr>
              <a:t>Users log in, select quizzes, take quizzes and view results. The system ensures effective  communication between</a:t>
            </a:r>
            <a:r>
              <a:rPr sz="1600" spc="65" dirty="0">
                <a:solidFill>
                  <a:srgbClr val="FFFFFF"/>
                </a:solidFill>
                <a:latin typeface="Times New Roman"/>
                <a:cs typeface="Times New Roman"/>
              </a:rPr>
              <a:t> </a:t>
            </a:r>
            <a:r>
              <a:rPr sz="1600" spc="-10" dirty="0">
                <a:solidFill>
                  <a:srgbClr val="FFFFFF"/>
                </a:solidFill>
                <a:latin typeface="Times New Roman"/>
                <a:cs typeface="Times New Roman"/>
              </a:rPr>
              <a:t>components.</a:t>
            </a:r>
            <a:endParaRPr sz="16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6510" rIns="0" bIns="0" rtlCol="0">
            <a:spAutoFit/>
          </a:bodyPr>
          <a:lstStyle/>
          <a:p>
            <a:pPr marL="17145">
              <a:lnSpc>
                <a:spcPct val="100000"/>
              </a:lnSpc>
              <a:spcBef>
                <a:spcPts val="130"/>
              </a:spcBef>
            </a:pPr>
            <a:r>
              <a:rPr spc="-40" dirty="0"/>
              <a:t>IMPLEMENTATION</a:t>
            </a:r>
          </a:p>
        </p:txBody>
      </p:sp>
      <p:sp>
        <p:nvSpPr>
          <p:cNvPr id="3" name="object 3"/>
          <p:cNvSpPr txBox="1"/>
          <p:nvPr/>
        </p:nvSpPr>
        <p:spPr>
          <a:xfrm>
            <a:off x="879144" y="478281"/>
            <a:ext cx="1141730" cy="169545"/>
          </a:xfrm>
          <a:prstGeom prst="rect">
            <a:avLst/>
          </a:prstGeom>
          <a:solidFill>
            <a:srgbClr val="FFFF00"/>
          </a:solidFill>
        </p:spPr>
        <p:txBody>
          <a:bodyPr vert="horz" wrap="square" lIns="0" tIns="0" rIns="0" bIns="0" rtlCol="0">
            <a:spAutoFit/>
          </a:bodyPr>
          <a:lstStyle/>
          <a:p>
            <a:pPr>
              <a:lnSpc>
                <a:spcPts val="1285"/>
              </a:lnSpc>
            </a:pPr>
            <a:r>
              <a:rPr sz="1200" spc="-5" dirty="0">
                <a:solidFill>
                  <a:srgbClr val="585858"/>
                </a:solidFill>
                <a:latin typeface="Times New Roman"/>
                <a:cs typeface="Times New Roman"/>
              </a:rPr>
              <a:t>1.Project</a:t>
            </a:r>
            <a:r>
              <a:rPr sz="1200" spc="-40" dirty="0">
                <a:solidFill>
                  <a:srgbClr val="585858"/>
                </a:solidFill>
                <a:latin typeface="Times New Roman"/>
                <a:cs typeface="Times New Roman"/>
              </a:rPr>
              <a:t> </a:t>
            </a:r>
            <a:r>
              <a:rPr sz="1200" spc="-5" dirty="0">
                <a:solidFill>
                  <a:srgbClr val="585858"/>
                </a:solidFill>
                <a:latin typeface="Times New Roman"/>
                <a:cs typeface="Times New Roman"/>
              </a:rPr>
              <a:t>Initiation</a:t>
            </a:r>
            <a:endParaRPr sz="1200">
              <a:latin typeface="Times New Roman"/>
              <a:cs typeface="Times New Roman"/>
            </a:endParaRPr>
          </a:p>
        </p:txBody>
      </p:sp>
      <p:sp>
        <p:nvSpPr>
          <p:cNvPr id="4" name="object 4"/>
          <p:cNvSpPr txBox="1"/>
          <p:nvPr/>
        </p:nvSpPr>
        <p:spPr>
          <a:xfrm>
            <a:off x="879144" y="1020825"/>
            <a:ext cx="1303655" cy="169545"/>
          </a:xfrm>
          <a:prstGeom prst="rect">
            <a:avLst/>
          </a:prstGeom>
          <a:solidFill>
            <a:srgbClr val="FFFF00"/>
          </a:solidFill>
        </p:spPr>
        <p:txBody>
          <a:bodyPr vert="horz" wrap="square" lIns="0" tIns="0" rIns="0" bIns="0" rtlCol="0">
            <a:spAutoFit/>
          </a:bodyPr>
          <a:lstStyle/>
          <a:p>
            <a:pPr>
              <a:lnSpc>
                <a:spcPts val="1285"/>
              </a:lnSpc>
            </a:pPr>
            <a:r>
              <a:rPr sz="1200" dirty="0">
                <a:solidFill>
                  <a:srgbClr val="585858"/>
                </a:solidFill>
                <a:latin typeface="Times New Roman"/>
                <a:cs typeface="Times New Roman"/>
              </a:rPr>
              <a:t>2. </a:t>
            </a:r>
            <a:r>
              <a:rPr sz="1200" spc="-5" dirty="0">
                <a:solidFill>
                  <a:srgbClr val="585858"/>
                </a:solidFill>
                <a:latin typeface="Times New Roman"/>
                <a:cs typeface="Times New Roman"/>
              </a:rPr>
              <a:t>Needs</a:t>
            </a:r>
            <a:r>
              <a:rPr sz="1200" spc="-40" dirty="0">
                <a:solidFill>
                  <a:srgbClr val="585858"/>
                </a:solidFill>
                <a:latin typeface="Times New Roman"/>
                <a:cs typeface="Times New Roman"/>
              </a:rPr>
              <a:t> </a:t>
            </a:r>
            <a:r>
              <a:rPr sz="1200" spc="-5" dirty="0">
                <a:solidFill>
                  <a:srgbClr val="585858"/>
                </a:solidFill>
                <a:latin typeface="Times New Roman"/>
                <a:cs typeface="Times New Roman"/>
              </a:rPr>
              <a:t>Assessment</a:t>
            </a:r>
            <a:endParaRPr sz="1200">
              <a:latin typeface="Times New Roman"/>
              <a:cs typeface="Times New Roman"/>
            </a:endParaRPr>
          </a:p>
        </p:txBody>
      </p:sp>
      <p:sp>
        <p:nvSpPr>
          <p:cNvPr id="5" name="object 5"/>
          <p:cNvSpPr txBox="1"/>
          <p:nvPr/>
        </p:nvSpPr>
        <p:spPr>
          <a:xfrm>
            <a:off x="879144" y="1546605"/>
            <a:ext cx="1422400" cy="169545"/>
          </a:xfrm>
          <a:prstGeom prst="rect">
            <a:avLst/>
          </a:prstGeom>
          <a:solidFill>
            <a:srgbClr val="FFFF00"/>
          </a:solidFill>
        </p:spPr>
        <p:txBody>
          <a:bodyPr vert="horz" wrap="square" lIns="0" tIns="0" rIns="0" bIns="0" rtlCol="0">
            <a:spAutoFit/>
          </a:bodyPr>
          <a:lstStyle/>
          <a:p>
            <a:pPr>
              <a:lnSpc>
                <a:spcPts val="1290"/>
              </a:lnSpc>
            </a:pPr>
            <a:r>
              <a:rPr sz="1200" dirty="0">
                <a:solidFill>
                  <a:srgbClr val="585858"/>
                </a:solidFill>
                <a:latin typeface="Times New Roman"/>
                <a:cs typeface="Times New Roman"/>
              </a:rPr>
              <a:t>3. Planning </a:t>
            </a:r>
            <a:r>
              <a:rPr sz="1200" spc="-5" dirty="0">
                <a:solidFill>
                  <a:srgbClr val="585858"/>
                </a:solidFill>
                <a:latin typeface="Times New Roman"/>
                <a:cs typeface="Times New Roman"/>
              </a:rPr>
              <a:t>and</a:t>
            </a:r>
            <a:r>
              <a:rPr sz="1200" spc="-75" dirty="0">
                <a:solidFill>
                  <a:srgbClr val="585858"/>
                </a:solidFill>
                <a:latin typeface="Times New Roman"/>
                <a:cs typeface="Times New Roman"/>
              </a:rPr>
              <a:t> </a:t>
            </a:r>
            <a:r>
              <a:rPr sz="1200" spc="-5" dirty="0">
                <a:solidFill>
                  <a:srgbClr val="585858"/>
                </a:solidFill>
                <a:latin typeface="Times New Roman"/>
                <a:cs typeface="Times New Roman"/>
              </a:rPr>
              <a:t>Design</a:t>
            </a:r>
            <a:endParaRPr sz="1200">
              <a:latin typeface="Times New Roman"/>
              <a:cs typeface="Times New Roman"/>
            </a:endParaRPr>
          </a:p>
        </p:txBody>
      </p:sp>
      <p:sp>
        <p:nvSpPr>
          <p:cNvPr id="6" name="object 6"/>
          <p:cNvSpPr txBox="1"/>
          <p:nvPr/>
        </p:nvSpPr>
        <p:spPr>
          <a:xfrm>
            <a:off x="879144" y="2072385"/>
            <a:ext cx="1533525" cy="169545"/>
          </a:xfrm>
          <a:prstGeom prst="rect">
            <a:avLst/>
          </a:prstGeom>
          <a:solidFill>
            <a:srgbClr val="FFFF00"/>
          </a:solidFill>
        </p:spPr>
        <p:txBody>
          <a:bodyPr vert="horz" wrap="square" lIns="0" tIns="0" rIns="0" bIns="0" rtlCol="0">
            <a:spAutoFit/>
          </a:bodyPr>
          <a:lstStyle/>
          <a:p>
            <a:pPr marL="38100">
              <a:lnSpc>
                <a:spcPts val="1290"/>
              </a:lnSpc>
            </a:pPr>
            <a:r>
              <a:rPr sz="1200" dirty="0">
                <a:solidFill>
                  <a:srgbClr val="585858"/>
                </a:solidFill>
                <a:latin typeface="Times New Roman"/>
                <a:cs typeface="Times New Roman"/>
              </a:rPr>
              <a:t>4. Content</a:t>
            </a:r>
            <a:r>
              <a:rPr sz="1200" spc="-55" dirty="0">
                <a:solidFill>
                  <a:srgbClr val="585858"/>
                </a:solidFill>
                <a:latin typeface="Times New Roman"/>
                <a:cs typeface="Times New Roman"/>
              </a:rPr>
              <a:t> </a:t>
            </a:r>
            <a:r>
              <a:rPr sz="1200" spc="-5" dirty="0">
                <a:solidFill>
                  <a:srgbClr val="585858"/>
                </a:solidFill>
                <a:latin typeface="Times New Roman"/>
                <a:cs typeface="Times New Roman"/>
              </a:rPr>
              <a:t>Development</a:t>
            </a:r>
            <a:endParaRPr sz="1200">
              <a:latin typeface="Times New Roman"/>
              <a:cs typeface="Times New Roman"/>
            </a:endParaRPr>
          </a:p>
        </p:txBody>
      </p:sp>
      <p:sp>
        <p:nvSpPr>
          <p:cNvPr id="7" name="object 7"/>
          <p:cNvSpPr txBox="1"/>
          <p:nvPr/>
        </p:nvSpPr>
        <p:spPr>
          <a:xfrm>
            <a:off x="879144" y="2598166"/>
            <a:ext cx="1010919" cy="169545"/>
          </a:xfrm>
          <a:prstGeom prst="rect">
            <a:avLst/>
          </a:prstGeom>
          <a:solidFill>
            <a:srgbClr val="FFFF00"/>
          </a:solidFill>
        </p:spPr>
        <p:txBody>
          <a:bodyPr vert="horz" wrap="square" lIns="0" tIns="0" rIns="0" bIns="0" rtlCol="0">
            <a:spAutoFit/>
          </a:bodyPr>
          <a:lstStyle/>
          <a:p>
            <a:pPr marL="38100">
              <a:lnSpc>
                <a:spcPts val="1290"/>
              </a:lnSpc>
            </a:pPr>
            <a:r>
              <a:rPr sz="1200" dirty="0">
                <a:solidFill>
                  <a:srgbClr val="585858"/>
                </a:solidFill>
                <a:latin typeface="Times New Roman"/>
                <a:cs typeface="Times New Roman"/>
              </a:rPr>
              <a:t>5.</a:t>
            </a:r>
            <a:r>
              <a:rPr sz="1200" spc="-65" dirty="0">
                <a:solidFill>
                  <a:srgbClr val="585858"/>
                </a:solidFill>
                <a:latin typeface="Times New Roman"/>
                <a:cs typeface="Times New Roman"/>
              </a:rPr>
              <a:t> </a:t>
            </a:r>
            <a:r>
              <a:rPr sz="1200" spc="-5" dirty="0">
                <a:solidFill>
                  <a:srgbClr val="585858"/>
                </a:solidFill>
                <a:latin typeface="Times New Roman"/>
                <a:cs typeface="Times New Roman"/>
              </a:rPr>
              <a:t>Development</a:t>
            </a:r>
            <a:endParaRPr sz="1200">
              <a:latin typeface="Times New Roman"/>
              <a:cs typeface="Times New Roman"/>
            </a:endParaRPr>
          </a:p>
        </p:txBody>
      </p:sp>
      <p:sp>
        <p:nvSpPr>
          <p:cNvPr id="8" name="object 8"/>
          <p:cNvSpPr txBox="1"/>
          <p:nvPr/>
        </p:nvSpPr>
        <p:spPr>
          <a:xfrm>
            <a:off x="879144" y="3123945"/>
            <a:ext cx="2604770" cy="169545"/>
          </a:xfrm>
          <a:prstGeom prst="rect">
            <a:avLst/>
          </a:prstGeom>
          <a:solidFill>
            <a:srgbClr val="FFFF00"/>
          </a:solidFill>
        </p:spPr>
        <p:txBody>
          <a:bodyPr vert="horz" wrap="square" lIns="0" tIns="0" rIns="0" bIns="0" rtlCol="0">
            <a:spAutoFit/>
          </a:bodyPr>
          <a:lstStyle/>
          <a:p>
            <a:pPr marL="38100">
              <a:lnSpc>
                <a:spcPts val="1290"/>
              </a:lnSpc>
            </a:pPr>
            <a:r>
              <a:rPr sz="1200" dirty="0">
                <a:solidFill>
                  <a:srgbClr val="585858"/>
                </a:solidFill>
                <a:latin typeface="Times New Roman"/>
                <a:cs typeface="Times New Roman"/>
              </a:rPr>
              <a:t>6. </a:t>
            </a:r>
            <a:r>
              <a:rPr sz="1200" spc="-5" dirty="0">
                <a:solidFill>
                  <a:srgbClr val="585858"/>
                </a:solidFill>
                <a:latin typeface="Times New Roman"/>
                <a:cs typeface="Times New Roman"/>
              </a:rPr>
              <a:t>User Interface and Experience</a:t>
            </a:r>
            <a:r>
              <a:rPr sz="1200" spc="90" dirty="0">
                <a:solidFill>
                  <a:srgbClr val="585858"/>
                </a:solidFill>
                <a:latin typeface="Times New Roman"/>
                <a:cs typeface="Times New Roman"/>
              </a:rPr>
              <a:t> </a:t>
            </a:r>
            <a:r>
              <a:rPr sz="1200" spc="-10" dirty="0">
                <a:solidFill>
                  <a:srgbClr val="585858"/>
                </a:solidFill>
                <a:latin typeface="Times New Roman"/>
                <a:cs typeface="Times New Roman"/>
              </a:rPr>
              <a:t>(UI/UX)</a:t>
            </a:r>
            <a:endParaRPr sz="1200">
              <a:latin typeface="Times New Roman"/>
              <a:cs typeface="Times New Roman"/>
            </a:endParaRPr>
          </a:p>
        </p:txBody>
      </p:sp>
      <p:sp>
        <p:nvSpPr>
          <p:cNvPr id="9" name="object 9"/>
          <p:cNvSpPr txBox="1"/>
          <p:nvPr/>
        </p:nvSpPr>
        <p:spPr>
          <a:xfrm>
            <a:off x="879144" y="3649726"/>
            <a:ext cx="2196465" cy="169545"/>
          </a:xfrm>
          <a:prstGeom prst="rect">
            <a:avLst/>
          </a:prstGeom>
          <a:solidFill>
            <a:srgbClr val="FFFF00"/>
          </a:solidFill>
        </p:spPr>
        <p:txBody>
          <a:bodyPr vert="horz" wrap="square" lIns="0" tIns="0" rIns="0" bIns="0" rtlCol="0">
            <a:spAutoFit/>
          </a:bodyPr>
          <a:lstStyle/>
          <a:p>
            <a:pPr marL="38100">
              <a:lnSpc>
                <a:spcPts val="1295"/>
              </a:lnSpc>
            </a:pPr>
            <a:r>
              <a:rPr sz="1200" dirty="0">
                <a:solidFill>
                  <a:srgbClr val="585858"/>
                </a:solidFill>
                <a:latin typeface="Times New Roman"/>
                <a:cs typeface="Times New Roman"/>
              </a:rPr>
              <a:t>7 </a:t>
            </a:r>
            <a:r>
              <a:rPr sz="1200" spc="-5" dirty="0">
                <a:solidFill>
                  <a:srgbClr val="585858"/>
                </a:solidFill>
                <a:latin typeface="Times New Roman"/>
                <a:cs typeface="Times New Roman"/>
              </a:rPr>
              <a:t>User Engagement and</a:t>
            </a:r>
            <a:r>
              <a:rPr sz="1200" spc="15" dirty="0">
                <a:solidFill>
                  <a:srgbClr val="585858"/>
                </a:solidFill>
                <a:latin typeface="Times New Roman"/>
                <a:cs typeface="Times New Roman"/>
              </a:rPr>
              <a:t> </a:t>
            </a:r>
            <a:r>
              <a:rPr sz="1200" spc="-5" dirty="0">
                <a:solidFill>
                  <a:srgbClr val="585858"/>
                </a:solidFill>
                <a:latin typeface="Times New Roman"/>
                <a:cs typeface="Times New Roman"/>
              </a:rPr>
              <a:t>Interaction</a:t>
            </a:r>
            <a:endParaRPr sz="1200">
              <a:latin typeface="Times New Roman"/>
              <a:cs typeface="Times New Roman"/>
            </a:endParaRPr>
          </a:p>
        </p:txBody>
      </p:sp>
      <p:sp>
        <p:nvSpPr>
          <p:cNvPr id="10" name="object 10"/>
          <p:cNvSpPr txBox="1"/>
          <p:nvPr/>
        </p:nvSpPr>
        <p:spPr>
          <a:xfrm>
            <a:off x="879144" y="4175531"/>
            <a:ext cx="2334895" cy="169545"/>
          </a:xfrm>
          <a:prstGeom prst="rect">
            <a:avLst/>
          </a:prstGeom>
          <a:solidFill>
            <a:srgbClr val="FFFF00"/>
          </a:solidFill>
        </p:spPr>
        <p:txBody>
          <a:bodyPr vert="horz" wrap="square" lIns="0" tIns="0" rIns="0" bIns="0" rtlCol="0">
            <a:spAutoFit/>
          </a:bodyPr>
          <a:lstStyle/>
          <a:p>
            <a:pPr marL="38100">
              <a:lnSpc>
                <a:spcPts val="1295"/>
              </a:lnSpc>
            </a:pPr>
            <a:r>
              <a:rPr sz="1200" spc="-5" dirty="0">
                <a:solidFill>
                  <a:srgbClr val="585858"/>
                </a:solidFill>
                <a:latin typeface="Times New Roman"/>
                <a:cs typeface="Times New Roman"/>
              </a:rPr>
              <a:t>8.Deployment and Report</a:t>
            </a:r>
            <a:r>
              <a:rPr sz="1200" spc="55" dirty="0">
                <a:solidFill>
                  <a:srgbClr val="585858"/>
                </a:solidFill>
                <a:latin typeface="Times New Roman"/>
                <a:cs typeface="Times New Roman"/>
              </a:rPr>
              <a:t> </a:t>
            </a:r>
            <a:r>
              <a:rPr sz="1200" spc="-5" dirty="0">
                <a:solidFill>
                  <a:srgbClr val="585858"/>
                </a:solidFill>
                <a:latin typeface="Times New Roman"/>
                <a:cs typeface="Times New Roman"/>
              </a:rPr>
              <a:t>Generation</a:t>
            </a:r>
            <a:endParaRPr sz="1200">
              <a:latin typeface="Times New Roman"/>
              <a:cs typeface="Times New Roman"/>
            </a:endParaRPr>
          </a:p>
        </p:txBody>
      </p:sp>
      <p:sp>
        <p:nvSpPr>
          <p:cNvPr id="11" name="object 11"/>
          <p:cNvSpPr txBox="1"/>
          <p:nvPr/>
        </p:nvSpPr>
        <p:spPr>
          <a:xfrm>
            <a:off x="879144" y="4711979"/>
            <a:ext cx="1217930" cy="169545"/>
          </a:xfrm>
          <a:prstGeom prst="rect">
            <a:avLst/>
          </a:prstGeom>
          <a:solidFill>
            <a:srgbClr val="FFFF00"/>
          </a:solidFill>
        </p:spPr>
        <p:txBody>
          <a:bodyPr vert="horz" wrap="square" lIns="0" tIns="0" rIns="0" bIns="0" rtlCol="0">
            <a:spAutoFit/>
          </a:bodyPr>
          <a:lstStyle/>
          <a:p>
            <a:pPr>
              <a:lnSpc>
                <a:spcPts val="1295"/>
              </a:lnSpc>
            </a:pPr>
            <a:r>
              <a:rPr sz="1200" dirty="0">
                <a:solidFill>
                  <a:srgbClr val="585858"/>
                </a:solidFill>
                <a:latin typeface="Times New Roman"/>
                <a:cs typeface="Times New Roman"/>
              </a:rPr>
              <a:t>9. </a:t>
            </a:r>
            <a:r>
              <a:rPr sz="1200" spc="-5" dirty="0">
                <a:solidFill>
                  <a:srgbClr val="585858"/>
                </a:solidFill>
                <a:latin typeface="Times New Roman"/>
                <a:cs typeface="Times New Roman"/>
              </a:rPr>
              <a:t>Final</a:t>
            </a:r>
            <a:r>
              <a:rPr sz="1200" spc="-25" dirty="0">
                <a:solidFill>
                  <a:srgbClr val="585858"/>
                </a:solidFill>
                <a:latin typeface="Times New Roman"/>
                <a:cs typeface="Times New Roman"/>
              </a:rPr>
              <a:t> </a:t>
            </a:r>
            <a:r>
              <a:rPr sz="1200" spc="-5" dirty="0">
                <a:solidFill>
                  <a:srgbClr val="585858"/>
                </a:solidFill>
                <a:latin typeface="Times New Roman"/>
                <a:cs typeface="Times New Roman"/>
              </a:rPr>
              <a:t>Submission</a:t>
            </a:r>
            <a:endParaRPr sz="12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1251</Words>
  <Application>Microsoft Office PowerPoint</Application>
  <PresentationFormat>On-screen Show (16:9)</PresentationFormat>
  <Paragraphs>86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Lato Light</vt:lpstr>
      <vt:lpstr>Roboto</vt:lpstr>
      <vt:lpstr>Times New Roman</vt:lpstr>
      <vt:lpstr>Verdana</vt:lpstr>
      <vt:lpstr>Office Theme</vt:lpstr>
      <vt:lpstr>PowerPoint Presentation</vt:lpstr>
      <vt:lpstr>WHIZZKID</vt:lpstr>
      <vt:lpstr>INTRODUCTION</vt:lpstr>
      <vt:lpstr>OBJECTIVES</vt:lpstr>
      <vt:lpstr>PROBLEM STATEMENT</vt:lpstr>
      <vt:lpstr>Literature Review</vt:lpstr>
      <vt:lpstr>Methodology</vt:lpstr>
      <vt:lpstr>SYSTEM ARCHITECTURE</vt:lpstr>
      <vt:lpstr>IMPLEMENTATION</vt:lpstr>
      <vt:lpstr>FEATURES</vt:lpstr>
      <vt:lpstr>RESULTS</vt:lpstr>
      <vt:lpstr>Challenges Faced</vt:lpstr>
      <vt:lpstr>Future Work In order to extend the functionality of this project in future we can set the focus of this platform on customization and personalization. Users  will empowered to become creators themselves, enabling them to craft and share quizzes tailored to their unique interests and educational goals.  This personal touch will not only enhances the user experience but will also foster a dynamic and interactive environment.There are certain  other features which can be added further to extend it’s functionality in future-</vt:lpstr>
      <vt:lpstr>CONCLUSION</vt:lpstr>
      <vt:lpstr>Acknowledgments</vt:lpstr>
      <vt:lpstr>Any Questions? Ask 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veshnavi sharma</cp:lastModifiedBy>
  <cp:revision>1</cp:revision>
  <dcterms:created xsi:type="dcterms:W3CDTF">2023-11-30T20:16:50Z</dcterms:created>
  <dcterms:modified xsi:type="dcterms:W3CDTF">2023-12-02T17:56:00Z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2023-11-30T00:00:00Z</vt:filetime>
  </property>
  <property fmtid="{D5CDD505-2E9C-101B-9397-08002B2CF9AE}" pid="3" name="Creator">
    <vt:lpwstr>Microsoft® PowerPoint® for Microsoft 365</vt:lpwstr>
  </property>
  <property fmtid="{D5CDD505-2E9C-101B-9397-08002B2CF9AE}" pid="4" name="LastSaved">
    <vt:filetime>2023-11-30T00:00:00Z</vt:filetime>
  </property>
</Properties>
</file>