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416" r:id="rId2"/>
    <p:sldId id="417" r:id="rId3"/>
    <p:sldId id="418" r:id="rId4"/>
    <p:sldId id="419" r:id="rId5"/>
    <p:sldId id="420" r:id="rId6"/>
    <p:sldId id="423" r:id="rId7"/>
    <p:sldId id="421" r:id="rId8"/>
    <p:sldId id="422" r:id="rId9"/>
    <p:sldId id="455" r:id="rId10"/>
    <p:sldId id="456" r:id="rId11"/>
    <p:sldId id="457" r:id="rId12"/>
    <p:sldId id="458" r:id="rId13"/>
    <p:sldId id="459" r:id="rId14"/>
    <p:sldId id="460" r:id="rId15"/>
    <p:sldId id="454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75" r:id="rId31"/>
    <p:sldId id="476" r:id="rId32"/>
    <p:sldId id="477" r:id="rId33"/>
    <p:sldId id="478" r:id="rId34"/>
    <p:sldId id="479" r:id="rId35"/>
    <p:sldId id="480" r:id="rId36"/>
    <p:sldId id="481" r:id="rId37"/>
    <p:sldId id="482" r:id="rId38"/>
    <p:sldId id="483" r:id="rId39"/>
    <p:sldId id="484" r:id="rId40"/>
    <p:sldId id="485" r:id="rId41"/>
    <p:sldId id="486" r:id="rId42"/>
    <p:sldId id="487" r:id="rId43"/>
    <p:sldId id="488" r:id="rId44"/>
    <p:sldId id="489" r:id="rId45"/>
    <p:sldId id="490" r:id="rId46"/>
    <p:sldId id="491" r:id="rId47"/>
    <p:sldId id="492" r:id="rId48"/>
    <p:sldId id="493" r:id="rId49"/>
    <p:sldId id="494" r:id="rId50"/>
    <p:sldId id="495" r:id="rId51"/>
    <p:sldId id="496" r:id="rId52"/>
    <p:sldId id="497" r:id="rId53"/>
    <p:sldId id="498" r:id="rId54"/>
    <p:sldId id="499" r:id="rId55"/>
    <p:sldId id="500" r:id="rId56"/>
    <p:sldId id="501" r:id="rId57"/>
    <p:sldId id="502" r:id="rId58"/>
    <p:sldId id="503" r:id="rId59"/>
    <p:sldId id="504" r:id="rId60"/>
    <p:sldId id="505" r:id="rId61"/>
    <p:sldId id="506" r:id="rId62"/>
    <p:sldId id="507" r:id="rId63"/>
    <p:sldId id="508" r:id="rId64"/>
    <p:sldId id="509" r:id="rId65"/>
    <p:sldId id="510" r:id="rId66"/>
    <p:sldId id="511" r:id="rId67"/>
    <p:sldId id="512" r:id="rId68"/>
    <p:sldId id="513" r:id="rId69"/>
    <p:sldId id="514" r:id="rId70"/>
    <p:sldId id="515" r:id="rId7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CCFFFF"/>
    <a:srgbClr val="33FFFF"/>
    <a:srgbClr val="0EB1C8"/>
    <a:srgbClr val="0093DD"/>
    <a:srgbClr val="005072"/>
    <a:srgbClr val="FFCCFF"/>
    <a:srgbClr val="FF99CC"/>
    <a:srgbClr val="FDD000"/>
    <a:srgbClr val="005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52" d="100"/>
          <a:sy n="52" d="100"/>
        </p:scale>
        <p:origin x="112" y="52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  <p:sp>
        <p:nvSpPr>
          <p:cNvPr id="27" name="TextBox 19"/>
          <p:cNvSpPr txBox="1"/>
          <p:nvPr/>
        </p:nvSpPr>
        <p:spPr>
          <a:xfrm>
            <a:off x="2376488" y="4084638"/>
            <a:ext cx="4500562" cy="78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2018 </a:t>
            </a: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春季</a:t>
            </a:r>
            <a:endParaRPr lang="en-US" altLang="zh-CN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清华大学计算机系</a:t>
            </a:r>
          </a:p>
        </p:txBody>
      </p:sp>
      <p:sp>
        <p:nvSpPr>
          <p:cNvPr id="28" name="矩形 5"/>
          <p:cNvSpPr>
            <a:spLocks noChangeArrowheads="1"/>
          </p:cNvSpPr>
          <p:nvPr/>
        </p:nvSpPr>
        <p:spPr bwMode="auto">
          <a:xfrm>
            <a:off x="3761688" y="3493183"/>
            <a:ext cx="1790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28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2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71738" y="1069892"/>
            <a:ext cx="557736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操作系统管理控制进程运行所用的信息集合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8134672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（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PCB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，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Process Control Block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）</a:t>
            </a:r>
            <a:endParaRPr lang="zh-CN" altLang="zh-CN" sz="2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4646" y="1727876"/>
            <a:ext cx="5951932" cy="707886"/>
            <a:chOff x="834646" y="1727876"/>
            <a:chExt cx="5951932" cy="70788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152555" y="1727876"/>
              <a:ext cx="563402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操作系统用PCB来描述进程的基本情况以及运行变化的过程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4646" y="177533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34646" y="2476722"/>
            <a:ext cx="5880494" cy="780890"/>
            <a:chOff x="834646" y="2476722"/>
            <a:chExt cx="5880494" cy="78089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52555" y="2476722"/>
              <a:ext cx="42052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PCB是进程存在的唯一标志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646" y="250196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8589" y="2994257"/>
              <a:ext cx="152577" cy="148997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413082" y="2857502"/>
              <a:ext cx="53020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每个进程都在操作系统中有一个对应的PC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进程控制块的使用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4619" y="3527965"/>
            <a:ext cx="2730235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进程的状态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转换……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9845" y="3115300"/>
            <a:ext cx="454804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PCB具体包含什么信息？如何组织的？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34646" y="1021012"/>
            <a:ext cx="5895246" cy="663122"/>
            <a:chOff x="834646" y="1021012"/>
            <a:chExt cx="5895246" cy="663122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1152528" y="1145525"/>
              <a:ext cx="5577364" cy="538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进程创建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生成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该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进程的PCB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4646" y="1021012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421744"/>
              <a:ext cx="152577" cy="148997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839755" y="1674566"/>
            <a:ext cx="5946796" cy="653554"/>
            <a:chOff x="839755" y="1674566"/>
            <a:chExt cx="5946796" cy="65355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152528" y="1789511"/>
              <a:ext cx="5634023" cy="538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进程终止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回收它的PCB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755" y="167456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074676"/>
              <a:ext cx="152577" cy="148997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834619" y="2320987"/>
            <a:ext cx="5837118" cy="665134"/>
            <a:chOff x="834619" y="2320987"/>
            <a:chExt cx="5837118" cy="66513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51076" y="2447512"/>
              <a:ext cx="5520661" cy="538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进程的组织管理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通过对PCB的组织管理来实现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619" y="2320987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720667"/>
              <a:ext cx="152577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2961" y="1177025"/>
            <a:ext cx="1973263" cy="3931132"/>
            <a:chOff x="4902993" y="829867"/>
            <a:chExt cx="1973263" cy="3931132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5079017" y="4391025"/>
              <a:ext cx="1570943" cy="3699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902993" y="829867"/>
              <a:ext cx="1973263" cy="3561158"/>
              <a:chOff x="6045172" y="829867"/>
              <a:chExt cx="1973263" cy="3561158"/>
            </a:xfrm>
          </p:grpSpPr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6046760" y="833437"/>
                <a:ext cx="1968500" cy="3557588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/>
            </p:nvSpPr>
            <p:spPr bwMode="auto">
              <a:xfrm>
                <a:off x="6049935" y="3775472"/>
                <a:ext cx="1968500" cy="613172"/>
              </a:xfrm>
              <a:prstGeom prst="rect">
                <a:avLst/>
              </a:prstGeom>
              <a:gradFill>
                <a:gsLst>
                  <a:gs pos="100000">
                    <a:srgbClr val="9966CC"/>
                  </a:gs>
                  <a:gs pos="0">
                    <a:srgbClr val="CC99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/>
            </p:nvSpPr>
            <p:spPr bwMode="auto">
              <a:xfrm>
                <a:off x="6761675" y="3927849"/>
                <a:ext cx="545021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代码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6049935" y="3150394"/>
                <a:ext cx="1968500" cy="615554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6492370" y="3303962"/>
                <a:ext cx="1083630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初始化数据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6" name="Rectangle 31"/>
              <p:cNvSpPr>
                <a:spLocks noChangeArrowheads="1"/>
              </p:cNvSpPr>
              <p:nvPr/>
            </p:nvSpPr>
            <p:spPr bwMode="auto">
              <a:xfrm>
                <a:off x="6049935" y="2733676"/>
                <a:ext cx="1968500" cy="411956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buFont typeface="Monotype Sorts" charset="0"/>
                  <a:buNone/>
                </a:pPr>
                <a:endParaRPr lang="zh-CN" altLang="en-US">
                  <a:latin typeface="Times New Roman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7" name="Rectangle 32"/>
              <p:cNvSpPr>
                <a:spLocks noChangeArrowheads="1"/>
              </p:cNvSpPr>
              <p:nvPr/>
            </p:nvSpPr>
            <p:spPr bwMode="auto">
              <a:xfrm>
                <a:off x="6851443" y="2785445"/>
                <a:ext cx="365485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堆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9" name="Rectangle 34"/>
              <p:cNvSpPr>
                <a:spLocks noChangeArrowheads="1"/>
              </p:cNvSpPr>
              <p:nvPr/>
            </p:nvSpPr>
            <p:spPr bwMode="auto">
              <a:xfrm>
                <a:off x="6045172" y="1504950"/>
                <a:ext cx="1968500" cy="390525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21" name="Rectangle 36"/>
              <p:cNvSpPr>
                <a:spLocks noChangeArrowheads="1"/>
              </p:cNvSpPr>
              <p:nvPr/>
            </p:nvSpPr>
            <p:spPr bwMode="auto">
              <a:xfrm>
                <a:off x="6846680" y="1522810"/>
                <a:ext cx="365485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栈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22" name="Rectangle 37"/>
              <p:cNvSpPr>
                <a:spLocks noChangeArrowheads="1"/>
              </p:cNvSpPr>
              <p:nvPr/>
            </p:nvSpPr>
            <p:spPr bwMode="auto">
              <a:xfrm>
                <a:off x="6045172" y="1119188"/>
                <a:ext cx="1968500" cy="390525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23" name="Rectangle 38"/>
              <p:cNvSpPr>
                <a:spLocks noChangeArrowheads="1"/>
              </p:cNvSpPr>
              <p:nvPr/>
            </p:nvSpPr>
            <p:spPr bwMode="auto">
              <a:xfrm>
                <a:off x="6667144" y="1165623"/>
                <a:ext cx="724557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共享库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24" name="Rectangle 39"/>
              <p:cNvSpPr>
                <a:spLocks noChangeArrowheads="1"/>
              </p:cNvSpPr>
              <p:nvPr/>
            </p:nvSpPr>
            <p:spPr bwMode="auto">
              <a:xfrm>
                <a:off x="6046760" y="840581"/>
                <a:ext cx="1968500" cy="276225"/>
              </a:xfrm>
              <a:prstGeom prst="rect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25" name="Rectangle 40"/>
              <p:cNvSpPr>
                <a:spLocks noChangeArrowheads="1"/>
              </p:cNvSpPr>
              <p:nvPr/>
            </p:nvSpPr>
            <p:spPr bwMode="auto">
              <a:xfrm>
                <a:off x="6758500" y="829867"/>
                <a:ext cx="545021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段表</a:t>
                </a:r>
                <a:endParaRPr 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44" name="下箭头 43"/>
              <p:cNvSpPr/>
              <p:nvPr/>
            </p:nvSpPr>
            <p:spPr>
              <a:xfrm>
                <a:off x="6816696" y="1913568"/>
                <a:ext cx="428628" cy="285752"/>
              </a:xfrm>
              <a:prstGeom prst="downArrow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下箭头 44"/>
              <p:cNvSpPr/>
              <p:nvPr/>
            </p:nvSpPr>
            <p:spPr>
              <a:xfrm>
                <a:off x="6816696" y="2436494"/>
                <a:ext cx="428628" cy="285752"/>
              </a:xfrm>
              <a:prstGeom prst="downArrow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546223" y="1530573"/>
            <a:ext cx="4401825" cy="2898644"/>
            <a:chOff x="-2029229" y="1142990"/>
            <a:chExt cx="4401825" cy="2898644"/>
          </a:xfrm>
        </p:grpSpPr>
        <p:grpSp>
          <p:nvGrpSpPr>
            <p:cNvPr id="42" name="组合 41"/>
            <p:cNvGrpSpPr/>
            <p:nvPr/>
          </p:nvGrpSpPr>
          <p:grpSpPr>
            <a:xfrm>
              <a:off x="428596" y="1142990"/>
              <a:ext cx="1944000" cy="2664000"/>
              <a:chOff x="1785918" y="2071684"/>
              <a:chExt cx="1944000" cy="26640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785918" y="2071684"/>
                <a:ext cx="1944000" cy="266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466643" y="2071684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PC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466643" y="2386464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SP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73645" y="270124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其他寄存器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434531" y="3016024"/>
                <a:ext cx="59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34531" y="3330804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UID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073645" y="364558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调度优先级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72047" y="3960364"/>
                <a:ext cx="1569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打开文件列表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523579" y="4275144"/>
                <a:ext cx="431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…</a:t>
                </a:r>
                <a:endPara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8" name="Line 54"/>
            <p:cNvSpPr>
              <a:spLocks noChangeShapeType="1"/>
            </p:cNvSpPr>
            <p:nvPr/>
          </p:nvSpPr>
          <p:spPr bwMode="auto">
            <a:xfrm>
              <a:off x="51408" y="1327740"/>
              <a:ext cx="11520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67521" y="1331821"/>
              <a:ext cx="13706" cy="2700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6"/>
            <p:cNvSpPr>
              <a:spLocks noChangeShapeType="1"/>
            </p:cNvSpPr>
            <p:nvPr/>
          </p:nvSpPr>
          <p:spPr bwMode="auto">
            <a:xfrm flipH="1" flipV="1">
              <a:off x="-2026053" y="4031822"/>
              <a:ext cx="2107280" cy="9812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7"/>
            <p:cNvSpPr>
              <a:spLocks noChangeShapeType="1"/>
            </p:cNvSpPr>
            <p:nvPr/>
          </p:nvSpPr>
          <p:spPr bwMode="auto">
            <a:xfrm flipH="1" flipV="1">
              <a:off x="-2029229" y="1623428"/>
              <a:ext cx="3195485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63246" y="889141"/>
            <a:ext cx="2094447" cy="1012462"/>
            <a:chOff x="2763246" y="702126"/>
            <a:chExt cx="2094447" cy="1012462"/>
          </a:xfrm>
        </p:grpSpPr>
        <p:sp>
          <p:nvSpPr>
            <p:cNvPr id="32" name="文本框 1"/>
            <p:cNvSpPr txBox="1"/>
            <p:nvPr/>
          </p:nvSpPr>
          <p:spPr>
            <a:xfrm>
              <a:off x="3057200" y="71224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进程标识信息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7" name="文本框 1"/>
            <p:cNvSpPr txBox="1"/>
            <p:nvPr/>
          </p:nvSpPr>
          <p:spPr>
            <a:xfrm>
              <a:off x="3057200" y="102329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处理机现场保存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8" name="文本框 1"/>
            <p:cNvSpPr txBox="1"/>
            <p:nvPr/>
          </p:nvSpPr>
          <p:spPr>
            <a:xfrm>
              <a:off x="3057200" y="132463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控制信息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63246" y="70212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3246" y="999908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63246" y="1314478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457200" indent="-457200"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进程控制信息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2069" y="978560"/>
            <a:ext cx="3557834" cy="761458"/>
            <a:chOff x="852069" y="978560"/>
            <a:chExt cx="3557834" cy="761458"/>
          </a:xfrm>
        </p:grpSpPr>
        <p:sp>
          <p:nvSpPr>
            <p:cNvPr id="2" name="Rectangle 3"/>
            <p:cNvSpPr txBox="1">
              <a:spLocks noChangeArrowheads="1"/>
            </p:cNvSpPr>
            <p:nvPr/>
          </p:nvSpPr>
          <p:spPr>
            <a:xfrm>
              <a:off x="1165161" y="978560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调度和状态信息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2069" y="1021012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6318" y="1370686"/>
              <a:ext cx="3023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调度进程和处理机使用情况 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463948"/>
              <a:ext cx="152577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852069" y="1643056"/>
            <a:ext cx="3488904" cy="723800"/>
            <a:chOff x="852069" y="1643056"/>
            <a:chExt cx="3488904" cy="723800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1165161" y="1643056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进程间通信信息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2069" y="1685508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386318" y="1997524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进程间通信相关的各种标识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875" y="2103820"/>
              <a:ext cx="152577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852069" y="2269894"/>
            <a:ext cx="3950569" cy="740362"/>
            <a:chOff x="852069" y="2269894"/>
            <a:chExt cx="3950569" cy="740362"/>
          </a:xfrm>
        </p:grpSpPr>
        <p:sp>
          <p:nvSpPr>
            <p:cNvPr id="24" name="Rectangle 3"/>
            <p:cNvSpPr txBox="1">
              <a:spLocks noChangeArrowheads="1"/>
            </p:cNvSpPr>
            <p:nvPr/>
          </p:nvSpPr>
          <p:spPr>
            <a:xfrm>
              <a:off x="1165161" y="2269894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存储管理信息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2069" y="2312346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86318" y="2640924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指向进程映像存储空间数据结构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734717"/>
              <a:ext cx="152577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52069" y="2929614"/>
            <a:ext cx="4412234" cy="740362"/>
            <a:chOff x="852069" y="2929614"/>
            <a:chExt cx="4412234" cy="740362"/>
          </a:xfrm>
        </p:grpSpPr>
        <p:sp>
          <p:nvSpPr>
            <p:cNvPr id="28" name="Rectangle 3"/>
            <p:cNvSpPr txBox="1">
              <a:spLocks noChangeArrowheads="1"/>
            </p:cNvSpPr>
            <p:nvPr/>
          </p:nvSpPr>
          <p:spPr>
            <a:xfrm>
              <a:off x="1165161" y="2929614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进程所用资源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2069" y="2972066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86318" y="3300644"/>
              <a:ext cx="3877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进程使用的系统资源，如打开文件等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390378"/>
              <a:ext cx="152577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852069" y="3600868"/>
            <a:ext cx="3934245" cy="697536"/>
            <a:chOff x="852069" y="3600868"/>
            <a:chExt cx="3934245" cy="697536"/>
          </a:xfrm>
        </p:grpSpPr>
        <p:sp>
          <p:nvSpPr>
            <p:cNvPr id="32" name="Rectangle 3"/>
            <p:cNvSpPr txBox="1">
              <a:spLocks noChangeArrowheads="1"/>
            </p:cNvSpPr>
            <p:nvPr/>
          </p:nvSpPr>
          <p:spPr>
            <a:xfrm>
              <a:off x="1165161" y="3600868"/>
              <a:ext cx="3621153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有关数据结构连接信息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52069" y="364332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386318" y="3929072"/>
              <a:ext cx="2496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</a:t>
              </a: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相关的进程队列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4030412"/>
              <a:ext cx="152577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28728" y="3410994"/>
            <a:ext cx="1620957" cy="1398700"/>
            <a:chOff x="1428728" y="3410994"/>
            <a:chExt cx="1620957" cy="1398700"/>
          </a:xfrm>
        </p:grpSpPr>
        <p:sp>
          <p:nvSpPr>
            <p:cNvPr id="88" name="矩形 87"/>
            <p:cNvSpPr/>
            <p:nvPr/>
          </p:nvSpPr>
          <p:spPr>
            <a:xfrm>
              <a:off x="1714480" y="3730080"/>
              <a:ext cx="648000" cy="1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714480" y="3915816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1714480" y="4087741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714480" y="426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714480" y="444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714480" y="4629694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TextBox 48"/>
            <p:cNvSpPr txBox="1"/>
            <p:nvPr/>
          </p:nvSpPr>
          <p:spPr>
            <a:xfrm>
              <a:off x="1428728" y="3410994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进程控制块列表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进程控制块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的组织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9552" y="751933"/>
            <a:ext cx="1440161" cy="481188"/>
            <a:chOff x="539552" y="751933"/>
            <a:chExt cx="1440161" cy="481188"/>
          </a:xfrm>
        </p:grpSpPr>
        <p:sp>
          <p:nvSpPr>
            <p:cNvPr id="2" name="Rectangle 3"/>
            <p:cNvSpPr txBox="1">
              <a:spLocks noChangeArrowheads="1"/>
            </p:cNvSpPr>
            <p:nvPr/>
          </p:nvSpPr>
          <p:spPr>
            <a:xfrm>
              <a:off x="852645" y="751933"/>
              <a:ext cx="1127068" cy="48118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链表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9552" y="76749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9551" y="1878457"/>
            <a:ext cx="1440162" cy="400110"/>
            <a:chOff x="539552" y="1793694"/>
            <a:chExt cx="1440162" cy="400110"/>
          </a:xfrm>
        </p:grpSpPr>
        <p:sp>
          <p:nvSpPr>
            <p:cNvPr id="38" name="Rectangle 3"/>
            <p:cNvSpPr txBox="1">
              <a:spLocks noChangeArrowheads="1"/>
            </p:cNvSpPr>
            <p:nvPr/>
          </p:nvSpPr>
          <p:spPr>
            <a:xfrm>
              <a:off x="852644" y="1797995"/>
              <a:ext cx="1127070" cy="379662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索引表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9552" y="1793694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40678" y="3641189"/>
            <a:ext cx="2157075" cy="1131045"/>
            <a:chOff x="740678" y="3554597"/>
            <a:chExt cx="2157075" cy="1131045"/>
          </a:xfrm>
        </p:grpSpPr>
        <p:sp>
          <p:nvSpPr>
            <p:cNvPr id="50" name="TextBox 49"/>
            <p:cNvSpPr txBox="1"/>
            <p:nvPr/>
          </p:nvSpPr>
          <p:spPr>
            <a:xfrm>
              <a:off x="746640" y="355459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0678" y="413243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1304902" y="4270867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1304902" y="3738736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任意多边形 55"/>
            <p:cNvSpPr/>
            <p:nvPr/>
          </p:nvSpPr>
          <p:spPr>
            <a:xfrm>
              <a:off x="2358006" y="3686313"/>
              <a:ext cx="491448" cy="392388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2358006" y="4109079"/>
              <a:ext cx="467639" cy="382739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2363879" y="3882507"/>
              <a:ext cx="533874" cy="803135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flipV="1">
              <a:off x="2358006" y="3954490"/>
              <a:ext cx="354021" cy="304440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354173" y="3363838"/>
            <a:ext cx="2147413" cy="1585448"/>
            <a:chOff x="3354173" y="3277246"/>
            <a:chExt cx="2147413" cy="1585448"/>
          </a:xfrm>
        </p:grpSpPr>
        <p:grpSp>
          <p:nvGrpSpPr>
            <p:cNvPr id="65" name="组合 64"/>
            <p:cNvGrpSpPr/>
            <p:nvPr/>
          </p:nvGrpSpPr>
          <p:grpSpPr>
            <a:xfrm>
              <a:off x="4296303" y="3590705"/>
              <a:ext cx="360000" cy="546155"/>
              <a:chOff x="3643306" y="3705793"/>
              <a:chExt cx="648000" cy="546155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3643306" y="3705793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643306" y="3889384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643306" y="4071948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4296303" y="4316539"/>
              <a:ext cx="360000" cy="546155"/>
              <a:chOff x="3643306" y="3705793"/>
              <a:chExt cx="648000" cy="546155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3643306" y="3705793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643306" y="3889384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643306" y="4071948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356002" y="357556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54173" y="422229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 flipV="1">
              <a:off x="3891600" y="4382479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3891600" y="3738736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071072" y="327724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索引表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4" name="直接箭头连接符 83"/>
            <p:cNvCxnSpPr>
              <a:stCxn id="62" idx="3"/>
              <a:endCxn id="99" idx="1"/>
            </p:cNvCxnSpPr>
            <p:nvPr/>
          </p:nvCxnSpPr>
          <p:spPr>
            <a:xfrm>
              <a:off x="4656303" y="3680705"/>
              <a:ext cx="845283" cy="7256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endCxn id="101" idx="1"/>
            </p:cNvCxnSpPr>
            <p:nvPr/>
          </p:nvCxnSpPr>
          <p:spPr>
            <a:xfrm>
              <a:off x="4656303" y="3875262"/>
              <a:ext cx="845283" cy="23567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endCxn id="103" idx="1"/>
            </p:cNvCxnSpPr>
            <p:nvPr/>
          </p:nvCxnSpPr>
          <p:spPr>
            <a:xfrm>
              <a:off x="4656303" y="4043538"/>
              <a:ext cx="845283" cy="4236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69" idx="3"/>
              <a:endCxn id="104" idx="1"/>
            </p:cNvCxnSpPr>
            <p:nvPr/>
          </p:nvCxnSpPr>
          <p:spPr>
            <a:xfrm flipV="1">
              <a:off x="4656303" y="4652888"/>
              <a:ext cx="845283" cy="119806"/>
            </a:xfrm>
            <a:prstGeom prst="straightConnector1">
              <a:avLst/>
            </a:pr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endCxn id="102" idx="1"/>
            </p:cNvCxnSpPr>
            <p:nvPr/>
          </p:nvCxnSpPr>
          <p:spPr>
            <a:xfrm flipV="1">
              <a:off x="4656303" y="4287152"/>
              <a:ext cx="845283" cy="292012"/>
            </a:xfrm>
            <a:prstGeom prst="straightConnector1">
              <a:avLst/>
            </a:pr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endCxn id="100" idx="1"/>
            </p:cNvCxnSpPr>
            <p:nvPr/>
          </p:nvCxnSpPr>
          <p:spPr>
            <a:xfrm flipV="1">
              <a:off x="4656303" y="3939010"/>
              <a:ext cx="845283" cy="484578"/>
            </a:xfrm>
            <a:prstGeom prst="straightConnector1">
              <a:avLst/>
            </a:pr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867909" y="1041453"/>
            <a:ext cx="6095621" cy="392344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同一状态的进程其PCB成一链表，多个状态对应多个不同的链表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78655" y="1645447"/>
            <a:ext cx="5736485" cy="441235"/>
            <a:chOff x="954534" y="1417362"/>
            <a:chExt cx="5736485" cy="441235"/>
          </a:xfrm>
        </p:grpSpPr>
        <p:sp>
          <p:nvSpPr>
            <p:cNvPr id="37" name="Rectangle 3"/>
            <p:cNvSpPr txBox="1">
              <a:spLocks noChangeArrowheads="1"/>
            </p:cNvSpPr>
            <p:nvPr/>
          </p:nvSpPr>
          <p:spPr>
            <a:xfrm>
              <a:off x="1092180" y="1417362"/>
              <a:ext cx="5598839" cy="441235"/>
            </a:xfrm>
            <a:prstGeom prst="rect">
              <a:avLst/>
            </a:prstGeom>
          </p:spPr>
          <p:txBody>
            <a:bodyPr/>
            <a:lstStyle/>
            <a:p>
              <a:pPr marL="0" lvl="1"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各状态的进程形成不同的链表：就绪链表、阻塞链表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534" y="1526503"/>
              <a:ext cx="152577" cy="148997"/>
            </a:xfrm>
            <a:prstGeom prst="rect">
              <a:avLst/>
            </a:prstGeom>
          </p:spPr>
        </p:pic>
      </p:grp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867909" y="2226785"/>
            <a:ext cx="6167629" cy="735934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同一状态的进程归入一个索引表（由索引指向PCB），多个状态对应多个不同的索引表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64453" y="2851131"/>
            <a:ext cx="6513571" cy="423062"/>
            <a:chOff x="964453" y="2851131"/>
            <a:chExt cx="6513571" cy="423062"/>
          </a:xfrm>
        </p:grpSpPr>
        <p:sp>
          <p:nvSpPr>
            <p:cNvPr id="41" name="Rectangle 3"/>
            <p:cNvSpPr txBox="1">
              <a:spLocks noChangeArrowheads="1"/>
            </p:cNvSpPr>
            <p:nvPr/>
          </p:nvSpPr>
          <p:spPr>
            <a:xfrm>
              <a:off x="1114582" y="2851131"/>
              <a:ext cx="6363442" cy="423062"/>
            </a:xfrm>
            <a:prstGeom prst="rect">
              <a:avLst/>
            </a:prstGeom>
          </p:spPr>
          <p:txBody>
            <a:bodyPr/>
            <a:lstStyle/>
            <a:p>
              <a:pPr marL="0" lvl="1"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各状态的进行形成不同的索引表：就绪索引表、阻塞索引表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7" name="图片 8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453" y="2958246"/>
              <a:ext cx="152577" cy="148997"/>
            </a:xfrm>
            <a:prstGeom prst="rect">
              <a:avLst/>
            </a:prstGeom>
          </p:spPr>
        </p:pic>
      </p:grpSp>
      <p:grpSp>
        <p:nvGrpSpPr>
          <p:cNvPr id="98" name="组合 97"/>
          <p:cNvGrpSpPr/>
          <p:nvPr/>
        </p:nvGrpSpPr>
        <p:grpSpPr>
          <a:xfrm>
            <a:off x="5215834" y="3430780"/>
            <a:ext cx="1620957" cy="1398700"/>
            <a:chOff x="1428728" y="3410994"/>
            <a:chExt cx="1620957" cy="1398700"/>
          </a:xfrm>
        </p:grpSpPr>
        <p:sp>
          <p:nvSpPr>
            <p:cNvPr id="99" name="矩形 98"/>
            <p:cNvSpPr/>
            <p:nvPr/>
          </p:nvSpPr>
          <p:spPr>
            <a:xfrm>
              <a:off x="1714480" y="3730080"/>
              <a:ext cx="648000" cy="1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714480" y="3915816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714480" y="4087741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714480" y="426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1714480" y="444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1714480" y="4629694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TextBox 48"/>
            <p:cNvSpPr txBox="1"/>
            <p:nvPr/>
          </p:nvSpPr>
          <p:spPr>
            <a:xfrm>
              <a:off x="1428728" y="3410994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进程控制块列表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520874" y="1000114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进程创建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20874" y="1428742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进程执行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0874" y="2243078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进程抢占</a:t>
            </a:r>
            <a:endParaRPr lang="zh-CN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24151" y="1835023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进程等待</a:t>
            </a:r>
            <a:endParaRPr lang="zh-CN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20874" y="2643188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进程唤醒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20874" y="3028896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进程结束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进程的生命周期划分</a:t>
            </a:r>
            <a:endParaRPr lang="zh-CN" altLang="zh-CN" sz="32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87144" y="101296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7144" y="14287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7144" y="221301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0421" y="183502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7144" y="261312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7144" y="302889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275952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引起进程创建的情况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进程创建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592" y="1606154"/>
            <a:ext cx="3727476" cy="1384166"/>
            <a:chOff x="1241101" y="3341637"/>
            <a:chExt cx="3727476" cy="1384166"/>
          </a:xfrm>
        </p:grpSpPr>
        <p:sp>
          <p:nvSpPr>
            <p:cNvPr id="4" name="TextBox 3"/>
            <p:cNvSpPr txBox="1"/>
            <p:nvPr/>
          </p:nvSpPr>
          <p:spPr>
            <a:xfrm>
              <a:off x="1539553" y="3341637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系统初始化时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9553" y="3678189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用户请求创建一个新进程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39553" y="4017917"/>
              <a:ext cx="3032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正在运行的进程执行了创建进程的系统调用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1101" y="334163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41101" y="365278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41101" y="400204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72000" y="1275606"/>
            <a:ext cx="1280211" cy="640662"/>
            <a:chOff x="5004048" y="1347614"/>
            <a:chExt cx="1280211" cy="640662"/>
          </a:xfrm>
        </p:grpSpPr>
        <p:sp>
          <p:nvSpPr>
            <p:cNvPr id="26" name="椭圆 25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72000" y="2274265"/>
            <a:ext cx="1280211" cy="640662"/>
            <a:chOff x="5004048" y="1347614"/>
            <a:chExt cx="1280211" cy="640662"/>
          </a:xfrm>
        </p:grpSpPr>
        <p:sp>
          <p:nvSpPr>
            <p:cNvPr id="29" name="椭圆 2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6" name="直接箭头连接符 35"/>
          <p:cNvCxnSpPr/>
          <p:nvPr/>
        </p:nvCxnSpPr>
        <p:spPr>
          <a:xfrm flipV="1">
            <a:off x="5212104" y="1915360"/>
            <a:ext cx="0" cy="357997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82980" y="1529079"/>
            <a:ext cx="3794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内核选择一个就绪的进程，让它占用处理机并执行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进程执行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8639" y="2250252"/>
            <a:ext cx="2237156" cy="402884"/>
            <a:chOff x="949022" y="3859930"/>
            <a:chExt cx="2237156" cy="402884"/>
          </a:xfrm>
        </p:grpSpPr>
        <p:sp>
          <p:nvSpPr>
            <p:cNvPr id="51" name="TextBox 50"/>
            <p:cNvSpPr txBox="1"/>
            <p:nvPr/>
          </p:nvSpPr>
          <p:spPr>
            <a:xfrm>
              <a:off x="1257352" y="3859930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如何选择？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49022" y="38627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572000" y="1275606"/>
            <a:ext cx="1280211" cy="640662"/>
            <a:chOff x="5004048" y="1347614"/>
            <a:chExt cx="1280211" cy="640662"/>
          </a:xfrm>
        </p:grpSpPr>
        <p:sp>
          <p:nvSpPr>
            <p:cNvPr id="41" name="椭圆 40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572000" y="2274265"/>
            <a:ext cx="1280211" cy="640662"/>
            <a:chOff x="5004048" y="1347614"/>
            <a:chExt cx="1280211" cy="640662"/>
          </a:xfrm>
        </p:grpSpPr>
        <p:sp>
          <p:nvSpPr>
            <p:cNvPr id="44" name="椭圆 43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75964" y="2078726"/>
            <a:ext cx="2304439" cy="1484437"/>
            <a:chOff x="5275964" y="2078726"/>
            <a:chExt cx="2304439" cy="1484437"/>
          </a:xfrm>
        </p:grpSpPr>
        <p:grpSp>
          <p:nvGrpSpPr>
            <p:cNvPr id="46" name="组合 45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9" name="弧形 48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2" name="直接箭头连接符 51"/>
          <p:cNvCxnSpPr/>
          <p:nvPr/>
        </p:nvCxnSpPr>
        <p:spPr>
          <a:xfrm flipV="1">
            <a:off x="5212104" y="1915360"/>
            <a:ext cx="0" cy="357997"/>
          </a:xfrm>
          <a:prstGeom prst="straightConnector1">
            <a:avLst/>
          </a:prstGeom>
          <a:ln w="38100">
            <a:solidFill>
              <a:srgbClr val="11576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r" eaLnBrk="1" hangingPunct="1"/>
            <a:fld id="{72951FA1-5359-4BD8-BA85-DB44C38EF41C}" type="slidenum">
              <a:rPr lang="zh-CN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19</a:t>
            </a:fld>
            <a:endParaRPr lang="zh-CN" altLang="en-US" sz="10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进程等待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63270" y="3224476"/>
            <a:ext cx="3727149" cy="707886"/>
            <a:chOff x="663270" y="3224476"/>
            <a:chExt cx="3727149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971600" y="3224476"/>
              <a:ext cx="34188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只有进程自身才能知道何时需要等待某种事件的发生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3270" y="3238161"/>
              <a:ext cx="39133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3270" y="1131590"/>
            <a:ext cx="5237552" cy="2020959"/>
            <a:chOff x="663270" y="1131590"/>
            <a:chExt cx="5237552" cy="2020959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1131590"/>
              <a:ext cx="4929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进程进入等待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阻塞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的情况：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51" y="1479255"/>
              <a:ext cx="3195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请求并等待系统服务，无法马上完成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24014" y="2122197"/>
              <a:ext cx="31908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启动某种操作，无法马上完成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09726" y="2752439"/>
              <a:ext cx="31908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需要的数据没有到达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3270" y="1145878"/>
              <a:ext cx="39133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12" y="1595849"/>
              <a:ext cx="136407" cy="148997"/>
            </a:xfrm>
            <a:prstGeom prst="rect">
              <a:avLst/>
            </a:prstGeom>
            <a:effectLst/>
          </p:spPr>
        </p:pic>
        <p:pic>
          <p:nvPicPr>
            <p:cNvPr id="65" name="图片 6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12" y="2258952"/>
              <a:ext cx="136407" cy="148997"/>
            </a:xfrm>
            <a:prstGeom prst="rect">
              <a:avLst/>
            </a:prstGeom>
            <a:effectLst/>
          </p:spPr>
        </p:pic>
        <p:pic>
          <p:nvPicPr>
            <p:cNvPr id="66" name="图片 6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12" y="2904841"/>
              <a:ext cx="136407" cy="148997"/>
            </a:xfrm>
            <a:prstGeom prst="rect">
              <a:avLst/>
            </a:prstGeom>
            <a:effectLst/>
          </p:spPr>
        </p:pic>
      </p:grpSp>
      <p:grpSp>
        <p:nvGrpSpPr>
          <p:cNvPr id="33" name="组合 32"/>
          <p:cNvGrpSpPr/>
          <p:nvPr/>
        </p:nvGrpSpPr>
        <p:grpSpPr>
          <a:xfrm>
            <a:off x="4572000" y="1275606"/>
            <a:ext cx="1280211" cy="640662"/>
            <a:chOff x="5004048" y="1347614"/>
            <a:chExt cx="1280211" cy="640662"/>
          </a:xfrm>
        </p:grpSpPr>
        <p:sp>
          <p:nvSpPr>
            <p:cNvPr id="35" name="椭圆 34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572000" y="2274265"/>
            <a:ext cx="1280211" cy="640662"/>
            <a:chOff x="5004048" y="1347614"/>
            <a:chExt cx="1280211" cy="640662"/>
          </a:xfrm>
        </p:grpSpPr>
        <p:sp>
          <p:nvSpPr>
            <p:cNvPr id="39" name="椭圆 3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00192" y="2252854"/>
            <a:ext cx="1280211" cy="640662"/>
            <a:chOff x="5004048" y="1347614"/>
            <a:chExt cx="1280211" cy="640662"/>
          </a:xfrm>
        </p:grpSpPr>
        <p:sp>
          <p:nvSpPr>
            <p:cNvPr id="42" name="椭圆 41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61"/>
            <p:cNvSpPr txBox="1"/>
            <p:nvPr/>
          </p:nvSpPr>
          <p:spPr>
            <a:xfrm>
              <a:off x="5214966" y="144786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 行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" name="弧形 50"/>
          <p:cNvSpPr/>
          <p:nvPr/>
        </p:nvSpPr>
        <p:spPr>
          <a:xfrm rot="18840000">
            <a:off x="5300215" y="2054475"/>
            <a:ext cx="1484437" cy="1532939"/>
          </a:xfrm>
          <a:prstGeom prst="arc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5212104" y="1915360"/>
            <a:ext cx="0" cy="357997"/>
          </a:xfrm>
          <a:prstGeom prst="straightConnector1">
            <a:avLst/>
          </a:prstGeom>
          <a:ln w="38100">
            <a:solidFill>
              <a:srgbClr val="11576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5436096" y="2228395"/>
            <a:ext cx="1629555" cy="1639321"/>
            <a:chOff x="5652120" y="2228395"/>
            <a:chExt cx="1629555" cy="1639321"/>
          </a:xfrm>
        </p:grpSpPr>
        <p:grpSp>
          <p:nvGrpSpPr>
            <p:cNvPr id="47" name="组合 46"/>
            <p:cNvGrpSpPr/>
            <p:nvPr/>
          </p:nvGrpSpPr>
          <p:grpSpPr>
            <a:xfrm>
              <a:off x="5652120" y="3227054"/>
              <a:ext cx="1280211" cy="640662"/>
              <a:chOff x="5004048" y="1347614"/>
              <a:chExt cx="1280211" cy="640662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1" name="弧形 60"/>
            <p:cNvSpPr/>
            <p:nvPr/>
          </p:nvSpPr>
          <p:spPr>
            <a:xfrm>
              <a:off x="6609906" y="2228395"/>
              <a:ext cx="671769" cy="1328491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1907704" y="190050"/>
            <a:ext cx="5248611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algn="ctr" defTabSz="457200">
              <a:spcBef>
                <a:spcPct val="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实际操作系统中的进程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1547664" y="3887975"/>
            <a:ext cx="3700052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SimSun" charset="0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进程和程序是什么样的关系？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8" name="Picture 4" descr="system-monitor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33" y="1051188"/>
            <a:ext cx="3465343" cy="2717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9" name="Picture 5" descr="system-monitor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9582"/>
            <a:ext cx="3483907" cy="272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进程抢占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7425" y="1515250"/>
            <a:ext cx="3548758" cy="1339224"/>
            <a:chOff x="557425" y="1515250"/>
            <a:chExt cx="3548758" cy="1339224"/>
          </a:xfrm>
        </p:grpSpPr>
        <p:sp>
          <p:nvSpPr>
            <p:cNvPr id="4" name="TextBox 3"/>
            <p:cNvSpPr txBox="1"/>
            <p:nvPr/>
          </p:nvSpPr>
          <p:spPr>
            <a:xfrm>
              <a:off x="868613" y="1515250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进程会被抢占的情况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5787" y="199721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高优先级进程就绪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05787" y="2454364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进程执行当前时间用完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425" y="15180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531" y="214009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531" y="259435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4572000" y="1275606"/>
            <a:ext cx="3008403" cy="2592110"/>
            <a:chOff x="4572000" y="1275606"/>
            <a:chExt cx="3008403" cy="2592110"/>
          </a:xfrm>
        </p:grpSpPr>
        <p:grpSp>
          <p:nvGrpSpPr>
            <p:cNvPr id="72" name="组合 71"/>
            <p:cNvGrpSpPr/>
            <p:nvPr/>
          </p:nvGrpSpPr>
          <p:grpSpPr>
            <a:xfrm>
              <a:off x="4572000" y="1275606"/>
              <a:ext cx="1280211" cy="640662"/>
              <a:chOff x="5004048" y="1347614"/>
              <a:chExt cx="1280211" cy="640662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572000" y="2274265"/>
              <a:ext cx="1280211" cy="640662"/>
              <a:chOff x="5004048" y="1347614"/>
              <a:chExt cx="1280211" cy="64066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1" name="弧形 80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V="1">
              <a:off x="5212104" y="1915360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组合 82"/>
            <p:cNvGrpSpPr/>
            <p:nvPr/>
          </p:nvGrpSpPr>
          <p:grpSpPr>
            <a:xfrm>
              <a:off x="5436096" y="2228395"/>
              <a:ext cx="1629555" cy="1639321"/>
              <a:chOff x="5652120" y="2228395"/>
              <a:chExt cx="1629555" cy="1639321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5652120" y="3227054"/>
                <a:ext cx="1280211" cy="640662"/>
                <a:chOff x="5004048" y="1347614"/>
                <a:chExt cx="1280211" cy="640662"/>
              </a:xfrm>
            </p:grpSpPr>
            <p:sp>
              <p:nvSpPr>
                <p:cNvPr id="86" name="椭圆 8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等 待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85" name="弧形 84"/>
              <p:cNvSpPr/>
              <p:nvPr/>
            </p:nvSpPr>
            <p:spPr>
              <a:xfrm>
                <a:off x="6609906" y="2228395"/>
                <a:ext cx="671769" cy="1328491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1" name="弧形 90"/>
          <p:cNvSpPr/>
          <p:nvPr/>
        </p:nvSpPr>
        <p:spPr>
          <a:xfrm rot="-2760000">
            <a:off x="5214514" y="2661023"/>
            <a:ext cx="1523237" cy="1573007"/>
          </a:xfrm>
          <a:prstGeom prst="arc">
            <a:avLst/>
          </a:prstGeom>
          <a:ln w="38100">
            <a:solidFill>
              <a:srgbClr val="C00000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r" eaLnBrk="1" hangingPunct="1"/>
            <a:fld id="{76DD72BE-E902-4C2D-8F70-C603ADBE88CB}" type="slidenum">
              <a:rPr lang="zh-CN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21</a:t>
            </a:fld>
            <a:endParaRPr lang="zh-CN" altLang="en-US" sz="10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进程唤醒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3568" y="1254734"/>
            <a:ext cx="3737354" cy="1705985"/>
            <a:chOff x="813554" y="1254734"/>
            <a:chExt cx="3737354" cy="1705985"/>
          </a:xfrm>
        </p:grpSpPr>
        <p:sp>
          <p:nvSpPr>
            <p:cNvPr id="3" name="TextBox 2"/>
            <p:cNvSpPr txBox="1"/>
            <p:nvPr/>
          </p:nvSpPr>
          <p:spPr>
            <a:xfrm>
              <a:off x="1121884" y="1254734"/>
              <a:ext cx="2018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唤醒进程的情况：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55072" y="1621591"/>
              <a:ext cx="31958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被阻塞进程需要的资源可被满足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5072" y="2252833"/>
              <a:ext cx="31958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被阻塞进程等待的事件到达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3554" y="1277891"/>
              <a:ext cx="34014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660" y="1757059"/>
              <a:ext cx="118562" cy="148997"/>
            </a:xfrm>
            <a:prstGeom prst="rect">
              <a:avLst/>
            </a:prstGeom>
            <a:effectLst/>
          </p:spPr>
        </p:pic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660" y="2389769"/>
              <a:ext cx="118562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710303" y="3250586"/>
            <a:ext cx="3731711" cy="724524"/>
            <a:chOff x="840289" y="3250586"/>
            <a:chExt cx="3731711" cy="724524"/>
          </a:xfrm>
        </p:grpSpPr>
        <p:sp>
          <p:nvSpPr>
            <p:cNvPr id="4" name="TextBox 3"/>
            <p:cNvSpPr txBox="1"/>
            <p:nvPr/>
          </p:nvSpPr>
          <p:spPr>
            <a:xfrm>
              <a:off x="1154265" y="3267224"/>
              <a:ext cx="34177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进程只能被别的进程或操作系统唤醒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0289" y="3250586"/>
              <a:ext cx="34014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572000" y="1275606"/>
            <a:ext cx="3008403" cy="2287557"/>
            <a:chOff x="4572000" y="1275606"/>
            <a:chExt cx="3008403" cy="2287557"/>
          </a:xfrm>
        </p:grpSpPr>
        <p:grpSp>
          <p:nvGrpSpPr>
            <p:cNvPr id="36" name="组合 35"/>
            <p:cNvGrpSpPr/>
            <p:nvPr/>
          </p:nvGrpSpPr>
          <p:grpSpPr>
            <a:xfrm>
              <a:off x="4572000" y="1275606"/>
              <a:ext cx="1280211" cy="640662"/>
              <a:chOff x="5004048" y="1347614"/>
              <a:chExt cx="1280211" cy="640662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572000" y="2274265"/>
              <a:ext cx="1280211" cy="640662"/>
              <a:chOff x="5004048" y="1347614"/>
              <a:chExt cx="1280211" cy="640662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9" name="弧形 38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V="1">
              <a:off x="5212104" y="1915360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弧形 46"/>
            <p:cNvSpPr/>
            <p:nvPr/>
          </p:nvSpPr>
          <p:spPr>
            <a:xfrm>
              <a:off x="6393882" y="2228395"/>
              <a:ext cx="671769" cy="1328491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弧形 75"/>
          <p:cNvSpPr/>
          <p:nvPr/>
        </p:nvSpPr>
        <p:spPr>
          <a:xfrm flipH="1">
            <a:off x="5073215" y="2263813"/>
            <a:ext cx="692649" cy="1308095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5436096" y="3227054"/>
            <a:ext cx="1280211" cy="640662"/>
          </a:xfrm>
          <a:prstGeom prst="ellipse">
            <a:avLst/>
          </a:prstGeom>
          <a:gradFill>
            <a:gsLst>
              <a:gs pos="0">
                <a:srgbClr val="116579"/>
              </a:gs>
              <a:gs pos="76700">
                <a:srgbClr val="0F9BB1"/>
              </a:gs>
              <a:gs pos="100000">
                <a:srgbClr val="0EABC2"/>
              </a:gs>
            </a:gsLst>
            <a:lin ang="16200000" scaled="1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61"/>
          <p:cNvSpPr txBox="1"/>
          <p:nvPr/>
        </p:nvSpPr>
        <p:spPr>
          <a:xfrm>
            <a:off x="5630405" y="331655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 待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弧形 79"/>
          <p:cNvSpPr/>
          <p:nvPr/>
        </p:nvSpPr>
        <p:spPr>
          <a:xfrm rot="-2760000">
            <a:off x="5214514" y="2661023"/>
            <a:ext cx="1523237" cy="1573007"/>
          </a:xfrm>
          <a:prstGeom prst="arc">
            <a:avLst/>
          </a:prstGeom>
          <a:ln w="38100">
            <a:solidFill>
              <a:srgbClr val="11576A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进程结束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2603" y="1238734"/>
            <a:ext cx="4497772" cy="1933328"/>
            <a:chOff x="834646" y="1021012"/>
            <a:chExt cx="4497772" cy="1933328"/>
          </a:xfrm>
        </p:grpSpPr>
        <p:sp>
          <p:nvSpPr>
            <p:cNvPr id="2" name="TextBox 1"/>
            <p:cNvSpPr txBox="1"/>
            <p:nvPr/>
          </p:nvSpPr>
          <p:spPr>
            <a:xfrm>
              <a:off x="1163614" y="1046152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进程结束的情况：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03328" y="1382704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正常退出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自愿的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)</a:t>
              </a:r>
              <a:endPara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03328" y="176841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错误退出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自愿的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3328" y="2168522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致命错误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强制性的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3328" y="2554230"/>
              <a:ext cx="392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被其他进程所杀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强制性的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panose="0208060402020202020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151288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190429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229764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270192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8" name="组合 37"/>
          <p:cNvGrpSpPr/>
          <p:nvPr/>
        </p:nvGrpSpPr>
        <p:grpSpPr>
          <a:xfrm>
            <a:off x="4572000" y="1275606"/>
            <a:ext cx="3008403" cy="2592110"/>
            <a:chOff x="4572000" y="1275606"/>
            <a:chExt cx="3008403" cy="2592110"/>
          </a:xfrm>
        </p:grpSpPr>
        <p:grpSp>
          <p:nvGrpSpPr>
            <p:cNvPr id="39" name="组合 38"/>
            <p:cNvGrpSpPr/>
            <p:nvPr/>
          </p:nvGrpSpPr>
          <p:grpSpPr>
            <a:xfrm>
              <a:off x="4572000" y="1275606"/>
              <a:ext cx="1280211" cy="640662"/>
              <a:chOff x="5004048" y="1347614"/>
              <a:chExt cx="1280211" cy="640662"/>
            </a:xfrm>
          </p:grpSpPr>
          <p:sp>
            <p:nvSpPr>
              <p:cNvPr id="83" name="椭圆 8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572000" y="2274265"/>
              <a:ext cx="1280211" cy="640662"/>
              <a:chOff x="5004048" y="1347614"/>
              <a:chExt cx="1280211" cy="640662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2" name="弧形 41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5212104" y="1915360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5436096" y="2228395"/>
              <a:ext cx="1629555" cy="1639321"/>
              <a:chOff x="5652120" y="2228395"/>
              <a:chExt cx="1629555" cy="1639321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5652120" y="3227054"/>
                <a:ext cx="1280211" cy="640662"/>
                <a:chOff x="5004048" y="1347614"/>
                <a:chExt cx="1280211" cy="640662"/>
              </a:xfrm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等 待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76" name="弧形 75"/>
              <p:cNvSpPr/>
              <p:nvPr/>
            </p:nvSpPr>
            <p:spPr>
              <a:xfrm>
                <a:off x="6609906" y="2228395"/>
                <a:ext cx="671769" cy="1328491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6305502" y="1245560"/>
            <a:ext cx="1280211" cy="989694"/>
            <a:chOff x="6305502" y="1245560"/>
            <a:chExt cx="1280211" cy="989694"/>
          </a:xfrm>
        </p:grpSpPr>
        <p:grpSp>
          <p:nvGrpSpPr>
            <p:cNvPr id="86" name="组合 85"/>
            <p:cNvGrpSpPr/>
            <p:nvPr/>
          </p:nvGrpSpPr>
          <p:grpSpPr>
            <a:xfrm>
              <a:off x="6305502" y="1245560"/>
              <a:ext cx="1280211" cy="640662"/>
              <a:chOff x="5004048" y="1347614"/>
              <a:chExt cx="1280211" cy="640662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退 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87" name="直接箭头连接符 86"/>
            <p:cNvCxnSpPr/>
            <p:nvPr/>
          </p:nvCxnSpPr>
          <p:spPr>
            <a:xfrm flipV="1">
              <a:off x="6945608" y="1877257"/>
              <a:ext cx="0" cy="3579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弧形 89"/>
          <p:cNvSpPr/>
          <p:nvPr/>
        </p:nvSpPr>
        <p:spPr>
          <a:xfrm flipH="1">
            <a:off x="5073215" y="2263813"/>
            <a:ext cx="692649" cy="1308095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11576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弧形 90"/>
          <p:cNvSpPr/>
          <p:nvPr/>
        </p:nvSpPr>
        <p:spPr>
          <a:xfrm rot="-2760000">
            <a:off x="5214514" y="2661023"/>
            <a:ext cx="1523237" cy="1573007"/>
          </a:xfrm>
          <a:prstGeom prst="arc">
            <a:avLst/>
          </a:prstGeom>
          <a:ln w="38100">
            <a:solidFill>
              <a:srgbClr val="11576A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826990" y="1340580"/>
            <a:ext cx="3008403" cy="2613521"/>
            <a:chOff x="1763688" y="1347614"/>
            <a:chExt cx="3008403" cy="2613521"/>
          </a:xfrm>
        </p:grpSpPr>
        <p:grpSp>
          <p:nvGrpSpPr>
            <p:cNvPr id="4" name="组合 3"/>
            <p:cNvGrpSpPr/>
            <p:nvPr/>
          </p:nvGrpSpPr>
          <p:grpSpPr>
            <a:xfrm>
              <a:off x="1763688" y="1369025"/>
              <a:ext cx="1280211" cy="640662"/>
              <a:chOff x="5004048" y="1347614"/>
              <a:chExt cx="1280211" cy="640662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763688" y="2367684"/>
              <a:ext cx="1280211" cy="640662"/>
              <a:chOff x="5004048" y="1347614"/>
              <a:chExt cx="1280211" cy="640662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3491880" y="1347614"/>
              <a:ext cx="1280211" cy="640662"/>
              <a:chOff x="5004048" y="1347614"/>
              <a:chExt cx="1280211" cy="640662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退 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3491880" y="2346273"/>
              <a:ext cx="1280211" cy="640662"/>
              <a:chOff x="5004048" y="1347614"/>
              <a:chExt cx="1280211" cy="64066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2627784" y="3320473"/>
              <a:ext cx="1280211" cy="640662"/>
              <a:chOff x="5004048" y="1347614"/>
              <a:chExt cx="1280211" cy="64066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7" name="弧形 56"/>
            <p:cNvSpPr/>
            <p:nvPr/>
          </p:nvSpPr>
          <p:spPr>
            <a:xfrm rot="-2760000">
              <a:off x="2491903" y="2147894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4131986" y="197931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2403792" y="2008779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弧形 9"/>
            <p:cNvSpPr/>
            <p:nvPr/>
          </p:nvSpPr>
          <p:spPr>
            <a:xfrm>
              <a:off x="3585570" y="2314780"/>
              <a:ext cx="671769" cy="1328491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弧形 63"/>
            <p:cNvSpPr/>
            <p:nvPr/>
          </p:nvSpPr>
          <p:spPr>
            <a:xfrm flipH="1">
              <a:off x="2259593" y="2365867"/>
              <a:ext cx="692649" cy="1308095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sleep()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系统调用对应的进程状态变化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8" name="弧形 57"/>
          <p:cNvSpPr/>
          <p:nvPr/>
        </p:nvSpPr>
        <p:spPr>
          <a:xfrm rot="-2760000">
            <a:off x="2400892" y="2763077"/>
            <a:ext cx="1523237" cy="1573007"/>
          </a:xfrm>
          <a:prstGeom prst="arc">
            <a:avLst/>
          </a:prstGeom>
          <a:ln w="38100">
            <a:solidFill>
              <a:srgbClr val="11576A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830775" y="1362968"/>
            <a:ext cx="1280211" cy="640662"/>
            <a:chOff x="5004048" y="1347614"/>
            <a:chExt cx="1280211" cy="640662"/>
          </a:xfrm>
        </p:grpSpPr>
        <p:sp>
          <p:nvSpPr>
            <p:cNvPr id="67" name="椭圆 66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830775" y="2361627"/>
            <a:ext cx="1280211" cy="640662"/>
            <a:chOff x="5004048" y="1347614"/>
            <a:chExt cx="1280211" cy="640662"/>
          </a:xfrm>
        </p:grpSpPr>
        <p:sp>
          <p:nvSpPr>
            <p:cNvPr id="70" name="椭圆 6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551933" y="1341557"/>
            <a:ext cx="1280211" cy="640662"/>
            <a:chOff x="5004048" y="1347614"/>
            <a:chExt cx="1280211" cy="640662"/>
          </a:xfrm>
        </p:grpSpPr>
        <p:sp>
          <p:nvSpPr>
            <p:cNvPr id="73" name="椭圆 72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退 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551933" y="2340216"/>
            <a:ext cx="1280211" cy="640662"/>
            <a:chOff x="5004048" y="1347614"/>
            <a:chExt cx="1280211" cy="640662"/>
          </a:xfrm>
        </p:grpSpPr>
        <p:sp>
          <p:nvSpPr>
            <p:cNvPr id="76" name="椭圆 75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61"/>
            <p:cNvSpPr txBox="1"/>
            <p:nvPr/>
          </p:nvSpPr>
          <p:spPr>
            <a:xfrm>
              <a:off x="5214966" y="144786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 行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694871" y="3314416"/>
            <a:ext cx="1280211" cy="640662"/>
            <a:chOff x="5004048" y="1347614"/>
            <a:chExt cx="1280211" cy="640662"/>
          </a:xfrm>
        </p:grpSpPr>
        <p:sp>
          <p:nvSpPr>
            <p:cNvPr id="79" name="椭圆 7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 待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1" name="弧形 80"/>
          <p:cNvSpPr/>
          <p:nvPr/>
        </p:nvSpPr>
        <p:spPr>
          <a:xfrm rot="-2760000">
            <a:off x="2558990" y="2141837"/>
            <a:ext cx="1484437" cy="1532939"/>
          </a:xfrm>
          <a:prstGeom prst="arc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4199073" y="1973254"/>
            <a:ext cx="0" cy="3579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2470879" y="2002722"/>
            <a:ext cx="0" cy="357997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/>
          <p:cNvSpPr/>
          <p:nvPr/>
        </p:nvSpPr>
        <p:spPr>
          <a:xfrm>
            <a:off x="3638589" y="2336859"/>
            <a:ext cx="671769" cy="1328491"/>
          </a:xfrm>
          <a:prstGeom prst="arc">
            <a:avLst>
              <a:gd name="adj1" fmla="val 53704"/>
              <a:gd name="adj2" fmla="val 5400000"/>
            </a:avLst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弧形 84"/>
          <p:cNvSpPr/>
          <p:nvPr/>
        </p:nvSpPr>
        <p:spPr>
          <a:xfrm flipH="1">
            <a:off x="2326680" y="2359810"/>
            <a:ext cx="692649" cy="1308095"/>
          </a:xfrm>
          <a:prstGeom prst="arc">
            <a:avLst>
              <a:gd name="adj1" fmla="val 53704"/>
              <a:gd name="adj2" fmla="val 5400000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ldLvl="0" animBg="1"/>
      <p:bldP spid="81" grpId="1" bldLvl="0" animBg="1"/>
      <p:bldP spid="81" grpId="2" bldLvl="0" animBg="1"/>
      <p:bldP spid="81" grpId="3" bldLvl="0" animBg="1"/>
      <p:bldP spid="84" grpId="0" bldLvl="0" animBg="1"/>
      <p:bldP spid="84" grpId="1" bldLvl="0" animBg="1"/>
      <p:bldP spid="85" grpId="0" bldLvl="0" animBg="1"/>
      <p:bldP spid="85" grpId="1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进程切换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7129958" y="1150823"/>
            <a:ext cx="0" cy="2981325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Line 49"/>
          <p:cNvSpPr>
            <a:spLocks noChangeShapeType="1"/>
          </p:cNvSpPr>
          <p:nvPr/>
        </p:nvSpPr>
        <p:spPr bwMode="auto">
          <a:xfrm>
            <a:off x="5618658" y="2474798"/>
            <a:ext cx="17399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prstDash val="lgDash"/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54032" y="1407998"/>
            <a:ext cx="1007007" cy="775455"/>
            <a:chOff x="2554032" y="1407998"/>
            <a:chExt cx="1007007" cy="775455"/>
          </a:xfrm>
        </p:grpSpPr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2694483" y="17223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2694483" y="17699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2694483" y="18175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2694483" y="18651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2694483" y="19128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554032" y="1875676"/>
              <a:ext cx="10070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k</a:t>
              </a:r>
              <a:r>
                <a:rPr 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: </a:t>
              </a: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sleep()</a:t>
              </a:r>
              <a:endParaRPr lang="en-US" sz="1400" b="1" dirty="0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0" name="Text Box 78"/>
            <p:cNvSpPr txBox="1">
              <a:spLocks noChangeArrowheads="1"/>
            </p:cNvSpPr>
            <p:nvPr/>
          </p:nvSpPr>
          <p:spPr bwMode="auto">
            <a:xfrm>
              <a:off x="2605583" y="1407998"/>
              <a:ext cx="8515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main{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16684" y="1062010"/>
            <a:ext cx="5871740" cy="419855"/>
            <a:chOff x="2516684" y="1062010"/>
            <a:chExt cx="5871740" cy="419855"/>
          </a:xfrm>
        </p:grpSpPr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2516684" y="1081755"/>
              <a:ext cx="9558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5818684" y="1062705"/>
              <a:ext cx="9558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4141266" y="1062010"/>
              <a:ext cx="12105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操作系统</a:t>
              </a:r>
              <a:endParaRPr 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7272413" y="1117474"/>
              <a:ext cx="11160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I/O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设备</a:t>
              </a:r>
              <a:endParaRPr 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4" name="Line 81"/>
            <p:cNvSpPr>
              <a:spLocks noChangeShapeType="1"/>
            </p:cNvSpPr>
            <p:nvPr/>
          </p:nvSpPr>
          <p:spPr bwMode="auto">
            <a:xfrm>
              <a:off x="2570658" y="1435370"/>
              <a:ext cx="58039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48558" y="1798523"/>
            <a:ext cx="1730145" cy="792538"/>
            <a:chOff x="3548558" y="1798523"/>
            <a:chExt cx="1730145" cy="792538"/>
          </a:xfrm>
        </p:grpSpPr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3548558" y="2027123"/>
              <a:ext cx="5715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7" name="Group 31"/>
            <p:cNvGrpSpPr/>
            <p:nvPr/>
          </p:nvGrpSpPr>
          <p:grpSpPr bwMode="auto">
            <a:xfrm>
              <a:off x="4218483" y="2141423"/>
              <a:ext cx="736600" cy="238125"/>
              <a:chOff x="0" y="0"/>
              <a:chExt cx="488" cy="200"/>
            </a:xfrm>
          </p:grpSpPr>
          <p:sp>
            <p:nvSpPr>
              <p:cNvPr id="48" name="Line 35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Line 36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Line 38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4048879" y="2283284"/>
              <a:ext cx="12298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dirty="0" err="1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add_timer</a:t>
              </a: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()</a:t>
              </a:r>
            </a:p>
          </p:txBody>
        </p:sp>
        <p:sp>
          <p:nvSpPr>
            <p:cNvPr id="106" name="Text Box 83"/>
            <p:cNvSpPr txBox="1">
              <a:spLocks noChangeArrowheads="1"/>
            </p:cNvSpPr>
            <p:nvPr/>
          </p:nvSpPr>
          <p:spPr bwMode="auto">
            <a:xfrm>
              <a:off x="4117583" y="1798523"/>
              <a:ext cx="880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sleep{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93258" y="2627197"/>
            <a:ext cx="1256341" cy="1104901"/>
            <a:chOff x="5593258" y="2627197"/>
            <a:chExt cx="1256341" cy="1104901"/>
          </a:xfrm>
        </p:grpSpPr>
        <p:sp>
          <p:nvSpPr>
            <p:cNvPr id="54" name="Line 41"/>
            <p:cNvSpPr>
              <a:spLocks noChangeShapeType="1"/>
            </p:cNvSpPr>
            <p:nvPr/>
          </p:nvSpPr>
          <p:spPr bwMode="auto">
            <a:xfrm>
              <a:off x="6067921" y="29700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2"/>
            <p:cNvSpPr>
              <a:spLocks noChangeShapeType="1"/>
            </p:cNvSpPr>
            <p:nvPr/>
          </p:nvSpPr>
          <p:spPr bwMode="auto">
            <a:xfrm>
              <a:off x="6067921" y="30177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>
              <a:off x="6067921" y="30653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>
              <a:off x="6067921" y="31129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45"/>
            <p:cNvSpPr>
              <a:spLocks noChangeShapeType="1"/>
            </p:cNvSpPr>
            <p:nvPr/>
          </p:nvSpPr>
          <p:spPr bwMode="auto">
            <a:xfrm>
              <a:off x="6067921" y="31605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50"/>
            <p:cNvSpPr>
              <a:spLocks noChangeShapeType="1"/>
            </p:cNvSpPr>
            <p:nvPr/>
          </p:nvSpPr>
          <p:spPr bwMode="auto">
            <a:xfrm>
              <a:off x="5593258" y="2846273"/>
              <a:ext cx="3937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4" name="Group 48"/>
            <p:cNvGrpSpPr/>
            <p:nvPr/>
          </p:nvGrpSpPr>
          <p:grpSpPr bwMode="auto">
            <a:xfrm>
              <a:off x="6067921" y="3208223"/>
              <a:ext cx="736600" cy="238125"/>
              <a:chOff x="0" y="0"/>
              <a:chExt cx="488" cy="200"/>
            </a:xfrm>
          </p:grpSpPr>
          <p:sp>
            <p:nvSpPr>
              <p:cNvPr id="65" name="Line 52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Line 53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7" name="Line 54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Line 55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9" name="Line 56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Line 57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1" name="Text Box 79"/>
            <p:cNvSpPr txBox="1">
              <a:spLocks noChangeArrowheads="1"/>
            </p:cNvSpPr>
            <p:nvPr/>
          </p:nvSpPr>
          <p:spPr bwMode="auto">
            <a:xfrm>
              <a:off x="5998084" y="2627197"/>
              <a:ext cx="8515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main{</a:t>
              </a:r>
            </a:p>
          </p:txBody>
        </p:sp>
        <p:grpSp>
          <p:nvGrpSpPr>
            <p:cNvPr id="110" name="Group 84"/>
            <p:cNvGrpSpPr/>
            <p:nvPr/>
          </p:nvGrpSpPr>
          <p:grpSpPr bwMode="auto">
            <a:xfrm>
              <a:off x="6067921" y="3493973"/>
              <a:ext cx="736600" cy="238125"/>
              <a:chOff x="0" y="0"/>
              <a:chExt cx="488" cy="200"/>
            </a:xfrm>
          </p:grpSpPr>
          <p:sp>
            <p:nvSpPr>
              <p:cNvPr id="111" name="Line 88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Line 89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Line 90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4" name="Line 91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Line 92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Line 93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27" name="Line 98"/>
          <p:cNvSpPr>
            <a:spLocks noChangeShapeType="1"/>
          </p:cNvSpPr>
          <p:nvPr/>
        </p:nvSpPr>
        <p:spPr bwMode="auto">
          <a:xfrm>
            <a:off x="2938958" y="4875098"/>
            <a:ext cx="12827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68994" y="4114289"/>
            <a:ext cx="2076464" cy="977741"/>
            <a:chOff x="2068994" y="4114289"/>
            <a:chExt cx="2076464" cy="977741"/>
          </a:xfrm>
        </p:grpSpPr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2068994" y="4114289"/>
              <a:ext cx="7072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 i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k</a:t>
              </a: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+1:</a:t>
              </a:r>
            </a:p>
          </p:txBody>
        </p:sp>
        <p:grpSp>
          <p:nvGrpSpPr>
            <p:cNvPr id="40" name="Group 24"/>
            <p:cNvGrpSpPr/>
            <p:nvPr/>
          </p:nvGrpSpPr>
          <p:grpSpPr bwMode="auto">
            <a:xfrm>
              <a:off x="2694483" y="4255973"/>
              <a:ext cx="736600" cy="238125"/>
              <a:chOff x="0" y="0"/>
              <a:chExt cx="488" cy="200"/>
            </a:xfrm>
          </p:grpSpPr>
          <p:sp>
            <p:nvSpPr>
              <p:cNvPr id="41" name="Line 28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Line 29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Line 30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Line 31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" name="Line 33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8" name="Line 76"/>
            <p:cNvSpPr>
              <a:spLocks noChangeShapeType="1"/>
            </p:cNvSpPr>
            <p:nvPr/>
          </p:nvSpPr>
          <p:spPr bwMode="auto">
            <a:xfrm flipH="1">
              <a:off x="3472358" y="4255973"/>
              <a:ext cx="6731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 Box 82"/>
            <p:cNvSpPr txBox="1">
              <a:spLocks noChangeArrowheads="1"/>
            </p:cNvSpPr>
            <p:nvPr/>
          </p:nvSpPr>
          <p:spPr bwMode="auto">
            <a:xfrm>
              <a:off x="2605584" y="4722698"/>
              <a:ext cx="2744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grpSp>
          <p:nvGrpSpPr>
            <p:cNvPr id="128" name="Group 96"/>
            <p:cNvGrpSpPr/>
            <p:nvPr/>
          </p:nvGrpSpPr>
          <p:grpSpPr bwMode="auto">
            <a:xfrm>
              <a:off x="2694483" y="4494098"/>
              <a:ext cx="736600" cy="238125"/>
              <a:chOff x="0" y="0"/>
              <a:chExt cx="488" cy="200"/>
            </a:xfrm>
          </p:grpSpPr>
          <p:sp>
            <p:nvSpPr>
              <p:cNvPr id="129" name="Line 100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0" name="Line 101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1" name="Line 102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2" name="Line 103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3" name="Line 104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4" name="Line 105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545258" y="2541473"/>
            <a:ext cx="2670206" cy="788432"/>
            <a:chOff x="2545258" y="2541473"/>
            <a:chExt cx="2670206" cy="788432"/>
          </a:xfrm>
        </p:grpSpPr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4205783" y="25509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48"/>
            <p:cNvSpPr>
              <a:spLocks noChangeShapeType="1"/>
            </p:cNvSpPr>
            <p:nvPr/>
          </p:nvSpPr>
          <p:spPr bwMode="auto">
            <a:xfrm>
              <a:off x="4205783" y="25986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Line 80"/>
            <p:cNvSpPr>
              <a:spLocks noChangeShapeType="1"/>
            </p:cNvSpPr>
            <p:nvPr/>
          </p:nvSpPr>
          <p:spPr bwMode="auto">
            <a:xfrm>
              <a:off x="4205783" y="26462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 Box 84"/>
            <p:cNvSpPr txBox="1">
              <a:spLocks noChangeArrowheads="1"/>
            </p:cNvSpPr>
            <p:nvPr/>
          </p:nvSpPr>
          <p:spPr bwMode="auto">
            <a:xfrm>
              <a:off x="4154984" y="2960573"/>
              <a:ext cx="2744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sp>
          <p:nvSpPr>
            <p:cNvPr id="136" name="Line 107"/>
            <p:cNvSpPr>
              <a:spLocks noChangeShapeType="1"/>
            </p:cNvSpPr>
            <p:nvPr/>
          </p:nvSpPr>
          <p:spPr bwMode="auto">
            <a:xfrm>
              <a:off x="4205783" y="26938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Line 108"/>
            <p:cNvSpPr>
              <a:spLocks noChangeShapeType="1"/>
            </p:cNvSpPr>
            <p:nvPr/>
          </p:nvSpPr>
          <p:spPr bwMode="auto">
            <a:xfrm>
              <a:off x="4205783" y="27414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Line 109"/>
            <p:cNvSpPr>
              <a:spLocks noChangeShapeType="1"/>
            </p:cNvSpPr>
            <p:nvPr/>
          </p:nvSpPr>
          <p:spPr bwMode="auto">
            <a:xfrm>
              <a:off x="4205783" y="27891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AutoShape 125"/>
            <p:cNvSpPr/>
            <p:nvPr/>
          </p:nvSpPr>
          <p:spPr bwMode="auto">
            <a:xfrm>
              <a:off x="3994646" y="2541473"/>
              <a:ext cx="74613" cy="266700"/>
            </a:xfrm>
            <a:prstGeom prst="leftBrace">
              <a:avLst>
                <a:gd name="adj1" fmla="val 39716"/>
                <a:gd name="adj2" fmla="val 50000"/>
              </a:avLst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56" name="Oval 126"/>
            <p:cNvSpPr>
              <a:spLocks noChangeArrowheads="1"/>
            </p:cNvSpPr>
            <p:nvPr/>
          </p:nvSpPr>
          <p:spPr bwMode="auto">
            <a:xfrm>
              <a:off x="2545258" y="2570051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保存现场</a:t>
              </a:r>
              <a:endParaRPr 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Line 127"/>
            <p:cNvSpPr>
              <a:spLocks noChangeShapeType="1"/>
            </p:cNvSpPr>
            <p:nvPr/>
          </p:nvSpPr>
          <p:spPr bwMode="auto">
            <a:xfrm flipH="1">
              <a:off x="3612058" y="2674823"/>
              <a:ext cx="355600" cy="2857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Text Box 131"/>
            <p:cNvSpPr txBox="1">
              <a:spLocks noChangeArrowheads="1"/>
            </p:cNvSpPr>
            <p:nvPr/>
          </p:nvSpPr>
          <p:spPr bwMode="auto">
            <a:xfrm>
              <a:off x="4096247" y="2752902"/>
              <a:ext cx="11192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schedule()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18883" y="2370021"/>
            <a:ext cx="736600" cy="1190625"/>
            <a:chOff x="7418883" y="2370021"/>
            <a:chExt cx="736600" cy="1190625"/>
          </a:xfrm>
        </p:grpSpPr>
        <p:grpSp>
          <p:nvGrpSpPr>
            <p:cNvPr id="71" name="Group 55"/>
            <p:cNvGrpSpPr/>
            <p:nvPr/>
          </p:nvGrpSpPr>
          <p:grpSpPr bwMode="auto">
            <a:xfrm>
              <a:off x="7418883" y="2465271"/>
              <a:ext cx="736600" cy="238125"/>
              <a:chOff x="0" y="0"/>
              <a:chExt cx="488" cy="200"/>
            </a:xfrm>
          </p:grpSpPr>
          <p:sp>
            <p:nvSpPr>
              <p:cNvPr id="72" name="Line 59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Line 60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Line 61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5" name="Line 62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Line 63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8" name="Group 62"/>
            <p:cNvGrpSpPr/>
            <p:nvPr/>
          </p:nvGrpSpPr>
          <p:grpSpPr bwMode="auto">
            <a:xfrm>
              <a:off x="7418883" y="2751021"/>
              <a:ext cx="736600" cy="238125"/>
              <a:chOff x="0" y="0"/>
              <a:chExt cx="488" cy="200"/>
            </a:xfrm>
          </p:grpSpPr>
          <p:sp>
            <p:nvSpPr>
              <p:cNvPr id="79" name="Line 66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Line 67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Line 68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Line 69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Line 70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Line 71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>
              <a:off x="7418883" y="33701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Line 73"/>
            <p:cNvSpPr>
              <a:spLocks noChangeShapeType="1"/>
            </p:cNvSpPr>
            <p:nvPr/>
          </p:nvSpPr>
          <p:spPr bwMode="auto">
            <a:xfrm>
              <a:off x="7418883" y="3417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Line 94"/>
            <p:cNvSpPr>
              <a:spLocks noChangeShapeType="1"/>
            </p:cNvSpPr>
            <p:nvPr/>
          </p:nvSpPr>
          <p:spPr bwMode="auto">
            <a:xfrm>
              <a:off x="7418883" y="3417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Line 95"/>
            <p:cNvSpPr>
              <a:spLocks noChangeShapeType="1"/>
            </p:cNvSpPr>
            <p:nvPr/>
          </p:nvSpPr>
          <p:spPr bwMode="auto">
            <a:xfrm>
              <a:off x="7418883" y="34653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Line 96"/>
            <p:cNvSpPr>
              <a:spLocks noChangeShapeType="1"/>
            </p:cNvSpPr>
            <p:nvPr/>
          </p:nvSpPr>
          <p:spPr bwMode="auto">
            <a:xfrm>
              <a:off x="7418883" y="3513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Line 97"/>
            <p:cNvSpPr>
              <a:spLocks noChangeShapeType="1"/>
            </p:cNvSpPr>
            <p:nvPr/>
          </p:nvSpPr>
          <p:spPr bwMode="auto">
            <a:xfrm>
              <a:off x="7418883" y="3560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Line 117"/>
            <p:cNvSpPr>
              <a:spLocks noChangeShapeType="1"/>
            </p:cNvSpPr>
            <p:nvPr/>
          </p:nvSpPr>
          <p:spPr bwMode="auto">
            <a:xfrm>
              <a:off x="7418883" y="3036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Line 118"/>
            <p:cNvSpPr>
              <a:spLocks noChangeShapeType="1"/>
            </p:cNvSpPr>
            <p:nvPr/>
          </p:nvSpPr>
          <p:spPr bwMode="auto">
            <a:xfrm>
              <a:off x="7418883" y="30843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Line 119"/>
            <p:cNvSpPr>
              <a:spLocks noChangeShapeType="1"/>
            </p:cNvSpPr>
            <p:nvPr/>
          </p:nvSpPr>
          <p:spPr bwMode="auto">
            <a:xfrm>
              <a:off x="7418883" y="3132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Line 120"/>
            <p:cNvSpPr>
              <a:spLocks noChangeShapeType="1"/>
            </p:cNvSpPr>
            <p:nvPr/>
          </p:nvSpPr>
          <p:spPr bwMode="auto">
            <a:xfrm>
              <a:off x="7418883" y="3179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Line 121"/>
            <p:cNvSpPr>
              <a:spLocks noChangeShapeType="1"/>
            </p:cNvSpPr>
            <p:nvPr/>
          </p:nvSpPr>
          <p:spPr bwMode="auto">
            <a:xfrm>
              <a:off x="7418883" y="32272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Line 122"/>
            <p:cNvSpPr>
              <a:spLocks noChangeShapeType="1"/>
            </p:cNvSpPr>
            <p:nvPr/>
          </p:nvSpPr>
          <p:spPr bwMode="auto">
            <a:xfrm>
              <a:off x="7418883" y="32272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Line 123"/>
            <p:cNvSpPr>
              <a:spLocks noChangeShapeType="1"/>
            </p:cNvSpPr>
            <p:nvPr/>
          </p:nvSpPr>
          <p:spPr bwMode="auto">
            <a:xfrm>
              <a:off x="7418883" y="32748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Line 124"/>
            <p:cNvSpPr>
              <a:spLocks noChangeShapeType="1"/>
            </p:cNvSpPr>
            <p:nvPr/>
          </p:nvSpPr>
          <p:spPr bwMode="auto">
            <a:xfrm>
              <a:off x="7418883" y="33225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Line 136"/>
            <p:cNvSpPr>
              <a:spLocks noChangeShapeType="1"/>
            </p:cNvSpPr>
            <p:nvPr/>
          </p:nvSpPr>
          <p:spPr bwMode="auto">
            <a:xfrm>
              <a:off x="7418883" y="2370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Line 137"/>
            <p:cNvSpPr>
              <a:spLocks noChangeShapeType="1"/>
            </p:cNvSpPr>
            <p:nvPr/>
          </p:nvSpPr>
          <p:spPr bwMode="auto">
            <a:xfrm>
              <a:off x="7418883" y="2417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49630" y="3564558"/>
            <a:ext cx="4087977" cy="390306"/>
            <a:chOff x="3949630" y="3564558"/>
            <a:chExt cx="4087977" cy="390306"/>
          </a:xfrm>
        </p:grpSpPr>
        <p:sp>
          <p:nvSpPr>
            <p:cNvPr id="96" name="Line 74"/>
            <p:cNvSpPr>
              <a:spLocks noChangeShapeType="1"/>
            </p:cNvSpPr>
            <p:nvPr/>
          </p:nvSpPr>
          <p:spPr bwMode="auto">
            <a:xfrm flipH="1">
              <a:off x="5288458" y="3779723"/>
              <a:ext cx="20701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 Box 75"/>
            <p:cNvSpPr txBox="1">
              <a:spLocks noChangeArrowheads="1"/>
            </p:cNvSpPr>
            <p:nvPr/>
          </p:nvSpPr>
          <p:spPr bwMode="auto">
            <a:xfrm>
              <a:off x="3949630" y="3564558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定时时间到</a:t>
              </a:r>
              <a:endParaRPr 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99" name="Text Box 77"/>
            <p:cNvSpPr txBox="1">
              <a:spLocks noChangeArrowheads="1"/>
            </p:cNvSpPr>
            <p:nvPr/>
          </p:nvSpPr>
          <p:spPr bwMode="auto">
            <a:xfrm>
              <a:off x="7378452" y="3585532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中断</a:t>
              </a:r>
              <a:endParaRPr 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42509" y="3855914"/>
            <a:ext cx="3601799" cy="1092100"/>
            <a:chOff x="4042509" y="3735373"/>
            <a:chExt cx="3601799" cy="1092100"/>
          </a:xfrm>
        </p:grpSpPr>
        <p:sp>
          <p:nvSpPr>
            <p:cNvPr id="108" name="Text Box 85"/>
            <p:cNvSpPr txBox="1">
              <a:spLocks noChangeArrowheads="1"/>
            </p:cNvSpPr>
            <p:nvPr/>
          </p:nvSpPr>
          <p:spPr bwMode="auto">
            <a:xfrm>
              <a:off x="4154984" y="4275023"/>
              <a:ext cx="2744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sp>
          <p:nvSpPr>
            <p:cNvPr id="109" name="Text Box 86"/>
            <p:cNvSpPr txBox="1">
              <a:spLocks noChangeArrowheads="1"/>
            </p:cNvSpPr>
            <p:nvPr/>
          </p:nvSpPr>
          <p:spPr bwMode="auto">
            <a:xfrm>
              <a:off x="4042509" y="3735373"/>
              <a:ext cx="11192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schedule()</a:t>
              </a:r>
            </a:p>
          </p:txBody>
        </p:sp>
        <p:grpSp>
          <p:nvGrpSpPr>
            <p:cNvPr id="139" name="Group 107"/>
            <p:cNvGrpSpPr/>
            <p:nvPr/>
          </p:nvGrpSpPr>
          <p:grpSpPr bwMode="auto">
            <a:xfrm>
              <a:off x="4205783" y="4008323"/>
              <a:ext cx="736600" cy="238125"/>
              <a:chOff x="0" y="0"/>
              <a:chExt cx="464" cy="200"/>
            </a:xfrm>
          </p:grpSpPr>
          <p:sp>
            <p:nvSpPr>
              <p:cNvPr id="140" name="Line 1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1" name="Line 112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Line 113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3" name="Line 114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Line 115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5" name="Line 116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0" name="AutoShape 129"/>
            <p:cNvSpPr/>
            <p:nvPr/>
          </p:nvSpPr>
          <p:spPr bwMode="auto">
            <a:xfrm flipH="1">
              <a:off x="5137646" y="4017848"/>
              <a:ext cx="74612" cy="266700"/>
            </a:xfrm>
            <a:prstGeom prst="leftBrace">
              <a:avLst>
                <a:gd name="adj1" fmla="val 39716"/>
                <a:gd name="adj2" fmla="val 50000"/>
              </a:avLst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61" name="Line 130"/>
            <p:cNvSpPr>
              <a:spLocks noChangeShapeType="1"/>
            </p:cNvSpPr>
            <p:nvPr/>
          </p:nvSpPr>
          <p:spPr bwMode="auto">
            <a:xfrm flipH="1" flipV="1">
              <a:off x="5224958" y="4160723"/>
              <a:ext cx="520700" cy="20002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Oval 128"/>
            <p:cNvSpPr>
              <a:spLocks noChangeArrowheads="1"/>
            </p:cNvSpPr>
            <p:nvPr/>
          </p:nvSpPr>
          <p:spPr bwMode="auto">
            <a:xfrm>
              <a:off x="5377358" y="4313123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恢复现场</a:t>
              </a:r>
              <a:endParaRPr 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Oval 140"/>
            <p:cNvSpPr>
              <a:spLocks noChangeArrowheads="1"/>
            </p:cNvSpPr>
            <p:nvPr/>
          </p:nvSpPr>
          <p:spPr bwMode="auto">
            <a:xfrm>
              <a:off x="6564808" y="4027373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保存现场</a:t>
              </a:r>
              <a:endParaRPr 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" name="Line 141"/>
            <p:cNvSpPr>
              <a:spLocks noChangeShapeType="1"/>
            </p:cNvSpPr>
            <p:nvPr/>
          </p:nvSpPr>
          <p:spPr bwMode="auto">
            <a:xfrm flipH="1" flipV="1">
              <a:off x="5199558" y="4160723"/>
              <a:ext cx="1358900" cy="10477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9512" y="1357304"/>
            <a:ext cx="2268000" cy="3314947"/>
            <a:chOff x="179512" y="1357304"/>
            <a:chExt cx="2268000" cy="3314947"/>
          </a:xfrm>
        </p:grpSpPr>
        <p:sp>
          <p:nvSpPr>
            <p:cNvPr id="135" name="Text Box 106"/>
            <p:cNvSpPr txBox="1">
              <a:spLocks noChangeArrowheads="1"/>
            </p:cNvSpPr>
            <p:nvPr/>
          </p:nvSpPr>
          <p:spPr bwMode="auto">
            <a:xfrm>
              <a:off x="660555" y="4302919"/>
              <a:ext cx="11079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地址空间</a:t>
              </a:r>
              <a:endParaRPr 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79512" y="1357304"/>
              <a:ext cx="2268000" cy="2772000"/>
              <a:chOff x="179512" y="1357304"/>
              <a:chExt cx="2268000" cy="2772000"/>
            </a:xfrm>
          </p:grpSpPr>
          <p:sp>
            <p:nvSpPr>
              <p:cNvPr id="26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901278" y="1754476"/>
                <a:ext cx="57900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en-US" sz="3600" b="1"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...</a:t>
                </a: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79512" y="1357304"/>
                <a:ext cx="2268000" cy="277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93826" y="1464461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0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1441795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n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393826" y="2357436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2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2334770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2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393826" y="2770113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4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2747447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1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393826" y="3214692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6" name="Text Box 12"/>
              <p:cNvSpPr txBox="1">
                <a:spLocks noChangeArrowheads="1"/>
              </p:cNvSpPr>
              <p:nvPr/>
            </p:nvSpPr>
            <p:spPr bwMode="auto">
              <a:xfrm>
                <a:off x="512890" y="3192026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系统应用软件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93826" y="3643320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8" name="Text Box 12"/>
              <p:cNvSpPr txBox="1">
                <a:spLocks noChangeArrowheads="1"/>
              </p:cNvSpPr>
              <p:nvPr/>
            </p:nvSpPr>
            <p:spPr bwMode="auto">
              <a:xfrm>
                <a:off x="784354" y="3620654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操作系统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9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852528" y="1754476"/>
                <a:ext cx="55458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en-US" sz="3600" b="1">
                    <a:solidFill>
                      <a:srgbClr val="11576A"/>
                    </a:solidFill>
                    <a:ea typeface="SimSun" charset="0"/>
                    <a:cs typeface="SimSun" charset="0"/>
                  </a:rPr>
                  <a:t>...</a:t>
                </a: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62" grpId="0" bldLvl="0" animBg="1"/>
      <p:bldP spid="12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57813" y="962207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515" y="9079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1391131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1693938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636788" y="1282720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36788" y="1594754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2006730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636788" y="1907546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2323232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636788" y="2224048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2636024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636788" y="253684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3287852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636788" y="3188668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3604354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636788" y="350517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3917146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636788" y="3817962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4230429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636788" y="413124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57388" y="2862823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81515" y="288822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63" name="弧形 62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4" name="弧形 43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" name="直接箭头连接符 44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组合 45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49" name="椭圆 48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8" name="弧形 47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7" name="组合 56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60" name="椭圆 5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59" name="直接箭头连接符 58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弧形 61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09987" y="4597912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进程在整个生命周期分为三种基本状态</a:t>
            </a:r>
            <a:endParaRPr lang="zh-CN" altLang="en-US" sz="2000" dirty="0"/>
          </a:p>
        </p:txBody>
      </p:sp>
      <p:grpSp>
        <p:nvGrpSpPr>
          <p:cNvPr id="67" name="组合 66"/>
          <p:cNvGrpSpPr/>
          <p:nvPr/>
        </p:nvGrpSpPr>
        <p:grpSpPr>
          <a:xfrm>
            <a:off x="782202" y="1987155"/>
            <a:ext cx="1280211" cy="640662"/>
            <a:chOff x="5004048" y="1347614"/>
            <a:chExt cx="1280211" cy="640662"/>
          </a:xfrm>
        </p:grpSpPr>
        <p:sp>
          <p:nvSpPr>
            <p:cNvPr id="70" name="椭圆 6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82202" y="2985814"/>
            <a:ext cx="1280211" cy="640662"/>
            <a:chOff x="5004048" y="1347614"/>
            <a:chExt cx="1280211" cy="640662"/>
          </a:xfrm>
        </p:grpSpPr>
        <p:sp>
          <p:nvSpPr>
            <p:cNvPr id="79" name="椭圆 7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17536" y="1958656"/>
            <a:ext cx="1280211" cy="640662"/>
            <a:chOff x="5004048" y="1347614"/>
            <a:chExt cx="1280211" cy="640662"/>
          </a:xfrm>
        </p:grpSpPr>
        <p:sp>
          <p:nvSpPr>
            <p:cNvPr id="84" name="椭圆 83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退 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510448" y="2964403"/>
            <a:ext cx="1280211" cy="640662"/>
            <a:chOff x="5004048" y="1347614"/>
            <a:chExt cx="1280211" cy="640662"/>
          </a:xfrm>
        </p:grpSpPr>
        <p:sp>
          <p:nvSpPr>
            <p:cNvPr id="90" name="椭圆 8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61"/>
            <p:cNvSpPr txBox="1"/>
            <p:nvPr/>
          </p:nvSpPr>
          <p:spPr>
            <a:xfrm>
              <a:off x="5214966" y="144786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 行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646298" y="3931515"/>
            <a:ext cx="1280211" cy="640662"/>
            <a:chOff x="5004048" y="1347614"/>
            <a:chExt cx="1280211" cy="640662"/>
          </a:xfrm>
        </p:grpSpPr>
        <p:sp>
          <p:nvSpPr>
            <p:cNvPr id="93" name="椭圆 92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 待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09323" y="1200039"/>
            <a:ext cx="3241777" cy="406153"/>
            <a:chOff x="3927225" y="765507"/>
            <a:chExt cx="3241777" cy="406153"/>
          </a:xfrm>
        </p:grpSpPr>
        <p:sp>
          <p:nvSpPr>
            <p:cNvPr id="96" name="TextBox 2"/>
            <p:cNvSpPr txBox="1"/>
            <p:nvPr/>
          </p:nvSpPr>
          <p:spPr>
            <a:xfrm>
              <a:off x="4226281" y="771550"/>
              <a:ext cx="29427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运行状态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(Running)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7" name="TextBox 4"/>
            <p:cNvSpPr txBox="1"/>
            <p:nvPr/>
          </p:nvSpPr>
          <p:spPr>
            <a:xfrm>
              <a:off x="3927225" y="7655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8" name="TextBox 2"/>
          <p:cNvSpPr txBox="1"/>
          <p:nvPr/>
        </p:nvSpPr>
        <p:spPr>
          <a:xfrm>
            <a:off x="4008379" y="1542823"/>
            <a:ext cx="38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进程正在处理机上运行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02" name="TextBox 3"/>
          <p:cNvSpPr txBox="1"/>
          <p:nvPr/>
        </p:nvSpPr>
        <p:spPr>
          <a:xfrm>
            <a:off x="4013116" y="1846075"/>
            <a:ext cx="327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进程获得了除处理机之外的所需资源，得到处理机即可运行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06" name="TextBox 7"/>
          <p:cNvSpPr txBox="1"/>
          <p:nvPr/>
        </p:nvSpPr>
        <p:spPr>
          <a:xfrm>
            <a:off x="4008379" y="2098835"/>
            <a:ext cx="391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进程正在等待某一事件的出现而暂停运行</a:t>
            </a:r>
          </a:p>
        </p:txBody>
      </p:sp>
      <p:sp>
        <p:nvSpPr>
          <p:cNvPr id="113" name="TextBox 2"/>
          <p:cNvSpPr txBox="1"/>
          <p:nvPr/>
        </p:nvSpPr>
        <p:spPr>
          <a:xfrm>
            <a:off x="4052154" y="2444155"/>
            <a:ext cx="384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一个进程正在被创建，还没被转到就绪状态之前的状态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14" name="TextBox 3"/>
          <p:cNvSpPr txBox="1"/>
          <p:nvPr/>
        </p:nvSpPr>
        <p:spPr>
          <a:xfrm>
            <a:off x="4043135" y="2800548"/>
            <a:ext cx="3869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一个进程正在从系统中消失时的状态，这是因为进程结束或由于其他原因所导致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10387" y="1511208"/>
            <a:ext cx="3588256" cy="406899"/>
            <a:chOff x="3928289" y="1443128"/>
            <a:chExt cx="3588256" cy="406899"/>
          </a:xfrm>
        </p:grpSpPr>
        <p:sp>
          <p:nvSpPr>
            <p:cNvPr id="100" name="TextBox 3"/>
            <p:cNvSpPr txBox="1"/>
            <p:nvPr/>
          </p:nvSpPr>
          <p:spPr>
            <a:xfrm>
              <a:off x="4241521" y="1449917"/>
              <a:ext cx="3275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就绪状态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(Ready)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15" name="TextBox 4"/>
            <p:cNvSpPr txBox="1"/>
            <p:nvPr/>
          </p:nvSpPr>
          <p:spPr>
            <a:xfrm>
              <a:off x="3928289" y="144312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5999" y="1818286"/>
            <a:ext cx="6603715" cy="400110"/>
            <a:chOff x="3924350" y="2435891"/>
            <a:chExt cx="6603715" cy="400110"/>
          </a:xfrm>
        </p:grpSpPr>
        <p:sp>
          <p:nvSpPr>
            <p:cNvPr id="104" name="TextBox 7"/>
            <p:cNvSpPr txBox="1"/>
            <p:nvPr/>
          </p:nvSpPr>
          <p:spPr>
            <a:xfrm>
              <a:off x="4241521" y="2435891"/>
              <a:ext cx="628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等待状态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又称阻塞状态Blocked 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)</a:t>
              </a:r>
            </a:p>
          </p:txBody>
        </p:sp>
        <p:sp>
          <p:nvSpPr>
            <p:cNvPr id="116" name="TextBox 4"/>
            <p:cNvSpPr txBox="1"/>
            <p:nvPr/>
          </p:nvSpPr>
          <p:spPr>
            <a:xfrm>
              <a:off x="3924350" y="243589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9323" y="2127243"/>
            <a:ext cx="5951413" cy="400110"/>
            <a:chOff x="3929848" y="3286816"/>
            <a:chExt cx="5951413" cy="400110"/>
          </a:xfrm>
        </p:grpSpPr>
        <p:sp>
          <p:nvSpPr>
            <p:cNvPr id="108" name="TextBox 2"/>
            <p:cNvSpPr txBox="1"/>
            <p:nvPr/>
          </p:nvSpPr>
          <p:spPr>
            <a:xfrm>
              <a:off x="4226229" y="3286816"/>
              <a:ext cx="5655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创建状态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(New)</a:t>
              </a:r>
            </a:p>
          </p:txBody>
        </p:sp>
        <p:sp>
          <p:nvSpPr>
            <p:cNvPr id="117" name="TextBox 4"/>
            <p:cNvSpPr txBox="1"/>
            <p:nvPr/>
          </p:nvSpPr>
          <p:spPr>
            <a:xfrm>
              <a:off x="3929848" y="32868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07904" y="2479430"/>
            <a:ext cx="3299953" cy="406460"/>
            <a:chOff x="3933608" y="4137741"/>
            <a:chExt cx="3299953" cy="406460"/>
          </a:xfrm>
        </p:grpSpPr>
        <p:sp>
          <p:nvSpPr>
            <p:cNvPr id="111" name="TextBox 3"/>
            <p:cNvSpPr txBox="1"/>
            <p:nvPr/>
          </p:nvSpPr>
          <p:spPr>
            <a:xfrm>
              <a:off x="4248792" y="4137741"/>
              <a:ext cx="2984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结束状态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(Exit)</a:t>
              </a:r>
            </a:p>
          </p:txBody>
        </p:sp>
        <p:sp>
          <p:nvSpPr>
            <p:cNvPr id="118" name="TextBox 4"/>
            <p:cNvSpPr txBox="1"/>
            <p:nvPr/>
          </p:nvSpPr>
          <p:spPr>
            <a:xfrm>
              <a:off x="3933608" y="414409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21" name="圆角矩形 120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98" grpId="0"/>
      <p:bldP spid="98" grpId="1"/>
      <p:bldP spid="102" grpId="0"/>
      <p:bldP spid="102" grpId="1"/>
      <p:bldP spid="106" grpId="0"/>
      <p:bldP spid="106" grpId="1"/>
      <p:bldP spid="113" grpId="0"/>
      <p:bldP spid="113" grpId="1"/>
      <p:bldP spid="114" grpId="0"/>
      <p:bldP spid="11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129" name="弧形 128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131" name="组合 130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53" name="组合 152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7" name="椭圆 166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8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54" name="组合 153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5" name="椭圆 16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55" name="组合 154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3" name="椭圆 16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4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56" name="弧形 155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7" name="直接箭头连接符 156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组合 157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59" name="组合 158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61" name="椭圆 160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60" name="弧形 159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2" name="组合 131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49" name="组合 148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51" name="椭圆 15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弧形 132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47" name="直接箭头连接符 146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组合 171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73" name="圆角矩形 172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959682" y="1974356"/>
            <a:ext cx="3190428" cy="954107"/>
            <a:chOff x="834646" y="1016735"/>
            <a:chExt cx="3190428" cy="954107"/>
          </a:xfrm>
        </p:grpSpPr>
        <p:sp>
          <p:nvSpPr>
            <p:cNvPr id="83" name="TextBox 1"/>
            <p:cNvSpPr txBox="1"/>
            <p:nvPr/>
          </p:nvSpPr>
          <p:spPr>
            <a:xfrm>
              <a:off x="1135038" y="1016735"/>
              <a:ext cx="28900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-635">
                <a:tabLst>
                  <a:tab pos="2781300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NULL→创建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-635">
                <a:tabLst>
                  <a:tab pos="278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一个新进程被产生出来执行一个程序</a:t>
              </a:r>
            </a:p>
          </p:txBody>
        </p:sp>
        <p:sp>
          <p:nvSpPr>
            <p:cNvPr id="84" name="TextBox 4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683568" y="1617035"/>
            <a:ext cx="655949" cy="338554"/>
            <a:chOff x="1047033" y="651041"/>
            <a:chExt cx="698173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98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3807421" y="1676758"/>
            <a:ext cx="3572891" cy="1233095"/>
            <a:chOff x="834646" y="1657344"/>
            <a:chExt cx="3572891" cy="1233095"/>
          </a:xfrm>
        </p:grpSpPr>
        <p:sp>
          <p:nvSpPr>
            <p:cNvPr id="86" name="TextBox 3"/>
            <p:cNvSpPr txBox="1"/>
            <p:nvPr/>
          </p:nvSpPr>
          <p:spPr>
            <a:xfrm>
              <a:off x="1135038" y="1659333"/>
              <a:ext cx="3272499" cy="12311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-635">
                <a:tabLst>
                  <a:tab pos="714375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创建→就绪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-635">
                <a:tabLst>
                  <a:tab pos="71437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当进程被创建完成并初始化后，一切就绪准备运行时，变为就绪状态</a:t>
              </a:r>
              <a:endPara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7"/>
            <p:cNvSpPr txBox="1"/>
            <p:nvPr/>
          </p:nvSpPr>
          <p:spPr>
            <a:xfrm>
              <a:off x="834646" y="165734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9" name="弧形 88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3" name="组合 112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7" name="椭圆 126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4" name="组合 113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5" name="椭圆 12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5" name="组合 114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3" name="椭圆 12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6" name="弧形 115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7" name="直接箭头连接符 116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" name="组合 117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21" name="椭圆 120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20" name="弧形 119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2" name="组合 91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9" name="组合 108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11" name="椭圆 11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10" name="直接箭头连接符 109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弧形 92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" name="圆角矩形 103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7" name="直接箭头连接符 106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组合 131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3" name="圆角矩形 132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3357554" y="123478"/>
            <a:ext cx="225761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程的定义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458276" y="839375"/>
            <a:ext cx="503079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进程是指一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个具有一定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独立功能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的程序在一个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数据集合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上的一次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动态执行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58985" y="905492"/>
            <a:ext cx="2607178" cy="3938168"/>
            <a:chOff x="5158985" y="905492"/>
            <a:chExt cx="2607178" cy="3938168"/>
          </a:xfrm>
        </p:grpSpPr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5991678" y="4473686"/>
              <a:ext cx="1570943" cy="3699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5794488" y="909062"/>
              <a:ext cx="1968500" cy="3557588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58" name="Rectangle 23"/>
            <p:cNvSpPr>
              <a:spLocks noChangeArrowheads="1"/>
            </p:cNvSpPr>
            <p:nvPr/>
          </p:nvSpPr>
          <p:spPr bwMode="auto">
            <a:xfrm>
              <a:off x="5797663" y="3851097"/>
              <a:ext cx="1968500" cy="613172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6509403" y="4003474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/>
          </p:nvSpPr>
          <p:spPr bwMode="auto">
            <a:xfrm>
              <a:off x="5797663" y="3226019"/>
              <a:ext cx="1968500" cy="61555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1" name="Rectangle 27"/>
            <p:cNvSpPr>
              <a:spLocks noChangeArrowheads="1"/>
            </p:cNvSpPr>
            <p:nvPr/>
          </p:nvSpPr>
          <p:spPr bwMode="auto">
            <a:xfrm>
              <a:off x="6240098" y="3379587"/>
              <a:ext cx="1083630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>
              <a:off x="5797663" y="2809301"/>
              <a:ext cx="1968500" cy="411956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>
              <a:off x="6599171" y="2861070"/>
              <a:ext cx="365485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4" name="Rectangle 34"/>
            <p:cNvSpPr>
              <a:spLocks noChangeArrowheads="1"/>
            </p:cNvSpPr>
            <p:nvPr/>
          </p:nvSpPr>
          <p:spPr bwMode="auto">
            <a:xfrm>
              <a:off x="5792900" y="1580575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>
              <a:off x="6594408" y="1598435"/>
              <a:ext cx="365485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>
              <a:off x="5792900" y="1194813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>
              <a:off x="6414872" y="1241248"/>
              <a:ext cx="724557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共享库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>
              <a:off x="5794488" y="916206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>
              <a:off x="6506228" y="905492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段表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0" name="下箭头 69"/>
            <p:cNvSpPr/>
            <p:nvPr/>
          </p:nvSpPr>
          <p:spPr>
            <a:xfrm>
              <a:off x="6564424" y="1989193"/>
              <a:ext cx="428628" cy="285752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下箭头 70"/>
            <p:cNvSpPr/>
            <p:nvPr/>
          </p:nvSpPr>
          <p:spPr>
            <a:xfrm>
              <a:off x="6564424" y="2512119"/>
              <a:ext cx="428628" cy="285752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右箭头 84"/>
            <p:cNvSpPr/>
            <p:nvPr/>
          </p:nvSpPr>
          <p:spPr>
            <a:xfrm>
              <a:off x="5215731" y="2666425"/>
              <a:ext cx="528243" cy="714380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158985" y="286852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加载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79006" y="1647243"/>
            <a:ext cx="2920843" cy="3179170"/>
            <a:chOff x="2279006" y="1647243"/>
            <a:chExt cx="2920843" cy="3179170"/>
          </a:xfrm>
        </p:grpSpPr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590985" y="4456439"/>
              <a:ext cx="1340110" cy="3699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buFont typeface="Wingdings" panose="05000000000000000000" charset="2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可执行文件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3231349" y="1932995"/>
              <a:ext cx="1968500" cy="613172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3" name="Rectangle 24"/>
            <p:cNvSpPr>
              <a:spLocks noChangeArrowheads="1"/>
            </p:cNvSpPr>
            <p:nvPr/>
          </p:nvSpPr>
          <p:spPr bwMode="auto">
            <a:xfrm>
              <a:off x="3943089" y="2085372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5" name="Rectangle 26"/>
            <p:cNvSpPr>
              <a:spLocks noChangeArrowheads="1"/>
            </p:cNvSpPr>
            <p:nvPr/>
          </p:nvSpPr>
          <p:spPr bwMode="auto">
            <a:xfrm>
              <a:off x="3231349" y="2537837"/>
              <a:ext cx="1968500" cy="61555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6" name="Rectangle 27"/>
            <p:cNvSpPr>
              <a:spLocks noChangeArrowheads="1"/>
            </p:cNvSpPr>
            <p:nvPr/>
          </p:nvSpPr>
          <p:spPr bwMode="auto">
            <a:xfrm>
              <a:off x="3673784" y="2691405"/>
              <a:ext cx="1083630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3231348" y="1657957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3853320" y="1647243"/>
              <a:ext cx="724557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文件头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231349" y="3102201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FF99CC"/>
                </a:gs>
                <a:gs pos="0">
                  <a:srgbClr val="FFCC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3231349" y="3458593"/>
              <a:ext cx="1968500" cy="6480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82" name="Oval 14"/>
            <p:cNvSpPr>
              <a:spLocks noChangeArrowheads="1"/>
            </p:cNvSpPr>
            <p:nvPr/>
          </p:nvSpPr>
          <p:spPr bwMode="auto">
            <a:xfrm>
              <a:off x="4215599" y="3576069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Wingdings" panose="05000000000000000000" charset="2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3" name="Oval 15"/>
            <p:cNvSpPr>
              <a:spLocks noChangeArrowheads="1"/>
            </p:cNvSpPr>
            <p:nvPr/>
          </p:nvSpPr>
          <p:spPr bwMode="auto">
            <a:xfrm>
              <a:off x="4215599" y="3752283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Wingdings" panose="05000000000000000000" charset="2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4215599" y="3914209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Wingdings" panose="05000000000000000000" charset="2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7" name="右箭头 86"/>
            <p:cNvSpPr/>
            <p:nvPr/>
          </p:nvSpPr>
          <p:spPr>
            <a:xfrm>
              <a:off x="2340685" y="2590800"/>
              <a:ext cx="856628" cy="714380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79006" y="279290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编译链接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1520" y="1760532"/>
            <a:ext cx="2071702" cy="2990256"/>
            <a:chOff x="251520" y="1760532"/>
            <a:chExt cx="2071702" cy="2990256"/>
          </a:xfrm>
        </p:grpSpPr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543719" y="4380814"/>
              <a:ext cx="1340110" cy="3699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buFont typeface="Wingdings" panose="05000000000000000000" charset="2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源代码文件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1520" y="1760532"/>
              <a:ext cx="2071702" cy="235745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45183" y="1876439"/>
              <a:ext cx="1928826" cy="2111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void X (int b)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if(b == 1)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main()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3875004" y="1712170"/>
            <a:ext cx="3361292" cy="1235608"/>
            <a:chOff x="834646" y="1021012"/>
            <a:chExt cx="3282807" cy="1235608"/>
          </a:xfrm>
        </p:grpSpPr>
        <p:sp>
          <p:nvSpPr>
            <p:cNvPr id="84" name="Text Box 2"/>
            <p:cNvSpPr txBox="1">
              <a:spLocks noChangeArrowheads="1"/>
            </p:cNvSpPr>
            <p:nvPr/>
          </p:nvSpPr>
          <p:spPr bwMode="auto">
            <a:xfrm>
              <a:off x="1135038" y="1025514"/>
              <a:ext cx="2982415" cy="12311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就绪→运行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处于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就绪状态的进程被进程调度程序选中后，就分配到处理机上来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运行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4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7" name="弧形 86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5" name="椭圆 12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3" name="椭圆 12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3" name="组合 112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1" name="椭圆 12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4" name="弧形 113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5" name="直接箭头连接符 114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6" name="组合 115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7" name="组合 116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9" name="椭圆 118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8" name="弧形 117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0" name="组合 89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7" name="组合 106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9" name="椭圆 108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8" name="直接箭头连接符 107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弧形 90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5" name="直接箭头连接符 104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组合 129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1" name="圆角矩形 130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942833" y="1834560"/>
            <a:ext cx="3162554" cy="1231106"/>
            <a:chOff x="834646" y="2025646"/>
            <a:chExt cx="3162554" cy="1231106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35038" y="2025646"/>
              <a:ext cx="2862162" cy="12311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运行→结束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进程表示它已经完成或者因出错，当前运行进程会由操作系统作结束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5"/>
            <p:cNvSpPr txBox="1"/>
            <p:nvPr/>
          </p:nvSpPr>
          <p:spPr>
            <a:xfrm>
              <a:off x="834646" y="20287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56997" y="1727015"/>
            <a:ext cx="3560012" cy="1235868"/>
            <a:chOff x="834646" y="2949578"/>
            <a:chExt cx="3560012" cy="1235868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35038" y="2954340"/>
              <a:ext cx="3259620" cy="12311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运行→就绪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处于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运行状态的进程在其运行过程中，由于分配给它的处理机时间片用完而让出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处理机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6"/>
            <p:cNvSpPr txBox="1"/>
            <p:nvPr/>
          </p:nvSpPr>
          <p:spPr>
            <a:xfrm>
              <a:off x="834646" y="294957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57150">
              <a:solidFill>
                <a:srgbClr val="C00000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62268" y="3643642"/>
                <a:ext cx="9155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75947" y="1995673"/>
            <a:ext cx="3172317" cy="954107"/>
            <a:chOff x="443598" y="1038214"/>
            <a:chExt cx="6995977" cy="954107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55707" y="1038214"/>
              <a:ext cx="6283868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运行→等待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进程请求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某资源且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必须等待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3"/>
            <p:cNvSpPr txBox="1"/>
            <p:nvPr/>
          </p:nvSpPr>
          <p:spPr>
            <a:xfrm>
              <a:off x="443598" y="10706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57150">
                    <a:solidFill>
                      <a:srgbClr val="C0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861249" y="2134830"/>
            <a:ext cx="3493272" cy="954107"/>
            <a:chOff x="834646" y="1384068"/>
            <a:chExt cx="3493272" cy="954107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20792" y="1384068"/>
              <a:ext cx="3207126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等待→就绪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进程要等待某事件到来时，它从阻塞状态变到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就绪状态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4"/>
            <p:cNvSpPr txBox="1"/>
            <p:nvPr/>
          </p:nvSpPr>
          <p:spPr>
            <a:xfrm>
              <a:off x="834646" y="13933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14869" y="1627328"/>
            <a:ext cx="4054644" cy="3304311"/>
            <a:chOff x="114869" y="1627328"/>
            <a:chExt cx="4054644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14869" y="1627328"/>
              <a:ext cx="4054644" cy="2950417"/>
              <a:chOff x="376273" y="1667425"/>
              <a:chExt cx="4054644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5715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76273" y="2681753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9552" y="876047"/>
            <a:ext cx="730119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处在挂起状态的进程映像在磁盘上，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是减少进程占用内存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14772" y="71420"/>
            <a:ext cx="205736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进程挂起</a:t>
            </a:r>
            <a:endParaRPr lang="zh-CN" altLang="en-US" sz="3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57" name="弧形 156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弧形 74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146" name="椭圆 14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3" name="弧形 82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144" name="椭圆 14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6" name="弧形 85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142" name="椭圆 141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141" name="直接箭头连接符 140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弧形 87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138" name="椭圆 13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136" name="椭圆 13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91" name="直接箭头连接符 90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endCxn id="144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138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弧形 94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弧形 95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134" name="圆角矩形 133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132" name="圆角矩形 131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130" name="圆角矩形 129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128" name="圆角矩形 127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126" name="圆角矩形 125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124" name="圆角矩形 123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122" name="圆角矩形 121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120" name="圆角矩形 119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118" name="圆角矩形 117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116" name="圆角矩形 115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114" name="圆角矩形 113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12" name="圆角矩形 111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挂起状态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14078" y="1187021"/>
            <a:ext cx="5539440" cy="779687"/>
            <a:chOff x="4514078" y="1187021"/>
            <a:chExt cx="5539440" cy="779687"/>
          </a:xfrm>
        </p:grpSpPr>
        <p:sp>
          <p:nvSpPr>
            <p:cNvPr id="158" name="Rectangle 3"/>
            <p:cNvSpPr txBox="1">
              <a:spLocks noChangeArrowheads="1"/>
            </p:cNvSpPr>
            <p:nvPr/>
          </p:nvSpPr>
          <p:spPr>
            <a:xfrm>
              <a:off x="4838637" y="1252328"/>
              <a:ext cx="5214881" cy="714380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挂起状态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（Blocked-suspend）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4"/>
            <p:cNvSpPr txBox="1"/>
            <p:nvPr/>
          </p:nvSpPr>
          <p:spPr>
            <a:xfrm>
              <a:off x="4514078" y="1187021"/>
              <a:ext cx="3797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2" name="Rectangle 3"/>
          <p:cNvSpPr txBox="1">
            <a:spLocks noChangeArrowheads="1"/>
          </p:cNvSpPr>
          <p:nvPr/>
        </p:nvSpPr>
        <p:spPr>
          <a:xfrm>
            <a:off x="4836750" y="1809197"/>
            <a:ext cx="5557821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进程在外存并等待某事件的出现</a:t>
            </a:r>
          </a:p>
        </p:txBody>
      </p:sp>
      <p:grpSp>
        <p:nvGrpSpPr>
          <p:cNvPr id="155" name="组合 154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56" name="弧形 155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弧形 156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4" name="椭圆 23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2" name="椭圆 23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0" name="椭圆 22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7" name="弧形 166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8" name="直接箭头连接符 167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组合 168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28" name="椭圆 22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0" name="弧形 169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1" name="组合 170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4" name="组合 223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26" name="椭圆 22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25" name="直接箭头连接符 224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弧形 171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3" name="组合 172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2" name="椭圆 22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0" name="椭圆 21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75" name="直接箭头连接符 174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endCxn id="228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>
              <a:stCxn id="222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弧形 178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弧形 179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0" name="圆角矩形 209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08" name="圆角矩形 207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06" name="圆角矩形 205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4" name="圆角矩形 203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2" name="圆角矩形 201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0" name="圆角矩形 199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198" name="圆角矩形 197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96" name="圆角矩形 195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4" name="圆角矩形 193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挂起状态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14078" y="1187021"/>
            <a:ext cx="5539440" cy="779687"/>
            <a:chOff x="4514078" y="1187021"/>
            <a:chExt cx="5539440" cy="779687"/>
          </a:xfrm>
        </p:grpSpPr>
        <p:sp>
          <p:nvSpPr>
            <p:cNvPr id="158" name="Rectangle 3"/>
            <p:cNvSpPr txBox="1">
              <a:spLocks noChangeArrowheads="1"/>
            </p:cNvSpPr>
            <p:nvPr/>
          </p:nvSpPr>
          <p:spPr>
            <a:xfrm>
              <a:off x="4838637" y="1252328"/>
              <a:ext cx="5214881" cy="714380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挂起状态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（Blocked-suspend）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4"/>
            <p:cNvSpPr txBox="1"/>
            <p:nvPr/>
          </p:nvSpPr>
          <p:spPr>
            <a:xfrm>
              <a:off x="4514078" y="1187021"/>
              <a:ext cx="3797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19273" y="1798979"/>
            <a:ext cx="5885389" cy="780188"/>
            <a:chOff x="4514078" y="2122966"/>
            <a:chExt cx="5885389" cy="780188"/>
          </a:xfrm>
        </p:grpSpPr>
        <p:sp>
          <p:nvSpPr>
            <p:cNvPr id="159" name="Rectangle 3"/>
            <p:cNvSpPr txBox="1">
              <a:spLocks noChangeArrowheads="1"/>
            </p:cNvSpPr>
            <p:nvPr/>
          </p:nvSpPr>
          <p:spPr>
            <a:xfrm>
              <a:off x="4841646" y="2188774"/>
              <a:ext cx="5557821" cy="714380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就绪挂起状态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（Ready-suspend）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TextBox 5"/>
            <p:cNvSpPr txBox="1"/>
            <p:nvPr/>
          </p:nvSpPr>
          <p:spPr>
            <a:xfrm>
              <a:off x="4514078" y="2122966"/>
              <a:ext cx="3797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3" name="Rectangle 3"/>
          <p:cNvSpPr txBox="1">
            <a:spLocks noChangeArrowheads="1"/>
          </p:cNvSpPr>
          <p:nvPr/>
        </p:nvSpPr>
        <p:spPr>
          <a:xfrm>
            <a:off x="4820844" y="2421155"/>
            <a:ext cx="3507792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进程在外存，但只要进入内存，即可运行</a:t>
            </a:r>
          </a:p>
        </p:txBody>
      </p:sp>
      <p:grpSp>
        <p:nvGrpSpPr>
          <p:cNvPr id="240" name="组合 239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241" name="弧形 240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弧形 241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3" name="组合 242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45" name="组合 244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6" name="弧形 245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7" name="直接箭头连接符 246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组合 247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9" name="弧形 248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0" name="组合 249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303" name="组合 302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305" name="椭圆 304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6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304" name="直接箭头连接符 303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弧形 250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2" name="组合 251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53" name="组合 252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99" name="椭圆 29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254" name="直接箭头连接符 253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箭头连接符 254"/>
            <p:cNvCxnSpPr>
              <a:endCxn id="307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256"/>
            <p:cNvCxnSpPr>
              <a:stCxn id="301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弧形 257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弧形 258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0" name="组合 259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97" name="圆角矩形 296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1" name="组合 260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95" name="圆角矩形 294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93" name="圆角矩形 292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3" name="组合 262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91" name="圆角矩形 290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4" name="组合 263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89" name="圆角矩形 288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5" name="组合 264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87" name="圆角矩形 286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6" name="组合 265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85" name="圆角矩形 284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7" name="组合 266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83" name="圆角矩形 282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81" name="圆角矩形 280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9" name="组合 268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79" name="圆角矩形 278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0" name="组合 269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77" name="圆角矩形 276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1" name="组合 270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75" name="圆角矩形 274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2" name="组合 271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73" name="圆角矩形 272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7" name="弧形 166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弧形 167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2" name="弧形 171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箭头连接符 172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5" name="弧形 174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9" name="组合 228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1" name="椭圆 230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0" name="直接箭头连接符 229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弧形 176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0" name="直接箭头连接符 179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endCxn id="233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227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弧形 184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41" name="组合 240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242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</a:p>
          </p:txBody>
        </p:sp>
        <p:sp>
          <p:nvSpPr>
            <p:cNvPr id="243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29058" y="1165639"/>
            <a:ext cx="2094563" cy="1451594"/>
            <a:chOff x="3929058" y="1165639"/>
            <a:chExt cx="2094563" cy="1451594"/>
          </a:xfrm>
        </p:grpSpPr>
        <p:sp>
          <p:nvSpPr>
            <p:cNvPr id="8199" name="Rectangle 9"/>
            <p:cNvSpPr>
              <a:spLocks noChangeArrowheads="1"/>
            </p:cNvSpPr>
            <p:nvPr/>
          </p:nvSpPr>
          <p:spPr bwMode="auto">
            <a:xfrm flipV="1">
              <a:off x="3970335" y="1855009"/>
              <a:ext cx="2053286" cy="7357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0" name="Rectangle 10"/>
            <p:cNvSpPr>
              <a:spLocks noChangeArrowheads="1"/>
            </p:cNvSpPr>
            <p:nvPr/>
          </p:nvSpPr>
          <p:spPr bwMode="auto">
            <a:xfrm>
              <a:off x="3970335" y="1177545"/>
              <a:ext cx="2053286" cy="67746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929058" y="1165639"/>
              <a:ext cx="1486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main; a = 2</a:t>
              </a:r>
            </a:p>
          </p:txBody>
        </p:sp>
        <p:sp>
          <p:nvSpPr>
            <p:cNvPr id="8203" name="Text Box 13"/>
            <p:cNvSpPr txBox="1">
              <a:spLocks noChangeArrowheads="1"/>
            </p:cNvSpPr>
            <p:nvPr/>
          </p:nvSpPr>
          <p:spPr bwMode="auto">
            <a:xfrm>
              <a:off x="3975642" y="1485520"/>
              <a:ext cx="109940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X; b = 2</a:t>
              </a:r>
            </a:p>
          </p:txBody>
        </p:sp>
        <p:sp>
          <p:nvSpPr>
            <p:cNvPr id="8204" name="Rectangle 14"/>
            <p:cNvSpPr>
              <a:spLocks noChangeArrowheads="1"/>
            </p:cNvSpPr>
            <p:nvPr/>
          </p:nvSpPr>
          <p:spPr bwMode="auto">
            <a:xfrm>
              <a:off x="3971919" y="2247901"/>
              <a:ext cx="2051702" cy="3429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5" name="Text Box 15"/>
            <p:cNvSpPr txBox="1">
              <a:spLocks noChangeArrowheads="1"/>
            </p:cNvSpPr>
            <p:nvPr/>
          </p:nvSpPr>
          <p:spPr bwMode="auto">
            <a:xfrm>
              <a:off x="4731001" y="2247901"/>
              <a:ext cx="428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6" name="Line 16"/>
            <p:cNvSpPr>
              <a:spLocks noChangeAspect="1" noChangeShapeType="1"/>
            </p:cNvSpPr>
            <p:nvPr/>
          </p:nvSpPr>
          <p:spPr bwMode="auto">
            <a:xfrm rot="240000" flipH="1" flipV="1">
              <a:off x="5149798" y="1967753"/>
              <a:ext cx="19050" cy="291703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7" name="Line 17"/>
            <p:cNvSpPr>
              <a:spLocks noChangeAspect="1" noChangeShapeType="1"/>
            </p:cNvSpPr>
            <p:nvPr/>
          </p:nvSpPr>
          <p:spPr bwMode="auto">
            <a:xfrm rot="240000" flipH="1" flipV="1">
              <a:off x="4820099" y="1851689"/>
              <a:ext cx="19050" cy="291704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 type="triangle" w="lg" len="lg"/>
            </a:ln>
          </p:spPr>
          <p:txBody>
            <a:bodyPr/>
            <a:lstStyle/>
            <a:p>
              <a:endParaRPr 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8" name="Text Box 18"/>
            <p:cNvSpPr txBox="1">
              <a:spLocks noChangeArrowheads="1"/>
            </p:cNvSpPr>
            <p:nvPr/>
          </p:nvSpPr>
          <p:spPr bwMode="auto">
            <a:xfrm>
              <a:off x="5335172" y="1273718"/>
              <a:ext cx="428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08910" y="0"/>
            <a:ext cx="3214710" cy="857250"/>
          </a:xfrm>
          <a:prstGeom prst="rect">
            <a:avLst/>
          </a:prstGeom>
          <a:noFill/>
        </p:spPr>
        <p:txBody>
          <a:bodyPr lIns="92075" tIns="46038" rIns="92075" bIns="46038" anchor="ctr">
            <a:norm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内存中的进程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2938" y="766366"/>
            <a:ext cx="3011461" cy="2782888"/>
            <a:chOff x="642938" y="766366"/>
            <a:chExt cx="3011461" cy="2782888"/>
          </a:xfrm>
        </p:grpSpPr>
        <p:sp>
          <p:nvSpPr>
            <p:cNvPr id="8195" name="Rectangle 4"/>
            <p:cNvSpPr>
              <a:spLocks noChangeArrowheads="1"/>
            </p:cNvSpPr>
            <p:nvPr/>
          </p:nvSpPr>
          <p:spPr bwMode="auto">
            <a:xfrm>
              <a:off x="642938" y="1185863"/>
              <a:ext cx="2056854" cy="2363391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</a:ln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X (</a:t>
              </a: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b)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if(b == 1)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a = 2;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196" name="Rectangle 5"/>
            <p:cNvSpPr>
              <a:spLocks noChangeArrowheads="1"/>
            </p:cNvSpPr>
            <p:nvPr/>
          </p:nvSpPr>
          <p:spPr bwMode="auto">
            <a:xfrm>
              <a:off x="787374" y="766366"/>
              <a:ext cx="2867025" cy="332184"/>
            </a:xfrm>
            <a:prstGeom prst="rect">
              <a:avLst/>
            </a:prstGeom>
            <a:noFill/>
            <a:ln>
              <a:noFill/>
            </a:ln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程序源代码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4105270" y="785800"/>
            <a:ext cx="2867025" cy="332184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内存中进程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68051" y="2594430"/>
            <a:ext cx="2058942" cy="2363391"/>
            <a:chOff x="3968051" y="2594430"/>
            <a:chExt cx="2058942" cy="2363391"/>
          </a:xfrm>
          <a:solidFill>
            <a:schemeClr val="bg1"/>
          </a:solidFill>
        </p:grpSpPr>
        <p:sp>
          <p:nvSpPr>
            <p:cNvPr id="8198" name="Rectangle 8"/>
            <p:cNvSpPr>
              <a:spLocks noChangeArrowheads="1"/>
            </p:cNvSpPr>
            <p:nvPr/>
          </p:nvSpPr>
          <p:spPr bwMode="auto">
            <a:xfrm>
              <a:off x="3968051" y="2594430"/>
              <a:ext cx="2055570" cy="2363391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X (</a:t>
              </a: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b)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if(b == 1)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a = 2;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           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1" name="Text Box 11"/>
            <p:cNvSpPr txBox="1">
              <a:spLocks noChangeArrowheads="1"/>
            </p:cNvSpPr>
            <p:nvPr/>
          </p:nvSpPr>
          <p:spPr bwMode="auto">
            <a:xfrm>
              <a:off x="5149830" y="45159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代码段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6.17284E-7 L -0.36233 -0.27593 " pathEditMode="relative" rAng="0" ptsTypes="AA">
                                      <p:cBhvr>
                                        <p:cTn id="17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2.77778E-6 0.28581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3"/>
          <p:cNvSpPr txBox="1">
            <a:spLocks noChangeArrowheads="1"/>
          </p:cNvSpPr>
          <p:nvPr/>
        </p:nvSpPr>
        <p:spPr>
          <a:xfrm>
            <a:off x="5095453" y="2362501"/>
            <a:ext cx="3303108" cy="78581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没有进程处于就绪状态或就绪进程要求更多内存资源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0" name="弧形 159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弧形 160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29" name="椭圆 22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6" name="弧形 165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组合 167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9" name="弧形 168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3" name="组合 222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25" name="椭圆 224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24" name="直接箭头连接符 223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弧形 170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1" name="椭圆 22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19" name="椭圆 21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74" name="直接箭头连接符 173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endCxn id="227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221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弧形 177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弧形 178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0" name="组合 179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197" name="圆角矩形 196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95" name="圆角矩形 194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3" name="圆角矩形 192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35" name="组合 234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236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</a:p>
          </p:txBody>
        </p:sp>
        <p:sp>
          <p:nvSpPr>
            <p:cNvPr id="237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4964837" y="2049933"/>
            <a:ext cx="5367803" cy="785818"/>
            <a:chOff x="1276719" y="1591742"/>
            <a:chExt cx="5367803" cy="785818"/>
          </a:xfrm>
        </p:grpSpPr>
        <p:sp>
          <p:nvSpPr>
            <p:cNvPr id="239" name="Rectangle 3"/>
            <p:cNvSpPr txBox="1">
              <a:spLocks noChangeArrowheads="1"/>
            </p:cNvSpPr>
            <p:nvPr/>
          </p:nvSpPr>
          <p:spPr>
            <a:xfrm>
              <a:off x="1420751" y="1591742"/>
              <a:ext cx="5223771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等待到等待挂起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0" name="图片 2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170127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5094308" y="2675291"/>
            <a:ext cx="3479576" cy="78581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当有高优先级等待（系统认为会很快就绪的）进程和低优先级就绪进程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5" name="弧形 164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弧形 165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0" name="弧形 169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1" name="直接箭头连接符 170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组合 171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3" name="弧形 172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7" name="组合 226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29" name="椭圆 228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28" name="直接箭头连接符 227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弧形 174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3" name="椭圆 22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78" name="直接箭头连接符 177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endCxn id="231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stCxn id="225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弧形 181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弧形 182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7" name="圆角矩形 196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39" name="组合 238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240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</a:p>
          </p:txBody>
        </p:sp>
        <p:sp>
          <p:nvSpPr>
            <p:cNvPr id="241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4964837" y="2049933"/>
            <a:ext cx="5367803" cy="785818"/>
            <a:chOff x="1276719" y="1591742"/>
            <a:chExt cx="5367803" cy="785818"/>
          </a:xfrm>
        </p:grpSpPr>
        <p:sp>
          <p:nvSpPr>
            <p:cNvPr id="243" name="Rectangle 3"/>
            <p:cNvSpPr txBox="1">
              <a:spLocks noChangeArrowheads="1"/>
            </p:cNvSpPr>
            <p:nvPr/>
          </p:nvSpPr>
          <p:spPr>
            <a:xfrm>
              <a:off x="1420751" y="1591742"/>
              <a:ext cx="5223771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等待到等待挂起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4" name="图片 2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170127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45" name="组合 244"/>
          <p:cNvGrpSpPr/>
          <p:nvPr/>
        </p:nvGrpSpPr>
        <p:grpSpPr>
          <a:xfrm>
            <a:off x="4964837" y="2360202"/>
            <a:ext cx="5360775" cy="785818"/>
            <a:chOff x="1276719" y="2507016"/>
            <a:chExt cx="5360775" cy="785818"/>
          </a:xfrm>
        </p:grpSpPr>
        <p:sp>
          <p:nvSpPr>
            <p:cNvPr id="246" name="Rectangle 3"/>
            <p:cNvSpPr txBox="1">
              <a:spLocks noChangeArrowheads="1"/>
            </p:cNvSpPr>
            <p:nvPr/>
          </p:nvSpPr>
          <p:spPr>
            <a:xfrm>
              <a:off x="1406190" y="2507016"/>
              <a:ext cx="5231304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就绪到就绪挂起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7" name="图片 2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2609734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152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</a:p>
          </p:txBody>
        </p:sp>
        <p:sp>
          <p:nvSpPr>
            <p:cNvPr id="153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4964837" y="2049933"/>
            <a:ext cx="5367803" cy="785818"/>
            <a:chOff x="1276719" y="1591742"/>
            <a:chExt cx="5367803" cy="785818"/>
          </a:xfrm>
        </p:grpSpPr>
        <p:sp>
          <p:nvSpPr>
            <p:cNvPr id="156" name="Rectangle 3"/>
            <p:cNvSpPr txBox="1">
              <a:spLocks noChangeArrowheads="1"/>
            </p:cNvSpPr>
            <p:nvPr/>
          </p:nvSpPr>
          <p:spPr>
            <a:xfrm>
              <a:off x="1420751" y="1591742"/>
              <a:ext cx="5223771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等待到等待挂起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7" name="图片 15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170127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59" name="组合 158"/>
          <p:cNvGrpSpPr/>
          <p:nvPr/>
        </p:nvGrpSpPr>
        <p:grpSpPr>
          <a:xfrm>
            <a:off x="4964837" y="2360202"/>
            <a:ext cx="5360775" cy="785818"/>
            <a:chOff x="1276719" y="2507016"/>
            <a:chExt cx="5360775" cy="785818"/>
          </a:xfrm>
        </p:grpSpPr>
        <p:sp>
          <p:nvSpPr>
            <p:cNvPr id="160" name="Rectangle 3"/>
            <p:cNvSpPr txBox="1">
              <a:spLocks noChangeArrowheads="1"/>
            </p:cNvSpPr>
            <p:nvPr/>
          </p:nvSpPr>
          <p:spPr>
            <a:xfrm>
              <a:off x="1406190" y="2507016"/>
              <a:ext cx="5231304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就绪到就绪挂起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1" name="图片 16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260973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62" name="Rectangle 3"/>
          <p:cNvSpPr txBox="1">
            <a:spLocks noChangeArrowheads="1"/>
          </p:cNvSpPr>
          <p:nvPr/>
        </p:nvSpPr>
        <p:spPr>
          <a:xfrm>
            <a:off x="5101095" y="2938060"/>
            <a:ext cx="3663079" cy="78581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对抢先式分时系统，当有高优先级等待挂起进程因事件出现而进入就绪挂起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64837" y="2646565"/>
            <a:ext cx="2079335" cy="424570"/>
            <a:chOff x="4849153" y="2384865"/>
            <a:chExt cx="2079335" cy="424570"/>
          </a:xfrm>
        </p:grpSpPr>
        <p:sp>
          <p:nvSpPr>
            <p:cNvPr id="154" name="Rectangle 3"/>
            <p:cNvSpPr txBox="1">
              <a:spLocks noChangeArrowheads="1"/>
            </p:cNvSpPr>
            <p:nvPr/>
          </p:nvSpPr>
          <p:spPr>
            <a:xfrm>
              <a:off x="4993185" y="2384865"/>
              <a:ext cx="1935303" cy="424570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运行到就绪挂起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3" name="图片 16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9153" y="2493083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7" name="弧形 166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弧形 167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2" name="弧形 171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箭头连接符 172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5" name="弧形 174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9" name="组合 228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1" name="椭圆 230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0" name="直接箭头连接符 229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弧形 176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0" name="直接箭头连接符 179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endCxn id="233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227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弧形 184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3" name="弧形 172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弧形 173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45" name="椭圆 24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3" name="椭圆 24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1" name="椭圆 24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8" name="弧形 177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9" name="直接箭头连接符 178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组合 179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1" name="弧形 180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35" name="组合 234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7" name="椭圆 236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6" name="直接箭头连接符 235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弧形 182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6" name="直接箭头连接符 185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endCxn id="239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233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弧形 189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弧形 190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2" name="组合 191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9" name="圆角矩形 228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25" name="圆角矩形 224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47" name="组合 246"/>
          <p:cNvGrpSpPr/>
          <p:nvPr/>
        </p:nvGrpSpPr>
        <p:grpSpPr>
          <a:xfrm>
            <a:off x="4619819" y="1928570"/>
            <a:ext cx="3219865" cy="428628"/>
            <a:chOff x="860006" y="4100822"/>
            <a:chExt cx="3219865" cy="428628"/>
          </a:xfrm>
        </p:grpSpPr>
        <p:sp>
          <p:nvSpPr>
            <p:cNvPr id="248" name="Rectangle 3"/>
            <p:cNvSpPr txBox="1">
              <a:spLocks noChangeArrowheads="1"/>
            </p:cNvSpPr>
            <p:nvPr/>
          </p:nvSpPr>
          <p:spPr>
            <a:xfrm>
              <a:off x="1160367" y="4100822"/>
              <a:ext cx="2919504" cy="428628"/>
            </a:xfrm>
            <a:prstGeom prst="rect">
              <a:avLst/>
            </a:prstGeom>
          </p:spPr>
          <p:txBody>
            <a:bodyPr/>
            <a:lstStyle/>
            <a:p>
              <a:pPr marL="342900" lvl="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在外存时的状态转换</a:t>
              </a:r>
            </a:p>
          </p:txBody>
        </p:sp>
        <p:sp>
          <p:nvSpPr>
            <p:cNvPr id="249" name="TextBox 18"/>
            <p:cNvSpPr txBox="1"/>
            <p:nvPr/>
          </p:nvSpPr>
          <p:spPr>
            <a:xfrm>
              <a:off x="860006" y="4126222"/>
              <a:ext cx="33933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/>
          <p:cNvGrpSpPr/>
          <p:nvPr/>
        </p:nvGrpSpPr>
        <p:grpSpPr>
          <a:xfrm>
            <a:off x="4619819" y="1928570"/>
            <a:ext cx="3219865" cy="428628"/>
            <a:chOff x="860006" y="4100822"/>
            <a:chExt cx="3219865" cy="428628"/>
          </a:xfrm>
        </p:grpSpPr>
        <p:sp>
          <p:nvSpPr>
            <p:cNvPr id="164" name="Rectangle 3"/>
            <p:cNvSpPr txBox="1">
              <a:spLocks noChangeArrowheads="1"/>
            </p:cNvSpPr>
            <p:nvPr/>
          </p:nvSpPr>
          <p:spPr>
            <a:xfrm>
              <a:off x="1160367" y="4100822"/>
              <a:ext cx="2919504" cy="428628"/>
            </a:xfrm>
            <a:prstGeom prst="rect">
              <a:avLst/>
            </a:prstGeom>
          </p:spPr>
          <p:txBody>
            <a:bodyPr/>
            <a:lstStyle/>
            <a:p>
              <a:pPr marL="342900" lvl="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在外存时的状态转换</a:t>
              </a:r>
            </a:p>
          </p:txBody>
        </p:sp>
        <p:sp>
          <p:nvSpPr>
            <p:cNvPr id="165" name="TextBox 18"/>
            <p:cNvSpPr txBox="1"/>
            <p:nvPr/>
          </p:nvSpPr>
          <p:spPr>
            <a:xfrm>
              <a:off x="860006" y="4126222"/>
              <a:ext cx="33933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6" name="Rectangle 3"/>
          <p:cNvSpPr txBox="1">
            <a:spLocks noChangeArrowheads="1"/>
          </p:cNvSpPr>
          <p:nvPr/>
        </p:nvSpPr>
        <p:spPr>
          <a:xfrm>
            <a:off x="5194075" y="2558297"/>
            <a:ext cx="2402262" cy="39529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当有等待挂起进程因相关事件出现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5050042" y="2276514"/>
            <a:ext cx="5375336" cy="395290"/>
            <a:chOff x="1276719" y="4487040"/>
            <a:chExt cx="5375336" cy="395290"/>
          </a:xfrm>
        </p:grpSpPr>
        <p:sp>
          <p:nvSpPr>
            <p:cNvPr id="168" name="Rectangle 3"/>
            <p:cNvSpPr txBox="1">
              <a:spLocks noChangeArrowheads="1"/>
            </p:cNvSpPr>
            <p:nvPr/>
          </p:nvSpPr>
          <p:spPr>
            <a:xfrm>
              <a:off x="1420751" y="4487040"/>
              <a:ext cx="5231304" cy="395290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等待挂起到就绪挂起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9" name="图片 16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4598091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2" name="弧形 171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弧形 172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2" name="椭圆 24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0" name="椭圆 23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7" name="弧形 176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8" name="直接箭头连接符 177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组合 178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8" name="椭圆 23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0" name="弧形 179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34" name="组合 233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6" name="椭圆 23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5" name="直接箭头连接符 234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弧形 181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2" name="椭圆 23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0" name="椭圆 22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5" name="直接箭头连接符 184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endCxn id="238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>
              <a:stCxn id="232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弧形 188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弧形 189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1" name="组合 190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6" name="圆角矩形 225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24" name="圆角矩形 223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2" name="圆角矩形 221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0" name="圆角矩形 209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8" name="圆角矩形 207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6" name="圆角矩形 205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04" name="圆角矩形 203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5" name="弧形 174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弧形 175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47" name="椭圆 24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5" name="椭圆 24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3" name="椭圆 24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0" name="弧形 179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1" name="直接箭头连接符 180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组合 181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41" name="椭圆 24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3" name="弧形 182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37" name="组合 236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9" name="椭圆 238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8" name="直接箭头连接符 237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弧形 184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8" name="直接箭头连接符 187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endCxn id="241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>
              <a:stCxn id="235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弧形 191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弧形 192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31" name="圆角矩形 230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9" name="圆角矩形 228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5" name="圆角矩形 224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49" name="组合 248"/>
          <p:cNvGrpSpPr/>
          <p:nvPr/>
        </p:nvGrpSpPr>
        <p:grpSpPr>
          <a:xfrm>
            <a:off x="4497275" y="1899304"/>
            <a:ext cx="3958291" cy="847953"/>
            <a:chOff x="834646" y="1021012"/>
            <a:chExt cx="3958291" cy="847953"/>
          </a:xfrm>
        </p:grpSpPr>
        <p:sp>
          <p:nvSpPr>
            <p:cNvPr id="250" name="Rectangle 2"/>
            <p:cNvSpPr txBox="1">
              <a:spLocks noChangeArrowheads="1"/>
            </p:cNvSpPr>
            <p:nvPr/>
          </p:nvSpPr>
          <p:spPr>
            <a:xfrm>
              <a:off x="1135007" y="1083147"/>
              <a:ext cx="3657930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2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激活（Activate）：把一个进程从外存转到内存</a:t>
              </a:r>
            </a:p>
          </p:txBody>
        </p:sp>
        <p:sp>
          <p:nvSpPr>
            <p:cNvPr id="251" name="TextBox 17"/>
            <p:cNvSpPr txBox="1"/>
            <p:nvPr/>
          </p:nvSpPr>
          <p:spPr>
            <a:xfrm>
              <a:off x="834646" y="1021012"/>
              <a:ext cx="37727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66" name="Rectangle 2"/>
          <p:cNvSpPr txBox="1">
            <a:spLocks noChangeArrowheads="1"/>
          </p:cNvSpPr>
          <p:nvPr/>
        </p:nvSpPr>
        <p:spPr>
          <a:xfrm>
            <a:off x="5070736" y="2809392"/>
            <a:ext cx="3289774" cy="85725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没有就绪进程或挂起就绪进程优先级高于就绪进程</a:t>
            </a:r>
          </a:p>
        </p:txBody>
      </p:sp>
      <p:grpSp>
        <p:nvGrpSpPr>
          <p:cNvPr id="177" name="组合 176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8" name="弧形 177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弧形 178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0" name="组合 179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50" name="椭圆 24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8" name="椭圆 24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6" name="椭圆 24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3" name="弧形 182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4" name="直接箭头连接符 183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组合 184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6" name="弧形 185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组合 186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40" name="组合 239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42" name="椭圆 241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3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41" name="直接箭头连接符 240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弧形 187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8" name="椭圆 23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6" name="椭圆 23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91" name="直接箭头连接符 190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>
              <a:endCxn id="244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/>
            <p:cNvCxnSpPr>
              <a:stCxn id="238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弧形 194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弧形 195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组合 196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32" name="圆角矩形 231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30" name="圆角矩形 229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6" name="圆角矩形 225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24" name="圆角矩形 223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22" name="圆角矩形 221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10" name="圆角矩形 209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62" name="组合 261"/>
          <p:cNvGrpSpPr/>
          <p:nvPr/>
        </p:nvGrpSpPr>
        <p:grpSpPr>
          <a:xfrm>
            <a:off x="4497275" y="1899304"/>
            <a:ext cx="3958291" cy="847953"/>
            <a:chOff x="834646" y="1021012"/>
            <a:chExt cx="3958291" cy="847953"/>
          </a:xfrm>
        </p:grpSpPr>
        <p:sp>
          <p:nvSpPr>
            <p:cNvPr id="263" name="Rectangle 2"/>
            <p:cNvSpPr txBox="1">
              <a:spLocks noChangeArrowheads="1"/>
            </p:cNvSpPr>
            <p:nvPr/>
          </p:nvSpPr>
          <p:spPr>
            <a:xfrm>
              <a:off x="1135007" y="1083147"/>
              <a:ext cx="3657930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2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激活（Activate）：把一个进程从外存转到内存</a:t>
              </a:r>
            </a:p>
          </p:txBody>
        </p:sp>
        <p:sp>
          <p:nvSpPr>
            <p:cNvPr id="264" name="TextBox 17"/>
            <p:cNvSpPr txBox="1"/>
            <p:nvPr/>
          </p:nvSpPr>
          <p:spPr>
            <a:xfrm>
              <a:off x="834646" y="1021012"/>
              <a:ext cx="37727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927498" y="2468005"/>
            <a:ext cx="5430468" cy="857256"/>
            <a:chOff x="1213234" y="1857370"/>
            <a:chExt cx="5430468" cy="857256"/>
          </a:xfrm>
        </p:grpSpPr>
        <p:sp>
          <p:nvSpPr>
            <p:cNvPr id="266" name="Rectangle 2"/>
            <p:cNvSpPr txBox="1">
              <a:spLocks noChangeArrowheads="1"/>
            </p:cNvSpPr>
            <p:nvPr/>
          </p:nvSpPr>
          <p:spPr>
            <a:xfrm>
              <a:off x="1360523" y="1857370"/>
              <a:ext cx="5283179" cy="857256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就绪挂起到就绪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7" name="图片 26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234" y="200024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4497275" y="1899304"/>
            <a:ext cx="3958291" cy="847953"/>
            <a:chOff x="834646" y="1021012"/>
            <a:chExt cx="3958291" cy="847953"/>
          </a:xfrm>
        </p:grpSpPr>
        <p:sp>
          <p:nvSpPr>
            <p:cNvPr id="171" name="Rectangle 2"/>
            <p:cNvSpPr txBox="1">
              <a:spLocks noChangeArrowheads="1"/>
            </p:cNvSpPr>
            <p:nvPr/>
          </p:nvSpPr>
          <p:spPr>
            <a:xfrm>
              <a:off x="1135007" y="1083147"/>
              <a:ext cx="3657930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2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激活（Activate）：把一个进程从外存转到内存</a:t>
              </a:r>
            </a:p>
          </p:txBody>
        </p:sp>
        <p:sp>
          <p:nvSpPr>
            <p:cNvPr id="172" name="TextBox 17"/>
            <p:cNvSpPr txBox="1"/>
            <p:nvPr/>
          </p:nvSpPr>
          <p:spPr>
            <a:xfrm>
              <a:off x="834646" y="1021012"/>
              <a:ext cx="37727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4927498" y="2468005"/>
            <a:ext cx="5430468" cy="857256"/>
            <a:chOff x="1213234" y="1857370"/>
            <a:chExt cx="5430468" cy="857256"/>
          </a:xfrm>
        </p:grpSpPr>
        <p:sp>
          <p:nvSpPr>
            <p:cNvPr id="174" name="Rectangle 2"/>
            <p:cNvSpPr txBox="1">
              <a:spLocks noChangeArrowheads="1"/>
            </p:cNvSpPr>
            <p:nvPr/>
          </p:nvSpPr>
          <p:spPr>
            <a:xfrm>
              <a:off x="1360523" y="1857370"/>
              <a:ext cx="5283179" cy="857256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就绪挂起到就绪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5" name="图片 17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234" y="2000246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6" name="Rectangle 2"/>
          <p:cNvSpPr txBox="1">
            <a:spLocks noChangeArrowheads="1"/>
          </p:cNvSpPr>
          <p:nvPr/>
        </p:nvSpPr>
        <p:spPr>
          <a:xfrm>
            <a:off x="5078345" y="3074328"/>
            <a:ext cx="3282877" cy="121444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当一个进程释放足够内存，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并有高优先级等待挂起进程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4927498" y="2767938"/>
            <a:ext cx="2282204" cy="512308"/>
            <a:chOff x="1209676" y="2643188"/>
            <a:chExt cx="2282204" cy="512308"/>
          </a:xfrm>
        </p:grpSpPr>
        <p:sp>
          <p:nvSpPr>
            <p:cNvPr id="178" name="Rectangle 2"/>
            <p:cNvSpPr txBox="1">
              <a:spLocks noChangeArrowheads="1"/>
            </p:cNvSpPr>
            <p:nvPr/>
          </p:nvSpPr>
          <p:spPr>
            <a:xfrm>
              <a:off x="1360523" y="2643188"/>
              <a:ext cx="2131357" cy="51230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等待挂起到等待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9" name="图片 17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676" y="278606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81" name="组合 180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82" name="弧形 181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弧形 182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54" name="椭圆 25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52" name="椭圆 25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50" name="椭圆 24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7" name="弧形 186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8" name="直接箭头连接符 187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组合 188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48" name="椭圆 24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0" name="弧形 189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1" name="组合 190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44" name="组合 243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46" name="椭圆 24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45" name="直接箭头连接符 244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弧形 191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3" name="组合 192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42" name="椭圆 24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40" name="椭圆 23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95" name="直接箭头连接符 194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>
              <a:endCxn id="248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>
              <a:stCxn id="242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弧形 198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弧形 199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38" name="圆角矩形 237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36" name="圆角矩形 235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32" name="圆角矩形 231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30" name="圆角矩形 229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26" name="圆角矩形 225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24" name="圆角矩形 223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22" name="圆角矩形 221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状态队列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4646" y="1021012"/>
            <a:ext cx="5895246" cy="693224"/>
            <a:chOff x="834646" y="1021012"/>
            <a:chExt cx="5895246" cy="693224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1152528" y="1137668"/>
              <a:ext cx="5577364" cy="576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由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操作系统来维护一组队列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，表示系统中所有进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的当前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状态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4646" y="1021012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34646" y="1775336"/>
            <a:ext cx="5951905" cy="679493"/>
            <a:chOff x="834646" y="1775336"/>
            <a:chExt cx="5951905" cy="679493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152528" y="1900831"/>
              <a:ext cx="5634023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不同队列表示不同状态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就绪队列、各种等待队列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4646" y="177533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538" y="219935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834646" y="2501966"/>
            <a:ext cx="5951905" cy="1003566"/>
            <a:chOff x="834646" y="2501966"/>
            <a:chExt cx="5951905" cy="100356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52528" y="2643758"/>
              <a:ext cx="5634023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根据进程状态不同，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PCB加入相应队列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进程状态变化时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它所在的PCB会从一个队列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换到另一个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646" y="250196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538" y="2932682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进程状态的队列表现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0033" y="2576792"/>
            <a:ext cx="928694" cy="35719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944" y="260334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接收进程</a:t>
            </a:r>
            <a:endParaRPr lang="zh-CN" altLang="en-US" sz="15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929588" y="1186647"/>
            <a:ext cx="0" cy="3599681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916094" y="1168390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916094" y="1804982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916094" y="2570162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928794" y="3532194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928794" y="4137036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928794" y="4786328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643306" y="2570162"/>
            <a:ext cx="1044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786446" y="2570162"/>
            <a:ext cx="82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643306" y="1142990"/>
            <a:ext cx="57150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3481380" y="1857370"/>
            <a:ext cx="142876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643306" y="1798632"/>
            <a:ext cx="57150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2571736" y="1023133"/>
            <a:ext cx="1071570" cy="302400"/>
            <a:chOff x="2571736" y="1023133"/>
            <a:chExt cx="1071570" cy="3024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2571736" y="1643056"/>
            <a:ext cx="1071570" cy="302400"/>
            <a:chOff x="2571736" y="1023133"/>
            <a:chExt cx="1071570" cy="30240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2571736" y="2420550"/>
            <a:ext cx="1071570" cy="302400"/>
            <a:chOff x="2571736" y="1023133"/>
            <a:chExt cx="1071570" cy="30240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571736" y="3379793"/>
            <a:ext cx="1071570" cy="302400"/>
            <a:chOff x="2571736" y="1023133"/>
            <a:chExt cx="1071570" cy="302400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51" name="直接连接符 50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71736" y="4000510"/>
            <a:ext cx="1071570" cy="302400"/>
            <a:chOff x="2571736" y="1023133"/>
            <a:chExt cx="1071570" cy="302400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59" name="直接连接符 58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2571736" y="4643452"/>
            <a:ext cx="1071570" cy="302400"/>
            <a:chOff x="2571736" y="1023133"/>
            <a:chExt cx="1071570" cy="302400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67" name="直接连接符 66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/>
          <p:cNvSpPr/>
          <p:nvPr/>
        </p:nvSpPr>
        <p:spPr>
          <a:xfrm>
            <a:off x="4756065" y="2366961"/>
            <a:ext cx="928694" cy="35719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829176" y="239351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处理机</a:t>
            </a:r>
            <a:endParaRPr lang="zh-CN" altLang="en-US" sz="15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5786446" y="2643188"/>
            <a:ext cx="21431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rot="5400000">
            <a:off x="4908060" y="3710488"/>
            <a:ext cx="21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10800000">
            <a:off x="3643306" y="4786328"/>
            <a:ext cx="2357454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10800000">
            <a:off x="3643306" y="4143386"/>
            <a:ext cx="2357454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rot="10800000">
            <a:off x="3643306" y="3500444"/>
            <a:ext cx="2357454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10800000">
            <a:off x="1932760" y="3071816"/>
            <a:ext cx="4068000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2778430" y="736089"/>
            <a:ext cx="720000" cy="216000"/>
          </a:xfrm>
          <a:prstGeom prst="round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714612" y="71436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就绪队列</a:t>
            </a:r>
            <a:r>
              <a:rPr lang="en-US" altLang="zh-CN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1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776525" y="1366829"/>
            <a:ext cx="720000" cy="216000"/>
          </a:xfrm>
          <a:prstGeom prst="round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12707" y="134510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就绪队列</a:t>
            </a:r>
            <a:r>
              <a:rPr lang="en-US" altLang="zh-CN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1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2768905" y="2164849"/>
            <a:ext cx="720000" cy="216000"/>
          </a:xfrm>
          <a:prstGeom prst="round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705087" y="214312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就绪队列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14625" y="1804982"/>
            <a:ext cx="571504" cy="4154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847963" y="4205299"/>
            <a:ext cx="571504" cy="4154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5778826" y="2183899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5710690" y="2177583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终止进程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3840475" y="2764928"/>
            <a:ext cx="36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785388" y="2749523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超时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2002137" y="3136406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922002" y="3122153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发生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016425" y="3736485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933160" y="3715843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发生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2025950" y="4367356"/>
            <a:ext cx="828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924032" y="4346945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发生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4635818" y="3226894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75139" y="3204089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645343" y="3855548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572000" y="3822637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4578667" y="4491181"/>
            <a:ext cx="828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4507197" y="4466405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99397" y="3114679"/>
            <a:ext cx="857256" cy="261610"/>
            <a:chOff x="6820544" y="3226894"/>
            <a:chExt cx="857256" cy="261610"/>
          </a:xfrm>
        </p:grpSpPr>
        <p:sp>
          <p:nvSpPr>
            <p:cNvPr id="121" name="圆角矩形 120"/>
            <p:cNvSpPr/>
            <p:nvPr/>
          </p:nvSpPr>
          <p:spPr>
            <a:xfrm>
              <a:off x="6884362" y="3248621"/>
              <a:ext cx="720000" cy="216000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TextBox 105"/>
            <p:cNvSpPr txBox="1"/>
            <p:nvPr/>
          </p:nvSpPr>
          <p:spPr>
            <a:xfrm>
              <a:off x="6820544" y="3226894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2890826" y="3711505"/>
            <a:ext cx="857256" cy="261610"/>
            <a:chOff x="6820544" y="3226894"/>
            <a:chExt cx="857256" cy="261610"/>
          </a:xfrm>
        </p:grpSpPr>
        <p:sp>
          <p:nvSpPr>
            <p:cNvPr id="124" name="圆角矩形 123"/>
            <p:cNvSpPr/>
            <p:nvPr/>
          </p:nvSpPr>
          <p:spPr>
            <a:xfrm>
              <a:off x="6884362" y="3248621"/>
              <a:ext cx="720000" cy="216000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TextBox 105"/>
            <p:cNvSpPr txBox="1"/>
            <p:nvPr/>
          </p:nvSpPr>
          <p:spPr>
            <a:xfrm>
              <a:off x="6820544" y="3226894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3292650" y="4346945"/>
            <a:ext cx="921977" cy="261610"/>
            <a:chOff x="6834541" y="3220577"/>
            <a:chExt cx="921977" cy="261610"/>
          </a:xfrm>
        </p:grpSpPr>
        <p:sp>
          <p:nvSpPr>
            <p:cNvPr id="127" name="圆角矩形 126"/>
            <p:cNvSpPr/>
            <p:nvPr/>
          </p:nvSpPr>
          <p:spPr>
            <a:xfrm>
              <a:off x="6884362" y="3248621"/>
              <a:ext cx="805344" cy="188301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TextBox 105"/>
            <p:cNvSpPr txBox="1"/>
            <p:nvPr/>
          </p:nvSpPr>
          <p:spPr>
            <a:xfrm>
              <a:off x="6834541" y="3220577"/>
              <a:ext cx="9219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9" name="直接箭头连接符 128"/>
          <p:cNvCxnSpPr/>
          <p:nvPr/>
        </p:nvCxnSpPr>
        <p:spPr>
          <a:xfrm>
            <a:off x="1621051" y="2764928"/>
            <a:ext cx="295043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3385831" y="160364"/>
            <a:ext cx="2114863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程的组成</a:t>
            </a: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881066" y="915566"/>
            <a:ext cx="5543560" cy="39885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342900" indent="-342900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进程包含了正在运行的一个程序的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61188" y="1267994"/>
            <a:ext cx="5068134" cy="3202152"/>
            <a:chOff x="861188" y="1267994"/>
            <a:chExt cx="5068134" cy="3202152"/>
          </a:xfrm>
        </p:grpSpPr>
        <p:sp>
          <p:nvSpPr>
            <p:cNvPr id="7" name="TextBox 6"/>
            <p:cNvSpPr txBox="1"/>
            <p:nvPr/>
          </p:nvSpPr>
          <p:spPr>
            <a:xfrm>
              <a:off x="861188" y="12679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1188" y="16966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1188" y="208238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1188" y="28683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188" y="37099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66818" y="1293170"/>
              <a:ext cx="1262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66818" y="1696622"/>
              <a:ext cx="7858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66817" y="2082387"/>
              <a:ext cx="3775393" cy="7602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状态寄存器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状态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CR0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、指令指针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66818" y="2868312"/>
              <a:ext cx="4762504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通用寄存器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AX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BX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CX…</a:t>
              </a:r>
              <a:endParaRPr lang="zh-CN" altLang="en-US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66818" y="3709938"/>
              <a:ext cx="2991525" cy="760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进程占用系统资源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打开文件、已分配内存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5819" y="257650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305" y="340371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305" y="4204894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43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6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为什么引入线程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1338" y="1058852"/>
            <a:ext cx="6545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编写一个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MP3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播放软件。核心功能模块有三个：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8423" y="2071684"/>
            <a:ext cx="455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）把解压缩后的音频数据播放出来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7309" y="1727194"/>
            <a:ext cx="3393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）对数据进行解压缩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0009" y="1390642"/>
            <a:ext cx="4536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）从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MP3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音频文件当中读取数据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6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单进程的实现方法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88000" y="957263"/>
            <a:ext cx="3384000" cy="3744000"/>
            <a:chOff x="642910" y="957263"/>
            <a:chExt cx="3384000" cy="3744000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642910" y="957263"/>
              <a:ext cx="3384000" cy="3744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 w="9525" cmpd="sng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 sz="2000" b="1" dirty="0">
                <a:ea typeface="SimSun" charset="0"/>
                <a:cs typeface="SimSun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884" y="1141858"/>
              <a:ext cx="2890984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 )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while(TRUE</a:t>
              </a: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）</a:t>
              </a:r>
              <a:b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</a:t>
              </a: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     Read( );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     Decompress( );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     Play( );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}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 ) { … }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Decompress( ) { … }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Play( ) { … }</a:t>
              </a:r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29151" y="990589"/>
            <a:ext cx="2446358" cy="1820060"/>
            <a:chOff x="4629151" y="990589"/>
            <a:chExt cx="2446358" cy="1820060"/>
          </a:xfrm>
        </p:grpSpPr>
        <p:sp>
          <p:nvSpPr>
            <p:cNvPr id="11" name="矩形 10"/>
            <p:cNvSpPr/>
            <p:nvPr/>
          </p:nvSpPr>
          <p:spPr>
            <a:xfrm>
              <a:off x="4648770" y="1304916"/>
              <a:ext cx="24267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1.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播放出来的声音能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/>
              </a:r>
              <a:b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否连贯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644008" y="1887319"/>
              <a:ext cx="235949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2.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各个函数之间不是并发执行，影响资源的使用效率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29151" y="990589"/>
              <a:ext cx="12144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问题：</a:t>
              </a:r>
              <a:endParaRPr lang="en-US" altLang="zh-CN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8596" y="2263378"/>
            <a:ext cx="1785950" cy="681098"/>
            <a:chOff x="428596" y="2263378"/>
            <a:chExt cx="1785950" cy="681098"/>
          </a:xfrm>
        </p:grpSpPr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461934" y="2263378"/>
              <a:ext cx="603050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I/O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428596" y="2544366"/>
              <a:ext cx="724878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rot="10800000">
              <a:off x="1071538" y="2428874"/>
              <a:ext cx="114300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0800000">
              <a:off x="1071538" y="2719389"/>
              <a:ext cx="114300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488" y="214296"/>
            <a:ext cx="3429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多进程的实现方法</a:t>
            </a:r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6478" y="3638189"/>
            <a:ext cx="597380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存在的问题：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进程之间如何通信，共享数据？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28646" y="928676"/>
            <a:ext cx="5857932" cy="2571768"/>
            <a:chOff x="928646" y="928676"/>
            <a:chExt cx="5857932" cy="2571768"/>
          </a:xfrm>
        </p:grpSpPr>
        <p:sp>
          <p:nvSpPr>
            <p:cNvPr id="11" name="矩形 10"/>
            <p:cNvSpPr/>
            <p:nvPr/>
          </p:nvSpPr>
          <p:spPr>
            <a:xfrm>
              <a:off x="928662" y="928676"/>
              <a:ext cx="1714512" cy="25717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70404" y="928676"/>
              <a:ext cx="2088000" cy="25717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000628" y="928676"/>
              <a:ext cx="1714512" cy="25717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28646" y="1049244"/>
              <a:ext cx="178596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main( )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while(TRUE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）</a:t>
              </a:r>
              <a:b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</a:t>
              </a: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</a:p>
            <a:p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 Read( );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}</a:t>
              </a:r>
            </a:p>
            <a:p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  <a:p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 ) { … }</a:t>
              </a:r>
              <a:endParaRPr 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721515" y="1049244"/>
              <a:ext cx="2221057" cy="2308324"/>
            </a:xfrm>
            <a:prstGeom prst="rect">
              <a:avLst/>
            </a:prstGeom>
            <a:noFill/>
            <a:ln w="9525" cmpd="sng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main( )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while(TRUE</a:t>
              </a: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）</a:t>
              </a:r>
              <a:b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Decompress( );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Decompress( ) { … }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976467" y="1049244"/>
              <a:ext cx="1810111" cy="2308324"/>
            </a:xfrm>
            <a:prstGeom prst="rect">
              <a:avLst/>
            </a:prstGeom>
            <a:noFill/>
            <a:ln w="9525" cmpd="sng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3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main( )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while(TRUE</a:t>
              </a: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）</a:t>
              </a:r>
              <a:b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Play( );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Play( ) { … }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886478" y="4423019"/>
            <a:ext cx="597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系统开销较大：创建进程、进程结束、进程切换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6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多线程的解决思路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3738" y="2414424"/>
            <a:ext cx="455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这种实体就是线程（</a:t>
            </a:r>
            <a:r>
              <a: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16423" y="1058852"/>
            <a:ext cx="6622621" cy="1219039"/>
            <a:chOff x="816423" y="1058852"/>
            <a:chExt cx="6622621" cy="1219039"/>
          </a:xfrm>
        </p:grpSpPr>
        <p:sp>
          <p:nvSpPr>
            <p:cNvPr id="17" name="矩形 16"/>
            <p:cNvSpPr/>
            <p:nvPr/>
          </p:nvSpPr>
          <p:spPr>
            <a:xfrm>
              <a:off x="893738" y="1058852"/>
              <a:ext cx="654530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在进程内部增加一类实体，满足以下特性：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6423" y="1877781"/>
              <a:ext cx="45648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）实体之间共享相同的地址空间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6423" y="1458962"/>
              <a:ext cx="4536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）实体之间可以并发执行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线程的概念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32" name="文本框 1"/>
          <p:cNvSpPr txBox="1"/>
          <p:nvPr/>
        </p:nvSpPr>
        <p:spPr>
          <a:xfrm>
            <a:off x="530980" y="733917"/>
            <a:ext cx="712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线程是进程的一部分，描述指令流执行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状态。它是进程中的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指令执行流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的最小单元，是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调度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的基本单位。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07028" y="1232906"/>
            <a:ext cx="1973263" cy="3931132"/>
            <a:chOff x="6010572" y="1206018"/>
            <a:chExt cx="1973263" cy="3931132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6186596" y="4767176"/>
              <a:ext cx="1570943" cy="3699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6012160" y="1209588"/>
              <a:ext cx="1968500" cy="3557588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015335" y="4237918"/>
              <a:ext cx="1968500" cy="540000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6727075" y="4354800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6015335" y="3809852"/>
              <a:ext cx="1968500" cy="468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6457770" y="3877357"/>
              <a:ext cx="1083630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6010572" y="1881101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6812080" y="1922154"/>
              <a:ext cx="365485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6010572" y="1495339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6453007" y="1541774"/>
              <a:ext cx="1083630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代码共享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库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6012160" y="1216732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5" name="Rectangle 40"/>
            <p:cNvSpPr>
              <a:spLocks noChangeArrowheads="1"/>
            </p:cNvSpPr>
            <p:nvPr/>
          </p:nvSpPr>
          <p:spPr bwMode="auto">
            <a:xfrm>
              <a:off x="6723900" y="1206018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段表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6782096" y="2289719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3417" y="1555544"/>
            <a:ext cx="2673545" cy="1477328"/>
            <a:chOff x="865833" y="2168522"/>
            <a:chExt cx="2673545" cy="1477328"/>
          </a:xfrm>
        </p:grpSpPr>
        <p:sp>
          <p:nvSpPr>
            <p:cNvPr id="48" name="文本框 1"/>
            <p:cNvSpPr txBox="1"/>
            <p:nvPr/>
          </p:nvSpPr>
          <p:spPr>
            <a:xfrm>
              <a:off x="990192" y="2168522"/>
              <a:ext cx="25491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进程的资源分配角色：进程由一组相关资源构成，包括地址空间（代码段、数据段）、打开的文件等各种资源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2272628"/>
              <a:ext cx="152577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655138" y="3040038"/>
            <a:ext cx="2602108" cy="923330"/>
            <a:chOff x="865833" y="3605849"/>
            <a:chExt cx="2602108" cy="923330"/>
          </a:xfrm>
        </p:grpSpPr>
        <p:sp>
          <p:nvSpPr>
            <p:cNvPr id="43" name="文本框 1"/>
            <p:cNvSpPr txBox="1"/>
            <p:nvPr/>
          </p:nvSpPr>
          <p:spPr>
            <a:xfrm>
              <a:off x="990193" y="3605849"/>
              <a:ext cx="24777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线程的处理机调度角色：线程描述在进程资源环境中的指令流执行状态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3709955"/>
              <a:ext cx="152577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707028" y="2611234"/>
            <a:ext cx="1968500" cy="1227146"/>
            <a:chOff x="6015335" y="2622078"/>
            <a:chExt cx="1968500" cy="1227146"/>
          </a:xfrm>
        </p:grpSpPr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6015335" y="3489224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6492235" y="3515015"/>
              <a:ext cx="101470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5" name="下箭头 44"/>
            <p:cNvSpPr/>
            <p:nvPr/>
          </p:nvSpPr>
          <p:spPr>
            <a:xfrm>
              <a:off x="6782096" y="2622078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015335" y="2861792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51" name="Rectangle 32"/>
            <p:cNvSpPr>
              <a:spLocks noChangeArrowheads="1"/>
            </p:cNvSpPr>
            <p:nvPr/>
          </p:nvSpPr>
          <p:spPr bwMode="auto">
            <a:xfrm>
              <a:off x="6492235" y="2899892"/>
              <a:ext cx="101470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lang="en-US" altLang="zh-CN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  <a:r>
                <a:rPr lang="zh-CN" altLang="en-US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63888" y="1337682"/>
            <a:ext cx="2143140" cy="3395686"/>
            <a:chOff x="3867432" y="1310794"/>
            <a:chExt cx="2143140" cy="3395686"/>
          </a:xfrm>
        </p:grpSpPr>
        <p:sp>
          <p:nvSpPr>
            <p:cNvPr id="52" name="矩形 51"/>
            <p:cNvSpPr/>
            <p:nvPr/>
          </p:nvSpPr>
          <p:spPr>
            <a:xfrm>
              <a:off x="3905532" y="1622504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6534" y="161036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PC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6534" y="190825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SP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66534" y="247976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67432" y="218924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其他寄存器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05532" y="3479892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66534" y="346775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PC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66534" y="37656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SP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66534" y="4337148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67432" y="404663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其他寄存器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92415" y="1310794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TCB1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92415" y="3122702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TCB2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4724688" y="1777522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4465129" y="3099125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5773398" y="4420728"/>
              <a:ext cx="21431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4758977" y="3684758"/>
              <a:ext cx="89440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5189035" y="4149105"/>
              <a:ext cx="92869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5638142" y="4613452"/>
              <a:ext cx="285752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758186" y="3950310"/>
              <a:ext cx="75231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 flipH="1" flipV="1">
              <a:off x="5037526" y="3487808"/>
              <a:ext cx="9612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5510506" y="3014828"/>
              <a:ext cx="42862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4" idx="3"/>
            </p:cNvCxnSpPr>
            <p:nvPr/>
          </p:nvCxnSpPr>
          <p:spPr>
            <a:xfrm flipV="1">
              <a:off x="4742946" y="2090902"/>
              <a:ext cx="50085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5400000">
              <a:off x="4479418" y="2827662"/>
              <a:ext cx="150019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5224754" y="3563472"/>
              <a:ext cx="78581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842480" y="1237350"/>
            <a:ext cx="2342501" cy="3192000"/>
            <a:chOff x="842480" y="1237350"/>
            <a:chExt cx="2342501" cy="3192000"/>
          </a:xfrm>
        </p:grpSpPr>
        <p:sp>
          <p:nvSpPr>
            <p:cNvPr id="2" name="矩形 1"/>
            <p:cNvSpPr/>
            <p:nvPr/>
          </p:nvSpPr>
          <p:spPr bwMode="auto">
            <a:xfrm>
              <a:off x="842481" y="1602475"/>
              <a:ext cx="2342500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842480" y="1237350"/>
              <a:ext cx="2342501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" name="组合 27"/>
            <p:cNvGrpSpPr/>
            <p:nvPr/>
          </p:nvGrpSpPr>
          <p:grpSpPr bwMode="auto">
            <a:xfrm>
              <a:off x="940707" y="1286568"/>
              <a:ext cx="540039" cy="276999"/>
              <a:chOff x="1187347" y="1763072"/>
              <a:chExt cx="540000" cy="278255"/>
            </a:xfrm>
          </p:grpSpPr>
          <p:sp>
            <p:nvSpPr>
              <p:cNvPr id="5" name="矩形 15"/>
              <p:cNvSpPr>
                <a:spLocks noChangeArrowheads="1"/>
              </p:cNvSpPr>
              <p:nvPr/>
            </p:nvSpPr>
            <p:spPr bwMode="auto">
              <a:xfrm>
                <a:off x="1187347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6" name="TextBox 18"/>
              <p:cNvSpPr txBox="1">
                <a:spLocks noChangeArrowheads="1"/>
              </p:cNvSpPr>
              <p:nvPr/>
            </p:nvSpPr>
            <p:spPr bwMode="auto">
              <a:xfrm>
                <a:off x="1208362" y="1763072"/>
                <a:ext cx="492407" cy="278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代码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组合 29"/>
            <p:cNvGrpSpPr/>
            <p:nvPr/>
          </p:nvGrpSpPr>
          <p:grpSpPr bwMode="auto">
            <a:xfrm>
              <a:off x="1651300" y="1286568"/>
              <a:ext cx="540342" cy="276999"/>
              <a:chOff x="1830289" y="1763072"/>
              <a:chExt cx="540000" cy="278255"/>
            </a:xfrm>
          </p:grpSpPr>
          <p:sp>
            <p:nvSpPr>
              <p:cNvPr id="8" name="矩形 16"/>
              <p:cNvSpPr>
                <a:spLocks noChangeArrowheads="1"/>
              </p:cNvSpPr>
              <p:nvPr/>
            </p:nvSpPr>
            <p:spPr bwMode="auto">
              <a:xfrm>
                <a:off x="1830289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9" name="TextBox 19"/>
              <p:cNvSpPr txBox="1">
                <a:spLocks noChangeArrowheads="1"/>
              </p:cNvSpPr>
              <p:nvPr/>
            </p:nvSpPr>
            <p:spPr bwMode="auto">
              <a:xfrm>
                <a:off x="1844496" y="1763072"/>
                <a:ext cx="492131" cy="278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数据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28"/>
            <p:cNvGrpSpPr/>
            <p:nvPr/>
          </p:nvGrpSpPr>
          <p:grpSpPr bwMode="auto">
            <a:xfrm>
              <a:off x="2326557" y="1279031"/>
              <a:ext cx="800219" cy="276999"/>
              <a:chOff x="2444905" y="1755501"/>
              <a:chExt cx="798822" cy="278255"/>
            </a:xfrm>
          </p:grpSpPr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2473231" y="1793966"/>
                <a:ext cx="718891" cy="215998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2" name="TextBox 20"/>
              <p:cNvSpPr txBox="1">
                <a:spLocks noChangeArrowheads="1"/>
              </p:cNvSpPr>
              <p:nvPr/>
            </p:nvSpPr>
            <p:spPr bwMode="auto">
              <a:xfrm>
                <a:off x="2444905" y="1755501"/>
                <a:ext cx="798822" cy="278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打开文件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" name="组合 26"/>
            <p:cNvGrpSpPr/>
            <p:nvPr/>
          </p:nvGrpSpPr>
          <p:grpSpPr bwMode="auto">
            <a:xfrm>
              <a:off x="2446930" y="1650531"/>
              <a:ext cx="539780" cy="276999"/>
              <a:chOff x="2480296" y="2150212"/>
              <a:chExt cx="540000" cy="276821"/>
            </a:xfrm>
          </p:grpSpPr>
          <p:sp>
            <p:nvSpPr>
              <p:cNvPr id="14" name="矩形 22"/>
              <p:cNvSpPr>
                <a:spLocks noChangeArrowheads="1"/>
              </p:cNvSpPr>
              <p:nvPr/>
            </p:nvSpPr>
            <p:spPr bwMode="auto">
              <a:xfrm>
                <a:off x="2480296" y="2181222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Box 25"/>
              <p:cNvSpPr txBox="1">
                <a:spLocks noChangeArrowheads="1"/>
              </p:cNvSpPr>
              <p:nvPr/>
            </p:nvSpPr>
            <p:spPr bwMode="auto">
              <a:xfrm>
                <a:off x="2498133" y="2150212"/>
                <a:ext cx="492643" cy="2768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堆栈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矩形 31"/>
            <p:cNvSpPr>
              <a:spLocks noChangeArrowheads="1"/>
            </p:cNvSpPr>
            <p:nvPr/>
          </p:nvSpPr>
          <p:spPr bwMode="auto">
            <a:xfrm>
              <a:off x="842480" y="1951725"/>
              <a:ext cx="2342501" cy="2143125"/>
            </a:xfrm>
            <a:prstGeom prst="rect">
              <a:avLst/>
            </a:prstGeom>
            <a:noFill/>
            <a:ln w="28575" algn="ctr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53593" y="2808975"/>
              <a:ext cx="582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任意多边形 34"/>
            <p:cNvSpPr>
              <a:spLocks noChangeArrowheads="1"/>
            </p:cNvSpPr>
            <p:nvPr/>
          </p:nvSpPr>
          <p:spPr bwMode="auto">
            <a:xfrm>
              <a:off x="2045806" y="2708963"/>
              <a:ext cx="104775" cy="514350"/>
            </a:xfrm>
            <a:custGeom>
              <a:avLst/>
              <a:gdLst>
                <a:gd name="T0" fmla="*/ 42862 w 104775"/>
                <a:gd name="T1" fmla="*/ 0 h 514350"/>
                <a:gd name="T2" fmla="*/ 14287 w 104775"/>
                <a:gd name="T3" fmla="*/ 52387 h 514350"/>
                <a:gd name="T4" fmla="*/ 104775 w 104775"/>
                <a:gd name="T5" fmla="*/ 157162 h 514350"/>
                <a:gd name="T6" fmla="*/ 14287 w 104775"/>
                <a:gd name="T7" fmla="*/ 252412 h 514350"/>
                <a:gd name="T8" fmla="*/ 100012 w 104775"/>
                <a:gd name="T9" fmla="*/ 371475 h 514350"/>
                <a:gd name="T10" fmla="*/ 9525 w 104775"/>
                <a:gd name="T11" fmla="*/ 466725 h 514350"/>
                <a:gd name="T12" fmla="*/ 42862 w 104775"/>
                <a:gd name="T13" fmla="*/ 514350 h 5143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775"/>
                <a:gd name="T22" fmla="*/ 0 h 514350"/>
                <a:gd name="T23" fmla="*/ 104775 w 104775"/>
                <a:gd name="T24" fmla="*/ 514350 h 5143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775" h="514350">
                  <a:moveTo>
                    <a:pt x="42862" y="0"/>
                  </a:moveTo>
                  <a:cubicBezTo>
                    <a:pt x="23415" y="13096"/>
                    <a:pt x="3968" y="26193"/>
                    <a:pt x="14287" y="52387"/>
                  </a:cubicBezTo>
                  <a:cubicBezTo>
                    <a:pt x="24606" y="78581"/>
                    <a:pt x="104775" y="123825"/>
                    <a:pt x="104775" y="157162"/>
                  </a:cubicBezTo>
                  <a:cubicBezTo>
                    <a:pt x="104775" y="190499"/>
                    <a:pt x="15081" y="216693"/>
                    <a:pt x="14287" y="252412"/>
                  </a:cubicBezTo>
                  <a:cubicBezTo>
                    <a:pt x="13493" y="288131"/>
                    <a:pt x="100806" y="335756"/>
                    <a:pt x="100012" y="371475"/>
                  </a:cubicBezTo>
                  <a:cubicBezTo>
                    <a:pt x="99218" y="407194"/>
                    <a:pt x="19050" y="442913"/>
                    <a:pt x="9525" y="466725"/>
                  </a:cubicBezTo>
                  <a:cubicBezTo>
                    <a:pt x="0" y="490538"/>
                    <a:pt x="21431" y="502444"/>
                    <a:pt x="42862" y="514350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9" name="直接箭头连接符 36"/>
            <p:cNvCxnSpPr>
              <a:cxnSpLocks noChangeShapeType="1"/>
            </p:cNvCxnSpPr>
            <p:nvPr/>
          </p:nvCxnSpPr>
          <p:spPr bwMode="auto">
            <a:xfrm>
              <a:off x="1650518" y="2980425"/>
              <a:ext cx="285750" cy="1588"/>
            </a:xfrm>
            <a:prstGeom prst="straightConnector1">
              <a:avLst/>
            </a:prstGeom>
            <a:noFill/>
            <a:ln w="28575" algn="ctr">
              <a:solidFill>
                <a:srgbClr val="11576A"/>
              </a:solidFill>
              <a:round/>
              <a:tailEnd type="triangle" w="med" len="med"/>
            </a:ln>
          </p:spPr>
        </p:cxnSp>
        <p:grpSp>
          <p:nvGrpSpPr>
            <p:cNvPr id="54" name="组合 81"/>
            <p:cNvGrpSpPr/>
            <p:nvPr/>
          </p:nvGrpSpPr>
          <p:grpSpPr bwMode="auto">
            <a:xfrm>
              <a:off x="933414" y="1650531"/>
              <a:ext cx="630882" cy="276999"/>
              <a:chOff x="3548293" y="2128266"/>
              <a:chExt cx="631368" cy="276188"/>
            </a:xfrm>
          </p:grpSpPr>
          <p:sp>
            <p:nvSpPr>
              <p:cNvPr id="55" name="矩形 82"/>
              <p:cNvSpPr>
                <a:spLocks noChangeArrowheads="1"/>
              </p:cNvSpPr>
              <p:nvPr/>
            </p:nvSpPr>
            <p:spPr bwMode="auto">
              <a:xfrm>
                <a:off x="3567661" y="2158362"/>
                <a:ext cx="612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548293" y="2128266"/>
                <a:ext cx="608327" cy="2761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200" b="1" spc="-100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寄存器</a:t>
                </a:r>
                <a:endPara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1276661" y="4091212"/>
              <a:ext cx="1643063" cy="3381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单线程进程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进程和线程的关系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735045" y="1211579"/>
            <a:ext cx="2949978" cy="3207563"/>
            <a:chOff x="3735045" y="1211579"/>
            <a:chExt cx="2949978" cy="3207563"/>
          </a:xfrm>
        </p:grpSpPr>
        <p:grpSp>
          <p:nvGrpSpPr>
            <p:cNvPr id="73" name="组合 72"/>
            <p:cNvGrpSpPr/>
            <p:nvPr/>
          </p:nvGrpSpPr>
          <p:grpSpPr>
            <a:xfrm>
              <a:off x="3735045" y="1211579"/>
              <a:ext cx="2949978" cy="3207563"/>
              <a:chOff x="3735045" y="1211579"/>
              <a:chExt cx="2949978" cy="3207563"/>
            </a:xfrm>
          </p:grpSpPr>
          <p:sp>
            <p:nvSpPr>
              <p:cNvPr id="20" name="任意多边形 37"/>
              <p:cNvSpPr>
                <a:spLocks noChangeArrowheads="1"/>
              </p:cNvSpPr>
              <p:nvPr/>
            </p:nvSpPr>
            <p:spPr bwMode="auto">
              <a:xfrm>
                <a:off x="4748957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任意多边形 38"/>
              <p:cNvSpPr>
                <a:spLocks noChangeArrowheads="1"/>
              </p:cNvSpPr>
              <p:nvPr/>
            </p:nvSpPr>
            <p:spPr bwMode="auto">
              <a:xfrm>
                <a:off x="4034582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任意多边形 39"/>
              <p:cNvSpPr>
                <a:spLocks noChangeArrowheads="1"/>
              </p:cNvSpPr>
              <p:nvPr/>
            </p:nvSpPr>
            <p:spPr bwMode="auto">
              <a:xfrm>
                <a:off x="5463332" y="272096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3" name="直接箭头连接符 40"/>
              <p:cNvCxnSpPr>
                <a:cxnSpLocks noChangeShapeType="1"/>
              </p:cNvCxnSpPr>
              <p:nvPr/>
            </p:nvCxnSpPr>
            <p:spPr bwMode="auto">
              <a:xfrm>
                <a:off x="5593374" y="2989950"/>
                <a:ext cx="580875" cy="0"/>
              </a:xfrm>
              <a:prstGeom prst="straightConnector1">
                <a:avLst/>
              </a:prstGeom>
              <a:noFill/>
              <a:ln w="28575" algn="ctr">
                <a:solidFill>
                  <a:srgbClr val="11576A"/>
                </a:solidFill>
                <a:round/>
                <a:headEnd type="triangle" w="med" len="med"/>
              </a:ln>
            </p:spPr>
          </p:cxnSp>
          <p:sp>
            <p:nvSpPr>
              <p:cNvPr id="24" name="矩形 23"/>
              <p:cNvSpPr/>
              <p:nvPr/>
            </p:nvSpPr>
            <p:spPr>
              <a:xfrm>
                <a:off x="6102812" y="2808975"/>
                <a:ext cx="5822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线程</a:t>
                </a:r>
                <a:endPara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3737719" y="1579553"/>
                <a:ext cx="2253485" cy="719138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6" name="组合 74"/>
              <p:cNvGrpSpPr/>
              <p:nvPr/>
            </p:nvGrpSpPr>
            <p:grpSpPr bwMode="auto">
              <a:xfrm>
                <a:off x="3780488" y="1626123"/>
                <a:ext cx="646331" cy="276999"/>
                <a:chOff x="3557532" y="2120453"/>
                <a:chExt cx="646830" cy="276188"/>
              </a:xfrm>
            </p:grpSpPr>
            <p:sp>
              <p:nvSpPr>
                <p:cNvPr id="37" name="矩形 55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557532" y="2120453"/>
                  <a:ext cx="646830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  <a:endParaRPr lang="zh-CN" altLang="en-US" sz="12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9" name="组合 64"/>
              <p:cNvGrpSpPr/>
              <p:nvPr/>
            </p:nvGrpSpPr>
            <p:grpSpPr bwMode="auto">
              <a:xfrm>
                <a:off x="5318009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0" name="矩形 65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2494680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</a:p>
              </p:txBody>
            </p:sp>
          </p:grpSp>
          <p:grpSp>
            <p:nvGrpSpPr>
              <p:cNvPr id="42" name="组合 57"/>
              <p:cNvGrpSpPr/>
              <p:nvPr/>
            </p:nvGrpSpPr>
            <p:grpSpPr bwMode="auto">
              <a:xfrm>
                <a:off x="3815490" y="1956820"/>
                <a:ext cx="539780" cy="276999"/>
                <a:chOff x="2480296" y="2150810"/>
                <a:chExt cx="540000" cy="276821"/>
              </a:xfrm>
            </p:grpSpPr>
            <p:sp>
              <p:nvSpPr>
                <p:cNvPr id="43" name="矩形 5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2494882" y="2150810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5" name="组合 67"/>
              <p:cNvGrpSpPr/>
              <p:nvPr/>
            </p:nvGrpSpPr>
            <p:grpSpPr bwMode="auto">
              <a:xfrm>
                <a:off x="4535902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6" name="矩形 6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2505925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</a:p>
              </p:txBody>
            </p:sp>
          </p:grpSp>
          <p:grpSp>
            <p:nvGrpSpPr>
              <p:cNvPr id="48" name="组合 75"/>
              <p:cNvGrpSpPr/>
              <p:nvPr/>
            </p:nvGrpSpPr>
            <p:grpSpPr bwMode="auto">
              <a:xfrm>
                <a:off x="4482786" y="1626123"/>
                <a:ext cx="630108" cy="276999"/>
                <a:chOff x="3550415" y="2120453"/>
                <a:chExt cx="629246" cy="276188"/>
              </a:xfrm>
            </p:grpSpPr>
            <p:sp>
              <p:nvSpPr>
                <p:cNvPr id="49" name="矩形 76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550415" y="2120453"/>
                  <a:ext cx="607028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</a:p>
              </p:txBody>
            </p:sp>
          </p:grpSp>
          <p:grpSp>
            <p:nvGrpSpPr>
              <p:cNvPr id="51" name="组合 78"/>
              <p:cNvGrpSpPr/>
              <p:nvPr/>
            </p:nvGrpSpPr>
            <p:grpSpPr bwMode="auto">
              <a:xfrm>
                <a:off x="5244080" y="1626123"/>
                <a:ext cx="624064" cy="276999"/>
                <a:chOff x="3555116" y="2120453"/>
                <a:chExt cx="624545" cy="276188"/>
              </a:xfrm>
            </p:grpSpPr>
            <p:sp>
              <p:nvSpPr>
                <p:cNvPr id="52" name="矩形 79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555116" y="2120453"/>
                  <a:ext cx="608327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</a:p>
              </p:txBody>
            </p:sp>
          </p:grpSp>
          <p:sp>
            <p:nvSpPr>
              <p:cNvPr id="57" name="矩形 87"/>
              <p:cNvSpPr>
                <a:spLocks noChangeArrowheads="1"/>
              </p:cNvSpPr>
              <p:nvPr/>
            </p:nvSpPr>
            <p:spPr bwMode="auto">
              <a:xfrm>
                <a:off x="3740895" y="2312978"/>
                <a:ext cx="2250310" cy="1763713"/>
              </a:xfrm>
              <a:prstGeom prst="rect">
                <a:avLst/>
              </a:prstGeom>
              <a:noFill/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331444" y="4081004"/>
                <a:ext cx="1536700" cy="3381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多线程进程</a:t>
                </a:r>
                <a:endPara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 bwMode="auto">
              <a:xfrm>
                <a:off x="3735045" y="1211579"/>
                <a:ext cx="2256160" cy="3603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62" name="组合 27"/>
              <p:cNvGrpSpPr/>
              <p:nvPr/>
            </p:nvGrpSpPr>
            <p:grpSpPr bwMode="auto">
              <a:xfrm>
                <a:off x="3805135" y="1260797"/>
                <a:ext cx="540039" cy="276999"/>
                <a:chOff x="1187347" y="1763072"/>
                <a:chExt cx="540000" cy="278255"/>
              </a:xfrm>
            </p:grpSpPr>
            <p:sp>
              <p:nvSpPr>
                <p:cNvPr id="63" name="矩形 15"/>
                <p:cNvSpPr>
                  <a:spLocks noChangeArrowheads="1"/>
                </p:cNvSpPr>
                <p:nvPr/>
              </p:nvSpPr>
              <p:spPr bwMode="auto">
                <a:xfrm>
                  <a:off x="1187347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4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208362" y="1763072"/>
                  <a:ext cx="492407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代码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5" name="组合 29"/>
              <p:cNvGrpSpPr/>
              <p:nvPr/>
            </p:nvGrpSpPr>
            <p:grpSpPr bwMode="auto">
              <a:xfrm>
                <a:off x="4515728" y="1260797"/>
                <a:ext cx="540342" cy="276999"/>
                <a:chOff x="1830289" y="1763072"/>
                <a:chExt cx="540000" cy="278255"/>
              </a:xfrm>
            </p:grpSpPr>
            <p:sp>
              <p:nvSpPr>
                <p:cNvPr id="66" name="矩形 16"/>
                <p:cNvSpPr>
                  <a:spLocks noChangeArrowheads="1"/>
                </p:cNvSpPr>
                <p:nvPr/>
              </p:nvSpPr>
              <p:spPr bwMode="auto">
                <a:xfrm>
                  <a:off x="1830289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7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844496" y="1763072"/>
                  <a:ext cx="492131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数据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8" name="组合 28"/>
              <p:cNvGrpSpPr/>
              <p:nvPr/>
            </p:nvGrpSpPr>
            <p:grpSpPr bwMode="auto">
              <a:xfrm>
                <a:off x="5190985" y="1253260"/>
                <a:ext cx="800219" cy="276999"/>
                <a:chOff x="2444905" y="1755501"/>
                <a:chExt cx="798822" cy="278255"/>
              </a:xfrm>
            </p:grpSpPr>
            <p:sp>
              <p:nvSpPr>
                <p:cNvPr id="69" name="矩形 17"/>
                <p:cNvSpPr>
                  <a:spLocks noChangeArrowheads="1"/>
                </p:cNvSpPr>
                <p:nvPr/>
              </p:nvSpPr>
              <p:spPr bwMode="auto">
                <a:xfrm>
                  <a:off x="2473231" y="1793966"/>
                  <a:ext cx="718891" cy="215998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7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444905" y="1755501"/>
                  <a:ext cx="798822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打开文件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cxnSp>
          <p:nvCxnSpPr>
            <p:cNvPr id="26" name="直接连接符 25"/>
            <p:cNvCxnSpPr/>
            <p:nvPr/>
          </p:nvCxnSpPr>
          <p:spPr>
            <a:xfrm>
              <a:off x="4455484" y="1597713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190985" y="1583192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18475"/>
            <a:ext cx="4929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线程 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 </a:t>
            </a:r>
            <a:r>
              <a:rPr lang="en-US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共享资源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4646" y="1021012"/>
            <a:ext cx="5880494" cy="1379344"/>
            <a:chOff x="834646" y="1021012"/>
            <a:chExt cx="5880494" cy="1379344"/>
          </a:xfrm>
        </p:grpSpPr>
        <p:sp>
          <p:nvSpPr>
            <p:cNvPr id="3" name="TextBox 2"/>
            <p:cNvSpPr txBox="1"/>
            <p:nvPr/>
          </p:nvSpPr>
          <p:spPr>
            <a:xfrm>
              <a:off x="1163614" y="1068163"/>
              <a:ext cx="1979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线程的优点：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" name="图片 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1" y="1428742"/>
              <a:ext cx="152577" cy="14899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398566" y="1313255"/>
              <a:ext cx="518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一个进程中可以同时存在多个线程</a:t>
              </a:r>
            </a:p>
          </p:txBody>
        </p:sp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1" y="1792511"/>
              <a:ext cx="152577" cy="14899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690" y="1655756"/>
              <a:ext cx="5189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各个线程之间可以并发地执行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561" y="2083826"/>
              <a:ext cx="152577" cy="14899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385866" y="2000246"/>
              <a:ext cx="53292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各个线程之间可以共享地址空间和文件等资源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4646" y="1021012"/>
              <a:ext cx="43772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4646" y="2388232"/>
            <a:ext cx="5880494" cy="1047614"/>
            <a:chOff x="834646" y="2388232"/>
            <a:chExt cx="5880494" cy="1047614"/>
          </a:xfrm>
        </p:grpSpPr>
        <p:sp>
          <p:nvSpPr>
            <p:cNvPr id="13" name="TextBox 12"/>
            <p:cNvSpPr txBox="1"/>
            <p:nvPr/>
          </p:nvSpPr>
          <p:spPr>
            <a:xfrm>
              <a:off x="1155675" y="2448959"/>
              <a:ext cx="3450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线程的缺点：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3328" y="2727960"/>
              <a:ext cx="53118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一个线程崩溃，会导致其所属进程的所有线程崩溃</a:t>
              </a: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561" y="2864715"/>
              <a:ext cx="129607" cy="14899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34646" y="2388232"/>
              <a:ext cx="43772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214296"/>
            <a:ext cx="5214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不同操作系统对线程的支持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rot="5400000">
            <a:off x="1871275" y="2918788"/>
            <a:ext cx="3960000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76248" y="1142990"/>
            <a:ext cx="3174233" cy="3495506"/>
            <a:chOff x="676248" y="1142990"/>
            <a:chExt cx="3174233" cy="3495506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676248" y="2835988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957690" y="1142990"/>
              <a:ext cx="2508760" cy="3495506"/>
              <a:chOff x="957690" y="1142990"/>
              <a:chExt cx="2508760" cy="3495506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259632" y="2499742"/>
                <a:ext cx="1928826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005472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实例：</a:t>
                </a:r>
                <a:r>
                  <a:rPr lang="en-US" sz="1600" b="1" dirty="0">
                    <a:solidFill>
                      <a:srgbClr val="005472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MS-DOS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403648" y="42999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实例：传统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UNIX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6430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>
                <a:spLocks noChangeAspect="1"/>
              </p:cNvSpPr>
              <p:nvPr/>
            </p:nvSpPr>
            <p:spPr>
              <a:xfrm>
                <a:off x="20716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95769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>
                <a:spLocks noChangeAspect="1"/>
              </p:cNvSpPr>
              <p:nvPr/>
            </p:nvSpPr>
            <p:spPr>
              <a:xfrm>
                <a:off x="138631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38645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>
                <a:spLocks noChangeAspect="1"/>
              </p:cNvSpPr>
              <p:nvPr/>
            </p:nvSpPr>
            <p:spPr>
              <a:xfrm>
                <a:off x="281507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520340" y="215650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单进程系统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531155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多进程系统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842707" y="1142990"/>
            <a:ext cx="3174233" cy="3567514"/>
            <a:chOff x="3842707" y="1142990"/>
            <a:chExt cx="3174233" cy="3567514"/>
          </a:xfrm>
        </p:grpSpPr>
        <p:grpSp>
          <p:nvGrpSpPr>
            <p:cNvPr id="4" name="组合 3"/>
            <p:cNvGrpSpPr/>
            <p:nvPr/>
          </p:nvGrpSpPr>
          <p:grpSpPr>
            <a:xfrm>
              <a:off x="4199164" y="1142990"/>
              <a:ext cx="2508760" cy="3567514"/>
              <a:chOff x="4199164" y="1142990"/>
              <a:chExt cx="2508760" cy="3567514"/>
            </a:xfrm>
          </p:grpSpPr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499992" y="24997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实例：</a:t>
                </a:r>
                <a:r>
                  <a:rPr lang="en-US" altLang="zh-CN" sz="1600" b="1" dirty="0" err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pSOS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4572000" y="4371950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实例：现代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UNIX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341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>
                <a:spLocks noChangeAspect="1"/>
              </p:cNvSpPr>
              <p:nvPr/>
            </p:nvSpPr>
            <p:spPr>
              <a:xfrm>
                <a:off x="5648522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>
                <a:spLocks noChangeAspect="1"/>
              </p:cNvSpPr>
              <p:nvPr/>
            </p:nvSpPr>
            <p:spPr>
              <a:xfrm>
                <a:off x="5077018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53627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19916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 44"/>
              <p:cNvSpPr>
                <a:spLocks noChangeAspect="1"/>
              </p:cNvSpPr>
              <p:nvPr/>
            </p:nvSpPr>
            <p:spPr>
              <a:xfrm>
                <a:off x="491354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>
                <a:spLocks noChangeAspect="1"/>
              </p:cNvSpPr>
              <p:nvPr/>
            </p:nvSpPr>
            <p:spPr>
              <a:xfrm>
                <a:off x="434204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>
                <a:spLocks noChangeAspect="1"/>
              </p:cNvSpPr>
              <p:nvPr/>
            </p:nvSpPr>
            <p:spPr>
              <a:xfrm>
                <a:off x="462779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62792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>
                <a:spLocks noChangeAspect="1"/>
              </p:cNvSpPr>
              <p:nvPr/>
            </p:nvSpPr>
            <p:spPr>
              <a:xfrm>
                <a:off x="634230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>
                <a:spLocks noChangeAspect="1"/>
              </p:cNvSpPr>
              <p:nvPr/>
            </p:nvSpPr>
            <p:spPr>
              <a:xfrm>
                <a:off x="577080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 50"/>
              <p:cNvSpPr>
                <a:spLocks noChangeAspect="1"/>
              </p:cNvSpPr>
              <p:nvPr/>
            </p:nvSpPr>
            <p:spPr>
              <a:xfrm>
                <a:off x="605655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418227" y="2156504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单进程多线程系统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38241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多线程系统</a:t>
                </a: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842707" y="2834692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928926" y="171450"/>
            <a:ext cx="3243258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r>
              <a:rPr lang="zh-CN" altLang="en-US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线程与进程的比较</a:t>
            </a:r>
            <a:r>
              <a:rPr lang="en-US" altLang="zh-CN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998766"/>
            <a:ext cx="5941898" cy="414330"/>
            <a:chOff x="842710" y="998766"/>
            <a:chExt cx="5941898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进程是资源分配单位，线程是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调度单位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2710" y="1998604"/>
            <a:ext cx="5601498" cy="707886"/>
            <a:chOff x="842710" y="1998604"/>
            <a:chExt cx="5601498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199860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1998604"/>
              <a:ext cx="52443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线程具有就绪、等待和运行三种基本状态和状态间的转换关系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1341658"/>
            <a:ext cx="5941898" cy="414330"/>
            <a:chOff x="842710" y="1341658"/>
            <a:chExt cx="5941898" cy="41433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1341658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进程拥有一个完整的资源平台，而线程只独享指令流执行的必要资源，如寄存器和栈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135587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2710" y="2627542"/>
            <a:ext cx="5963510" cy="2065208"/>
            <a:chOff x="842710" y="2627542"/>
            <a:chExt cx="5963510" cy="2065208"/>
          </a:xfrm>
        </p:grpSpPr>
        <p:sp>
          <p:nvSpPr>
            <p:cNvPr id="8" name="TextBox 7"/>
            <p:cNvSpPr txBox="1"/>
            <p:nvPr/>
          </p:nvSpPr>
          <p:spPr>
            <a:xfrm>
              <a:off x="842710" y="262754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113094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19" name="矩形 18"/>
            <p:cNvSpPr/>
            <p:nvPr/>
          </p:nvSpPr>
          <p:spPr>
            <a:xfrm>
              <a:off x="1199900" y="2627542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线程能减少并发执行的时间和空间开销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84520" y="2970218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线程的创建时间比进程短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442388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4" name="矩形 23"/>
            <p:cNvSpPr/>
            <p:nvPr/>
          </p:nvSpPr>
          <p:spPr>
            <a:xfrm>
              <a:off x="1484520" y="3299512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线程的终止时间比进程短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77055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6" name="矩形 25"/>
            <p:cNvSpPr/>
            <p:nvPr/>
          </p:nvSpPr>
          <p:spPr>
            <a:xfrm>
              <a:off x="1484520" y="3627674"/>
              <a:ext cx="46716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同一进程内的线程切换时间比进程短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412774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8" name="矩形 27"/>
            <p:cNvSpPr/>
            <p:nvPr/>
          </p:nvSpPr>
          <p:spPr>
            <a:xfrm>
              <a:off x="1484520" y="3984864"/>
              <a:ext cx="53217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由于同一进程的各线程间共享内存和文件资源，可不通过内核进行直接通信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3143240" y="142858"/>
            <a:ext cx="2571768" cy="58477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程的特点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41282" y="2343220"/>
            <a:ext cx="2827024" cy="2532786"/>
            <a:chOff x="341282" y="2343220"/>
            <a:chExt cx="2827024" cy="2532786"/>
          </a:xfrm>
        </p:grpSpPr>
        <p:sp>
          <p:nvSpPr>
            <p:cNvPr id="17" name="TextBox 16"/>
            <p:cNvSpPr txBox="1"/>
            <p:nvPr/>
          </p:nvSpPr>
          <p:spPr>
            <a:xfrm>
              <a:off x="453662" y="2343220"/>
              <a:ext cx="27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进程执行过程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0694" y="2722739"/>
              <a:ext cx="6754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切换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0377" y="2676722"/>
              <a:ext cx="1049665" cy="2168832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20377" y="2676721"/>
              <a:ext cx="1049665" cy="338881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20377" y="3015602"/>
              <a:ext cx="1049665" cy="338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20377" y="4506675"/>
              <a:ext cx="1049665" cy="338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69814" y="2665202"/>
              <a:ext cx="3247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69814" y="3015602"/>
              <a:ext cx="32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69815" y="3828914"/>
              <a:ext cx="3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69814" y="4506674"/>
              <a:ext cx="32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41282" y="2487478"/>
              <a:ext cx="618472" cy="460347"/>
            </a:xfrm>
            <a:custGeom>
              <a:avLst/>
              <a:gdLst>
                <a:gd name="connsiteX0" fmla="*/ 0 w 572029"/>
                <a:gd name="connsiteY0" fmla="*/ 0 h 365125"/>
                <a:gd name="connsiteX1" fmla="*/ 34925 w 572029"/>
                <a:gd name="connsiteY1" fmla="*/ 41275 h 365125"/>
                <a:gd name="connsiteX2" fmla="*/ 107950 w 572029"/>
                <a:gd name="connsiteY2" fmla="*/ 101600 h 365125"/>
                <a:gd name="connsiteX3" fmla="*/ 250825 w 572029"/>
                <a:gd name="connsiteY3" fmla="*/ 152400 h 365125"/>
                <a:gd name="connsiteX4" fmla="*/ 396875 w 572029"/>
                <a:gd name="connsiteY4" fmla="*/ 177800 h 365125"/>
                <a:gd name="connsiteX5" fmla="*/ 523875 w 572029"/>
                <a:gd name="connsiteY5" fmla="*/ 215900 h 365125"/>
                <a:gd name="connsiteX6" fmla="*/ 568325 w 572029"/>
                <a:gd name="connsiteY6" fmla="*/ 266700 h 365125"/>
                <a:gd name="connsiteX7" fmla="*/ 546100 w 572029"/>
                <a:gd name="connsiteY7" fmla="*/ 323850 h 365125"/>
                <a:gd name="connsiteX8" fmla="*/ 527050 w 572029"/>
                <a:gd name="connsiteY8" fmla="*/ 365125 h 365125"/>
                <a:gd name="connsiteX9" fmla="*/ 527050 w 572029"/>
                <a:gd name="connsiteY9" fmla="*/ 365125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2029" h="365125">
                  <a:moveTo>
                    <a:pt x="0" y="0"/>
                  </a:moveTo>
                  <a:cubicBezTo>
                    <a:pt x="8466" y="12171"/>
                    <a:pt x="16933" y="24342"/>
                    <a:pt x="34925" y="41275"/>
                  </a:cubicBezTo>
                  <a:cubicBezTo>
                    <a:pt x="52917" y="58208"/>
                    <a:pt x="71967" y="83079"/>
                    <a:pt x="107950" y="101600"/>
                  </a:cubicBezTo>
                  <a:cubicBezTo>
                    <a:pt x="143933" y="120121"/>
                    <a:pt x="202671" y="139700"/>
                    <a:pt x="250825" y="152400"/>
                  </a:cubicBezTo>
                  <a:cubicBezTo>
                    <a:pt x="298979" y="165100"/>
                    <a:pt x="351367" y="167217"/>
                    <a:pt x="396875" y="177800"/>
                  </a:cubicBezTo>
                  <a:cubicBezTo>
                    <a:pt x="442383" y="188383"/>
                    <a:pt x="495300" y="201083"/>
                    <a:pt x="523875" y="215900"/>
                  </a:cubicBezTo>
                  <a:cubicBezTo>
                    <a:pt x="552450" y="230717"/>
                    <a:pt x="564621" y="248708"/>
                    <a:pt x="568325" y="266700"/>
                  </a:cubicBezTo>
                  <a:cubicBezTo>
                    <a:pt x="572029" y="284692"/>
                    <a:pt x="552979" y="307446"/>
                    <a:pt x="546100" y="323850"/>
                  </a:cubicBezTo>
                  <a:cubicBezTo>
                    <a:pt x="539221" y="340254"/>
                    <a:pt x="527050" y="365125"/>
                    <a:pt x="527050" y="365125"/>
                  </a:cubicBezTo>
                  <a:lnTo>
                    <a:pt x="527050" y="365125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36113" y="2947826"/>
              <a:ext cx="454605" cy="411171"/>
            </a:xfrm>
            <a:custGeom>
              <a:avLst/>
              <a:gdLst>
                <a:gd name="connsiteX0" fmla="*/ 287337 w 410369"/>
                <a:gd name="connsiteY0" fmla="*/ 0 h 504825"/>
                <a:gd name="connsiteX1" fmla="*/ 153987 w 410369"/>
                <a:gd name="connsiteY1" fmla="*/ 19050 h 504825"/>
                <a:gd name="connsiteX2" fmla="*/ 25400 w 410369"/>
                <a:gd name="connsiteY2" fmla="*/ 76200 h 504825"/>
                <a:gd name="connsiteX3" fmla="*/ 11112 w 410369"/>
                <a:gd name="connsiteY3" fmla="*/ 176212 h 504825"/>
                <a:gd name="connsiteX4" fmla="*/ 92075 w 410369"/>
                <a:gd name="connsiteY4" fmla="*/ 261937 h 504825"/>
                <a:gd name="connsiteX5" fmla="*/ 320675 w 410369"/>
                <a:gd name="connsiteY5" fmla="*/ 295275 h 504825"/>
                <a:gd name="connsiteX6" fmla="*/ 396875 w 410369"/>
                <a:gd name="connsiteY6" fmla="*/ 338137 h 504825"/>
                <a:gd name="connsiteX7" fmla="*/ 401637 w 410369"/>
                <a:gd name="connsiteY7" fmla="*/ 504825 h 504825"/>
                <a:gd name="connsiteX8" fmla="*/ 401637 w 410369"/>
                <a:gd name="connsiteY8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0369" h="504825">
                  <a:moveTo>
                    <a:pt x="287337" y="0"/>
                  </a:moveTo>
                  <a:cubicBezTo>
                    <a:pt x="242490" y="3175"/>
                    <a:pt x="197643" y="6350"/>
                    <a:pt x="153987" y="19050"/>
                  </a:cubicBezTo>
                  <a:cubicBezTo>
                    <a:pt x="110331" y="31750"/>
                    <a:pt x="49212" y="50006"/>
                    <a:pt x="25400" y="76200"/>
                  </a:cubicBezTo>
                  <a:cubicBezTo>
                    <a:pt x="1588" y="102394"/>
                    <a:pt x="0" y="145256"/>
                    <a:pt x="11112" y="176212"/>
                  </a:cubicBezTo>
                  <a:cubicBezTo>
                    <a:pt x="22224" y="207168"/>
                    <a:pt x="40481" y="242093"/>
                    <a:pt x="92075" y="261937"/>
                  </a:cubicBezTo>
                  <a:cubicBezTo>
                    <a:pt x="143669" y="281781"/>
                    <a:pt x="269875" y="282575"/>
                    <a:pt x="320675" y="295275"/>
                  </a:cubicBezTo>
                  <a:cubicBezTo>
                    <a:pt x="371475" y="307975"/>
                    <a:pt x="383381" y="303212"/>
                    <a:pt x="396875" y="338137"/>
                  </a:cubicBezTo>
                  <a:cubicBezTo>
                    <a:pt x="410369" y="373062"/>
                    <a:pt x="401637" y="504825"/>
                    <a:pt x="401637" y="504825"/>
                  </a:cubicBezTo>
                  <a:lnTo>
                    <a:pt x="401637" y="504825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36113" y="3286706"/>
              <a:ext cx="454605" cy="1152192"/>
            </a:xfrm>
            <a:custGeom>
              <a:avLst/>
              <a:gdLst>
                <a:gd name="connsiteX0" fmla="*/ 354806 w 434975"/>
                <a:gd name="connsiteY0" fmla="*/ 0 h 1023937"/>
                <a:gd name="connsiteX1" fmla="*/ 192881 w 434975"/>
                <a:gd name="connsiteY1" fmla="*/ 9525 h 1023937"/>
                <a:gd name="connsiteX2" fmla="*/ 45244 w 434975"/>
                <a:gd name="connsiteY2" fmla="*/ 52387 h 1023937"/>
                <a:gd name="connsiteX3" fmla="*/ 30956 w 434975"/>
                <a:gd name="connsiteY3" fmla="*/ 185737 h 1023937"/>
                <a:gd name="connsiteX4" fmla="*/ 230981 w 434975"/>
                <a:gd name="connsiteY4" fmla="*/ 242887 h 1023937"/>
                <a:gd name="connsiteX5" fmla="*/ 402431 w 434975"/>
                <a:gd name="connsiteY5" fmla="*/ 266700 h 1023937"/>
                <a:gd name="connsiteX6" fmla="*/ 426244 w 434975"/>
                <a:gd name="connsiteY6" fmla="*/ 419100 h 1023937"/>
                <a:gd name="connsiteX7" fmla="*/ 431006 w 434975"/>
                <a:gd name="connsiteY7" fmla="*/ 1023937 h 1023937"/>
                <a:gd name="connsiteX8" fmla="*/ 431006 w 434975"/>
                <a:gd name="connsiteY8" fmla="*/ 1023937 h 102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975" h="1023937">
                  <a:moveTo>
                    <a:pt x="354806" y="0"/>
                  </a:moveTo>
                  <a:cubicBezTo>
                    <a:pt x="299640" y="397"/>
                    <a:pt x="244475" y="794"/>
                    <a:pt x="192881" y="9525"/>
                  </a:cubicBezTo>
                  <a:cubicBezTo>
                    <a:pt x="141287" y="18256"/>
                    <a:pt x="72232" y="23018"/>
                    <a:pt x="45244" y="52387"/>
                  </a:cubicBezTo>
                  <a:cubicBezTo>
                    <a:pt x="18256" y="81756"/>
                    <a:pt x="0" y="153987"/>
                    <a:pt x="30956" y="185737"/>
                  </a:cubicBezTo>
                  <a:cubicBezTo>
                    <a:pt x="61912" y="217487"/>
                    <a:pt x="169069" y="229393"/>
                    <a:pt x="230981" y="242887"/>
                  </a:cubicBezTo>
                  <a:cubicBezTo>
                    <a:pt x="292894" y="256381"/>
                    <a:pt x="369887" y="237331"/>
                    <a:pt x="402431" y="266700"/>
                  </a:cubicBezTo>
                  <a:cubicBezTo>
                    <a:pt x="434975" y="296069"/>
                    <a:pt x="421482" y="292894"/>
                    <a:pt x="426244" y="419100"/>
                  </a:cubicBezTo>
                  <a:cubicBezTo>
                    <a:pt x="431006" y="545306"/>
                    <a:pt x="431006" y="1023937"/>
                    <a:pt x="431006" y="1023937"/>
                  </a:cubicBezTo>
                  <a:lnTo>
                    <a:pt x="431006" y="1023937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601057" y="4438899"/>
              <a:ext cx="389662" cy="406656"/>
            </a:xfrm>
            <a:custGeom>
              <a:avLst/>
              <a:gdLst>
                <a:gd name="connsiteX0" fmla="*/ 290512 w 396081"/>
                <a:gd name="connsiteY0" fmla="*/ 0 h 485775"/>
                <a:gd name="connsiteX1" fmla="*/ 176212 w 396081"/>
                <a:gd name="connsiteY1" fmla="*/ 9525 h 485775"/>
                <a:gd name="connsiteX2" fmla="*/ 33337 w 396081"/>
                <a:gd name="connsiteY2" fmla="*/ 42862 h 485775"/>
                <a:gd name="connsiteX3" fmla="*/ 4762 w 396081"/>
                <a:gd name="connsiteY3" fmla="*/ 119062 h 485775"/>
                <a:gd name="connsiteX4" fmla="*/ 61912 w 396081"/>
                <a:gd name="connsiteY4" fmla="*/ 185737 h 485775"/>
                <a:gd name="connsiteX5" fmla="*/ 242887 w 396081"/>
                <a:gd name="connsiteY5" fmla="*/ 223837 h 485775"/>
                <a:gd name="connsiteX6" fmla="*/ 366712 w 396081"/>
                <a:gd name="connsiteY6" fmla="*/ 247650 h 485775"/>
                <a:gd name="connsiteX7" fmla="*/ 390525 w 396081"/>
                <a:gd name="connsiteY7" fmla="*/ 323850 h 485775"/>
                <a:gd name="connsiteX8" fmla="*/ 395287 w 396081"/>
                <a:gd name="connsiteY8" fmla="*/ 457200 h 485775"/>
                <a:gd name="connsiteX9" fmla="*/ 395287 w 396081"/>
                <a:gd name="connsiteY9" fmla="*/ 48577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081" h="485775">
                  <a:moveTo>
                    <a:pt x="290512" y="0"/>
                  </a:moveTo>
                  <a:cubicBezTo>
                    <a:pt x="254793" y="1190"/>
                    <a:pt x="219075" y="2381"/>
                    <a:pt x="176212" y="9525"/>
                  </a:cubicBezTo>
                  <a:cubicBezTo>
                    <a:pt x="133349" y="16669"/>
                    <a:pt x="61912" y="24606"/>
                    <a:pt x="33337" y="42862"/>
                  </a:cubicBezTo>
                  <a:cubicBezTo>
                    <a:pt x="4762" y="61118"/>
                    <a:pt x="0" y="95250"/>
                    <a:pt x="4762" y="119062"/>
                  </a:cubicBezTo>
                  <a:cubicBezTo>
                    <a:pt x="9524" y="142874"/>
                    <a:pt x="22225" y="168275"/>
                    <a:pt x="61912" y="185737"/>
                  </a:cubicBezTo>
                  <a:cubicBezTo>
                    <a:pt x="101600" y="203200"/>
                    <a:pt x="192087" y="213518"/>
                    <a:pt x="242887" y="223837"/>
                  </a:cubicBezTo>
                  <a:cubicBezTo>
                    <a:pt x="293687" y="234156"/>
                    <a:pt x="342106" y="230981"/>
                    <a:pt x="366712" y="247650"/>
                  </a:cubicBezTo>
                  <a:cubicBezTo>
                    <a:pt x="391318" y="264319"/>
                    <a:pt x="385763" y="288925"/>
                    <a:pt x="390525" y="323850"/>
                  </a:cubicBezTo>
                  <a:cubicBezTo>
                    <a:pt x="395288" y="358775"/>
                    <a:pt x="394493" y="430213"/>
                    <a:pt x="395287" y="457200"/>
                  </a:cubicBezTo>
                  <a:cubicBezTo>
                    <a:pt x="396081" y="484187"/>
                    <a:pt x="395684" y="484981"/>
                    <a:pt x="395287" y="485775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43090" y="2867639"/>
            <a:ext cx="2546953" cy="1763203"/>
            <a:chOff x="5117291" y="2861613"/>
            <a:chExt cx="2546953" cy="1763203"/>
          </a:xfrm>
        </p:grpSpPr>
        <p:sp>
          <p:nvSpPr>
            <p:cNvPr id="105" name="TextBox 104"/>
            <p:cNvSpPr txBox="1"/>
            <p:nvPr/>
          </p:nvSpPr>
          <p:spPr>
            <a:xfrm>
              <a:off x="6078448" y="4286262"/>
              <a:ext cx="7790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117291" y="3018072"/>
              <a:ext cx="430887" cy="10001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 rot="5400000">
              <a:off x="4965421" y="3559263"/>
              <a:ext cx="1395918" cy="618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63689" y="4257013"/>
              <a:ext cx="2000555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755942" y="411747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958027" y="383839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7160112" y="355931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7402613" y="3280232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5850582" y="411747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6052666" y="383839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6254750" y="355931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6497251" y="3280232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>
              <a:off x="6747894" y="4466412"/>
              <a:ext cx="364058" cy="1034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365045" y="3962415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371671" y="3661956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371671" y="3376204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64068" y="3097078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79712" y="2831825"/>
            <a:ext cx="2857520" cy="1359187"/>
            <a:chOff x="1979712" y="2831825"/>
            <a:chExt cx="2857520" cy="1359187"/>
          </a:xfrm>
        </p:grpSpPr>
        <p:sp>
          <p:nvSpPr>
            <p:cNvPr id="59" name="矩形 58"/>
            <p:cNvSpPr/>
            <p:nvPr/>
          </p:nvSpPr>
          <p:spPr>
            <a:xfrm>
              <a:off x="2185583" y="3734027"/>
              <a:ext cx="576899" cy="4569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79712" y="2831825"/>
              <a:ext cx="285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四个指令指针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箭头连接符 52"/>
            <p:cNvCxnSpPr>
              <a:endCxn id="63" idx="0"/>
            </p:cNvCxnSpPr>
            <p:nvPr/>
          </p:nvCxnSpPr>
          <p:spPr>
            <a:xfrm rot="10800000" flipV="1">
              <a:off x="2417504" y="3158986"/>
              <a:ext cx="1054950" cy="590274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endCxn id="61" idx="0"/>
            </p:cNvCxnSpPr>
            <p:nvPr/>
          </p:nvCxnSpPr>
          <p:spPr>
            <a:xfrm rot="16200000" flipH="1">
              <a:off x="3298112" y="3327165"/>
              <a:ext cx="575041" cy="238682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3472454" y="3164609"/>
              <a:ext cx="923619" cy="56924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rot="5400000">
              <a:off x="2998958" y="3256722"/>
              <a:ext cx="571231" cy="375760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2867060" y="3734027"/>
              <a:ext cx="438387" cy="342739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423152" y="3734027"/>
              <a:ext cx="563640" cy="4569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116518" y="3734027"/>
              <a:ext cx="438387" cy="342739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92250" y="3749260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7060" y="3754781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10826" y="3749260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45696" y="3749241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 rot="5400000">
              <a:off x="2474287" y="3949111"/>
              <a:ext cx="285615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rot="5400000">
              <a:off x="3058032" y="3920053"/>
              <a:ext cx="228493" cy="111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rot="5400000">
              <a:off x="3665030" y="3933242"/>
              <a:ext cx="285615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5400000">
              <a:off x="4360515" y="3904681"/>
              <a:ext cx="228493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852490" y="747319"/>
            <a:ext cx="4824417" cy="410203"/>
            <a:chOff x="852490" y="747319"/>
            <a:chExt cx="4824417" cy="410203"/>
          </a:xfrm>
        </p:grpSpPr>
        <p:sp>
          <p:nvSpPr>
            <p:cNvPr id="14341" name="Text Box 3"/>
            <p:cNvSpPr txBox="1">
              <a:spLocks noChangeArrowheads="1"/>
            </p:cNvSpPr>
            <p:nvPr/>
          </p:nvSpPr>
          <p:spPr bwMode="auto">
            <a:xfrm>
              <a:off x="1158910" y="747319"/>
              <a:ext cx="4517997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  <a:cs typeface="SimSun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动态性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52490" y="7574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2490" y="1076472"/>
            <a:ext cx="5708446" cy="466628"/>
            <a:chOff x="852490" y="1076472"/>
            <a:chExt cx="5708446" cy="466628"/>
          </a:xfrm>
        </p:grpSpPr>
        <p:sp>
          <p:nvSpPr>
            <p:cNvPr id="7" name="矩形 6"/>
            <p:cNvSpPr/>
            <p:nvPr/>
          </p:nvSpPr>
          <p:spPr>
            <a:xfrm>
              <a:off x="1176313" y="1076472"/>
              <a:ext cx="5384623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并发性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52490" y="11429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52490" y="1433662"/>
            <a:ext cx="5557010" cy="453457"/>
            <a:chOff x="852490" y="1433662"/>
            <a:chExt cx="5557010" cy="453457"/>
          </a:xfrm>
        </p:grpSpPr>
        <p:sp>
          <p:nvSpPr>
            <p:cNvPr id="8" name="矩形 7"/>
            <p:cNvSpPr/>
            <p:nvPr/>
          </p:nvSpPr>
          <p:spPr>
            <a:xfrm>
              <a:off x="1176329" y="1433662"/>
              <a:ext cx="5233171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独立性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2490" y="14795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2490" y="1813580"/>
            <a:ext cx="6985020" cy="453457"/>
            <a:chOff x="852490" y="1813580"/>
            <a:chExt cx="6985020" cy="453457"/>
          </a:xfrm>
        </p:grpSpPr>
        <p:sp>
          <p:nvSpPr>
            <p:cNvPr id="9" name="矩形 8"/>
            <p:cNvSpPr/>
            <p:nvPr/>
          </p:nvSpPr>
          <p:spPr>
            <a:xfrm>
              <a:off x="1176313" y="1813580"/>
              <a:ext cx="6661197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制约性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2490" y="185737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72071" y="1136855"/>
            <a:ext cx="4642608" cy="369332"/>
            <a:chOff x="1887339" y="768944"/>
            <a:chExt cx="4642608" cy="369332"/>
          </a:xfrm>
        </p:grpSpPr>
        <p:sp>
          <p:nvSpPr>
            <p:cNvPr id="71" name="Text Box 3"/>
            <p:cNvSpPr txBox="1">
              <a:spLocks noChangeArrowheads="1"/>
            </p:cNvSpPr>
            <p:nvPr/>
          </p:nvSpPr>
          <p:spPr bwMode="auto">
            <a:xfrm>
              <a:off x="2011950" y="768944"/>
              <a:ext cx="4517997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  <a:cs typeface="SimSun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可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动态地创建、结束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5" name="图片 7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88938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72071" y="1453792"/>
            <a:ext cx="5521540" cy="452432"/>
            <a:chOff x="1887339" y="1106298"/>
            <a:chExt cx="5521540" cy="452432"/>
          </a:xfrm>
        </p:grpSpPr>
        <p:sp>
          <p:nvSpPr>
            <p:cNvPr id="72" name="矩形 71"/>
            <p:cNvSpPr/>
            <p:nvPr/>
          </p:nvSpPr>
          <p:spPr>
            <a:xfrm>
              <a:off x="2024256" y="1106298"/>
              <a:ext cx="5384623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进程可以被独立调度并占用处理机运行</a:t>
              </a:r>
            </a:p>
          </p:txBody>
        </p:sp>
        <p:pic>
          <p:nvPicPr>
            <p:cNvPr id="76" name="图片 7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126915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83577" y="1829861"/>
            <a:ext cx="5388990" cy="452432"/>
            <a:chOff x="1887339" y="1455170"/>
            <a:chExt cx="5388990" cy="452432"/>
          </a:xfrm>
        </p:grpSpPr>
        <p:sp>
          <p:nvSpPr>
            <p:cNvPr id="73" name="矩形 72"/>
            <p:cNvSpPr/>
            <p:nvPr/>
          </p:nvSpPr>
          <p:spPr>
            <a:xfrm>
              <a:off x="2043158" y="1455170"/>
              <a:ext cx="523317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不同进程的工作不相互影响</a:t>
              </a:r>
            </a:p>
          </p:txBody>
        </p:sp>
        <p:pic>
          <p:nvPicPr>
            <p:cNvPr id="77" name="图片 7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159262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83577" y="2170287"/>
            <a:ext cx="6814930" cy="417358"/>
            <a:chOff x="1887339" y="1824252"/>
            <a:chExt cx="6814930" cy="417358"/>
          </a:xfrm>
        </p:grpSpPr>
        <p:sp>
          <p:nvSpPr>
            <p:cNvPr id="74" name="矩形 73"/>
            <p:cNvSpPr/>
            <p:nvPr/>
          </p:nvSpPr>
          <p:spPr>
            <a:xfrm>
              <a:off x="2041072" y="1824252"/>
              <a:ext cx="6661197" cy="417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因访问共享数据/资源或进程间同步而产生制约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8" name="图片 7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1971861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线程的三种实现方式 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1012282"/>
            <a:ext cx="5941898" cy="772868"/>
            <a:chOff x="842710" y="998766"/>
            <a:chExt cx="5941898" cy="772868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用户线程：在用户空间实现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1171352" y="1357304"/>
              <a:ext cx="4624784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50000"/>
                </a:spcBef>
              </a:pP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POSIX </a:t>
              </a:r>
              <a:r>
                <a:rPr lang="en-US" altLang="en-US" sz="2000" b="1" dirty="0" err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Pthreads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Mach C-threads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Solaris threads</a:t>
              </a:r>
              <a:endParaRPr lang="en-US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2035358"/>
            <a:ext cx="5941898" cy="786034"/>
            <a:chOff x="842710" y="1985732"/>
            <a:chExt cx="5941898" cy="7860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1985732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内核线程：在内核中实现</a:t>
              </a: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199995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1171352" y="235743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/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Windows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Solaris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Linux</a:t>
              </a: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0740" y="2799660"/>
            <a:ext cx="5943868" cy="758432"/>
            <a:chOff x="842710" y="2713494"/>
            <a:chExt cx="5943868" cy="758432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271349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2713494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轻量级进程：在内核中实现，支持用户线程</a:t>
              </a:r>
              <a:endPara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99900" y="3071816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Solaris       (</a:t>
              </a:r>
              <a:r>
                <a:rPr lang="en-US" altLang="en-US" sz="2000" b="1" dirty="0" err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LightWeight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Process)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1034501" y="746806"/>
            <a:ext cx="5613256" cy="71572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r>
              <a: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由一组用户级的线程库函数来完成线程的管理，包括线程的创建、终止、同步和调度等</a:t>
            </a:r>
            <a:endParaRPr lang="zh-CN" altLang="en-US" sz="2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1484079"/>
            <a:ext cx="5169186" cy="3535943"/>
            <a:chOff x="971600" y="1484079"/>
            <a:chExt cx="5169186" cy="3535943"/>
          </a:xfrm>
        </p:grpSpPr>
        <p:sp>
          <p:nvSpPr>
            <p:cNvPr id="10" name="矩形 9"/>
            <p:cNvSpPr/>
            <p:nvPr/>
          </p:nvSpPr>
          <p:spPr>
            <a:xfrm>
              <a:off x="2354572" y="2073995"/>
              <a:ext cx="3786214" cy="214314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072770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568886" y="2359747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354704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640456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854638" y="3032725"/>
              <a:ext cx="1071570" cy="252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640588" y="3032725"/>
              <a:ext cx="1071570" cy="252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5400000">
              <a:off x="3676175" y="1895400"/>
              <a:ext cx="785818" cy="57150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rot="16200000" flipH="1">
              <a:off x="2783200" y="1931119"/>
              <a:ext cx="500066" cy="2143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5400000" flipH="1" flipV="1">
              <a:off x="2318853" y="3609912"/>
              <a:ext cx="1000132" cy="50006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3131840" y="3785776"/>
              <a:ext cx="651492" cy="223233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左大括号 41"/>
            <p:cNvSpPr/>
            <p:nvPr/>
          </p:nvSpPr>
          <p:spPr>
            <a:xfrm>
              <a:off x="2068820" y="2073995"/>
              <a:ext cx="142876" cy="1500198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左大括号 42"/>
            <p:cNvSpPr/>
            <p:nvPr/>
          </p:nvSpPr>
          <p:spPr>
            <a:xfrm>
              <a:off x="2068820" y="3645631"/>
              <a:ext cx="142876" cy="500066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2354572" y="3645631"/>
              <a:ext cx="37862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任意多边形 47"/>
            <p:cNvSpPr/>
            <p:nvPr/>
          </p:nvSpPr>
          <p:spPr>
            <a:xfrm>
              <a:off x="4858720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354836" y="2359747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5231151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426406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5031119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87910" y="149034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69685" y="14840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25669" y="373230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51720" y="4373691"/>
              <a:ext cx="1205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线程库运行时系统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96824" y="23563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71600" y="371632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905405" y="3783946"/>
              <a:ext cx="651492" cy="225063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90055" y="3726387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PCB1</a:t>
              </a:r>
              <a:endParaRPr kumimoji="1"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868712" y="3722075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PCB2</a:t>
              </a:r>
              <a:endParaRPr kumimoji="1"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114821" y="3241467"/>
              <a:ext cx="53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</a:t>
              </a:r>
              <a:endParaRPr kumimoji="1"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913005" y="3248627"/>
              <a:ext cx="53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</a:t>
              </a:r>
              <a:endParaRPr kumimoji="1"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199958" y="3020785"/>
              <a:ext cx="440498" cy="261610"/>
              <a:chOff x="4316008" y="4370792"/>
              <a:chExt cx="436846" cy="26161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12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73457" y="3027920"/>
              <a:ext cx="440498" cy="261610"/>
              <a:chOff x="4316008" y="4370792"/>
              <a:chExt cx="436846" cy="261610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11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3521859" y="3027920"/>
              <a:ext cx="440498" cy="261610"/>
              <a:chOff x="4316008" y="4370792"/>
              <a:chExt cx="436846" cy="261610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13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4601681" y="3020785"/>
              <a:ext cx="440498" cy="261610"/>
              <a:chOff x="4316008" y="4370792"/>
              <a:chExt cx="436846" cy="261610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21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863542" y="3020785"/>
              <a:ext cx="440498" cy="261610"/>
              <a:chOff x="4316008" y="4370792"/>
              <a:chExt cx="436846" cy="261610"/>
            </a:xfrm>
          </p:grpSpPr>
          <p:sp>
            <p:nvSpPr>
              <p:cNvPr id="78" name="文本框 77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22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5130606" y="3020785"/>
              <a:ext cx="440498" cy="261610"/>
              <a:chOff x="4316008" y="4370792"/>
              <a:chExt cx="436846" cy="261610"/>
            </a:xfrm>
          </p:grpSpPr>
          <p:sp>
            <p:nvSpPr>
              <p:cNvPr id="81" name="文本框 80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23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5383363" y="3020785"/>
              <a:ext cx="440498" cy="261610"/>
              <a:chOff x="4316008" y="4370792"/>
              <a:chExt cx="436846" cy="261610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24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856693" y="3020785"/>
            <a:ext cx="2964253" cy="535619"/>
            <a:chOff x="2856693" y="3020785"/>
            <a:chExt cx="2964253" cy="535619"/>
          </a:xfrm>
        </p:grpSpPr>
        <p:grpSp>
          <p:nvGrpSpPr>
            <p:cNvPr id="6" name="组合 5"/>
            <p:cNvGrpSpPr/>
            <p:nvPr/>
          </p:nvGrpSpPr>
          <p:grpSpPr>
            <a:xfrm>
              <a:off x="2856693" y="3020785"/>
              <a:ext cx="1107719" cy="528459"/>
              <a:chOff x="3182215" y="4421622"/>
              <a:chExt cx="1107719" cy="528459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182215" y="4433562"/>
                <a:ext cx="1071570" cy="252000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3442398" y="4642304"/>
                <a:ext cx="53354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TCB</a:t>
                </a:r>
                <a:endPara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3527535" y="4421622"/>
                <a:ext cx="440498" cy="261610"/>
                <a:chOff x="4316008" y="4370792"/>
                <a:chExt cx="436846" cy="261610"/>
              </a:xfrm>
            </p:grpSpPr>
            <p:sp>
              <p:nvSpPr>
                <p:cNvPr id="96" name="文本框 95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12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8" name="组合 97"/>
              <p:cNvGrpSpPr/>
              <p:nvPr/>
            </p:nvGrpSpPr>
            <p:grpSpPr>
              <a:xfrm>
                <a:off x="3201034" y="4428757"/>
                <a:ext cx="440498" cy="261610"/>
                <a:chOff x="4316008" y="4370792"/>
                <a:chExt cx="436846" cy="261610"/>
              </a:xfrm>
            </p:grpSpPr>
            <p:sp>
              <p:nvSpPr>
                <p:cNvPr id="99" name="文本框 98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11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3849436" y="4428757"/>
                <a:ext cx="440498" cy="261610"/>
                <a:chOff x="4316008" y="4370792"/>
                <a:chExt cx="436846" cy="261610"/>
              </a:xfrm>
            </p:grpSpPr>
            <p:sp>
              <p:nvSpPr>
                <p:cNvPr id="102" name="文本框 101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13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" name="组合 1"/>
            <p:cNvGrpSpPr/>
            <p:nvPr/>
          </p:nvGrpSpPr>
          <p:grpSpPr>
            <a:xfrm>
              <a:off x="4598766" y="3020785"/>
              <a:ext cx="1222180" cy="535619"/>
              <a:chOff x="6639627" y="3653141"/>
              <a:chExt cx="1222180" cy="535619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6678534" y="3665081"/>
                <a:ext cx="1071570" cy="252000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6950951" y="3880983"/>
                <a:ext cx="53354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TCB</a:t>
                </a:r>
                <a:endPara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6639627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07" name="文本框 106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21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6901488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10" name="文本框 109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22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7168552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13" name="文本框 112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23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7421309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16" name="文本框 115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24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7" name="矩形 116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" name="组合 7"/>
          <p:cNvGrpSpPr/>
          <p:nvPr/>
        </p:nvGrpSpPr>
        <p:grpSpPr>
          <a:xfrm>
            <a:off x="3093532" y="3722709"/>
            <a:ext cx="2500058" cy="340773"/>
            <a:chOff x="3093532" y="3722709"/>
            <a:chExt cx="2500058" cy="340773"/>
          </a:xfrm>
        </p:grpSpPr>
        <p:grpSp>
          <p:nvGrpSpPr>
            <p:cNvPr id="3" name="组合 2"/>
            <p:cNvGrpSpPr/>
            <p:nvPr/>
          </p:nvGrpSpPr>
          <p:grpSpPr>
            <a:xfrm>
              <a:off x="3093532" y="3724928"/>
              <a:ext cx="724878" cy="338554"/>
              <a:chOff x="4873746" y="4458697"/>
              <a:chExt cx="724878" cy="338554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4910439" y="4520568"/>
                <a:ext cx="651492" cy="225063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4873746" y="4458697"/>
                <a:ext cx="7248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PCB1</a:t>
                </a:r>
                <a:endParaRPr kumimoji="1"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4868712" y="3722709"/>
              <a:ext cx="724878" cy="338554"/>
              <a:chOff x="4873746" y="4458697"/>
              <a:chExt cx="724878" cy="338554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4910439" y="4520568"/>
                <a:ext cx="651492" cy="225063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4873746" y="4458697"/>
                <a:ext cx="7248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PCB2</a:t>
                </a:r>
                <a:endParaRPr kumimoji="1"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用户线程的特征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2710" y="3826964"/>
            <a:ext cx="5086612" cy="400110"/>
            <a:chOff x="842710" y="3826964"/>
            <a:chExt cx="5086612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382696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3826964"/>
              <a:ext cx="47294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允许每个进程拥有自已的线程调度算法</a:t>
              </a:r>
              <a:endPara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2710" y="998766"/>
            <a:ext cx="5015174" cy="1130058"/>
            <a:chOff x="842710" y="998766"/>
            <a:chExt cx="5015174" cy="1130058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340064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不依赖于操作系统的内核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1432604" y="1357304"/>
              <a:ext cx="342514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内核不了解用户线程的存在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15032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432604" y="1714494"/>
              <a:ext cx="4425280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可用于不支持线程的多进程操作系统</a:t>
              </a:r>
              <a:endPara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186047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2710" y="2071684"/>
            <a:ext cx="5872430" cy="1096622"/>
            <a:chOff x="842710" y="2071684"/>
            <a:chExt cx="5872430" cy="1096622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1171352" y="2071684"/>
              <a:ext cx="340064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在用户空间实现的线程机制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2710" y="208590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432604" y="2396786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每个进程有私有的线程控制块（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TCB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）列表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542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432604" y="2753976"/>
              <a:ext cx="313939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TCB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由线程库函数维护</a:t>
              </a:r>
              <a:endPara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89995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2710" y="3099202"/>
            <a:ext cx="5872430" cy="744134"/>
            <a:chOff x="842710" y="3099202"/>
            <a:chExt cx="5872430" cy="7441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3099202"/>
              <a:ext cx="4257904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同一进程内的用户线程切换速度快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311342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432604" y="3429006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无需用户态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核心态切换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357498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用户线程的不足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998766"/>
            <a:ext cx="6321578" cy="414330"/>
            <a:chOff x="842710" y="998766"/>
            <a:chExt cx="6321578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9929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线程发起系统调用而阻塞时，则整个进程进入等待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1563638"/>
            <a:ext cx="5872430" cy="784902"/>
            <a:chOff x="842710" y="1563638"/>
            <a:chExt cx="5872430" cy="784902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1171352" y="1563638"/>
              <a:ext cx="3616672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不支持基于线程的处理机抢占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2710" y="157785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432604" y="1934210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除非当前运行线程主动放弃，它所在进程的其他线程无法抢占</a:t>
              </a:r>
              <a:r>
                <a:rPr lang="en-US" altLang="zh-CN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08019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2710" y="2657702"/>
            <a:ext cx="5872430" cy="744134"/>
            <a:chOff x="842710" y="2657702"/>
            <a:chExt cx="5872430" cy="7441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2657702"/>
              <a:ext cx="340064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只能按进程分配</a:t>
              </a:r>
              <a:r>
                <a:rPr lang="en-US" altLang="zh-CN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267192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432604" y="2987506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多个线程进程中，每个线程的时间片较少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313348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135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内核线程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866750" y="768325"/>
            <a:ext cx="5919828" cy="71572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r>
              <a: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由内核通过系统调用实现的线程机制，由内核完成线程的创建、终止和管理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1600" y="1563638"/>
            <a:ext cx="5286412" cy="2749079"/>
            <a:chOff x="1214414" y="1415044"/>
            <a:chExt cx="5286412" cy="2749079"/>
          </a:xfrm>
        </p:grpSpPr>
        <p:sp>
          <p:nvSpPr>
            <p:cNvPr id="19" name="矩形 18"/>
            <p:cNvSpPr/>
            <p:nvPr/>
          </p:nvSpPr>
          <p:spPr>
            <a:xfrm>
              <a:off x="2714612" y="2000246"/>
              <a:ext cx="3786214" cy="214314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432810" y="253841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928926" y="2285998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3714744" y="253841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000496" y="253841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/>
            <p:nvPr/>
          </p:nvCxnSpPr>
          <p:spPr>
            <a:xfrm rot="5400000">
              <a:off x="4036215" y="1821651"/>
              <a:ext cx="785818" cy="57150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rot="16200000" flipH="1">
              <a:off x="3143240" y="1857370"/>
              <a:ext cx="500066" cy="2143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4857752" y="3714758"/>
              <a:ext cx="500066" cy="142876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左大括号 41"/>
            <p:cNvSpPr/>
            <p:nvPr/>
          </p:nvSpPr>
          <p:spPr>
            <a:xfrm>
              <a:off x="2428860" y="3571882"/>
              <a:ext cx="183510" cy="500066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714612" y="3571882"/>
              <a:ext cx="37862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任意多边形 44"/>
            <p:cNvSpPr/>
            <p:nvPr/>
          </p:nvSpPr>
          <p:spPr>
            <a:xfrm>
              <a:off x="5195900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714876" y="2285998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568331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763586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5368299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16075" y="1415044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 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57246" y="1425607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 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87583" y="3619506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 核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14414" y="24288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79502" y="361950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内核空间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857752" y="3857634"/>
              <a:ext cx="500066" cy="142876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572132" y="3643320"/>
              <a:ext cx="360000" cy="444528"/>
              <a:chOff x="7715272" y="1571618"/>
              <a:chExt cx="360000" cy="444528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7715272" y="1571618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7715272" y="1627181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715272" y="1682744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715272" y="1738307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7715272" y="1795457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715272" y="1851020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7715272" y="1906583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7715272" y="1962146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左大括号 74"/>
            <p:cNvSpPr/>
            <p:nvPr/>
          </p:nvSpPr>
          <p:spPr>
            <a:xfrm>
              <a:off x="2371172" y="2428874"/>
              <a:ext cx="254948" cy="503239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1"/>
            <p:cNvSpPr txBox="1"/>
            <p:nvPr/>
          </p:nvSpPr>
          <p:spPr>
            <a:xfrm>
              <a:off x="4369965" y="3851396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1"/>
            <p:cNvSpPr txBox="1"/>
            <p:nvPr/>
          </p:nvSpPr>
          <p:spPr>
            <a:xfrm>
              <a:off x="5883460" y="3856346"/>
              <a:ext cx="53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内核线程的特征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998766"/>
            <a:ext cx="5872430" cy="414330"/>
            <a:chOff x="842710" y="998766"/>
            <a:chExt cx="5872430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54378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由内核维护</a:t>
              </a:r>
              <a:r>
                <a:rPr lang="en-US" altLang="zh-CN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PCB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TCB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1313762"/>
            <a:ext cx="5872430" cy="414330"/>
            <a:chOff x="842710" y="1313762"/>
            <a:chExt cx="5872430" cy="414330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1171352" y="1313762"/>
              <a:ext cx="554378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线程执行系统调用而被阻塞不影响其他线程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2710" y="132798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2710" y="2370818"/>
            <a:ext cx="5015174" cy="744134"/>
            <a:chOff x="842710" y="2370818"/>
            <a:chExt cx="5015174" cy="7441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2370818"/>
              <a:ext cx="4043590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以线程为单位进行</a:t>
              </a:r>
              <a:r>
                <a:rPr lang="en-US" altLang="zh-CN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时间分配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238503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432604" y="2700622"/>
              <a:ext cx="4425280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多线程的进程可获得更多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84660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2710" y="1657570"/>
            <a:ext cx="5229488" cy="770388"/>
            <a:chOff x="842710" y="1657570"/>
            <a:chExt cx="5229488" cy="770388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432604" y="2013628"/>
              <a:ext cx="4639594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通过系统调用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内核函数，在内核实现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1596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171352" y="1657570"/>
              <a:ext cx="4257904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线程的创建、终止和切换相对较大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2710" y="1671790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314912" y="171450"/>
            <a:ext cx="6471798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轻权进程</a:t>
            </a:r>
            <a:r>
              <a:rPr lang="en-US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(LightWeight Process)</a:t>
            </a:r>
            <a:endParaRPr lang="en-US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799473" y="819748"/>
            <a:ext cx="5754927" cy="41433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r>
              <a: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内核支持的用户线程。一个进程可有一个或多个轻量级进程，每个轻权进程由一个单独的内核线程来支持。（</a:t>
            </a:r>
            <a:r>
              <a:rPr lang="en-US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Solaris/Linux</a:t>
            </a:r>
            <a:r>
              <a: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6877" y="1889784"/>
            <a:ext cx="7447225" cy="2986222"/>
            <a:chOff x="566877" y="1728668"/>
            <a:chExt cx="7447225" cy="2986222"/>
          </a:xfrm>
        </p:grpSpPr>
        <p:sp>
          <p:nvSpPr>
            <p:cNvPr id="7" name="矩形 6"/>
            <p:cNvSpPr/>
            <p:nvPr/>
          </p:nvSpPr>
          <p:spPr>
            <a:xfrm>
              <a:off x="1895457" y="2052634"/>
              <a:ext cx="720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正五边形 7"/>
            <p:cNvSpPr/>
            <p:nvPr/>
          </p:nvSpPr>
          <p:spPr>
            <a:xfrm>
              <a:off x="1966895" y="2143122"/>
              <a:ext cx="461965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八边形 8"/>
            <p:cNvSpPr/>
            <p:nvPr/>
          </p:nvSpPr>
          <p:spPr>
            <a:xfrm>
              <a:off x="2012933" y="2874963"/>
              <a:ext cx="415927" cy="396000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6604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5337" y="2874735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352792" y="2052634"/>
              <a:ext cx="2988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3424230" y="2143122"/>
              <a:ext cx="47380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正五边形 14"/>
            <p:cNvSpPr/>
            <p:nvPr/>
          </p:nvSpPr>
          <p:spPr>
            <a:xfrm>
              <a:off x="4138610" y="2143122"/>
              <a:ext cx="44241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正五边形 16"/>
            <p:cNvSpPr/>
            <p:nvPr/>
          </p:nvSpPr>
          <p:spPr>
            <a:xfrm>
              <a:off x="4924428" y="2143122"/>
              <a:ext cx="473071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正五边形 17"/>
            <p:cNvSpPr/>
            <p:nvPr/>
          </p:nvSpPr>
          <p:spPr>
            <a:xfrm>
              <a:off x="5638808" y="2143122"/>
              <a:ext cx="496026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八边形 18"/>
            <p:cNvSpPr/>
            <p:nvPr/>
          </p:nvSpPr>
          <p:spPr>
            <a:xfrm>
              <a:off x="3436930" y="2860010"/>
              <a:ext cx="414990" cy="442358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八边形 19"/>
            <p:cNvSpPr/>
            <p:nvPr/>
          </p:nvSpPr>
          <p:spPr>
            <a:xfrm>
              <a:off x="4544253" y="2860009"/>
              <a:ext cx="437325" cy="449513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八边形 20"/>
            <p:cNvSpPr/>
            <p:nvPr/>
          </p:nvSpPr>
          <p:spPr>
            <a:xfrm>
              <a:off x="5424494" y="2860009"/>
              <a:ext cx="428628" cy="442359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57237" y="3519494"/>
              <a:ext cx="6300000" cy="648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0683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345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1995470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395655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538663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5400682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64960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852594" y="4357700"/>
              <a:ext cx="785818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4230" y="2887918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853122" y="4357700"/>
              <a:ext cx="785818" cy="35719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46136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24494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39396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53390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53442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75076" y="219687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6690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566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0533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9593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77027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76406" y="4376336"/>
              <a:ext cx="742511" cy="338554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CPU1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95457" y="1728668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7884" y="4376336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CPU1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50163" y="1735963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34384" y="348830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6877" y="2352568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永久绑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定线程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75274" y="2245135"/>
              <a:ext cx="1338828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未绑定线程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67574" y="277662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未绑定轻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权进程池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rot="16200000" flipH="1">
              <a:off x="2035508" y="2689430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6200000" flipH="1">
              <a:off x="3463066" y="2689431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7" idx="2"/>
            </p:cNvCxnSpPr>
            <p:nvPr/>
          </p:nvCxnSpPr>
          <p:spPr>
            <a:xfrm flipH="1">
              <a:off x="4758178" y="2497621"/>
              <a:ext cx="413433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37" idx="2"/>
            </p:cNvCxnSpPr>
            <p:nvPr/>
          </p:nvCxnSpPr>
          <p:spPr>
            <a:xfrm>
              <a:off x="5171611" y="2497621"/>
              <a:ext cx="515261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6" idx="2"/>
            </p:cNvCxnSpPr>
            <p:nvPr/>
          </p:nvCxnSpPr>
          <p:spPr>
            <a:xfrm>
              <a:off x="4371559" y="2497621"/>
              <a:ext cx="109396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6" idx="2"/>
            </p:cNvCxnSpPr>
            <p:nvPr/>
          </p:nvCxnSpPr>
          <p:spPr>
            <a:xfrm>
              <a:off x="4371559" y="2497621"/>
              <a:ext cx="23670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38" idx="2"/>
            </p:cNvCxnSpPr>
            <p:nvPr/>
          </p:nvCxnSpPr>
          <p:spPr>
            <a:xfrm flipH="1">
              <a:off x="4894020" y="2504655"/>
              <a:ext cx="99922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8" idx="2"/>
            </p:cNvCxnSpPr>
            <p:nvPr/>
          </p:nvCxnSpPr>
          <p:spPr>
            <a:xfrm flipH="1">
              <a:off x="5751276" y="2504655"/>
              <a:ext cx="14196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5" idx="0"/>
              <a:endCxn id="32" idx="2"/>
            </p:cNvCxnSpPr>
            <p:nvPr/>
          </p:nvCxnSpPr>
          <p:spPr>
            <a:xfrm flipH="1" flipV="1">
              <a:off x="3638776" y="3339324"/>
              <a:ext cx="62879" cy="2849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endCxn id="33" idx="2"/>
            </p:cNvCxnSpPr>
            <p:nvPr/>
          </p:nvCxnSpPr>
          <p:spPr>
            <a:xfrm flipH="1" flipV="1">
              <a:off x="4760682" y="3311188"/>
              <a:ext cx="87544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6200000" flipV="1">
              <a:off x="5744773" y="3937397"/>
              <a:ext cx="319100" cy="52150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5400000" flipH="1" flipV="1">
              <a:off x="6392469" y="3915978"/>
              <a:ext cx="323862" cy="55958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34" idx="2"/>
            </p:cNvCxnSpPr>
            <p:nvPr/>
          </p:nvCxnSpPr>
          <p:spPr>
            <a:xfrm flipH="1" flipV="1">
              <a:off x="5639040" y="3311188"/>
              <a:ext cx="71205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16200000" flipH="1">
              <a:off x="4544623" y="3184935"/>
              <a:ext cx="445663" cy="213397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44" idx="3"/>
              <a:endCxn id="41" idx="2"/>
            </p:cNvCxnSpPr>
            <p:nvPr/>
          </p:nvCxnSpPr>
          <p:spPr>
            <a:xfrm flipV="1">
              <a:off x="2618917" y="4051300"/>
              <a:ext cx="2245183" cy="4943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 flipH="1" flipV="1">
              <a:off x="2257415" y="4186255"/>
              <a:ext cx="34289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30" idx="0"/>
              <a:endCxn id="23" idx="2"/>
            </p:cNvCxnSpPr>
            <p:nvPr/>
          </p:nvCxnSpPr>
          <p:spPr>
            <a:xfrm rot="16200000" flipV="1">
              <a:off x="1649002" y="3761198"/>
              <a:ext cx="312750" cy="88025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右箭头 90"/>
            <p:cNvSpPr/>
            <p:nvPr/>
          </p:nvSpPr>
          <p:spPr>
            <a:xfrm>
              <a:off x="1428728" y="2568577"/>
              <a:ext cx="683648" cy="23166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右箭头 92"/>
            <p:cNvSpPr/>
            <p:nvPr/>
          </p:nvSpPr>
          <p:spPr>
            <a:xfrm>
              <a:off x="6224280" y="2285998"/>
              <a:ext cx="468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右箭头 93"/>
            <p:cNvSpPr/>
            <p:nvPr/>
          </p:nvSpPr>
          <p:spPr>
            <a:xfrm>
              <a:off x="6072198" y="2970213"/>
              <a:ext cx="612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643042" y="171450"/>
            <a:ext cx="5828888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用户线程与内核线程的对应关系</a:t>
            </a:r>
            <a:endParaRPr lang="zh-CN" altLang="en-US" sz="3000" b="1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2010" y="727802"/>
            <a:ext cx="3643338" cy="2115607"/>
            <a:chOff x="785786" y="1000114"/>
            <a:chExt cx="3643338" cy="2115607"/>
          </a:xfrm>
        </p:grpSpPr>
        <p:sp>
          <p:nvSpPr>
            <p:cNvPr id="7" name="矩形 6"/>
            <p:cNvSpPr/>
            <p:nvPr/>
          </p:nvSpPr>
          <p:spPr>
            <a:xfrm>
              <a:off x="785786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089636" y="1319204"/>
              <a:ext cx="105600" cy="1052252"/>
              <a:chOff x="1089636" y="1319204"/>
              <a:chExt cx="105600" cy="1052252"/>
            </a:xfrm>
          </p:grpSpPr>
          <p:sp>
            <p:nvSpPr>
              <p:cNvPr id="10" name="任意多边形 9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174436" y="277716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一对一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518264" y="1319204"/>
              <a:ext cx="105600" cy="1052252"/>
              <a:chOff x="1089636" y="1319204"/>
              <a:chExt cx="105600" cy="1052252"/>
            </a:xfrm>
          </p:grpSpPr>
          <p:sp>
            <p:nvSpPr>
              <p:cNvPr id="38" name="任意多边形 37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1946892" y="1319204"/>
              <a:ext cx="105600" cy="1052252"/>
              <a:chOff x="1089636" y="1319204"/>
              <a:chExt cx="105600" cy="1052252"/>
            </a:xfrm>
          </p:grpSpPr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任意多边形 47"/>
            <p:cNvSpPr>
              <a:spLocks noChangeAspect="1"/>
            </p:cNvSpPr>
            <p:nvPr/>
          </p:nvSpPr>
          <p:spPr>
            <a:xfrm>
              <a:off x="2375520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214546" y="2371456"/>
              <a:ext cx="360000" cy="363542"/>
              <a:chOff x="2214546" y="2371456"/>
              <a:chExt cx="360000" cy="363542"/>
            </a:xfrm>
          </p:grpSpPr>
          <p:sp>
            <p:nvSpPr>
              <p:cNvPr id="49" name="椭圆 48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51" name="直接连接符 50"/>
            <p:cNvCxnSpPr/>
            <p:nvPr/>
          </p:nvCxnSpPr>
          <p:spPr>
            <a:xfrm rot="5400000" flipH="1" flipV="1">
              <a:off x="2194703" y="2156349"/>
              <a:ext cx="4302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182144" y="13902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16257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箭头连接符 55"/>
            <p:cNvCxnSpPr>
              <a:stCxn id="53" idx="1"/>
            </p:cNvCxnSpPr>
            <p:nvPr/>
          </p:nvCxnSpPr>
          <p:spPr>
            <a:xfrm flipH="1">
              <a:off x="2628772" y="15595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rot="10800000">
              <a:off x="2684133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1801182" y="2383042"/>
              <a:ext cx="360000" cy="363542"/>
              <a:chOff x="2214546" y="2371456"/>
              <a:chExt cx="360000" cy="363542"/>
            </a:xfrm>
          </p:grpSpPr>
          <p:sp>
            <p:nvSpPr>
              <p:cNvPr id="74" name="椭圆 73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372554" y="2392328"/>
              <a:ext cx="360000" cy="363542"/>
              <a:chOff x="2214546" y="2371456"/>
              <a:chExt cx="360000" cy="363542"/>
            </a:xfrm>
          </p:grpSpPr>
          <p:sp>
            <p:nvSpPr>
              <p:cNvPr id="78" name="椭圆 77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941651" y="2390360"/>
              <a:ext cx="360000" cy="363542"/>
              <a:chOff x="2214546" y="2371456"/>
              <a:chExt cx="360000" cy="363542"/>
            </a:xfrm>
          </p:grpSpPr>
          <p:sp>
            <p:nvSpPr>
              <p:cNvPr id="85" name="椭圆 8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785136" y="759179"/>
            <a:ext cx="3643338" cy="2108213"/>
            <a:chOff x="4698983" y="1000114"/>
            <a:chExt cx="3643338" cy="2108213"/>
          </a:xfrm>
        </p:grpSpPr>
        <p:sp>
          <p:nvSpPr>
            <p:cNvPr id="58" name="矩形 57"/>
            <p:cNvSpPr/>
            <p:nvPr/>
          </p:nvSpPr>
          <p:spPr>
            <a:xfrm>
              <a:off x="4698983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任意多边形 59"/>
            <p:cNvSpPr>
              <a:spLocks noChangeAspect="1"/>
            </p:cNvSpPr>
            <p:nvPr/>
          </p:nvSpPr>
          <p:spPr>
            <a:xfrm>
              <a:off x="5114105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92739" y="276977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多对一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任意多边形 65"/>
            <p:cNvSpPr>
              <a:spLocks noChangeAspect="1"/>
            </p:cNvSpPr>
            <p:nvPr/>
          </p:nvSpPr>
          <p:spPr>
            <a:xfrm>
              <a:off x="5542733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>
              <a:spLocks noChangeAspect="1"/>
            </p:cNvSpPr>
            <p:nvPr/>
          </p:nvSpPr>
          <p:spPr>
            <a:xfrm>
              <a:off x="5971361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>
              <a:spLocks noChangeAspect="1"/>
            </p:cNvSpPr>
            <p:nvPr/>
          </p:nvSpPr>
          <p:spPr>
            <a:xfrm>
              <a:off x="6399989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74216" y="13759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92958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2" name="直接箭头连接符 81"/>
            <p:cNvCxnSpPr>
              <a:stCxn id="80" idx="1"/>
            </p:cNvCxnSpPr>
            <p:nvPr/>
          </p:nvCxnSpPr>
          <p:spPr>
            <a:xfrm flipH="1">
              <a:off x="6620844" y="15452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rot="10800000">
              <a:off x="6660834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rot="5400000" flipH="1" flipV="1">
              <a:off x="5699877" y="2294779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0800000">
              <a:off x="5214942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16200000" flipV="1">
              <a:off x="5536413" y="1964527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 flipH="1" flipV="1">
              <a:off x="5715008" y="1928808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5786446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组合 87"/>
            <p:cNvGrpSpPr/>
            <p:nvPr/>
          </p:nvGrpSpPr>
          <p:grpSpPr>
            <a:xfrm>
              <a:off x="5595533" y="2379660"/>
              <a:ext cx="360000" cy="363542"/>
              <a:chOff x="2214546" y="2371456"/>
              <a:chExt cx="360000" cy="363542"/>
            </a:xfrm>
          </p:grpSpPr>
          <p:sp>
            <p:nvSpPr>
              <p:cNvPr id="90" name="椭圆 89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027344" y="2777527"/>
            <a:ext cx="3643338" cy="2122582"/>
            <a:chOff x="2714612" y="2901952"/>
            <a:chExt cx="3643338" cy="2122582"/>
          </a:xfrm>
        </p:grpSpPr>
        <p:sp>
          <p:nvSpPr>
            <p:cNvPr id="96" name="矩形 95"/>
            <p:cNvSpPr/>
            <p:nvPr/>
          </p:nvSpPr>
          <p:spPr>
            <a:xfrm>
              <a:off x="2714612" y="2901952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任意多边形 96"/>
            <p:cNvSpPr>
              <a:spLocks noChangeAspect="1"/>
            </p:cNvSpPr>
            <p:nvPr/>
          </p:nvSpPr>
          <p:spPr>
            <a:xfrm>
              <a:off x="3129734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41148" y="468598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多对多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任意多边形 98"/>
            <p:cNvSpPr>
              <a:spLocks noChangeAspect="1"/>
            </p:cNvSpPr>
            <p:nvPr/>
          </p:nvSpPr>
          <p:spPr>
            <a:xfrm>
              <a:off x="3558362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>
              <a:spLocks noChangeAspect="1"/>
            </p:cNvSpPr>
            <p:nvPr/>
          </p:nvSpPr>
          <p:spPr>
            <a:xfrm>
              <a:off x="3986990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>
              <a:spLocks noChangeAspect="1"/>
            </p:cNvSpPr>
            <p:nvPr/>
          </p:nvSpPr>
          <p:spPr>
            <a:xfrm>
              <a:off x="4415618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89845" y="3277778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08587" y="4297374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6" name="直接箭头连接符 105"/>
            <p:cNvCxnSpPr>
              <a:stCxn id="104" idx="1"/>
            </p:cNvCxnSpPr>
            <p:nvPr/>
          </p:nvCxnSpPr>
          <p:spPr>
            <a:xfrm flipH="1">
              <a:off x="4636473" y="3447055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0800000">
              <a:off x="4676463" y="4473588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rot="5400000" flipH="1" flipV="1">
              <a:off x="3715506" y="4196617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10800000">
              <a:off x="3230571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16200000" flipV="1">
              <a:off x="3552042" y="3866365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 flipH="1" flipV="1">
              <a:off x="3730637" y="3830646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3802075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10800000" flipV="1">
              <a:off x="3357554" y="4143386"/>
              <a:ext cx="428628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3786182" y="4143386"/>
              <a:ext cx="490377" cy="14881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3606182" y="4287723"/>
              <a:ext cx="360000" cy="363542"/>
              <a:chOff x="2214546" y="2371456"/>
              <a:chExt cx="360000" cy="363542"/>
            </a:xfrm>
          </p:grpSpPr>
          <p:sp>
            <p:nvSpPr>
              <p:cNvPr id="117" name="椭圆 116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4115080" y="4295178"/>
              <a:ext cx="360000" cy="363542"/>
              <a:chOff x="2214546" y="2371456"/>
              <a:chExt cx="360000" cy="363542"/>
            </a:xfrm>
          </p:grpSpPr>
          <p:sp>
            <p:nvSpPr>
              <p:cNvPr id="122" name="椭圆 121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3144669" y="4291817"/>
              <a:ext cx="360000" cy="363542"/>
              <a:chOff x="2214546" y="2371456"/>
              <a:chExt cx="360000" cy="363542"/>
            </a:xfrm>
          </p:grpSpPr>
          <p:sp>
            <p:nvSpPr>
              <p:cNvPr id="125" name="椭圆 12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02774" y="217191"/>
            <a:ext cx="3600400" cy="68901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3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进程与程序的联系</a:t>
            </a:r>
            <a:endParaRPr 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0455" y="928676"/>
            <a:ext cx="5316602" cy="44290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进程是操作系统处于执行状态程序的抽象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5024" y="1285866"/>
            <a:ext cx="4708850" cy="400110"/>
            <a:chOff x="1425024" y="1285866"/>
            <a:chExt cx="4708850" cy="400110"/>
          </a:xfrm>
        </p:grpSpPr>
        <p:pic>
          <p:nvPicPr>
            <p:cNvPr id="4" name="图片 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5024" y="142874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矩形 13"/>
            <p:cNvSpPr/>
            <p:nvPr/>
          </p:nvSpPr>
          <p:spPr>
            <a:xfrm>
              <a:off x="1561874" y="1285866"/>
              <a:ext cx="4572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508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静态的可执行文件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)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25024" y="1571618"/>
            <a:ext cx="5423262" cy="400110"/>
            <a:chOff x="1425024" y="1571618"/>
            <a:chExt cx="5423262" cy="400110"/>
          </a:xfrm>
        </p:grpSpPr>
        <p:pic>
          <p:nvPicPr>
            <p:cNvPr id="5" name="图片 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5024" y="17206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矩形 14"/>
            <p:cNvSpPr/>
            <p:nvPr/>
          </p:nvSpPr>
          <p:spPr>
            <a:xfrm>
              <a:off x="1561874" y="1571618"/>
              <a:ext cx="52864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执行中的程序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+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执行状态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823915" y="1914549"/>
            <a:ext cx="5689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同一个程序的多次执行过程对应为不同进程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16196" y="2254370"/>
            <a:ext cx="5097139" cy="400110"/>
            <a:chOff x="1416196" y="2254370"/>
            <a:chExt cx="5097139" cy="400110"/>
          </a:xfrm>
        </p:grpSpPr>
        <p:pic>
          <p:nvPicPr>
            <p:cNvPr id="6" name="图片 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6196" y="2393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1584113" y="2254370"/>
              <a:ext cx="49292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如命令“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ls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”的多次执行对应多个进程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823915" y="2643532"/>
            <a:ext cx="4357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进程执行需要的资源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95390" y="3007819"/>
            <a:ext cx="3376637" cy="400110"/>
            <a:chOff x="1395390" y="3007819"/>
            <a:chExt cx="3376637" cy="400110"/>
          </a:xfrm>
        </p:grpSpPr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390" y="31448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矩形 20"/>
            <p:cNvSpPr/>
            <p:nvPr/>
          </p:nvSpPr>
          <p:spPr>
            <a:xfrm>
              <a:off x="1557317" y="3007819"/>
              <a:ext cx="32147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内存：保存代码和数据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95390" y="3360247"/>
            <a:ext cx="2178733" cy="400110"/>
            <a:chOff x="1395390" y="3360247"/>
            <a:chExt cx="2178733" cy="400110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390" y="34621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矩形 21"/>
            <p:cNvSpPr/>
            <p:nvPr/>
          </p:nvSpPr>
          <p:spPr>
            <a:xfrm>
              <a:off x="1566842" y="3360247"/>
              <a:ext cx="20072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buNone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：执行指令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17" grpId="0"/>
      <p:bldP spid="2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35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951945" y="181003"/>
            <a:ext cx="3243258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1" hangingPunct="1"/>
            <a:r>
              <a:rPr lang="zh-CN" altLang="en-US" sz="3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进程与程序的区别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524" y="1013225"/>
            <a:ext cx="3857652" cy="418635"/>
            <a:chOff x="844524" y="1013225"/>
            <a:chExt cx="3857652" cy="418635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3166" y="1017530"/>
              <a:ext cx="3529010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进程是动态的，程序是静态的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4524" y="101322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5124" y="1368360"/>
            <a:ext cx="3348314" cy="400110"/>
            <a:chOff x="1295124" y="1368360"/>
            <a:chExt cx="3348314" cy="400110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124" y="15112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矩形 13"/>
            <p:cNvSpPr/>
            <p:nvPr/>
          </p:nvSpPr>
          <p:spPr>
            <a:xfrm>
              <a:off x="1428728" y="1368360"/>
              <a:ext cx="32147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程序是有序代码的集合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95124" y="1704912"/>
            <a:ext cx="5486692" cy="400110"/>
            <a:chOff x="1295124" y="1704912"/>
            <a:chExt cx="5486692" cy="400110"/>
          </a:xfrm>
        </p:grpSpPr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124" y="18285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矩形 14"/>
            <p:cNvSpPr/>
            <p:nvPr/>
          </p:nvSpPr>
          <p:spPr>
            <a:xfrm>
              <a:off x="1423966" y="1704912"/>
              <a:ext cx="53578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进程是程序的执行，进程有核心态/用户态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524" y="2044640"/>
            <a:ext cx="3857652" cy="400110"/>
            <a:chOff x="844524" y="2044640"/>
            <a:chExt cx="3857652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844524" y="20446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01714" y="2044640"/>
              <a:ext cx="35004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进程是暂时的，程序的永久的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98552" y="2389130"/>
            <a:ext cx="3865590" cy="400110"/>
            <a:chOff x="1298552" y="2389130"/>
            <a:chExt cx="3865590" cy="400110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552" y="25197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矩形 16"/>
            <p:cNvSpPr/>
            <p:nvPr/>
          </p:nvSpPr>
          <p:spPr>
            <a:xfrm>
              <a:off x="1449366" y="2389130"/>
              <a:ext cx="37147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进程是一个状态变化的过程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98552" y="2738382"/>
            <a:ext cx="2592406" cy="400110"/>
            <a:chOff x="1298552" y="2738382"/>
            <a:chExt cx="2592406" cy="400110"/>
          </a:xfrm>
        </p:grpSpPr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552" y="285288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1462066" y="2738382"/>
              <a:ext cx="24288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程序可长久保存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44524" y="3084516"/>
            <a:ext cx="3143272" cy="400110"/>
            <a:chOff x="844524" y="3084516"/>
            <a:chExt cx="3143272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844524" y="30845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01714" y="3084516"/>
              <a:ext cx="27860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进程与程序的组成不同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331890" y="3419482"/>
            <a:ext cx="5383250" cy="400110"/>
            <a:chOff x="1331890" y="3419482"/>
            <a:chExt cx="5383250" cy="40011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890" y="35400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矩形 19"/>
            <p:cNvSpPr/>
            <p:nvPr/>
          </p:nvSpPr>
          <p:spPr>
            <a:xfrm>
              <a:off x="1474766" y="3419482"/>
              <a:ext cx="52403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进程的组成包括程序、数据和进程控制块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85805" y="1041784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9507" y="987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1470708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1773515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64780" y="1362297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64780" y="167433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2086307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64780" y="19871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2402809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64780" y="23036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2715601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64780" y="26164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3367429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64780" y="326824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3683931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64780" y="358474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3996723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64780" y="389753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4310006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64780" y="4210822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85380" y="2942400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9507" y="296780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3638</Words>
  <Application>Microsoft Office PowerPoint</Application>
  <PresentationFormat>全屏显示(16:9)</PresentationFormat>
  <Paragraphs>1132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2" baseType="lpstr">
      <vt:lpstr>MS PGothic</vt:lpstr>
      <vt:lpstr>宋体</vt:lpstr>
      <vt:lpstr>宋体</vt:lpstr>
      <vt:lpstr>微软雅黑</vt:lpstr>
      <vt:lpstr>张海山锐谐体2.0-授权联系：Samtype@QQ.com</vt:lpstr>
      <vt:lpstr>Arial</vt:lpstr>
      <vt:lpstr>Calibri</vt:lpstr>
      <vt:lpstr>Monotype Sorts</vt:lpstr>
      <vt:lpstr>Times</vt:lpstr>
      <vt:lpstr>Times New Roman</vt:lpstr>
      <vt:lpstr>Wingdings</vt:lpstr>
      <vt:lpstr>Office 主题</vt:lpstr>
      <vt:lpstr>进程和线程</vt:lpstr>
      <vt:lpstr>PowerPoint 演示文稿</vt:lpstr>
      <vt:lpstr>PowerPoint 演示文稿</vt:lpstr>
      <vt:lpstr>内存中的进程</vt:lpstr>
      <vt:lpstr>PowerPoint 演示文稿</vt:lpstr>
      <vt:lpstr>PowerPoint 演示文稿</vt:lpstr>
      <vt:lpstr>进程与程序的联系</vt:lpstr>
      <vt:lpstr>PowerPoint 演示文稿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进程和线程</vt:lpstr>
      <vt:lpstr>PowerPoint 演示文稿</vt:lpstr>
      <vt:lpstr>PowerPoint 演示文稿</vt:lpstr>
      <vt:lpstr>PowerPoint 演示文稿</vt:lpstr>
      <vt:lpstr>PowerPoint 演示文稿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chyyuu@outlook.com</cp:lastModifiedBy>
  <cp:revision>751</cp:revision>
  <dcterms:created xsi:type="dcterms:W3CDTF">2017-03-02T02:36:16Z</dcterms:created>
  <dcterms:modified xsi:type="dcterms:W3CDTF">2018-04-02T23:57:02Z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